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handoutMasters/handoutMaster1.xml" ContentType="application/vnd.openxmlformats-officedocument.presentationml.handoutMaster+xml"/>
  <Override PartName="/ppt/theme/theme3.xml" ContentType="application/vnd.openxmlformats-officedocument.theme+xml"/>
  <Override PartName="/ppt/slides/slide1.xml" ContentType="application/vnd.openxmlformats-officedocument.presentationml.slide+xml"/>
  <Override PartName="/ppt/notesSlides/notesSlide1.xml" ContentType="application/vnd.openxmlformats-officedocument.presentationml.notes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Slides/notesSlide2.xml" ContentType="application/vnd.openxmlformats-officedocument.presentationml.notes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Slides/notesSlide3.xml" ContentType="application/vnd.openxmlformats-officedocument.presentationml.notes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Slides/notesSlide4.xml" ContentType="application/vnd.openxmlformats-officedocument.presentationml.notes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Slides/notesSlide5.xml" ContentType="application/vnd.openxmlformats-officedocument.presentationml.notes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Slides/notesSlide6.xml" ContentType="application/vnd.openxmlformats-officedocument.presentationml.notesSlide+xml"/>
  <Override PartName="/ppt/slides/slide39.xml" ContentType="application/vnd.openxmlformats-officedocument.presentationml.slide+xml"/>
  <Override PartName="/ppt/diagrams/layout1.xml" ContentType="application/vnd.openxmlformats-officedocument.drawingml.diagramLayout+xml"/>
  <Override PartName="/ppt/diagrams/data1.xml" ContentType="application/vnd.openxmlformats-officedocument.drawingml.diagramData+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Slides/notesSlide7.xml" ContentType="application/vnd.openxmlformats-officedocument.presentationml.notes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Slides/notesSlide8.xml" ContentType="application/vnd.openxmlformats-officedocument.presentationml.notesSlide+xml"/>
  <Override PartName="/ppt/slides/slide52.xml" ContentType="application/vnd.openxmlformats-officedocument.presentationml.slide+xml"/>
  <Override PartName="/ppt/slides/slide53.xml" ContentType="application/vnd.openxmlformats-officedocument.presentationml.slide+xml"/>
  <Override PartName="/ppt/notesSlides/notesSlide9.xml" ContentType="application/vnd.openxmlformats-officedocument.presentationml.notes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Slides/notesSlide10.xml" ContentType="application/vnd.openxmlformats-officedocument.presentationml.notes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Slides/notesSlide11.xml" ContentType="application/vnd.openxmlformats-officedocument.presentationml.notes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tags/tag1.xml" ContentType="application/vnd.openxmlformats-officedocument.presentationml.tags+xml"/>
  <Override PartName="/ppt/notesSlides/notesSlide12.xml" ContentType="application/vnd.openxmlformats-officedocument.presentationml.notes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648" r:id="rId1"/>
  </p:sldMasterIdLst>
  <p:notesMasterIdLst>
    <p:notesMasterId r:id="rId2"/>
  </p:notesMasterIdLst>
  <p:handoutMasterIdLst>
    <p:handoutMasterId r:id="rId3"/>
  </p:handoutMasterIdLst>
  <p:sldIdLst>
    <p:sldId id="257" r:id="rId4"/>
    <p:sldId id="258" r:id="rId5"/>
    <p:sldId id="259" r:id="rId6"/>
    <p:sldId id="260" r:id="rId7"/>
    <p:sldId id="261" r:id="rId8"/>
    <p:sldId id="262" r:id="rId9"/>
    <p:sldId id="263" r:id="rId10"/>
    <p:sldId id="264" r:id="rId11"/>
    <p:sldId id="265" r:id="rId12"/>
    <p:sldId id="266"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Lst>
  <p:sldSz cy="6859588" cx="12198350"/>
  <p:notesSz cx="6858000" cy="9144000"/>
  <p:defaultTextStyle>
    <a:defPPr>
      <a:defRPr lang="zh-CN"/>
    </a:defPPr>
    <a:lvl1pPr algn="l" defTabSz="1219627" eaLnBrk="1" hangingPunct="1" latinLnBrk="0" marL="0" rtl="0">
      <a:defRPr sz="2400" kern="1200">
        <a:solidFill>
          <a:schemeClr val="tx1"/>
        </a:solidFill>
        <a:latin typeface="+mn-lt"/>
        <a:ea typeface="+mn-ea"/>
        <a:cs typeface="+mn-cs"/>
      </a:defRPr>
    </a:lvl1pPr>
    <a:lvl2pPr algn="l" defTabSz="1219627" eaLnBrk="1" hangingPunct="1" latinLnBrk="0" marL="609813" rtl="0">
      <a:defRPr sz="2400" kern="1200">
        <a:solidFill>
          <a:schemeClr val="tx1"/>
        </a:solidFill>
        <a:latin typeface="+mn-lt"/>
        <a:ea typeface="+mn-ea"/>
        <a:cs typeface="+mn-cs"/>
      </a:defRPr>
    </a:lvl2pPr>
    <a:lvl3pPr algn="l" defTabSz="1219627" eaLnBrk="1" hangingPunct="1" latinLnBrk="0" marL="1219627" rtl="0">
      <a:defRPr sz="2400" kern="1200">
        <a:solidFill>
          <a:schemeClr val="tx1"/>
        </a:solidFill>
        <a:latin typeface="+mn-lt"/>
        <a:ea typeface="+mn-ea"/>
        <a:cs typeface="+mn-cs"/>
      </a:defRPr>
    </a:lvl3pPr>
    <a:lvl4pPr algn="l" defTabSz="1219627" eaLnBrk="1" hangingPunct="1" latinLnBrk="0" marL="1829440" rtl="0">
      <a:defRPr sz="2400" kern="1200">
        <a:solidFill>
          <a:schemeClr val="tx1"/>
        </a:solidFill>
        <a:latin typeface="+mn-lt"/>
        <a:ea typeface="+mn-ea"/>
        <a:cs typeface="+mn-cs"/>
      </a:defRPr>
    </a:lvl4pPr>
    <a:lvl5pPr algn="l" defTabSz="1219627" eaLnBrk="1" hangingPunct="1" latinLnBrk="0" marL="2439253" rtl="0">
      <a:defRPr sz="2400" kern="1200">
        <a:solidFill>
          <a:schemeClr val="tx1"/>
        </a:solidFill>
        <a:latin typeface="+mn-lt"/>
        <a:ea typeface="+mn-ea"/>
        <a:cs typeface="+mn-cs"/>
      </a:defRPr>
    </a:lvl5pPr>
    <a:lvl6pPr algn="l" defTabSz="1219627" eaLnBrk="1" hangingPunct="1" latinLnBrk="0" marL="3049067" rtl="0">
      <a:defRPr sz="2400" kern="1200">
        <a:solidFill>
          <a:schemeClr val="tx1"/>
        </a:solidFill>
        <a:latin typeface="+mn-lt"/>
        <a:ea typeface="+mn-ea"/>
        <a:cs typeface="+mn-cs"/>
      </a:defRPr>
    </a:lvl6pPr>
    <a:lvl7pPr algn="l" defTabSz="1219627" eaLnBrk="1" hangingPunct="1" latinLnBrk="0" marL="3658880" rtl="0">
      <a:defRPr sz="2400" kern="1200">
        <a:solidFill>
          <a:schemeClr val="tx1"/>
        </a:solidFill>
        <a:latin typeface="+mn-lt"/>
        <a:ea typeface="+mn-ea"/>
        <a:cs typeface="+mn-cs"/>
      </a:defRPr>
    </a:lvl7pPr>
    <a:lvl8pPr algn="l" defTabSz="1219627" eaLnBrk="1" hangingPunct="1" latinLnBrk="0" marL="4268694" rtl="0">
      <a:defRPr sz="2400" kern="1200">
        <a:solidFill>
          <a:schemeClr val="tx1"/>
        </a:solidFill>
        <a:latin typeface="+mn-lt"/>
        <a:ea typeface="+mn-ea"/>
        <a:cs typeface="+mn-cs"/>
      </a:defRPr>
    </a:lvl8pPr>
    <a:lvl9pPr algn="l" defTabSz="1219627" eaLnBrk="1" hangingPunct="1" latinLnBrk="0" marL="4878507" rtl="0">
      <a:defRPr sz="24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p:showPr>
    <p:present/>
    <p:sldAll/>
    <p:penClr>
      <a:prstClr val="red"/>
    </p:penClr>
  </p:showPr>
  <p:clrMru>
    <a:srgbClr val="CC6600"/>
    <a:srgbClr val="F2150C"/>
    <a:srgbClr val="FF0000"/>
    <a:srgbClr val="28B5A4"/>
    <a:srgbClr val="FF5050"/>
    <a:srgbClr val="E75A48"/>
    <a:srgbClr val="FF9966"/>
    <a:srgbClr val="B7472A"/>
    <a:srgbClr val="FFFFFF"/>
    <a:srgbClr val="FF3B00"/>
  </p:clrMru>
</p:presentationPr>
</file>

<file path=ppt/tableStyles.xml><?xml version="1.0" encoding="utf-8"?>
<a:tblStyleLst xmlns:a="http://schemas.openxmlformats.org/drawingml/2006/main" def="{5C22544A-7EE6-4342-B048-85BDC9FD1C3A}">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主题样式 2 - 强调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主题样式 2 - 强调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主题样式 2 - 强调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p="http://schemas.openxmlformats.org/presentationml/2006/main" xmlns:r="http://schemas.openxmlformats.org/officeDocument/2006/relationships" xmlns:a="http://schemas.openxmlformats.org/drawingml/2006/main">
  <p:normalViewPr>
    <p:restoredLeft sz="16025" autoAdjust="0"/>
    <p:restoredTop sz="93857" autoAdjust="0"/>
  </p:normalViewPr>
  <p:slideViewPr>
    <p:cSldViewPr>
      <p:cViewPr varScale="1">
        <p:scale>
          <a:sx n="62" d="100"/>
          <a:sy n="62" d="100"/>
        </p:scale>
        <p:origin x="788" y="52"/>
      </p:cViewPr>
      <p:guideLst>
        <p:guide orient="horz" pos="2160"/>
        <p:guide pos="3842"/>
        <p:guide pos="304"/>
        <p:guide pos="1892"/>
        <p:guide pos="1211"/>
      </p:guideLst>
    </p:cSldViewPr>
  </p:slideViewPr>
  <p:notesTextViewPr>
    <p:cViewPr>
      <p:scale>
        <a:sx n="1" d="1"/>
        <a:sy n="1" d="1"/>
      </p:scale>
      <p:origin x="0" y="0"/>
    </p:cViewPr>
  </p:notesTextViewPr>
  <p:sorterViewPr>
    <p:cViewPr>
      <p:scale>
        <a:sx n="130" d="100"/>
        <a:sy n="130" d="100"/>
      </p:scale>
      <p:origin x="0" y="-234"/>
    </p:cViewPr>
  </p:sorterViewPr>
  <p:notesViewPr>
    <p:cSldViewPr>
      <p:cViewPr varScale="1">
        <p:scale>
          <a:sx n="59" d="100"/>
          <a:sy n="59" d="100"/>
        </p:scale>
        <p:origin x="1746" y="72"/>
      </p:cViewPr>
    </p:cSldViewPr>
  </p:notes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handoutMaster" Target="handoutMasters/handout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Relationship Id="rId67" Type="http://schemas.openxmlformats.org/officeDocument/2006/relationships/slide" Target="slides/slide64.xml"/><Relationship Id="rId68" Type="http://schemas.openxmlformats.org/officeDocument/2006/relationships/slide" Target="slides/slide65.xml"/><Relationship Id="rId69" Type="http://schemas.openxmlformats.org/officeDocument/2006/relationships/slide" Target="slides/slide66.xml"/><Relationship Id="rId70" Type="http://schemas.openxmlformats.org/officeDocument/2006/relationships/slide" Target="slides/slide67.xml"/><Relationship Id="rId71" Type="http://schemas.openxmlformats.org/officeDocument/2006/relationships/slide" Target="slides/slide68.xml"/><Relationship Id="rId72" Type="http://schemas.openxmlformats.org/officeDocument/2006/relationships/slide" Target="slides/slide69.xml"/><Relationship Id="rId73" Type="http://schemas.openxmlformats.org/officeDocument/2006/relationships/slide" Target="slides/slide70.xml"/><Relationship Id="rId74" Type="http://schemas.openxmlformats.org/officeDocument/2006/relationships/slide" Target="slides/slide71.xml"/><Relationship Id="rId75" Type="http://schemas.openxmlformats.org/officeDocument/2006/relationships/slide" Target="slides/slide72.xml"/><Relationship Id="rId76" Type="http://schemas.openxmlformats.org/officeDocument/2006/relationships/slide" Target="slides/slide73.xml"/><Relationship Id="rId77" Type="http://schemas.openxmlformats.org/officeDocument/2006/relationships/slide" Target="slides/slide74.xml"/><Relationship Id="rId78" Type="http://schemas.openxmlformats.org/officeDocument/2006/relationships/slide" Target="slides/slide75.xml"/><Relationship Id="rId79" Type="http://schemas.openxmlformats.org/officeDocument/2006/relationships/slide" Target="slides/slide76.xml"/><Relationship Id="rId80" Type="http://schemas.openxmlformats.org/officeDocument/2006/relationships/slide" Target="slides/slide77.xml"/><Relationship Id="rId81" Type="http://schemas.openxmlformats.org/officeDocument/2006/relationships/slide" Target="slides/slide78.xml"/><Relationship Id="rId82" Type="http://schemas.openxmlformats.org/officeDocument/2006/relationships/slide" Target="slides/slide79.xml"/><Relationship Id="rId83" Type="http://schemas.openxmlformats.org/officeDocument/2006/relationships/slide" Target="slides/slide80.xml"/><Relationship Id="rId84" Type="http://schemas.openxmlformats.org/officeDocument/2006/relationships/slide" Target="slides/slide81.xml"/><Relationship Id="rId85" Type="http://schemas.openxmlformats.org/officeDocument/2006/relationships/slide" Target="slides/slide82.xml"/><Relationship Id="rId86" Type="http://schemas.openxmlformats.org/officeDocument/2006/relationships/slide" Target="slides/slide83.xml"/><Relationship Id="rId87" Type="http://schemas.openxmlformats.org/officeDocument/2006/relationships/slide" Target="slides/slide84.xml"/><Relationship Id="rId88" Type="http://schemas.openxmlformats.org/officeDocument/2006/relationships/slide" Target="slides/slide85.xml"/><Relationship Id="rId89" Type="http://schemas.openxmlformats.org/officeDocument/2006/relationships/slide" Target="slides/slide86.xml"/><Relationship Id="rId90" Type="http://schemas.openxmlformats.org/officeDocument/2006/relationships/slide" Target="slides/slide87.xml"/><Relationship Id="rId91" Type="http://schemas.openxmlformats.org/officeDocument/2006/relationships/slide" Target="slides/slide88.xml"/><Relationship Id="rId92" Type="http://schemas.openxmlformats.org/officeDocument/2006/relationships/tableStyles" Target="tableStyles.xml"/><Relationship Id="rId93" Type="http://schemas.openxmlformats.org/officeDocument/2006/relationships/presProps" Target="presProps.xml"/><Relationship Id="rId94" Type="http://schemas.openxmlformats.org/officeDocument/2006/relationships/viewProps" Target="viewProps.xml"/><Relationship Id="rId9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AB451E-B3D8-414C-A534-1561E8B9AC2E}" type="doc">
      <dgm:prSet loTypeId="urn:microsoft.com/office/officeart/2005/8/layout/default" loCatId="list" qsTypeId="urn:microsoft.com/office/officeart/2005/8/quickstyle/3d3" qsCatId="3D" csTypeId="urn:microsoft.com/office/officeart/2005/8/colors/accent1_2" csCatId="accent1" phldr="1"/>
      <dgm:spPr/>
      <dgm:t>
        <a:bodyPr/>
        <a:lstStyle/>
        <a:p>
          <a:endParaRPr lang="zh-CN" altLang="en-US"/>
        </a:p>
      </dgm:t>
    </dgm:pt>
    <dgm:pt modelId="{7EF778A2-A64B-449C-8C59-941522C6ED25}">
      <dgm:prSet phldrT="[文本]" custT="1">
        <dgm:style>
          <a:lnRef idx="0">
            <a:scrgbClr r="0" g="0" b="0"/>
          </a:lnRef>
          <a:fillRef idx="0">
            <a:scrgbClr r="0" g="0" b="0"/>
          </a:fillRef>
          <a:effectRef idx="0">
            <a:scrgbClr r="0" g="0" b="0"/>
          </a:effectRef>
          <a:fontRef idx="minor">
            <a:schemeClr val="lt1"/>
          </a:fontRef>
        </dgm:style>
      </dgm:prSet>
      <dgm:spPr>
        <a:solidFill>
          <a:srgbClr val="3399FF"/>
        </a:solidFill>
        <a:ln>
          <a:noFill/>
        </a:ln>
      </dgm:spPr>
      <dgm:t>
        <a:bodyPr/>
        <a:lstStyle/>
        <a:p>
          <a:r>
            <a:rPr lang="zh-CN" altLang="en-US" sz="2400" b="1" dirty="0">
              <a:latin typeface="微软雅黑" panose="020B0503020204020204" pitchFamily="34" charset="-122"/>
              <a:ea typeface="微软雅黑" panose="020B0503020204020204" pitchFamily="34" charset="-122"/>
            </a:rPr>
            <a:t>中华人民共和国消防法</a:t>
          </a:r>
        </a:p>
      </dgm:t>
    </dgm:pt>
    <dgm:pt modelId="{0F6EFA23-CBAE-40D5-AB21-29B08EC0EF09}" type="parTrans" cxnId="{47414B47-9A36-430C-9DAE-0E25A728454F}">
      <dgm:prSet/>
      <dgm:spPr/>
      <dgm:t>
        <a:bodyPr/>
        <a:lstStyle/>
        <a:p>
          <a:endParaRPr lang="zh-CN" altLang="en-US" sz="2400" b="1">
            <a:latin typeface="微软雅黑" panose="020B0503020204020204" pitchFamily="34" charset="-122"/>
            <a:ea typeface="微软雅黑" panose="020B0503020204020204" pitchFamily="34" charset="-122"/>
          </a:endParaRPr>
        </a:p>
      </dgm:t>
    </dgm:pt>
    <dgm:pt modelId="{86C3E08B-5F88-41F0-90EE-4C5C8735BB9E}" type="sibTrans" cxnId="{47414B47-9A36-430C-9DAE-0E25A728454F}">
      <dgm:prSet/>
      <dgm:spPr/>
      <dgm:t>
        <a:bodyPr/>
        <a:lstStyle/>
        <a:p>
          <a:endParaRPr lang="zh-CN" altLang="en-US" sz="2400" b="1">
            <a:latin typeface="微软雅黑" panose="020B0503020204020204" pitchFamily="34" charset="-122"/>
            <a:ea typeface="微软雅黑" panose="020B0503020204020204" pitchFamily="34" charset="-122"/>
          </a:endParaRPr>
        </a:p>
      </dgm:t>
    </dgm:pt>
    <dgm:pt modelId="{45A3AC80-7EBA-4B87-BFF6-3371B90825C5}">
      <dgm:prSet phldrT="[文本]" custT="1">
        <dgm:style>
          <a:lnRef idx="0">
            <a:scrgbClr r="0" g="0" b="0"/>
          </a:lnRef>
          <a:fillRef idx="0">
            <a:scrgbClr r="0" g="0" b="0"/>
          </a:fillRef>
          <a:effectRef idx="0">
            <a:scrgbClr r="0" g="0" b="0"/>
          </a:effectRef>
          <a:fontRef idx="minor">
            <a:schemeClr val="lt1"/>
          </a:fontRef>
        </dgm:style>
      </dgm:prSet>
      <dgm:spPr>
        <a:solidFill>
          <a:srgbClr val="3399FF"/>
        </a:solidFill>
        <a:ln>
          <a:noFill/>
        </a:ln>
      </dgm:spPr>
      <dgm:t>
        <a:bodyPr/>
        <a:lstStyle/>
        <a:p>
          <a:r>
            <a:rPr lang="zh-CN" altLang="en-US" sz="2400" b="1" dirty="0">
              <a:latin typeface="微软雅黑" panose="020B0503020204020204" pitchFamily="34" charset="-122"/>
              <a:ea typeface="微软雅黑" panose="020B0503020204020204" pitchFamily="34" charset="-122"/>
            </a:rPr>
            <a:t>中华人民共和国建筑法</a:t>
          </a:r>
        </a:p>
      </dgm:t>
    </dgm:pt>
    <dgm:pt modelId="{085EA898-D605-4654-9E27-B8666A7F8F51}" type="parTrans" cxnId="{C224B056-B863-4054-AFFB-807BC09CBF29}">
      <dgm:prSet/>
      <dgm:spPr/>
      <dgm:t>
        <a:bodyPr/>
        <a:lstStyle/>
        <a:p>
          <a:endParaRPr lang="zh-CN" altLang="en-US" sz="2400" b="1">
            <a:latin typeface="微软雅黑" panose="020B0503020204020204" pitchFamily="34" charset="-122"/>
            <a:ea typeface="微软雅黑" panose="020B0503020204020204" pitchFamily="34" charset="-122"/>
          </a:endParaRPr>
        </a:p>
      </dgm:t>
    </dgm:pt>
    <dgm:pt modelId="{89DD2910-10F9-4A1F-B978-6CFBCC5E4D20}" type="sibTrans" cxnId="{C224B056-B863-4054-AFFB-807BC09CBF29}">
      <dgm:prSet/>
      <dgm:spPr/>
      <dgm:t>
        <a:bodyPr/>
        <a:lstStyle/>
        <a:p>
          <a:endParaRPr lang="zh-CN" altLang="en-US" sz="2400" b="1">
            <a:latin typeface="微软雅黑" panose="020B0503020204020204" pitchFamily="34" charset="-122"/>
            <a:ea typeface="微软雅黑" panose="020B0503020204020204" pitchFamily="34" charset="-122"/>
          </a:endParaRPr>
        </a:p>
      </dgm:t>
    </dgm:pt>
    <dgm:pt modelId="{B17631EE-80E4-47CF-ABB4-571D02B81E19}">
      <dgm:prSet phldrT="[文本]" custT="1">
        <dgm:style>
          <a:lnRef idx="0">
            <a:scrgbClr r="0" g="0" b="0"/>
          </a:lnRef>
          <a:fillRef idx="0">
            <a:scrgbClr r="0" g="0" b="0"/>
          </a:fillRef>
          <a:effectRef idx="0">
            <a:scrgbClr r="0" g="0" b="0"/>
          </a:effectRef>
          <a:fontRef idx="minor">
            <a:schemeClr val="lt1"/>
          </a:fontRef>
        </dgm:style>
      </dgm:prSet>
      <dgm:spPr>
        <a:solidFill>
          <a:srgbClr val="3399FF"/>
        </a:solidFill>
        <a:ln>
          <a:noFill/>
        </a:ln>
      </dgm:spPr>
      <dgm:t>
        <a:bodyPr/>
        <a:lstStyle/>
        <a:p>
          <a:r>
            <a:rPr lang="zh-CN" altLang="en-US" sz="2400" b="1" dirty="0">
              <a:latin typeface="微软雅黑" panose="020B0503020204020204" pitchFamily="34" charset="-122"/>
              <a:ea typeface="微软雅黑" panose="020B0503020204020204" pitchFamily="34" charset="-122"/>
            </a:rPr>
            <a:t>中华人民共和国环境保护法</a:t>
          </a:r>
        </a:p>
      </dgm:t>
    </dgm:pt>
    <dgm:pt modelId="{A679763D-7E28-41CD-80C9-17477A2AA2BF}" type="parTrans" cxnId="{819AEA8C-9EA1-4776-ADCF-267DE602BDC5}">
      <dgm:prSet/>
      <dgm:spPr/>
      <dgm:t>
        <a:bodyPr/>
        <a:lstStyle/>
        <a:p>
          <a:endParaRPr lang="zh-CN" altLang="en-US" sz="2400" b="1">
            <a:latin typeface="微软雅黑" panose="020B0503020204020204" pitchFamily="34" charset="-122"/>
            <a:ea typeface="微软雅黑" panose="020B0503020204020204" pitchFamily="34" charset="-122"/>
          </a:endParaRPr>
        </a:p>
      </dgm:t>
    </dgm:pt>
    <dgm:pt modelId="{F7B3523C-F88D-4445-B7A6-5AC79FEEBEDC}" type="sibTrans" cxnId="{819AEA8C-9EA1-4776-ADCF-267DE602BDC5}">
      <dgm:prSet/>
      <dgm:spPr/>
      <dgm:t>
        <a:bodyPr/>
        <a:lstStyle/>
        <a:p>
          <a:endParaRPr lang="zh-CN" altLang="en-US" sz="2400" b="1">
            <a:latin typeface="微软雅黑" panose="020B0503020204020204" pitchFamily="34" charset="-122"/>
            <a:ea typeface="微软雅黑" panose="020B0503020204020204" pitchFamily="34" charset="-122"/>
          </a:endParaRPr>
        </a:p>
      </dgm:t>
    </dgm:pt>
    <dgm:pt modelId="{FD48C5C0-B602-480D-A1E7-49B517C73991}">
      <dgm:prSet phldrT="[文本]" custT="1">
        <dgm:style>
          <a:lnRef idx="0">
            <a:scrgbClr r="0" g="0" b="0"/>
          </a:lnRef>
          <a:fillRef idx="0">
            <a:scrgbClr r="0" g="0" b="0"/>
          </a:fillRef>
          <a:effectRef idx="0">
            <a:scrgbClr r="0" g="0" b="0"/>
          </a:effectRef>
          <a:fontRef idx="minor">
            <a:schemeClr val="lt1"/>
          </a:fontRef>
        </dgm:style>
      </dgm:prSet>
      <dgm:spPr>
        <a:solidFill>
          <a:srgbClr val="3399FF"/>
        </a:solidFill>
        <a:ln>
          <a:noFill/>
        </a:ln>
      </dgm:spPr>
      <dgm:t>
        <a:bodyPr/>
        <a:lstStyle/>
        <a:p>
          <a:r>
            <a:rPr lang="zh-CN" altLang="en-US" sz="2400" b="1" dirty="0">
              <a:latin typeface="微软雅黑" panose="020B0503020204020204" pitchFamily="34" charset="-122"/>
              <a:ea typeface="微软雅黑" panose="020B0503020204020204" pitchFamily="34" charset="-122"/>
            </a:rPr>
            <a:t>中华人民共和国环境噪声污染防治法</a:t>
          </a:r>
        </a:p>
      </dgm:t>
    </dgm:pt>
    <dgm:pt modelId="{23B1943E-E253-4655-924F-3818B51BE0BB}" type="parTrans" cxnId="{BFCF62B6-51BE-459B-A9EA-42E6537A96DB}">
      <dgm:prSet/>
      <dgm:spPr/>
      <dgm:t>
        <a:bodyPr/>
        <a:lstStyle/>
        <a:p>
          <a:endParaRPr lang="zh-CN" altLang="en-US" sz="2400" b="1">
            <a:latin typeface="微软雅黑" panose="020B0503020204020204" pitchFamily="34" charset="-122"/>
            <a:ea typeface="微软雅黑" panose="020B0503020204020204" pitchFamily="34" charset="-122"/>
          </a:endParaRPr>
        </a:p>
      </dgm:t>
    </dgm:pt>
    <dgm:pt modelId="{4989C287-1E07-4197-90E0-2E50E945ECAC}" type="sibTrans" cxnId="{BFCF62B6-51BE-459B-A9EA-42E6537A96DB}">
      <dgm:prSet/>
      <dgm:spPr/>
      <dgm:t>
        <a:bodyPr/>
        <a:lstStyle/>
        <a:p>
          <a:endParaRPr lang="zh-CN" altLang="en-US" sz="2400" b="1">
            <a:latin typeface="微软雅黑" panose="020B0503020204020204" pitchFamily="34" charset="-122"/>
            <a:ea typeface="微软雅黑" panose="020B0503020204020204" pitchFamily="34" charset="-122"/>
          </a:endParaRPr>
        </a:p>
      </dgm:t>
    </dgm:pt>
    <dgm:pt modelId="{367514C8-6399-461B-95C9-99099125F3E9}">
      <dgm:prSet phldrT="[文本]" custT="1">
        <dgm:style>
          <a:lnRef idx="0">
            <a:scrgbClr r="0" g="0" b="0"/>
          </a:lnRef>
          <a:fillRef idx="0">
            <a:scrgbClr r="0" g="0" b="0"/>
          </a:fillRef>
          <a:effectRef idx="0">
            <a:scrgbClr r="0" g="0" b="0"/>
          </a:effectRef>
          <a:fontRef idx="minor">
            <a:schemeClr val="lt1"/>
          </a:fontRef>
        </dgm:style>
      </dgm:prSet>
      <dgm:spPr>
        <a:solidFill>
          <a:srgbClr val="00B050"/>
        </a:solidFill>
        <a:ln>
          <a:noFill/>
        </a:ln>
      </dgm:spPr>
      <dgm:t>
        <a:bodyPr/>
        <a:lstStyle/>
        <a:p>
          <a:r>
            <a:rPr lang="zh-CN" altLang="en-US" sz="2400" b="1" dirty="0">
              <a:latin typeface="微软雅黑" panose="020B0503020204020204" pitchFamily="34" charset="-122"/>
              <a:ea typeface="微软雅黑" panose="020B0503020204020204" pitchFamily="34" charset="-122"/>
            </a:rPr>
            <a:t>中华人民共和国大气污染防治法</a:t>
          </a:r>
        </a:p>
      </dgm:t>
    </dgm:pt>
    <dgm:pt modelId="{BAE4D5FA-7C8B-4865-9FC6-2128F67770D0}" type="parTrans" cxnId="{50512C20-361D-4580-8FCB-83A34580CE04}">
      <dgm:prSet/>
      <dgm:spPr/>
      <dgm:t>
        <a:bodyPr/>
        <a:lstStyle/>
        <a:p>
          <a:endParaRPr lang="zh-CN" altLang="en-US" sz="2400" b="1">
            <a:latin typeface="微软雅黑" panose="020B0503020204020204" pitchFamily="34" charset="-122"/>
            <a:ea typeface="微软雅黑" panose="020B0503020204020204" pitchFamily="34" charset="-122"/>
          </a:endParaRPr>
        </a:p>
      </dgm:t>
    </dgm:pt>
    <dgm:pt modelId="{EA51A9B2-9A93-4638-B428-B7506A89CFD5}" type="sibTrans" cxnId="{50512C20-361D-4580-8FCB-83A34580CE04}">
      <dgm:prSet/>
      <dgm:spPr/>
      <dgm:t>
        <a:bodyPr/>
        <a:lstStyle/>
        <a:p>
          <a:endParaRPr lang="zh-CN" altLang="en-US" sz="2400" b="1">
            <a:latin typeface="微软雅黑" panose="020B0503020204020204" pitchFamily="34" charset="-122"/>
            <a:ea typeface="微软雅黑" panose="020B0503020204020204" pitchFamily="34" charset="-122"/>
          </a:endParaRPr>
        </a:p>
      </dgm:t>
    </dgm:pt>
    <dgm:pt modelId="{1E5C2CB5-5A31-4554-B3E2-B1D087B0BC67}">
      <dgm:prSet phldrT="[文本]" custT="1">
        <dgm:style>
          <a:lnRef idx="0">
            <a:scrgbClr r="0" g="0" b="0"/>
          </a:lnRef>
          <a:fillRef idx="0">
            <a:scrgbClr r="0" g="0" b="0"/>
          </a:fillRef>
          <a:effectRef idx="0">
            <a:scrgbClr r="0" g="0" b="0"/>
          </a:effectRef>
          <a:fontRef idx="minor">
            <a:schemeClr val="lt1"/>
          </a:fontRef>
        </dgm:style>
      </dgm:prSet>
      <dgm:spPr>
        <a:solidFill>
          <a:srgbClr val="00B050"/>
        </a:solidFill>
        <a:ln>
          <a:noFill/>
        </a:ln>
      </dgm:spPr>
      <dgm:t>
        <a:bodyPr/>
        <a:lstStyle/>
        <a:p>
          <a:r>
            <a:rPr lang="zh-CN" altLang="en-US" sz="2400" b="1" dirty="0">
              <a:latin typeface="微软雅黑" panose="020B0503020204020204" pitchFamily="34" charset="-122"/>
              <a:ea typeface="微软雅黑" panose="020B0503020204020204" pitchFamily="34" charset="-122"/>
            </a:rPr>
            <a:t>中华人民共和国固体废弃物污染环境防治法</a:t>
          </a:r>
        </a:p>
      </dgm:t>
    </dgm:pt>
    <dgm:pt modelId="{4235CDCB-EB76-494C-9FA3-7C12D0DD97C0}" type="parTrans" cxnId="{EC1878B8-6A09-434B-8465-682E1CA914F3}">
      <dgm:prSet/>
      <dgm:spPr/>
      <dgm:t>
        <a:bodyPr/>
        <a:lstStyle/>
        <a:p>
          <a:endParaRPr lang="zh-CN" altLang="en-US" sz="2400" b="1">
            <a:latin typeface="微软雅黑" panose="020B0503020204020204" pitchFamily="34" charset="-122"/>
            <a:ea typeface="微软雅黑" panose="020B0503020204020204" pitchFamily="34" charset="-122"/>
          </a:endParaRPr>
        </a:p>
      </dgm:t>
    </dgm:pt>
    <dgm:pt modelId="{E4B0C74E-7415-498E-9C55-AF00A2570DEF}" type="sibTrans" cxnId="{EC1878B8-6A09-434B-8465-682E1CA914F3}">
      <dgm:prSet/>
      <dgm:spPr/>
      <dgm:t>
        <a:bodyPr/>
        <a:lstStyle/>
        <a:p>
          <a:endParaRPr lang="zh-CN" altLang="en-US" sz="2400" b="1">
            <a:latin typeface="微软雅黑" panose="020B0503020204020204" pitchFamily="34" charset="-122"/>
            <a:ea typeface="微软雅黑" panose="020B0503020204020204" pitchFamily="34" charset="-122"/>
          </a:endParaRPr>
        </a:p>
      </dgm:t>
    </dgm:pt>
    <dgm:pt modelId="{9241B070-4927-490A-A0E5-5E997F60AB37}">
      <dgm:prSet phldrT="[文本]" custT="1">
        <dgm:style>
          <a:lnRef idx="0">
            <a:scrgbClr r="0" g="0" b="0"/>
          </a:lnRef>
          <a:fillRef idx="0">
            <a:scrgbClr r="0" g="0" b="0"/>
          </a:fillRef>
          <a:effectRef idx="0">
            <a:scrgbClr r="0" g="0" b="0"/>
          </a:effectRef>
          <a:fontRef idx="minor">
            <a:schemeClr val="lt1"/>
          </a:fontRef>
        </dgm:style>
      </dgm:prSet>
      <dgm:spPr>
        <a:solidFill>
          <a:srgbClr val="00B050"/>
        </a:solidFill>
        <a:ln>
          <a:noFill/>
        </a:ln>
      </dgm:spPr>
      <dgm:t>
        <a:bodyPr/>
        <a:lstStyle/>
        <a:p>
          <a:r>
            <a:rPr lang="zh-CN" altLang="en-US" sz="2400" b="1" dirty="0">
              <a:latin typeface="微软雅黑" panose="020B0503020204020204" pitchFamily="34" charset="-122"/>
              <a:ea typeface="微软雅黑" panose="020B0503020204020204" pitchFamily="34" charset="-122"/>
            </a:rPr>
            <a:t>中华人民共和国职业病防治法</a:t>
          </a:r>
        </a:p>
      </dgm:t>
    </dgm:pt>
    <dgm:pt modelId="{45D32E56-78BC-4831-A910-5C15BAEE5708}" type="parTrans" cxnId="{07D56874-DA2E-4AD4-A492-44E6A27761F3}">
      <dgm:prSet/>
      <dgm:spPr/>
      <dgm:t>
        <a:bodyPr/>
        <a:lstStyle/>
        <a:p>
          <a:endParaRPr lang="zh-CN" altLang="en-US" sz="2400" b="1">
            <a:latin typeface="微软雅黑" panose="020B0503020204020204" pitchFamily="34" charset="-122"/>
            <a:ea typeface="微软雅黑" panose="020B0503020204020204" pitchFamily="34" charset="-122"/>
          </a:endParaRPr>
        </a:p>
      </dgm:t>
    </dgm:pt>
    <dgm:pt modelId="{C417602B-7114-45AA-BFDE-1C320FE383C2}" type="sibTrans" cxnId="{07D56874-DA2E-4AD4-A492-44E6A27761F3}">
      <dgm:prSet/>
      <dgm:spPr/>
      <dgm:t>
        <a:bodyPr/>
        <a:lstStyle/>
        <a:p>
          <a:endParaRPr lang="zh-CN" altLang="en-US" sz="2400" b="1">
            <a:latin typeface="微软雅黑" panose="020B0503020204020204" pitchFamily="34" charset="-122"/>
            <a:ea typeface="微软雅黑" panose="020B0503020204020204" pitchFamily="34" charset="-122"/>
          </a:endParaRPr>
        </a:p>
      </dgm:t>
    </dgm:pt>
    <dgm:pt modelId="{6195D491-08A4-4B5B-887E-8DD94C633E8C}">
      <dgm:prSet phldrT="[文本]" custT="1">
        <dgm:style>
          <a:lnRef idx="0">
            <a:scrgbClr r="0" g="0" b="0"/>
          </a:lnRef>
          <a:fillRef idx="0">
            <a:scrgbClr r="0" g="0" b="0"/>
          </a:fillRef>
          <a:effectRef idx="0">
            <a:scrgbClr r="0" g="0" b="0"/>
          </a:effectRef>
          <a:fontRef idx="minor">
            <a:schemeClr val="lt1"/>
          </a:fontRef>
        </dgm:style>
      </dgm:prSet>
      <dgm:spPr>
        <a:solidFill>
          <a:srgbClr val="00B050"/>
        </a:solidFill>
        <a:ln>
          <a:noFill/>
        </a:ln>
      </dgm:spPr>
      <dgm:t>
        <a:bodyPr/>
        <a:lstStyle/>
        <a:p>
          <a:r>
            <a:rPr lang="zh-CN" altLang="en-US" sz="2400" b="1" dirty="0">
              <a:latin typeface="微软雅黑" panose="020B0503020204020204" pitchFamily="34" charset="-122"/>
              <a:ea typeface="微软雅黑" panose="020B0503020204020204" pitchFamily="34" charset="-122"/>
            </a:rPr>
            <a:t>中华人民共和国劳动法</a:t>
          </a:r>
        </a:p>
      </dgm:t>
    </dgm:pt>
    <dgm:pt modelId="{5E2184E3-132E-47CE-801B-111113D2B13C}" type="parTrans" cxnId="{6C2A7AD0-F637-49FD-9BE4-7C89A7E0EE2A}">
      <dgm:prSet/>
      <dgm:spPr/>
      <dgm:t>
        <a:bodyPr/>
        <a:lstStyle/>
        <a:p>
          <a:endParaRPr lang="zh-CN" altLang="en-US" sz="2400" b="1">
            <a:latin typeface="微软雅黑" panose="020B0503020204020204" pitchFamily="34" charset="-122"/>
            <a:ea typeface="微软雅黑" panose="020B0503020204020204" pitchFamily="34" charset="-122"/>
          </a:endParaRPr>
        </a:p>
      </dgm:t>
    </dgm:pt>
    <dgm:pt modelId="{6E52E5B9-62E5-4EA4-ADA3-ABAAC20DFE05}" type="sibTrans" cxnId="{6C2A7AD0-F637-49FD-9BE4-7C89A7E0EE2A}">
      <dgm:prSet/>
      <dgm:spPr/>
      <dgm:t>
        <a:bodyPr/>
        <a:lstStyle/>
        <a:p>
          <a:endParaRPr lang="zh-CN" altLang="en-US" sz="2400" b="1">
            <a:latin typeface="微软雅黑" panose="020B0503020204020204" pitchFamily="34" charset="-122"/>
            <a:ea typeface="微软雅黑" panose="020B0503020204020204" pitchFamily="34" charset="-122"/>
          </a:endParaRPr>
        </a:p>
      </dgm:t>
    </dgm:pt>
    <dgm:pt modelId="{77F35650-A31C-4B12-8C85-54CA5FEEF8D2}" type="pres">
      <dgm:prSet presAssocID="{A7AB451E-B3D8-414C-A534-1561E8B9AC2E}" presName="diagram" presStyleCnt="0">
        <dgm:presLayoutVars>
          <dgm:dir/>
          <dgm:resizeHandles val="exact"/>
        </dgm:presLayoutVars>
      </dgm:prSet>
      <dgm:spPr/>
    </dgm:pt>
    <dgm:pt modelId="{BFF9F77E-5638-4339-A12B-62DD09A8BAB5}" type="pres">
      <dgm:prSet presAssocID="{7EF778A2-A64B-449C-8C59-941522C6ED25}" presName="node" presStyleLbl="node1" presStyleIdx="0" presStyleCnt="8">
        <dgm:presLayoutVars>
          <dgm:bulletEnabled val="1"/>
        </dgm:presLayoutVars>
      </dgm:prSet>
      <dgm:spPr/>
    </dgm:pt>
    <dgm:pt modelId="{D0D9BC66-9B5A-4C8E-B18C-177BBBC8C6D9}" type="pres">
      <dgm:prSet presAssocID="{86C3E08B-5F88-41F0-90EE-4C5C8735BB9E}" presName="sibTrans" presStyleCnt="0"/>
      <dgm:spPr>
        <a:scene3d>
          <a:camera prst="orthographicFront"/>
          <a:lightRig rig="threePt" dir="t"/>
        </a:scene3d>
        <a:sp3d>
          <a:bevelT prst="angle"/>
        </a:sp3d>
      </dgm:spPr>
    </dgm:pt>
    <dgm:pt modelId="{5E9931C9-7009-44B7-A189-E4E9164CF952}" type="pres">
      <dgm:prSet presAssocID="{45A3AC80-7EBA-4B87-BFF6-3371B90825C5}" presName="node" presStyleLbl="node1" presStyleIdx="1" presStyleCnt="8">
        <dgm:presLayoutVars>
          <dgm:bulletEnabled val="1"/>
        </dgm:presLayoutVars>
      </dgm:prSet>
      <dgm:spPr/>
    </dgm:pt>
    <dgm:pt modelId="{29F1D322-6620-471A-879D-1E87D6D1075B}" type="pres">
      <dgm:prSet presAssocID="{89DD2910-10F9-4A1F-B978-6CFBCC5E4D20}" presName="sibTrans" presStyleCnt="0"/>
      <dgm:spPr>
        <a:scene3d>
          <a:camera prst="orthographicFront"/>
          <a:lightRig rig="threePt" dir="t"/>
        </a:scene3d>
        <a:sp3d>
          <a:bevelT prst="angle"/>
        </a:sp3d>
      </dgm:spPr>
    </dgm:pt>
    <dgm:pt modelId="{15083C96-5C67-4C87-9215-FC4CEE360FCF}" type="pres">
      <dgm:prSet presAssocID="{B17631EE-80E4-47CF-ABB4-571D02B81E19}" presName="node" presStyleLbl="node1" presStyleIdx="2" presStyleCnt="8">
        <dgm:presLayoutVars>
          <dgm:bulletEnabled val="1"/>
        </dgm:presLayoutVars>
      </dgm:prSet>
      <dgm:spPr/>
    </dgm:pt>
    <dgm:pt modelId="{73C6561A-1048-4F52-A848-C5439A2B7B23}" type="pres">
      <dgm:prSet presAssocID="{F7B3523C-F88D-4445-B7A6-5AC79FEEBEDC}" presName="sibTrans" presStyleCnt="0"/>
      <dgm:spPr>
        <a:scene3d>
          <a:camera prst="orthographicFront"/>
          <a:lightRig rig="threePt" dir="t"/>
        </a:scene3d>
        <a:sp3d>
          <a:bevelT prst="angle"/>
        </a:sp3d>
      </dgm:spPr>
    </dgm:pt>
    <dgm:pt modelId="{17686210-1EFA-4100-BEE6-DE3FC56B5C18}" type="pres">
      <dgm:prSet presAssocID="{FD48C5C0-B602-480D-A1E7-49B517C73991}" presName="node" presStyleLbl="node1" presStyleIdx="3" presStyleCnt="8">
        <dgm:presLayoutVars>
          <dgm:bulletEnabled val="1"/>
        </dgm:presLayoutVars>
      </dgm:prSet>
      <dgm:spPr/>
    </dgm:pt>
    <dgm:pt modelId="{879DE30D-DF11-4441-8056-36AA42740C3F}" type="pres">
      <dgm:prSet presAssocID="{4989C287-1E07-4197-90E0-2E50E945ECAC}" presName="sibTrans" presStyleCnt="0"/>
      <dgm:spPr>
        <a:scene3d>
          <a:camera prst="orthographicFront"/>
          <a:lightRig rig="threePt" dir="t"/>
        </a:scene3d>
        <a:sp3d>
          <a:bevelT prst="angle"/>
        </a:sp3d>
      </dgm:spPr>
    </dgm:pt>
    <dgm:pt modelId="{0B89828E-F589-4B6C-85EA-B498CA4D1B8B}" type="pres">
      <dgm:prSet presAssocID="{367514C8-6399-461B-95C9-99099125F3E9}" presName="node" presStyleLbl="node1" presStyleIdx="4" presStyleCnt="8">
        <dgm:presLayoutVars>
          <dgm:bulletEnabled val="1"/>
        </dgm:presLayoutVars>
      </dgm:prSet>
      <dgm:spPr/>
    </dgm:pt>
    <dgm:pt modelId="{9089D22C-9FE9-4B1A-85DB-F6D990D904ED}" type="pres">
      <dgm:prSet presAssocID="{EA51A9B2-9A93-4638-B428-B7506A89CFD5}" presName="sibTrans" presStyleCnt="0"/>
      <dgm:spPr>
        <a:scene3d>
          <a:camera prst="orthographicFront"/>
          <a:lightRig rig="threePt" dir="t"/>
        </a:scene3d>
        <a:sp3d>
          <a:bevelT prst="angle"/>
        </a:sp3d>
      </dgm:spPr>
    </dgm:pt>
    <dgm:pt modelId="{FECB62AE-39E1-4B88-A2C3-E6EE091B6164}" type="pres">
      <dgm:prSet presAssocID="{1E5C2CB5-5A31-4554-B3E2-B1D087B0BC67}" presName="node" presStyleLbl="node1" presStyleIdx="5" presStyleCnt="8">
        <dgm:presLayoutVars>
          <dgm:bulletEnabled val="1"/>
        </dgm:presLayoutVars>
      </dgm:prSet>
      <dgm:spPr/>
    </dgm:pt>
    <dgm:pt modelId="{53945B05-A419-4813-A2AB-849A148BC044}" type="pres">
      <dgm:prSet presAssocID="{E4B0C74E-7415-498E-9C55-AF00A2570DEF}" presName="sibTrans" presStyleCnt="0"/>
      <dgm:spPr>
        <a:scene3d>
          <a:camera prst="orthographicFront"/>
          <a:lightRig rig="threePt" dir="t"/>
        </a:scene3d>
        <a:sp3d>
          <a:bevelT prst="angle"/>
        </a:sp3d>
      </dgm:spPr>
    </dgm:pt>
    <dgm:pt modelId="{A122D362-EF98-4952-8221-502645FBEA3D}" type="pres">
      <dgm:prSet presAssocID="{9241B070-4927-490A-A0E5-5E997F60AB37}" presName="node" presStyleLbl="node1" presStyleIdx="6" presStyleCnt="8">
        <dgm:presLayoutVars>
          <dgm:bulletEnabled val="1"/>
        </dgm:presLayoutVars>
      </dgm:prSet>
      <dgm:spPr/>
    </dgm:pt>
    <dgm:pt modelId="{50C73160-B57D-42C1-A967-67651C233525}" type="pres">
      <dgm:prSet presAssocID="{C417602B-7114-45AA-BFDE-1C320FE383C2}" presName="sibTrans" presStyleCnt="0"/>
      <dgm:spPr>
        <a:scene3d>
          <a:camera prst="orthographicFront"/>
          <a:lightRig rig="threePt" dir="t"/>
        </a:scene3d>
        <a:sp3d>
          <a:bevelT prst="angle"/>
        </a:sp3d>
      </dgm:spPr>
    </dgm:pt>
    <dgm:pt modelId="{D2CDA444-E131-404F-A4D6-5F5B2E59FDFD}" type="pres">
      <dgm:prSet presAssocID="{6195D491-08A4-4B5B-887E-8DD94C633E8C}" presName="node" presStyleLbl="node1" presStyleIdx="7" presStyleCnt="8">
        <dgm:presLayoutVars>
          <dgm:bulletEnabled val="1"/>
        </dgm:presLayoutVars>
      </dgm:prSet>
      <dgm:spPr/>
    </dgm:pt>
  </dgm:ptLst>
  <dgm:cxnLst>
    <dgm:cxn modelId="{50512C20-361D-4580-8FCB-83A34580CE04}" srcId="{A7AB451E-B3D8-414C-A534-1561E8B9AC2E}" destId="{367514C8-6399-461B-95C9-99099125F3E9}" srcOrd="4" destOrd="0" parTransId="{BAE4D5FA-7C8B-4865-9FC6-2128F67770D0}" sibTransId="{EA51A9B2-9A93-4638-B428-B7506A89CFD5}"/>
    <dgm:cxn modelId="{35A73C36-E8AF-4E97-AA09-366ADFFD6765}" type="presOf" srcId="{367514C8-6399-461B-95C9-99099125F3E9}" destId="{0B89828E-F589-4B6C-85EA-B498CA4D1B8B}" srcOrd="0" destOrd="0" presId="urn:microsoft.com/office/officeart/2005/8/layout/default"/>
    <dgm:cxn modelId="{47414B47-9A36-430C-9DAE-0E25A728454F}" srcId="{A7AB451E-B3D8-414C-A534-1561E8B9AC2E}" destId="{7EF778A2-A64B-449C-8C59-941522C6ED25}" srcOrd="0" destOrd="0" parTransId="{0F6EFA23-CBAE-40D5-AB21-29B08EC0EF09}" sibTransId="{86C3E08B-5F88-41F0-90EE-4C5C8735BB9E}"/>
    <dgm:cxn modelId="{2C831852-2AF2-4478-A067-8ADE4C3F2316}" type="presOf" srcId="{B17631EE-80E4-47CF-ABB4-571D02B81E19}" destId="{15083C96-5C67-4C87-9215-FC4CEE360FCF}" srcOrd="0" destOrd="0" presId="urn:microsoft.com/office/officeart/2005/8/layout/default"/>
    <dgm:cxn modelId="{07D56874-DA2E-4AD4-A492-44E6A27761F3}" srcId="{A7AB451E-B3D8-414C-A534-1561E8B9AC2E}" destId="{9241B070-4927-490A-A0E5-5E997F60AB37}" srcOrd="6" destOrd="0" parTransId="{45D32E56-78BC-4831-A910-5C15BAEE5708}" sibTransId="{C417602B-7114-45AA-BFDE-1C320FE383C2}"/>
    <dgm:cxn modelId="{275E9756-4945-4868-B72C-CD065DC29030}" type="presOf" srcId="{FD48C5C0-B602-480D-A1E7-49B517C73991}" destId="{17686210-1EFA-4100-BEE6-DE3FC56B5C18}" srcOrd="0" destOrd="0" presId="urn:microsoft.com/office/officeart/2005/8/layout/default"/>
    <dgm:cxn modelId="{C224B056-B863-4054-AFFB-807BC09CBF29}" srcId="{A7AB451E-B3D8-414C-A534-1561E8B9AC2E}" destId="{45A3AC80-7EBA-4B87-BFF6-3371B90825C5}" srcOrd="1" destOrd="0" parTransId="{085EA898-D605-4654-9E27-B8666A7F8F51}" sibTransId="{89DD2910-10F9-4A1F-B978-6CFBCC5E4D20}"/>
    <dgm:cxn modelId="{CD6B657E-8874-40C0-A92E-C6F872B9DB58}" type="presOf" srcId="{45A3AC80-7EBA-4B87-BFF6-3371B90825C5}" destId="{5E9931C9-7009-44B7-A189-E4E9164CF952}" srcOrd="0" destOrd="0" presId="urn:microsoft.com/office/officeart/2005/8/layout/default"/>
    <dgm:cxn modelId="{819AEA8C-9EA1-4776-ADCF-267DE602BDC5}" srcId="{A7AB451E-B3D8-414C-A534-1561E8B9AC2E}" destId="{B17631EE-80E4-47CF-ABB4-571D02B81E19}" srcOrd="2" destOrd="0" parTransId="{A679763D-7E28-41CD-80C9-17477A2AA2BF}" sibTransId="{F7B3523C-F88D-4445-B7A6-5AC79FEEBEDC}"/>
    <dgm:cxn modelId="{A8E6D19B-91A4-4C66-8946-CCD0575F0245}" type="presOf" srcId="{9241B070-4927-490A-A0E5-5E997F60AB37}" destId="{A122D362-EF98-4952-8221-502645FBEA3D}" srcOrd="0" destOrd="0" presId="urn:microsoft.com/office/officeart/2005/8/layout/default"/>
    <dgm:cxn modelId="{936E4AAC-2FCA-48FF-B3C8-133FD53178A9}" type="presOf" srcId="{7EF778A2-A64B-449C-8C59-941522C6ED25}" destId="{BFF9F77E-5638-4339-A12B-62DD09A8BAB5}" srcOrd="0" destOrd="0" presId="urn:microsoft.com/office/officeart/2005/8/layout/default"/>
    <dgm:cxn modelId="{BFCF62B6-51BE-459B-A9EA-42E6537A96DB}" srcId="{A7AB451E-B3D8-414C-A534-1561E8B9AC2E}" destId="{FD48C5C0-B602-480D-A1E7-49B517C73991}" srcOrd="3" destOrd="0" parTransId="{23B1943E-E253-4655-924F-3818B51BE0BB}" sibTransId="{4989C287-1E07-4197-90E0-2E50E945ECAC}"/>
    <dgm:cxn modelId="{EC1878B8-6A09-434B-8465-682E1CA914F3}" srcId="{A7AB451E-B3D8-414C-A534-1561E8B9AC2E}" destId="{1E5C2CB5-5A31-4554-B3E2-B1D087B0BC67}" srcOrd="5" destOrd="0" parTransId="{4235CDCB-EB76-494C-9FA3-7C12D0DD97C0}" sibTransId="{E4B0C74E-7415-498E-9C55-AF00A2570DEF}"/>
    <dgm:cxn modelId="{6C2A7AD0-F637-49FD-9BE4-7C89A7E0EE2A}" srcId="{A7AB451E-B3D8-414C-A534-1561E8B9AC2E}" destId="{6195D491-08A4-4B5B-887E-8DD94C633E8C}" srcOrd="7" destOrd="0" parTransId="{5E2184E3-132E-47CE-801B-111113D2B13C}" sibTransId="{6E52E5B9-62E5-4EA4-ADA3-ABAAC20DFE05}"/>
    <dgm:cxn modelId="{828972EB-3D42-48D6-98FC-65A408D98220}" type="presOf" srcId="{6195D491-08A4-4B5B-887E-8DD94C633E8C}" destId="{D2CDA444-E131-404F-A4D6-5F5B2E59FDFD}" srcOrd="0" destOrd="0" presId="urn:microsoft.com/office/officeart/2005/8/layout/default"/>
    <dgm:cxn modelId="{106E6EED-C22E-49A3-8744-FBFF6C49FA22}" type="presOf" srcId="{1E5C2CB5-5A31-4554-B3E2-B1D087B0BC67}" destId="{FECB62AE-39E1-4B88-A2C3-E6EE091B6164}" srcOrd="0" destOrd="0" presId="urn:microsoft.com/office/officeart/2005/8/layout/default"/>
    <dgm:cxn modelId="{CE16D6EF-536D-48FF-B083-2FEDC6F877A5}" type="presOf" srcId="{A7AB451E-B3D8-414C-A534-1561E8B9AC2E}" destId="{77F35650-A31C-4B12-8C85-54CA5FEEF8D2}" srcOrd="0" destOrd="0" presId="urn:microsoft.com/office/officeart/2005/8/layout/default"/>
    <dgm:cxn modelId="{768068AA-EBCD-46FA-8A3A-598712640608}" type="presParOf" srcId="{77F35650-A31C-4B12-8C85-54CA5FEEF8D2}" destId="{BFF9F77E-5638-4339-A12B-62DD09A8BAB5}" srcOrd="0" destOrd="0" presId="urn:microsoft.com/office/officeart/2005/8/layout/default"/>
    <dgm:cxn modelId="{A6406B24-90F8-40A0-8AD5-4D3C323B3BD0}" type="presParOf" srcId="{77F35650-A31C-4B12-8C85-54CA5FEEF8D2}" destId="{D0D9BC66-9B5A-4C8E-B18C-177BBBC8C6D9}" srcOrd="1" destOrd="0" presId="urn:microsoft.com/office/officeart/2005/8/layout/default"/>
    <dgm:cxn modelId="{0EE06D9F-B15A-46BE-A77D-A30DE904CFA7}" type="presParOf" srcId="{77F35650-A31C-4B12-8C85-54CA5FEEF8D2}" destId="{5E9931C9-7009-44B7-A189-E4E9164CF952}" srcOrd="2" destOrd="0" presId="urn:microsoft.com/office/officeart/2005/8/layout/default"/>
    <dgm:cxn modelId="{0143AF41-7205-4B65-98C2-B0F21A09E0CF}" type="presParOf" srcId="{77F35650-A31C-4B12-8C85-54CA5FEEF8D2}" destId="{29F1D322-6620-471A-879D-1E87D6D1075B}" srcOrd="3" destOrd="0" presId="urn:microsoft.com/office/officeart/2005/8/layout/default"/>
    <dgm:cxn modelId="{018A19DD-C73B-41FE-9667-45F050B2FCB7}" type="presParOf" srcId="{77F35650-A31C-4B12-8C85-54CA5FEEF8D2}" destId="{15083C96-5C67-4C87-9215-FC4CEE360FCF}" srcOrd="4" destOrd="0" presId="urn:microsoft.com/office/officeart/2005/8/layout/default"/>
    <dgm:cxn modelId="{E11565AC-C4DE-476F-AB5D-2702A73233B0}" type="presParOf" srcId="{77F35650-A31C-4B12-8C85-54CA5FEEF8D2}" destId="{73C6561A-1048-4F52-A848-C5439A2B7B23}" srcOrd="5" destOrd="0" presId="urn:microsoft.com/office/officeart/2005/8/layout/default"/>
    <dgm:cxn modelId="{5A7F7492-3E95-42D1-9E45-D9F2DEA68C61}" type="presParOf" srcId="{77F35650-A31C-4B12-8C85-54CA5FEEF8D2}" destId="{17686210-1EFA-4100-BEE6-DE3FC56B5C18}" srcOrd="6" destOrd="0" presId="urn:microsoft.com/office/officeart/2005/8/layout/default"/>
    <dgm:cxn modelId="{F729C842-9AF2-4859-ABC7-C6F2F860D592}" type="presParOf" srcId="{77F35650-A31C-4B12-8C85-54CA5FEEF8D2}" destId="{879DE30D-DF11-4441-8056-36AA42740C3F}" srcOrd="7" destOrd="0" presId="urn:microsoft.com/office/officeart/2005/8/layout/default"/>
    <dgm:cxn modelId="{F15A117B-6A16-4EEE-BC50-825E52B4D811}" type="presParOf" srcId="{77F35650-A31C-4B12-8C85-54CA5FEEF8D2}" destId="{0B89828E-F589-4B6C-85EA-B498CA4D1B8B}" srcOrd="8" destOrd="0" presId="urn:microsoft.com/office/officeart/2005/8/layout/default"/>
    <dgm:cxn modelId="{DC5F4606-A028-49E9-A3C8-8CDE1D6184C3}" type="presParOf" srcId="{77F35650-A31C-4B12-8C85-54CA5FEEF8D2}" destId="{9089D22C-9FE9-4B1A-85DB-F6D990D904ED}" srcOrd="9" destOrd="0" presId="urn:microsoft.com/office/officeart/2005/8/layout/default"/>
    <dgm:cxn modelId="{49A51A23-FB01-4929-802F-EAB52B1F0967}" type="presParOf" srcId="{77F35650-A31C-4B12-8C85-54CA5FEEF8D2}" destId="{FECB62AE-39E1-4B88-A2C3-E6EE091B6164}" srcOrd="10" destOrd="0" presId="urn:microsoft.com/office/officeart/2005/8/layout/default"/>
    <dgm:cxn modelId="{75885AAC-0DAD-410B-9321-61D3306443E1}" type="presParOf" srcId="{77F35650-A31C-4B12-8C85-54CA5FEEF8D2}" destId="{53945B05-A419-4813-A2AB-849A148BC044}" srcOrd="11" destOrd="0" presId="urn:microsoft.com/office/officeart/2005/8/layout/default"/>
    <dgm:cxn modelId="{7AC8B9D8-F30E-43BB-A02C-FAD477DD14C4}" type="presParOf" srcId="{77F35650-A31C-4B12-8C85-54CA5FEEF8D2}" destId="{A122D362-EF98-4952-8221-502645FBEA3D}" srcOrd="12" destOrd="0" presId="urn:microsoft.com/office/officeart/2005/8/layout/default"/>
    <dgm:cxn modelId="{19B9BFEA-EC86-407D-9CB1-FEDBFD428118}" type="presParOf" srcId="{77F35650-A31C-4B12-8C85-54CA5FEEF8D2}" destId="{50C73160-B57D-42C1-A967-67651C233525}" srcOrd="13" destOrd="0" presId="urn:microsoft.com/office/officeart/2005/8/layout/default"/>
    <dgm:cxn modelId="{EF4EED0D-48BE-4F9D-A01A-31680D6F6114}" type="presParOf" srcId="{77F35650-A31C-4B12-8C85-54CA5FEEF8D2}" destId="{D2CDA444-E131-404F-A4D6-5F5B2E59FDFD}" srcOrd="14" destOrd="0" presId="urn:microsoft.com/office/officeart/2005/8/layout/default"/>
  </dgm:cxnLst>
  <dgm:bg>
    <a:effectLst>
      <a:innerShdw blurRad="63500" dist="50800" dir="13500000">
        <a:prstClr val="black">
          <a:alpha val="50000"/>
        </a:prstClr>
      </a:innerShdw>
    </a:effectLst>
  </dgm:bg>
  <dgm:whole/>
  <dgm:extLst>
    <a:ext uri="http://schemas.microsoft.com/office/drawing/2008/diagram">
      <dsp:dataModelExt xmlns:dsp="http://schemas.microsoft.com/office/drawing/2008/diagram" relId="rId3"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F9F77E-5638-4339-A12B-62DD09A8BAB5}">
      <dsp:nvSpPr>
        <dsp:cNvPr id="0" name=""/>
        <dsp:cNvSpPr/>
      </dsp:nvSpPr>
      <dsp:spPr>
        <a:xfrm>
          <a:off x="3421" y="575744"/>
          <a:ext cx="2714639" cy="1628783"/>
        </a:xfrm>
        <a:prstGeom prst="rect">
          <a:avLst/>
        </a:prstGeom>
        <a:solidFill>
          <a:srgbClr val="3399FF"/>
        </a:solidFill>
        <a:ln>
          <a:noFill/>
        </a:ln>
        <a:effectLst/>
        <a:scene3d>
          <a:camera prst="orthographicFront">
            <a:rot lat="0" lon="0" rev="0"/>
          </a:camera>
          <a:lightRig rig="contrasting" dir="t">
            <a:rot lat="0" lon="0" rev="1200000"/>
          </a:lightRig>
        </a:scene3d>
        <a:sp3d/>
      </dsp:spPr>
      <dsp:style>
        <a:lnRef idx="0">
          <a:scrgbClr r="0" g="0" b="0"/>
        </a:lnRef>
        <a:fillRef idx="0">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latin typeface="微软雅黑" panose="020B0503020204020204" pitchFamily="34" charset="-122"/>
              <a:ea typeface="微软雅黑" panose="020B0503020204020204" pitchFamily="34" charset="-122"/>
            </a:rPr>
            <a:t>中华人民共和国消防法</a:t>
          </a:r>
        </a:p>
      </dsp:txBody>
      <dsp:txXfrm>
        <a:off x="3421" y="575744"/>
        <a:ext cx="2714639" cy="1628783"/>
      </dsp:txXfrm>
    </dsp:sp>
    <dsp:sp modelId="{5E9931C9-7009-44B7-A189-E4E9164CF952}">
      <dsp:nvSpPr>
        <dsp:cNvPr id="0" name=""/>
        <dsp:cNvSpPr/>
      </dsp:nvSpPr>
      <dsp:spPr>
        <a:xfrm>
          <a:off x="2989525" y="575744"/>
          <a:ext cx="2714639" cy="1628783"/>
        </a:xfrm>
        <a:prstGeom prst="rect">
          <a:avLst/>
        </a:prstGeom>
        <a:solidFill>
          <a:srgbClr val="3399FF"/>
        </a:solidFill>
        <a:ln>
          <a:noFill/>
        </a:ln>
        <a:effectLst/>
        <a:scene3d>
          <a:camera prst="orthographicFront">
            <a:rot lat="0" lon="0" rev="0"/>
          </a:camera>
          <a:lightRig rig="contrasting" dir="t">
            <a:rot lat="0" lon="0" rev="1200000"/>
          </a:lightRig>
        </a:scene3d>
        <a:sp3d/>
      </dsp:spPr>
      <dsp:style>
        <a:lnRef idx="0">
          <a:scrgbClr r="0" g="0" b="0"/>
        </a:lnRef>
        <a:fillRef idx="0">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latin typeface="微软雅黑" panose="020B0503020204020204" pitchFamily="34" charset="-122"/>
              <a:ea typeface="微软雅黑" panose="020B0503020204020204" pitchFamily="34" charset="-122"/>
            </a:rPr>
            <a:t>中华人民共和国建筑法</a:t>
          </a:r>
        </a:p>
      </dsp:txBody>
      <dsp:txXfrm>
        <a:off x="2989525" y="575744"/>
        <a:ext cx="2714639" cy="1628783"/>
      </dsp:txXfrm>
    </dsp:sp>
    <dsp:sp modelId="{15083C96-5C67-4C87-9215-FC4CEE360FCF}">
      <dsp:nvSpPr>
        <dsp:cNvPr id="0" name=""/>
        <dsp:cNvSpPr/>
      </dsp:nvSpPr>
      <dsp:spPr>
        <a:xfrm>
          <a:off x="5975629" y="575744"/>
          <a:ext cx="2714639" cy="1628783"/>
        </a:xfrm>
        <a:prstGeom prst="rect">
          <a:avLst/>
        </a:prstGeom>
        <a:solidFill>
          <a:srgbClr val="3399FF"/>
        </a:solidFill>
        <a:ln>
          <a:noFill/>
        </a:ln>
        <a:effectLst/>
        <a:scene3d>
          <a:camera prst="orthographicFront">
            <a:rot lat="0" lon="0" rev="0"/>
          </a:camera>
          <a:lightRig rig="contrasting" dir="t">
            <a:rot lat="0" lon="0" rev="1200000"/>
          </a:lightRig>
        </a:scene3d>
        <a:sp3d/>
      </dsp:spPr>
      <dsp:style>
        <a:lnRef idx="0">
          <a:scrgbClr r="0" g="0" b="0"/>
        </a:lnRef>
        <a:fillRef idx="0">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latin typeface="微软雅黑" panose="020B0503020204020204" pitchFamily="34" charset="-122"/>
              <a:ea typeface="微软雅黑" panose="020B0503020204020204" pitchFamily="34" charset="-122"/>
            </a:rPr>
            <a:t>中华人民共和国环境保护法</a:t>
          </a:r>
        </a:p>
      </dsp:txBody>
      <dsp:txXfrm>
        <a:off x="5975629" y="575744"/>
        <a:ext cx="2714639" cy="1628783"/>
      </dsp:txXfrm>
    </dsp:sp>
    <dsp:sp modelId="{17686210-1EFA-4100-BEE6-DE3FC56B5C18}">
      <dsp:nvSpPr>
        <dsp:cNvPr id="0" name=""/>
        <dsp:cNvSpPr/>
      </dsp:nvSpPr>
      <dsp:spPr>
        <a:xfrm>
          <a:off x="8961733" y="575744"/>
          <a:ext cx="2714639" cy="1628783"/>
        </a:xfrm>
        <a:prstGeom prst="rect">
          <a:avLst/>
        </a:prstGeom>
        <a:solidFill>
          <a:srgbClr val="3399FF"/>
        </a:solidFill>
        <a:ln>
          <a:noFill/>
        </a:ln>
        <a:effectLst/>
        <a:scene3d>
          <a:camera prst="orthographicFront">
            <a:rot lat="0" lon="0" rev="0"/>
          </a:camera>
          <a:lightRig rig="contrasting" dir="t">
            <a:rot lat="0" lon="0" rev="1200000"/>
          </a:lightRig>
        </a:scene3d>
        <a:sp3d/>
      </dsp:spPr>
      <dsp:style>
        <a:lnRef idx="0">
          <a:scrgbClr r="0" g="0" b="0"/>
        </a:lnRef>
        <a:fillRef idx="0">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latin typeface="微软雅黑" panose="020B0503020204020204" pitchFamily="34" charset="-122"/>
              <a:ea typeface="微软雅黑" panose="020B0503020204020204" pitchFamily="34" charset="-122"/>
            </a:rPr>
            <a:t>中华人民共和国环境噪声污染防治法</a:t>
          </a:r>
        </a:p>
      </dsp:txBody>
      <dsp:txXfrm>
        <a:off x="8961733" y="575744"/>
        <a:ext cx="2714639" cy="1628783"/>
      </dsp:txXfrm>
    </dsp:sp>
    <dsp:sp modelId="{0B89828E-F589-4B6C-85EA-B498CA4D1B8B}">
      <dsp:nvSpPr>
        <dsp:cNvPr id="0" name=""/>
        <dsp:cNvSpPr/>
      </dsp:nvSpPr>
      <dsp:spPr>
        <a:xfrm>
          <a:off x="3421" y="2475991"/>
          <a:ext cx="2714639" cy="1628783"/>
        </a:xfrm>
        <a:prstGeom prst="rect">
          <a:avLst/>
        </a:prstGeom>
        <a:solidFill>
          <a:srgbClr val="00B050"/>
        </a:solidFill>
        <a:ln>
          <a:noFill/>
        </a:ln>
        <a:effectLst/>
        <a:scene3d>
          <a:camera prst="orthographicFront">
            <a:rot lat="0" lon="0" rev="0"/>
          </a:camera>
          <a:lightRig rig="contrasting" dir="t">
            <a:rot lat="0" lon="0" rev="1200000"/>
          </a:lightRig>
        </a:scene3d>
        <a:sp3d/>
      </dsp:spPr>
      <dsp:style>
        <a:lnRef idx="0">
          <a:scrgbClr r="0" g="0" b="0"/>
        </a:lnRef>
        <a:fillRef idx="0">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latin typeface="微软雅黑" panose="020B0503020204020204" pitchFamily="34" charset="-122"/>
              <a:ea typeface="微软雅黑" panose="020B0503020204020204" pitchFamily="34" charset="-122"/>
            </a:rPr>
            <a:t>中华人民共和国大气污染防治法</a:t>
          </a:r>
        </a:p>
      </dsp:txBody>
      <dsp:txXfrm>
        <a:off x="3421" y="2475991"/>
        <a:ext cx="2714639" cy="1628783"/>
      </dsp:txXfrm>
    </dsp:sp>
    <dsp:sp modelId="{FECB62AE-39E1-4B88-A2C3-E6EE091B6164}">
      <dsp:nvSpPr>
        <dsp:cNvPr id="0" name=""/>
        <dsp:cNvSpPr/>
      </dsp:nvSpPr>
      <dsp:spPr>
        <a:xfrm>
          <a:off x="2989525" y="2475991"/>
          <a:ext cx="2714639" cy="1628783"/>
        </a:xfrm>
        <a:prstGeom prst="rect">
          <a:avLst/>
        </a:prstGeom>
        <a:solidFill>
          <a:srgbClr val="00B050"/>
        </a:solidFill>
        <a:ln>
          <a:noFill/>
        </a:ln>
        <a:effectLst/>
        <a:scene3d>
          <a:camera prst="orthographicFront">
            <a:rot lat="0" lon="0" rev="0"/>
          </a:camera>
          <a:lightRig rig="contrasting" dir="t">
            <a:rot lat="0" lon="0" rev="1200000"/>
          </a:lightRig>
        </a:scene3d>
        <a:sp3d/>
      </dsp:spPr>
      <dsp:style>
        <a:lnRef idx="0">
          <a:scrgbClr r="0" g="0" b="0"/>
        </a:lnRef>
        <a:fillRef idx="0">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latin typeface="微软雅黑" panose="020B0503020204020204" pitchFamily="34" charset="-122"/>
              <a:ea typeface="微软雅黑" panose="020B0503020204020204" pitchFamily="34" charset="-122"/>
            </a:rPr>
            <a:t>中华人民共和国固体废弃物污染环境防治法</a:t>
          </a:r>
        </a:p>
      </dsp:txBody>
      <dsp:txXfrm>
        <a:off x="2989525" y="2475991"/>
        <a:ext cx="2714639" cy="1628783"/>
      </dsp:txXfrm>
    </dsp:sp>
    <dsp:sp modelId="{A122D362-EF98-4952-8221-502645FBEA3D}">
      <dsp:nvSpPr>
        <dsp:cNvPr id="0" name=""/>
        <dsp:cNvSpPr/>
      </dsp:nvSpPr>
      <dsp:spPr>
        <a:xfrm>
          <a:off x="5975629" y="2475991"/>
          <a:ext cx="2714639" cy="1628783"/>
        </a:xfrm>
        <a:prstGeom prst="rect">
          <a:avLst/>
        </a:prstGeom>
        <a:solidFill>
          <a:srgbClr val="00B050"/>
        </a:solidFill>
        <a:ln>
          <a:noFill/>
        </a:ln>
        <a:effectLst/>
        <a:scene3d>
          <a:camera prst="orthographicFront">
            <a:rot lat="0" lon="0" rev="0"/>
          </a:camera>
          <a:lightRig rig="contrasting" dir="t">
            <a:rot lat="0" lon="0" rev="1200000"/>
          </a:lightRig>
        </a:scene3d>
        <a:sp3d/>
      </dsp:spPr>
      <dsp:style>
        <a:lnRef idx="0">
          <a:scrgbClr r="0" g="0" b="0"/>
        </a:lnRef>
        <a:fillRef idx="0">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latin typeface="微软雅黑" panose="020B0503020204020204" pitchFamily="34" charset="-122"/>
              <a:ea typeface="微软雅黑" panose="020B0503020204020204" pitchFamily="34" charset="-122"/>
            </a:rPr>
            <a:t>中华人民共和国职业病防治法</a:t>
          </a:r>
        </a:p>
      </dsp:txBody>
      <dsp:txXfrm>
        <a:off x="5975629" y="2475991"/>
        <a:ext cx="2714639" cy="1628783"/>
      </dsp:txXfrm>
    </dsp:sp>
    <dsp:sp modelId="{D2CDA444-E131-404F-A4D6-5F5B2E59FDFD}">
      <dsp:nvSpPr>
        <dsp:cNvPr id="0" name=""/>
        <dsp:cNvSpPr/>
      </dsp:nvSpPr>
      <dsp:spPr>
        <a:xfrm>
          <a:off x="8961733" y="2475991"/>
          <a:ext cx="2714639" cy="1628783"/>
        </a:xfrm>
        <a:prstGeom prst="rect">
          <a:avLst/>
        </a:prstGeom>
        <a:solidFill>
          <a:srgbClr val="00B050"/>
        </a:solidFill>
        <a:ln>
          <a:noFill/>
        </a:ln>
        <a:effectLst/>
        <a:scene3d>
          <a:camera prst="orthographicFront">
            <a:rot lat="0" lon="0" rev="0"/>
          </a:camera>
          <a:lightRig rig="contrasting" dir="t">
            <a:rot lat="0" lon="0" rev="1200000"/>
          </a:lightRig>
        </a:scene3d>
        <a:sp3d/>
      </dsp:spPr>
      <dsp:style>
        <a:lnRef idx="0">
          <a:scrgbClr r="0" g="0" b="0"/>
        </a:lnRef>
        <a:fillRef idx="0">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latin typeface="微软雅黑" panose="020B0503020204020204" pitchFamily="34" charset="-122"/>
              <a:ea typeface="微软雅黑" panose="020B0503020204020204" pitchFamily="34" charset="-122"/>
            </a:rPr>
            <a:t>中华人民共和国劳动法</a:t>
          </a:r>
        </a:p>
      </dsp:txBody>
      <dsp:txXfrm>
        <a:off x="8961733" y="2475991"/>
        <a:ext cx="2714639" cy="162878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357" name=""/>
        <p:cNvGrpSpPr/>
        <p:nvPr/>
      </p:nvGrpSpPr>
      <p:grpSpPr>
        <a:xfrm>
          <a:off x="0" y="0"/>
          <a:ext cx="0" cy="0"/>
          <a:chOff x="0" y="0"/>
          <a:chExt cx="0" cy="0"/>
        </a:xfrm>
      </p:grpSpPr>
      <p:sp>
        <p:nvSpPr>
          <p:cNvPr id="1049937" name="页眉占位符 1"/>
          <p:cNvSpPr>
            <a:spLocks noGrp="1"/>
          </p:cNvSpPr>
          <p:nvPr>
            <p:ph type="hdr" sz="quarter"/>
          </p:nvPr>
        </p:nvSpPr>
        <p:spPr>
          <a:xfrm>
            <a:off x="0" y="0"/>
            <a:ext cx="2971800" cy="458788"/>
          </a:xfrm>
          <a:prstGeom prst="rect"/>
        </p:spPr>
        <p:txBody>
          <a:bodyPr bIns="45720" lIns="91440" rIns="91440" rtlCol="0" tIns="45720" vert="horz"/>
          <a:lstStyle>
            <a:lvl1pPr algn="l">
              <a:defRPr sz="1200"/>
            </a:lvl1pPr>
          </a:lstStyle>
          <a:p>
            <a:endParaRPr altLang="en-US" lang="zh-CN"/>
          </a:p>
        </p:txBody>
      </p:sp>
      <p:sp>
        <p:nvSpPr>
          <p:cNvPr id="1049938" name="日期占位符 2"/>
          <p:cNvSpPr>
            <a:spLocks noGrp="1"/>
          </p:cNvSpPr>
          <p:nvPr>
            <p:ph type="dt" sz="quarter" idx="1"/>
          </p:nvPr>
        </p:nvSpPr>
        <p:spPr>
          <a:xfrm>
            <a:off x="3884613" y="0"/>
            <a:ext cx="2971800" cy="458788"/>
          </a:xfrm>
          <a:prstGeom prst="rect"/>
        </p:spPr>
        <p:txBody>
          <a:bodyPr bIns="45720" lIns="91440" rIns="91440" rtlCol="0" tIns="45720" vert="horz"/>
          <a:lstStyle>
            <a:lvl1pPr algn="r">
              <a:defRPr sz="1200"/>
            </a:lvl1pPr>
          </a:lstStyle>
          <a:p>
            <a:fld id="{7F80F1D6-C652-4888-AB6E-02BC33A3FD7C}" type="datetimeFigureOut">
              <a:rPr altLang="en-US" lang="zh-CN" smtClean="0"/>
              <a:t>2021/6/16</a:t>
            </a:fld>
            <a:endParaRPr altLang="en-US" lang="zh-CN"/>
          </a:p>
        </p:txBody>
      </p:sp>
      <p:sp>
        <p:nvSpPr>
          <p:cNvPr id="1049939" name="页脚占位符 3"/>
          <p:cNvSpPr>
            <a:spLocks noGrp="1"/>
          </p:cNvSpPr>
          <p:nvPr>
            <p:ph type="ftr" sz="quarter" idx="2"/>
          </p:nvPr>
        </p:nvSpPr>
        <p:spPr>
          <a:xfrm>
            <a:off x="0" y="8685213"/>
            <a:ext cx="2971800" cy="458787"/>
          </a:xfrm>
          <a:prstGeom prst="rect"/>
        </p:spPr>
        <p:txBody>
          <a:bodyPr anchor="b" bIns="45720" lIns="91440" rIns="91440" rtlCol="0" tIns="45720" vert="horz"/>
          <a:lstStyle>
            <a:lvl1pPr algn="l">
              <a:defRPr sz="1200"/>
            </a:lvl1pPr>
          </a:lstStyle>
          <a:p>
            <a:endParaRPr altLang="en-US" lang="zh-CN"/>
          </a:p>
        </p:txBody>
      </p:sp>
      <p:sp>
        <p:nvSpPr>
          <p:cNvPr id="1049940" name="灯片编号占位符 4"/>
          <p:cNvSpPr>
            <a:spLocks noGrp="1"/>
          </p:cNvSpPr>
          <p:nvPr>
            <p:ph type="sldNum" sz="quarter" idx="3"/>
          </p:nvPr>
        </p:nvSpPr>
        <p:spPr>
          <a:xfrm>
            <a:off x="3884613" y="8685213"/>
            <a:ext cx="2971800" cy="458787"/>
          </a:xfrm>
          <a:prstGeom prst="rect"/>
        </p:spPr>
        <p:txBody>
          <a:bodyPr anchor="b" bIns="45720" lIns="91440" rIns="91440" rtlCol="0" tIns="45720" vert="horz"/>
          <a:lstStyle>
            <a:lvl1pPr algn="r">
              <a:defRPr sz="1200"/>
            </a:lvl1pPr>
          </a:lstStyle>
          <a:p>
            <a:fld id="{6BF6F0DE-32F5-4066-8F3E-7C47DC68E0A0}" type="slidenum">
              <a:rPr altLang="en-US" lang="zh-CN" smtClean="0"/>
              <a:t>‹#›</a:t>
            </a:fld>
            <a:endParaRPr altLang="en-US" lang="zh-CN"/>
          </a:p>
        </p:txBody>
      </p:sp>
    </p:spTree>
  </p:cSld>
  <p:clrMap accent1="accent1" accent2="accent2" accent3="accent3" accent4="accent4" accent5="accent5" accent6="accent6" bg1="lt1" bg2="lt2" tx1="dk1" tx2="dk2"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356" name=""/>
        <p:cNvGrpSpPr/>
        <p:nvPr/>
      </p:nvGrpSpPr>
      <p:grpSpPr>
        <a:xfrm>
          <a:off x="0" y="0"/>
          <a:ext cx="0" cy="0"/>
          <a:chOff x="0" y="0"/>
          <a:chExt cx="0" cy="0"/>
        </a:xfrm>
      </p:grpSpPr>
      <p:sp>
        <p:nvSpPr>
          <p:cNvPr id="1049931" name="页眉占位符 1"/>
          <p:cNvSpPr>
            <a:spLocks noGrp="1"/>
          </p:cNvSpPr>
          <p:nvPr>
            <p:ph type="hdr" sz="quarter"/>
          </p:nvPr>
        </p:nvSpPr>
        <p:spPr>
          <a:xfrm>
            <a:off x="0" y="0"/>
            <a:ext cx="2971800" cy="457200"/>
          </a:xfrm>
          <a:prstGeom prst="rect"/>
        </p:spPr>
        <p:txBody>
          <a:bodyPr bIns="45720" lIns="91440" rIns="91440" rtlCol="0" tIns="45720" vert="horz"/>
          <a:lstStyle>
            <a:lvl1pPr algn="l">
              <a:defRPr sz="1200"/>
            </a:lvl1pPr>
          </a:lstStyle>
          <a:p>
            <a:endParaRPr altLang="en-US" lang="zh-CN"/>
          </a:p>
        </p:txBody>
      </p:sp>
      <p:sp>
        <p:nvSpPr>
          <p:cNvPr id="1049932" name="日期占位符 2"/>
          <p:cNvSpPr>
            <a:spLocks noGrp="1"/>
          </p:cNvSpPr>
          <p:nvPr>
            <p:ph type="dt" idx="1"/>
          </p:nvPr>
        </p:nvSpPr>
        <p:spPr>
          <a:xfrm>
            <a:off x="3884613" y="0"/>
            <a:ext cx="2971800" cy="457200"/>
          </a:xfrm>
          <a:prstGeom prst="rect"/>
        </p:spPr>
        <p:txBody>
          <a:bodyPr bIns="45720" lIns="91440" rIns="91440" rtlCol="0" tIns="45720" vert="horz"/>
          <a:lstStyle>
            <a:lvl1pPr algn="r">
              <a:defRPr sz="1200"/>
            </a:lvl1pPr>
          </a:lstStyle>
          <a:p>
            <a:fld id="{1262AE03-6EE8-41FD-8A37-86C6BC5E264F}" type="datetimeFigureOut">
              <a:rPr altLang="en-US" lang="zh-CN" smtClean="0"/>
              <a:t>2021/6/16</a:t>
            </a:fld>
            <a:endParaRPr altLang="en-US" lang="zh-CN"/>
          </a:p>
        </p:txBody>
      </p:sp>
      <p:sp>
        <p:nvSpPr>
          <p:cNvPr id="1049933" name="幻灯片图像占位符 3"/>
          <p:cNvSpPr>
            <a:spLocks noChangeAspect="1" noRot="1" noGrp="1"/>
          </p:cNvSpPr>
          <p:nvPr>
            <p:ph type="sldImg" idx="2"/>
          </p:nvPr>
        </p:nvSpPr>
        <p:spPr>
          <a:xfrm>
            <a:off x="381000" y="685800"/>
            <a:ext cx="6096000" cy="3429000"/>
          </a:xfrm>
          <a:prstGeom prst="rect"/>
          <a:noFill/>
          <a:ln w="12700">
            <a:solidFill>
              <a:prstClr val="black"/>
            </a:solidFill>
          </a:ln>
        </p:spPr>
        <p:txBody>
          <a:bodyPr anchor="ctr" bIns="45720" lIns="91440" rIns="91440" rtlCol="0" tIns="45720" vert="horz"/>
          <a:p>
            <a:endParaRPr altLang="en-US" lang="zh-CN"/>
          </a:p>
        </p:txBody>
      </p:sp>
      <p:sp>
        <p:nvSpPr>
          <p:cNvPr id="1049934" name="备注占位符 4"/>
          <p:cNvSpPr>
            <a:spLocks noGrp="1"/>
          </p:cNvSpPr>
          <p:nvPr>
            <p:ph type="body" sz="quarter" idx="3"/>
          </p:nvPr>
        </p:nvSpPr>
        <p:spPr>
          <a:xfrm>
            <a:off x="685800" y="4343400"/>
            <a:ext cx="5486400" cy="4114800"/>
          </a:xfrm>
          <a:prstGeom prst="rect"/>
        </p:spPr>
        <p:txBody>
          <a:bodyPr bIns="45720" lIns="91440" rIns="91440" rtlCol="0" tIns="45720" vert="horz"/>
          <a:p>
            <a:pPr lvl="0"/>
            <a:r>
              <a:rPr altLang="en-US" lang="zh-CN"/>
              <a:t>单击此处编辑母版文本样式</a:t>
            </a:r>
          </a:p>
          <a:p>
            <a:pPr lvl="1"/>
            <a:r>
              <a:rPr altLang="en-US" lang="zh-CN"/>
              <a:t>第二级</a:t>
            </a:r>
          </a:p>
          <a:p>
            <a:pPr lvl="2"/>
            <a:r>
              <a:rPr altLang="en-US" lang="zh-CN"/>
              <a:t>第三级</a:t>
            </a:r>
          </a:p>
          <a:p>
            <a:pPr lvl="3"/>
            <a:r>
              <a:rPr altLang="en-US" lang="zh-CN"/>
              <a:t>第四级</a:t>
            </a:r>
          </a:p>
          <a:p>
            <a:pPr lvl="4"/>
            <a:r>
              <a:rPr altLang="en-US" lang="zh-CN"/>
              <a:t>第五级</a:t>
            </a:r>
          </a:p>
        </p:txBody>
      </p:sp>
      <p:sp>
        <p:nvSpPr>
          <p:cNvPr id="1049935" name="页脚占位符 5"/>
          <p:cNvSpPr>
            <a:spLocks noGrp="1"/>
          </p:cNvSpPr>
          <p:nvPr>
            <p:ph type="ftr" sz="quarter" idx="4"/>
          </p:nvPr>
        </p:nvSpPr>
        <p:spPr>
          <a:xfrm>
            <a:off x="0" y="8685213"/>
            <a:ext cx="2971800" cy="457200"/>
          </a:xfrm>
          <a:prstGeom prst="rect"/>
        </p:spPr>
        <p:txBody>
          <a:bodyPr anchor="b" bIns="45720" lIns="91440" rIns="91440" rtlCol="0" tIns="45720" vert="horz"/>
          <a:lstStyle>
            <a:lvl1pPr algn="l">
              <a:defRPr sz="1200"/>
            </a:lvl1pPr>
          </a:lstStyle>
          <a:p>
            <a:endParaRPr altLang="en-US" lang="zh-CN"/>
          </a:p>
        </p:txBody>
      </p:sp>
      <p:sp>
        <p:nvSpPr>
          <p:cNvPr id="1049936" name="灯片编号占位符 6"/>
          <p:cNvSpPr>
            <a:spLocks noGrp="1"/>
          </p:cNvSpPr>
          <p:nvPr>
            <p:ph type="sldNum" sz="quarter" idx="5"/>
          </p:nvPr>
        </p:nvSpPr>
        <p:spPr>
          <a:xfrm>
            <a:off x="3884613" y="8685213"/>
            <a:ext cx="2971800" cy="457200"/>
          </a:xfrm>
          <a:prstGeom prst="rect"/>
        </p:spPr>
        <p:txBody>
          <a:bodyPr anchor="b" bIns="45720" lIns="91440" rIns="91440" rtlCol="0" tIns="45720" vert="horz"/>
          <a:lstStyle>
            <a:lvl1pPr algn="r">
              <a:defRPr sz="1200"/>
            </a:lvl1pPr>
          </a:lstStyle>
          <a:p>
            <a:fld id="{0E21FD59-C920-460C-B1C9-0346C59420B0}" type="slidenum">
              <a:rPr altLang="en-US" lang="zh-CN" smtClean="0"/>
              <a:t>‹#›</a:t>
            </a:fld>
            <a:endParaRPr altLang="en-US" lang="zh-CN"/>
          </a:p>
        </p:txBody>
      </p:sp>
    </p:spTree>
  </p:cSld>
  <p:clrMap accent1="accent1" accent2="accent2" accent3="accent3" accent4="accent4" accent5="accent5" accent6="accent6" bg1="lt1" bg2="lt2" tx1="dk1" tx2="dk2" hlink="hlink" folHlink="folHlink"/>
  <p:notesStyle>
    <a:lvl1pPr algn="l" defTabSz="1219627" eaLnBrk="1" hangingPunct="1" latinLnBrk="0" marL="0" rtl="0">
      <a:defRPr sz="1600" kern="1200">
        <a:solidFill>
          <a:schemeClr val="tx1"/>
        </a:solidFill>
        <a:latin typeface="+mn-lt"/>
        <a:ea typeface="+mn-ea"/>
        <a:cs typeface="+mn-cs"/>
      </a:defRPr>
    </a:lvl1pPr>
    <a:lvl2pPr algn="l" defTabSz="1219627" eaLnBrk="1" hangingPunct="1" latinLnBrk="0" marL="609813" rtl="0">
      <a:defRPr sz="1600" kern="1200">
        <a:solidFill>
          <a:schemeClr val="tx1"/>
        </a:solidFill>
        <a:latin typeface="+mn-lt"/>
        <a:ea typeface="+mn-ea"/>
        <a:cs typeface="+mn-cs"/>
      </a:defRPr>
    </a:lvl2pPr>
    <a:lvl3pPr algn="l" defTabSz="1219627" eaLnBrk="1" hangingPunct="1" latinLnBrk="0" marL="1219627" rtl="0">
      <a:defRPr sz="1600" kern="1200">
        <a:solidFill>
          <a:schemeClr val="tx1"/>
        </a:solidFill>
        <a:latin typeface="+mn-lt"/>
        <a:ea typeface="+mn-ea"/>
        <a:cs typeface="+mn-cs"/>
      </a:defRPr>
    </a:lvl3pPr>
    <a:lvl4pPr algn="l" defTabSz="1219627" eaLnBrk="1" hangingPunct="1" latinLnBrk="0" marL="1829440" rtl="0">
      <a:defRPr sz="1600" kern="1200">
        <a:solidFill>
          <a:schemeClr val="tx1"/>
        </a:solidFill>
        <a:latin typeface="+mn-lt"/>
        <a:ea typeface="+mn-ea"/>
        <a:cs typeface="+mn-cs"/>
      </a:defRPr>
    </a:lvl4pPr>
    <a:lvl5pPr algn="l" defTabSz="1219627" eaLnBrk="1" hangingPunct="1" latinLnBrk="0" marL="2439253" rtl="0">
      <a:defRPr sz="1600" kern="1200">
        <a:solidFill>
          <a:schemeClr val="tx1"/>
        </a:solidFill>
        <a:latin typeface="+mn-lt"/>
        <a:ea typeface="+mn-ea"/>
        <a:cs typeface="+mn-cs"/>
      </a:defRPr>
    </a:lvl5pPr>
    <a:lvl6pPr algn="l" defTabSz="1219627" eaLnBrk="1" hangingPunct="1" latinLnBrk="0" marL="3049067" rtl="0">
      <a:defRPr sz="1600" kern="1200">
        <a:solidFill>
          <a:schemeClr val="tx1"/>
        </a:solidFill>
        <a:latin typeface="+mn-lt"/>
        <a:ea typeface="+mn-ea"/>
        <a:cs typeface="+mn-cs"/>
      </a:defRPr>
    </a:lvl6pPr>
    <a:lvl7pPr algn="l" defTabSz="1219627" eaLnBrk="1" hangingPunct="1" latinLnBrk="0" marL="3658880" rtl="0">
      <a:defRPr sz="1600" kern="1200">
        <a:solidFill>
          <a:schemeClr val="tx1"/>
        </a:solidFill>
        <a:latin typeface="+mn-lt"/>
        <a:ea typeface="+mn-ea"/>
        <a:cs typeface="+mn-cs"/>
      </a:defRPr>
    </a:lvl7pPr>
    <a:lvl8pPr algn="l" defTabSz="1219627" eaLnBrk="1" hangingPunct="1" latinLnBrk="0" marL="4268694" rtl="0">
      <a:defRPr sz="1600" kern="1200">
        <a:solidFill>
          <a:schemeClr val="tx1"/>
        </a:solidFill>
        <a:latin typeface="+mn-lt"/>
        <a:ea typeface="+mn-ea"/>
        <a:cs typeface="+mn-cs"/>
      </a:defRPr>
    </a:lvl8pPr>
    <a:lvl9pPr algn="l" defTabSz="1219627" eaLnBrk="1" hangingPunct="1" latinLnBrk="0" marL="4878507" rtl="0">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slide" Target="../slides/slide61.xml"/><Relationship Id="rId2"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slide" Target="../slides/slide75.xml"/><Relationship Id="rId2"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slide" Target="../slides/slide88.xml"/><Relationship Id="rId2"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slide" Target="../slides/slide46.xml"/><Relationship Id="rId2"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slide" Target="../slides/slide51.xml"/><Relationship Id="rId2"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slide" Target="../slides/slide53.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31" name=""/>
        <p:cNvGrpSpPr/>
        <p:nvPr/>
      </p:nvGrpSpPr>
      <p:grpSpPr>
        <a:xfrm>
          <a:off x="0" y="0"/>
          <a:ext cx="0" cy="0"/>
          <a:chOff x="0" y="0"/>
          <a:chExt cx="0" cy="0"/>
        </a:xfrm>
      </p:grpSpPr>
      <p:sp>
        <p:nvSpPr>
          <p:cNvPr id="1048577" name="幻灯片图像占位符 1"/>
          <p:cNvSpPr>
            <a:spLocks noChangeAspect="1" noRot="1" noGrp="1"/>
          </p:cNvSpPr>
          <p:nvPr>
            <p:ph type="sldImg"/>
          </p:nvPr>
        </p:nvSpPr>
        <p:spPr>
          <a:xfrm>
            <a:off x="381000" y="685800"/>
            <a:ext cx="6096000" cy="3429000"/>
          </a:xfrm>
        </p:spPr>
      </p:sp>
      <p:sp>
        <p:nvSpPr>
          <p:cNvPr id="1048578" name="备注占位符 2"/>
          <p:cNvSpPr>
            <a:spLocks noGrp="1"/>
          </p:cNvSpPr>
          <p:nvPr>
            <p:ph type="body" idx="1"/>
          </p:nvPr>
        </p:nvSpPr>
        <p:spPr/>
        <p:txBody>
          <a:bodyPr/>
          <a:p>
            <a:endParaRPr altLang="en-US" lang="zh-CN"/>
          </a:p>
        </p:txBody>
      </p:sp>
      <p:sp>
        <p:nvSpPr>
          <p:cNvPr id="1048579" name="灯片编号占位符 3"/>
          <p:cNvSpPr>
            <a:spLocks noGrp="1"/>
          </p:cNvSpPr>
          <p:nvPr>
            <p:ph type="sldNum" sz="quarter" idx="10"/>
          </p:nvPr>
        </p:nvSpPr>
        <p:spPr/>
        <p:txBody>
          <a:bodyPr/>
          <a:p>
            <a:fld id="{41E0E0E2-7263-44C4-AAA9-733DBA7BD205}" type="slidenum">
              <a:rPr altLang="en-US" lang="zh-CN" smtClean="0"/>
              <a:t>1</a:t>
            </a:fld>
            <a:endParaRPr altLang="en-US" 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289" name=""/>
        <p:cNvGrpSpPr/>
        <p:nvPr/>
      </p:nvGrpSpPr>
      <p:grpSpPr>
        <a:xfrm>
          <a:off x="0" y="0"/>
          <a:ext cx="0" cy="0"/>
          <a:chOff x="0" y="0"/>
          <a:chExt cx="0" cy="0"/>
        </a:xfrm>
      </p:grpSpPr>
      <p:sp>
        <p:nvSpPr>
          <p:cNvPr id="1049723" name="幻灯片图像占位符 1"/>
          <p:cNvSpPr>
            <a:spLocks noChangeAspect="1" noRot="1" noGrp="1"/>
          </p:cNvSpPr>
          <p:nvPr>
            <p:ph type="sldImg"/>
          </p:nvPr>
        </p:nvSpPr>
        <p:spPr/>
      </p:sp>
      <p:sp>
        <p:nvSpPr>
          <p:cNvPr id="1049724" name="备注占位符 2"/>
          <p:cNvSpPr>
            <a:spLocks noGrp="1"/>
          </p:cNvSpPr>
          <p:nvPr>
            <p:ph type="body" idx="1"/>
          </p:nvPr>
        </p:nvSpPr>
        <p:spPr/>
        <p:txBody>
          <a:bodyPr/>
          <a:p>
            <a:r>
              <a:rPr altLang="en-US" dirty="0" lang="zh-CN"/>
              <a:t>添加公众号</a:t>
            </a:r>
            <a:r>
              <a:rPr altLang="zh-CN" dirty="0" lang="en-US" err="1"/>
              <a:t>hsevclass</a:t>
            </a:r>
            <a:r>
              <a:rPr altLang="en-US" dirty="0" lang="zh-CN"/>
              <a:t>获取更多资料</a:t>
            </a:r>
          </a:p>
        </p:txBody>
      </p:sp>
      <p:sp>
        <p:nvSpPr>
          <p:cNvPr id="1049725" name="灯片编号占位符 3"/>
          <p:cNvSpPr>
            <a:spLocks noGrp="1"/>
          </p:cNvSpPr>
          <p:nvPr>
            <p:ph type="sldNum" sz="quarter" idx="5"/>
          </p:nvPr>
        </p:nvSpPr>
        <p:spPr/>
        <p:txBody>
          <a:bodyPr/>
          <a:p>
            <a:fld id="{0E21FD59-C920-460C-B1C9-0346C59420B0}" type="slidenum">
              <a:rPr altLang="en-US" lang="zh-CN" smtClean="0"/>
              <a:t>61</a:t>
            </a:fld>
            <a:endParaRPr altLang="en-US" 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321" name=""/>
        <p:cNvGrpSpPr/>
        <p:nvPr/>
      </p:nvGrpSpPr>
      <p:grpSpPr>
        <a:xfrm>
          <a:off x="0" y="0"/>
          <a:ext cx="0" cy="0"/>
          <a:chOff x="0" y="0"/>
          <a:chExt cx="0" cy="0"/>
        </a:xfrm>
      </p:grpSpPr>
      <p:sp>
        <p:nvSpPr>
          <p:cNvPr id="1049820" name="幻灯片图像占位符 1"/>
          <p:cNvSpPr>
            <a:spLocks noChangeAspect="1" noRot="1" noGrp="1"/>
          </p:cNvSpPr>
          <p:nvPr>
            <p:ph type="sldImg"/>
          </p:nvPr>
        </p:nvSpPr>
        <p:spPr/>
      </p:sp>
      <p:sp>
        <p:nvSpPr>
          <p:cNvPr id="1049821" name="备注占位符 2"/>
          <p:cNvSpPr>
            <a:spLocks noGrp="1"/>
          </p:cNvSpPr>
          <p:nvPr>
            <p:ph type="body" idx="1"/>
          </p:nvPr>
        </p:nvSpPr>
        <p:spPr/>
        <p:txBody>
          <a:bodyPr/>
          <a:p>
            <a:r>
              <a:rPr altLang="en-US" dirty="0" lang="zh-CN"/>
              <a:t>添加公众号</a:t>
            </a:r>
            <a:r>
              <a:rPr altLang="zh-CN" dirty="0" lang="en-US" err="1"/>
              <a:t>hsevclass</a:t>
            </a:r>
            <a:r>
              <a:rPr altLang="en-US" dirty="0" lang="zh-CN"/>
              <a:t>获取更多资料</a:t>
            </a:r>
          </a:p>
        </p:txBody>
      </p:sp>
      <p:sp>
        <p:nvSpPr>
          <p:cNvPr id="1049822" name="灯片编号占位符 3"/>
          <p:cNvSpPr>
            <a:spLocks noGrp="1"/>
          </p:cNvSpPr>
          <p:nvPr>
            <p:ph type="sldNum" sz="quarter" idx="5"/>
          </p:nvPr>
        </p:nvSpPr>
        <p:spPr/>
        <p:txBody>
          <a:bodyPr/>
          <a:p>
            <a:fld id="{0E21FD59-C920-460C-B1C9-0346C59420B0}" type="slidenum">
              <a:rPr altLang="en-US" lang="zh-CN" smtClean="0"/>
              <a:t>75</a:t>
            </a:fld>
            <a:endParaRPr altLang="en-US" 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348" name=""/>
        <p:cNvGrpSpPr/>
        <p:nvPr/>
      </p:nvGrpSpPr>
      <p:grpSpPr>
        <a:xfrm>
          <a:off x="0" y="0"/>
          <a:ext cx="0" cy="0"/>
          <a:chOff x="0" y="0"/>
          <a:chExt cx="0" cy="0"/>
        </a:xfrm>
      </p:grpSpPr>
      <p:sp>
        <p:nvSpPr>
          <p:cNvPr id="1049897" name="幻灯片图像占位符 1"/>
          <p:cNvSpPr>
            <a:spLocks noChangeAspect="1" noRot="1" noGrp="1"/>
          </p:cNvSpPr>
          <p:nvPr>
            <p:ph type="sldImg"/>
          </p:nvPr>
        </p:nvSpPr>
        <p:spPr/>
      </p:sp>
      <p:sp>
        <p:nvSpPr>
          <p:cNvPr id="1049898" name="备注占位符 2"/>
          <p:cNvSpPr>
            <a:spLocks noGrp="1"/>
          </p:cNvSpPr>
          <p:nvPr>
            <p:ph type="body" idx="1"/>
          </p:nvPr>
        </p:nvSpPr>
        <p:spPr/>
        <p:txBody>
          <a:bodyPr/>
          <a:p>
            <a:r>
              <a:rPr altLang="en-US" dirty="0" lang="zh-CN"/>
              <a:t>添加公众号</a:t>
            </a:r>
            <a:r>
              <a:rPr altLang="zh-CN" dirty="0" lang="en-US" err="1"/>
              <a:t>hsevclass</a:t>
            </a:r>
            <a:r>
              <a:rPr altLang="en-US" dirty="0" lang="zh-CN"/>
              <a:t>获取更多资料</a:t>
            </a:r>
          </a:p>
        </p:txBody>
      </p:sp>
      <p:sp>
        <p:nvSpPr>
          <p:cNvPr id="1049899" name="灯片编号占位符 3"/>
          <p:cNvSpPr>
            <a:spLocks noGrp="1"/>
          </p:cNvSpPr>
          <p:nvPr>
            <p:ph type="sldNum" sz="quarter" idx="10"/>
          </p:nvPr>
        </p:nvSpPr>
        <p:spPr/>
        <p:txBody>
          <a:bodyPr/>
          <a:p>
            <a:fld id="{41E0E0E2-7263-44C4-AAA9-733DBA7BD205}" type="slidenum">
              <a:rPr altLang="en-US" lang="zh-CN" smtClean="0"/>
              <a:t>88</a:t>
            </a:fld>
            <a:endParaRPr altLang="en-US" 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54" name=""/>
        <p:cNvGrpSpPr/>
        <p:nvPr/>
      </p:nvGrpSpPr>
      <p:grpSpPr>
        <a:xfrm>
          <a:off x="0" y="0"/>
          <a:ext cx="0" cy="0"/>
          <a:chOff x="0" y="0"/>
          <a:chExt cx="0" cy="0"/>
        </a:xfrm>
      </p:grpSpPr>
      <p:sp>
        <p:nvSpPr>
          <p:cNvPr id="1048887" name="幻灯片图像占位符 1"/>
          <p:cNvSpPr>
            <a:spLocks noChangeAspect="1" noRot="1" noGrp="1"/>
          </p:cNvSpPr>
          <p:nvPr>
            <p:ph type="sldImg"/>
          </p:nvPr>
        </p:nvSpPr>
        <p:spPr/>
      </p:sp>
      <p:sp>
        <p:nvSpPr>
          <p:cNvPr id="1048888" name="备注占位符 2"/>
          <p:cNvSpPr>
            <a:spLocks noGrp="1"/>
          </p:cNvSpPr>
          <p:nvPr>
            <p:ph type="body" idx="1"/>
          </p:nvPr>
        </p:nvSpPr>
        <p:spPr/>
        <p:txBody>
          <a:bodyPr/>
          <a:p>
            <a:r>
              <a:rPr altLang="en-US" dirty="0" lang="zh-CN"/>
              <a:t>添加公众号</a:t>
            </a:r>
            <a:r>
              <a:rPr altLang="zh-CN" dirty="0" lang="en-US" err="1"/>
              <a:t>hsevclass</a:t>
            </a:r>
            <a:r>
              <a:rPr altLang="en-US" dirty="0" lang="zh-CN"/>
              <a:t>获取更多资料</a:t>
            </a:r>
          </a:p>
        </p:txBody>
      </p:sp>
      <p:sp>
        <p:nvSpPr>
          <p:cNvPr id="1048889" name="灯片编号占位符 3"/>
          <p:cNvSpPr>
            <a:spLocks noGrp="1"/>
          </p:cNvSpPr>
          <p:nvPr>
            <p:ph type="sldNum" sz="quarter" idx="5"/>
          </p:nvPr>
        </p:nvSpPr>
        <p:spPr/>
        <p:txBody>
          <a:bodyPr/>
          <a:p>
            <a:fld id="{0E21FD59-C920-460C-B1C9-0346C59420B0}" type="slidenum">
              <a:rPr altLang="en-US" lang="zh-CN" smtClean="0"/>
              <a:t>15</a:t>
            </a:fld>
            <a:endParaRPr altLang="en-US" 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77" name=""/>
        <p:cNvGrpSpPr/>
        <p:nvPr/>
      </p:nvGrpSpPr>
      <p:grpSpPr>
        <a:xfrm>
          <a:off x="0" y="0"/>
          <a:ext cx="0" cy="0"/>
          <a:chOff x="0" y="0"/>
          <a:chExt cx="0" cy="0"/>
        </a:xfrm>
      </p:grpSpPr>
      <p:sp>
        <p:nvSpPr>
          <p:cNvPr id="1049028" name="幻灯片图像占位符 1"/>
          <p:cNvSpPr>
            <a:spLocks noChangeAspect="1" noRot="1" noGrp="1"/>
          </p:cNvSpPr>
          <p:nvPr>
            <p:ph type="sldImg"/>
          </p:nvPr>
        </p:nvSpPr>
        <p:spPr/>
      </p:sp>
      <p:sp>
        <p:nvSpPr>
          <p:cNvPr id="1049029" name="备注占位符 2"/>
          <p:cNvSpPr>
            <a:spLocks noGrp="1"/>
          </p:cNvSpPr>
          <p:nvPr>
            <p:ph type="body" idx="1"/>
          </p:nvPr>
        </p:nvSpPr>
        <p:spPr/>
        <p:txBody>
          <a:bodyPr/>
          <a:p>
            <a:r>
              <a:rPr altLang="en-US" dirty="0" lang="zh-CN"/>
              <a:t>添加公众号</a:t>
            </a:r>
            <a:r>
              <a:rPr altLang="zh-CN" dirty="0" lang="en-US" err="1"/>
              <a:t>hsevclass</a:t>
            </a:r>
            <a:r>
              <a:rPr altLang="en-US" dirty="0" lang="zh-CN"/>
              <a:t>获取更多资料</a:t>
            </a:r>
          </a:p>
        </p:txBody>
      </p:sp>
      <p:sp>
        <p:nvSpPr>
          <p:cNvPr id="1049030" name="灯片编号占位符 3"/>
          <p:cNvSpPr>
            <a:spLocks noGrp="1"/>
          </p:cNvSpPr>
          <p:nvPr>
            <p:ph type="sldNum" sz="quarter" idx="5"/>
          </p:nvPr>
        </p:nvSpPr>
        <p:spPr/>
        <p:txBody>
          <a:bodyPr/>
          <a:p>
            <a:fld id="{0E21FD59-C920-460C-B1C9-0346C59420B0}" type="slidenum">
              <a:rPr altLang="en-US" lang="zh-CN" smtClean="0"/>
              <a:t>22</a:t>
            </a:fld>
            <a:endParaRPr altLang="en-US" 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206" name=""/>
        <p:cNvGrpSpPr/>
        <p:nvPr/>
      </p:nvGrpSpPr>
      <p:grpSpPr>
        <a:xfrm>
          <a:off x="0" y="0"/>
          <a:ext cx="0" cy="0"/>
          <a:chOff x="0" y="0"/>
          <a:chExt cx="0" cy="0"/>
        </a:xfrm>
      </p:grpSpPr>
      <p:sp>
        <p:nvSpPr>
          <p:cNvPr id="1049301" name="幻灯片图像占位符 1"/>
          <p:cNvSpPr>
            <a:spLocks noChangeAspect="1" noRot="1" noGrp="1"/>
          </p:cNvSpPr>
          <p:nvPr>
            <p:ph type="sldImg"/>
          </p:nvPr>
        </p:nvSpPr>
        <p:spPr/>
      </p:sp>
      <p:sp>
        <p:nvSpPr>
          <p:cNvPr id="1049302" name="备注占位符 2"/>
          <p:cNvSpPr>
            <a:spLocks noGrp="1"/>
          </p:cNvSpPr>
          <p:nvPr>
            <p:ph type="body" idx="1"/>
          </p:nvPr>
        </p:nvSpPr>
        <p:spPr/>
        <p:txBody>
          <a:bodyPr/>
          <a:p>
            <a:r>
              <a:rPr altLang="en-US" dirty="0" lang="zh-CN"/>
              <a:t>添加公众号</a:t>
            </a:r>
            <a:r>
              <a:rPr altLang="zh-CN" dirty="0" lang="en-US" err="1"/>
              <a:t>hsevclass</a:t>
            </a:r>
            <a:r>
              <a:rPr altLang="en-US" dirty="0" lang="zh-CN"/>
              <a:t>获取更多资料</a:t>
            </a:r>
          </a:p>
        </p:txBody>
      </p:sp>
      <p:sp>
        <p:nvSpPr>
          <p:cNvPr id="1049303" name="灯片编号占位符 3"/>
          <p:cNvSpPr>
            <a:spLocks noGrp="1"/>
          </p:cNvSpPr>
          <p:nvPr>
            <p:ph type="sldNum" sz="quarter" idx="5"/>
          </p:nvPr>
        </p:nvSpPr>
        <p:spPr/>
        <p:txBody>
          <a:bodyPr/>
          <a:p>
            <a:fld id="{0E21FD59-C920-460C-B1C9-0346C59420B0}" type="slidenum">
              <a:rPr altLang="en-US" lang="zh-CN" smtClean="0"/>
              <a:t>31</a:t>
            </a:fld>
            <a:endParaRPr altLang="en-US" 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219" name=""/>
        <p:cNvGrpSpPr/>
        <p:nvPr/>
      </p:nvGrpSpPr>
      <p:grpSpPr>
        <a:xfrm>
          <a:off x="0" y="0"/>
          <a:ext cx="0" cy="0"/>
          <a:chOff x="0" y="0"/>
          <a:chExt cx="0" cy="0"/>
        </a:xfrm>
      </p:grpSpPr>
      <p:sp>
        <p:nvSpPr>
          <p:cNvPr id="1049471" name="幻灯片图像占位符 1"/>
          <p:cNvSpPr>
            <a:spLocks noChangeAspect="1" noRot="1" noGrp="1"/>
          </p:cNvSpPr>
          <p:nvPr>
            <p:ph type="sldImg"/>
          </p:nvPr>
        </p:nvSpPr>
        <p:spPr/>
      </p:sp>
      <p:sp>
        <p:nvSpPr>
          <p:cNvPr id="1049472" name="备注占位符 2"/>
          <p:cNvSpPr>
            <a:spLocks noGrp="1"/>
          </p:cNvSpPr>
          <p:nvPr>
            <p:ph type="body" idx="1"/>
          </p:nvPr>
        </p:nvSpPr>
        <p:spPr/>
        <p:txBody>
          <a:bodyPr/>
          <a:p>
            <a:r>
              <a:rPr altLang="en-US" dirty="0" lang="zh-CN"/>
              <a:t>添加公众号</a:t>
            </a:r>
            <a:r>
              <a:rPr altLang="zh-CN" dirty="0" lang="en-US" err="1"/>
              <a:t>hsevclass</a:t>
            </a:r>
            <a:r>
              <a:rPr altLang="en-US" dirty="0" lang="zh-CN"/>
              <a:t>获取更多资料</a:t>
            </a:r>
          </a:p>
        </p:txBody>
      </p:sp>
      <p:sp>
        <p:nvSpPr>
          <p:cNvPr id="1049473" name="灯片编号占位符 3"/>
          <p:cNvSpPr>
            <a:spLocks noGrp="1"/>
          </p:cNvSpPr>
          <p:nvPr>
            <p:ph type="sldNum" sz="quarter" idx="5"/>
          </p:nvPr>
        </p:nvSpPr>
        <p:spPr/>
        <p:txBody>
          <a:bodyPr/>
          <a:p>
            <a:fld id="{0E21FD59-C920-460C-B1C9-0346C59420B0}" type="slidenum">
              <a:rPr altLang="en-US" lang="zh-CN" smtClean="0"/>
              <a:t>35</a:t>
            </a:fld>
            <a:endParaRPr altLang="en-US" 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228" name=""/>
        <p:cNvGrpSpPr/>
        <p:nvPr/>
      </p:nvGrpSpPr>
      <p:grpSpPr>
        <a:xfrm>
          <a:off x="0" y="0"/>
          <a:ext cx="0" cy="0"/>
          <a:chOff x="0" y="0"/>
          <a:chExt cx="0" cy="0"/>
        </a:xfrm>
      </p:grpSpPr>
      <p:sp>
        <p:nvSpPr>
          <p:cNvPr id="1049558" name="幻灯片图像占位符 1"/>
          <p:cNvSpPr>
            <a:spLocks noChangeAspect="1" noRot="1" noGrp="1"/>
          </p:cNvSpPr>
          <p:nvPr>
            <p:ph type="sldImg"/>
          </p:nvPr>
        </p:nvSpPr>
        <p:spPr>
          <a:xfrm>
            <a:off x="381000" y="685800"/>
            <a:ext cx="6096000" cy="3429000"/>
          </a:xfrm>
        </p:spPr>
      </p:sp>
      <p:sp>
        <p:nvSpPr>
          <p:cNvPr id="1049559" name="备注占位符 2"/>
          <p:cNvSpPr>
            <a:spLocks noGrp="1"/>
          </p:cNvSpPr>
          <p:nvPr>
            <p:ph type="body" idx="1"/>
          </p:nvPr>
        </p:nvSpPr>
        <p:spPr/>
        <p:txBody>
          <a:bodyPr/>
          <a:p>
            <a:endParaRPr altLang="en-US" lang="zh-CN"/>
          </a:p>
        </p:txBody>
      </p:sp>
      <p:sp>
        <p:nvSpPr>
          <p:cNvPr id="1049560" name="灯片编号占位符 3"/>
          <p:cNvSpPr>
            <a:spLocks noGrp="1"/>
          </p:cNvSpPr>
          <p:nvPr>
            <p:ph type="sldNum" sz="quarter" idx="10"/>
          </p:nvPr>
        </p:nvSpPr>
        <p:spPr/>
        <p:txBody>
          <a:bodyPr/>
          <a:p>
            <a:fld id="{41E0E0E2-7263-44C4-AAA9-733DBA7BD205}" type="slidenum">
              <a:rPr altLang="en-US" lang="zh-CN" smtClean="0"/>
              <a:t>38</a:t>
            </a:fld>
            <a:endParaRPr altLang="en-US" 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246" name=""/>
        <p:cNvGrpSpPr/>
        <p:nvPr/>
      </p:nvGrpSpPr>
      <p:grpSpPr>
        <a:xfrm>
          <a:off x="0" y="0"/>
          <a:ext cx="0" cy="0"/>
          <a:chOff x="0" y="0"/>
          <a:chExt cx="0" cy="0"/>
        </a:xfrm>
      </p:grpSpPr>
      <p:sp>
        <p:nvSpPr>
          <p:cNvPr id="1049597" name="幻灯片图像占位符 1"/>
          <p:cNvSpPr>
            <a:spLocks noChangeAspect="1" noRot="1" noGrp="1"/>
          </p:cNvSpPr>
          <p:nvPr>
            <p:ph type="sldImg"/>
          </p:nvPr>
        </p:nvSpPr>
        <p:spPr/>
      </p:sp>
      <p:sp>
        <p:nvSpPr>
          <p:cNvPr id="1049598" name="备注占位符 2"/>
          <p:cNvSpPr>
            <a:spLocks noGrp="1"/>
          </p:cNvSpPr>
          <p:nvPr>
            <p:ph type="body" idx="1"/>
          </p:nvPr>
        </p:nvSpPr>
        <p:spPr/>
        <p:txBody>
          <a:bodyPr/>
          <a:p>
            <a:r>
              <a:rPr altLang="en-US" dirty="0" lang="zh-CN"/>
              <a:t>添加公众号</a:t>
            </a:r>
            <a:r>
              <a:rPr altLang="zh-CN" dirty="0" lang="en-US" err="1"/>
              <a:t>hsevclass</a:t>
            </a:r>
            <a:r>
              <a:rPr altLang="en-US" dirty="0" lang="zh-CN"/>
              <a:t>获取更多资料</a:t>
            </a:r>
          </a:p>
        </p:txBody>
      </p:sp>
      <p:sp>
        <p:nvSpPr>
          <p:cNvPr id="1049599" name="灯片编号占位符 3"/>
          <p:cNvSpPr>
            <a:spLocks noGrp="1"/>
          </p:cNvSpPr>
          <p:nvPr>
            <p:ph type="sldNum" sz="quarter" idx="5"/>
          </p:nvPr>
        </p:nvSpPr>
        <p:spPr/>
        <p:txBody>
          <a:bodyPr/>
          <a:p>
            <a:fld id="{0E21FD59-C920-460C-B1C9-0346C59420B0}" type="slidenum">
              <a:rPr altLang="en-US" lang="zh-CN" smtClean="0"/>
              <a:t>46</a:t>
            </a:fld>
            <a:endParaRPr altLang="en-US" 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258" name=""/>
        <p:cNvGrpSpPr/>
        <p:nvPr/>
      </p:nvGrpSpPr>
      <p:grpSpPr>
        <a:xfrm>
          <a:off x="0" y="0"/>
          <a:ext cx="0" cy="0"/>
          <a:chOff x="0" y="0"/>
          <a:chExt cx="0" cy="0"/>
        </a:xfrm>
      </p:grpSpPr>
      <p:sp>
        <p:nvSpPr>
          <p:cNvPr id="1049627" name="幻灯片图像占位符 1"/>
          <p:cNvSpPr>
            <a:spLocks noChangeAspect="1" noRot="1" noGrp="1"/>
          </p:cNvSpPr>
          <p:nvPr>
            <p:ph type="sldImg"/>
          </p:nvPr>
        </p:nvSpPr>
        <p:spPr/>
      </p:sp>
      <p:sp>
        <p:nvSpPr>
          <p:cNvPr id="1049628" name="备注占位符 2"/>
          <p:cNvSpPr>
            <a:spLocks noGrp="1"/>
          </p:cNvSpPr>
          <p:nvPr>
            <p:ph type="body" idx="1"/>
          </p:nvPr>
        </p:nvSpPr>
        <p:spPr/>
        <p:txBody>
          <a:bodyPr/>
          <a:p>
            <a:r>
              <a:rPr altLang="en-US" dirty="0" lang="zh-CN"/>
              <a:t>添加公众号</a:t>
            </a:r>
            <a:r>
              <a:rPr altLang="zh-CN" dirty="0" lang="en-US" err="1"/>
              <a:t>hsevclass</a:t>
            </a:r>
            <a:r>
              <a:rPr altLang="en-US" dirty="0" lang="zh-CN"/>
              <a:t>获取更多资料</a:t>
            </a:r>
          </a:p>
        </p:txBody>
      </p:sp>
      <p:sp>
        <p:nvSpPr>
          <p:cNvPr id="1049629" name="灯片编号占位符 3"/>
          <p:cNvSpPr>
            <a:spLocks noGrp="1"/>
          </p:cNvSpPr>
          <p:nvPr>
            <p:ph type="sldNum" sz="quarter" idx="5"/>
          </p:nvPr>
        </p:nvSpPr>
        <p:spPr/>
        <p:txBody>
          <a:bodyPr/>
          <a:p>
            <a:fld id="{0E21FD59-C920-460C-B1C9-0346C59420B0}" type="slidenum">
              <a:rPr altLang="en-US" lang="zh-CN" smtClean="0"/>
              <a:t>51</a:t>
            </a:fld>
            <a:endParaRPr altLang="en-US" 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262" name=""/>
        <p:cNvGrpSpPr/>
        <p:nvPr/>
      </p:nvGrpSpPr>
      <p:grpSpPr>
        <a:xfrm>
          <a:off x="0" y="0"/>
          <a:ext cx="0" cy="0"/>
          <a:chOff x="0" y="0"/>
          <a:chExt cx="0" cy="0"/>
        </a:xfrm>
      </p:grpSpPr>
      <p:sp>
        <p:nvSpPr>
          <p:cNvPr id="1049631" name="幻灯片图像占位符 1"/>
          <p:cNvSpPr>
            <a:spLocks noChangeAspect="1" noRot="1" noGrp="1"/>
          </p:cNvSpPr>
          <p:nvPr>
            <p:ph type="sldImg"/>
          </p:nvPr>
        </p:nvSpPr>
        <p:spPr>
          <a:xfrm>
            <a:off x="381000" y="685800"/>
            <a:ext cx="6096000" cy="3429000"/>
          </a:xfrm>
        </p:spPr>
      </p:sp>
      <p:sp>
        <p:nvSpPr>
          <p:cNvPr id="1049632" name="备注占位符 2"/>
          <p:cNvSpPr>
            <a:spLocks noGrp="1"/>
          </p:cNvSpPr>
          <p:nvPr>
            <p:ph type="body" idx="1"/>
          </p:nvPr>
        </p:nvSpPr>
        <p:spPr/>
        <p:txBody>
          <a:bodyPr/>
          <a:p>
            <a:endParaRPr altLang="en-US" lang="zh-CN"/>
          </a:p>
        </p:txBody>
      </p:sp>
      <p:sp>
        <p:nvSpPr>
          <p:cNvPr id="1049633" name="灯片编号占位符 3"/>
          <p:cNvSpPr>
            <a:spLocks noGrp="1"/>
          </p:cNvSpPr>
          <p:nvPr>
            <p:ph type="sldNum" sz="quarter" idx="10"/>
          </p:nvPr>
        </p:nvSpPr>
        <p:spPr/>
        <p:txBody>
          <a:bodyPr/>
          <a:p>
            <a:fld id="{41E0E0E2-7263-44C4-AAA9-733DBA7BD205}" type="slidenum">
              <a:rPr altLang="en-US" lang="zh-CN" smtClean="0"/>
              <a:t>53</a:t>
            </a:fld>
            <a:endParaRPr altLang="en-US" 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1"/>
        </a:solidFill>
        <a:effectLst/>
      </p:bgPr>
    </p:bg>
    <p:spTree>
      <p:nvGrpSpPr>
        <p:cNvPr id="28"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itleAndTx">
  <p:cSld name="垂直排列标题与文本">
    <p:spTree>
      <p:nvGrpSpPr>
        <p:cNvPr id="354" name=""/>
        <p:cNvGrpSpPr/>
        <p:nvPr/>
      </p:nvGrpSpPr>
      <p:grpSpPr>
        <a:xfrm>
          <a:off x="0" y="0"/>
          <a:ext cx="0" cy="0"/>
          <a:chOff x="0" y="0"/>
          <a:chExt cx="0" cy="0"/>
        </a:xfrm>
      </p:grpSpPr>
      <p:sp>
        <p:nvSpPr>
          <p:cNvPr id="1049920" name="竖排标题 1"/>
          <p:cNvSpPr>
            <a:spLocks noGrp="1"/>
          </p:cNvSpPr>
          <p:nvPr>
            <p:ph type="title" orient="vert"/>
          </p:nvPr>
        </p:nvSpPr>
        <p:spPr>
          <a:xfrm>
            <a:off x="8843804" y="206422"/>
            <a:ext cx="2744629" cy="4388867"/>
          </a:xfrm>
          <a:prstGeom prst="rect"/>
        </p:spPr>
        <p:txBody>
          <a:bodyPr bIns="60981" lIns="121963" rIns="121963" tIns="60981" vert="eaVert"/>
          <a:p>
            <a:r>
              <a:rPr altLang="en-US" lang="zh-CN"/>
              <a:t>单击此处编辑母版标题样式</a:t>
            </a:r>
          </a:p>
        </p:txBody>
      </p:sp>
      <p:sp>
        <p:nvSpPr>
          <p:cNvPr id="1049921" name="竖排文字占位符 2"/>
          <p:cNvSpPr>
            <a:spLocks noGrp="1"/>
          </p:cNvSpPr>
          <p:nvPr>
            <p:ph type="body" orient="vert" idx="1"/>
          </p:nvPr>
        </p:nvSpPr>
        <p:spPr>
          <a:xfrm>
            <a:off x="609918" y="206422"/>
            <a:ext cx="8030580" cy="4388867"/>
          </a:xfrm>
          <a:prstGeom prst="rect"/>
        </p:spPr>
        <p:txBody>
          <a:bodyPr bIns="60981" lIns="121963" rIns="121963" tIns="60981" vert="eaVert"/>
          <a:p>
            <a:pPr lvl="0"/>
            <a:r>
              <a:rPr altLang="en-US" lang="zh-CN"/>
              <a:t>单击此处编辑母版文本样式</a:t>
            </a:r>
          </a:p>
          <a:p>
            <a:pPr lvl="1"/>
            <a:r>
              <a:rPr altLang="en-US" lang="zh-CN"/>
              <a:t>第二级</a:t>
            </a:r>
          </a:p>
          <a:p>
            <a:pPr lvl="2"/>
            <a:r>
              <a:rPr altLang="en-US" lang="zh-CN"/>
              <a:t>第三级</a:t>
            </a:r>
          </a:p>
          <a:p>
            <a:pPr lvl="3"/>
            <a:r>
              <a:rPr altLang="en-US" lang="zh-CN"/>
              <a:t>第四级</a:t>
            </a:r>
          </a:p>
          <a:p>
            <a:pPr lvl="4"/>
            <a:r>
              <a:rPr altLang="en-US" lang="zh-CN"/>
              <a:t>第五级</a:t>
            </a:r>
          </a:p>
        </p:txBody>
      </p:sp>
      <p:sp>
        <p:nvSpPr>
          <p:cNvPr id="1049922" name="日期占位符 3"/>
          <p:cNvSpPr>
            <a:spLocks noGrp="1"/>
          </p:cNvSpPr>
          <p:nvPr>
            <p:ph type="dt" sz="half" idx="10"/>
          </p:nvPr>
        </p:nvSpPr>
        <p:spPr>
          <a:xfrm>
            <a:off x="609917" y="6357822"/>
            <a:ext cx="2846282" cy="365210"/>
          </a:xfrm>
          <a:prstGeom prst="rect"/>
        </p:spPr>
        <p:txBody>
          <a:bodyPr bIns="60981" lIns="121963" rIns="121963" tIns="60981"/>
          <a:p>
            <a:fld id="{DF659192-60C8-49F5-94DF-1E29C3FCC85C}" type="datetimeFigureOut">
              <a:rPr altLang="en-US" lang="zh-CN" smtClean="0"/>
              <a:t>2021/6/16</a:t>
            </a:fld>
            <a:endParaRPr altLang="en-US" lang="zh-CN"/>
          </a:p>
        </p:txBody>
      </p:sp>
      <p:sp>
        <p:nvSpPr>
          <p:cNvPr id="1049923" name="页脚占位符 4"/>
          <p:cNvSpPr>
            <a:spLocks noGrp="1"/>
          </p:cNvSpPr>
          <p:nvPr>
            <p:ph type="ftr" sz="quarter" idx="11"/>
          </p:nvPr>
        </p:nvSpPr>
        <p:spPr>
          <a:xfrm>
            <a:off x="4167770" y="6357822"/>
            <a:ext cx="3862811" cy="365210"/>
          </a:xfrm>
          <a:prstGeom prst="rect"/>
        </p:spPr>
        <p:txBody>
          <a:bodyPr bIns="60981" lIns="121963" rIns="121963" tIns="60981"/>
          <a:p>
            <a:endParaRPr altLang="en-US" lang="zh-CN"/>
          </a:p>
        </p:txBody>
      </p:sp>
      <p:sp>
        <p:nvSpPr>
          <p:cNvPr id="1049924" name="灯片编号占位符 5"/>
          <p:cNvSpPr>
            <a:spLocks noGrp="1"/>
          </p:cNvSpPr>
          <p:nvPr>
            <p:ph type="sldNum" sz="quarter" idx="12"/>
          </p:nvPr>
        </p:nvSpPr>
        <p:spPr>
          <a:xfrm>
            <a:off x="8742151" y="6357822"/>
            <a:ext cx="2846282" cy="365210"/>
          </a:xfrm>
          <a:prstGeom prst="rect"/>
        </p:spPr>
        <p:txBody>
          <a:bodyPr bIns="60981" lIns="121963" rIns="121963" tIns="60981"/>
          <a:p>
            <a:fld id="{EB730883-2733-4EB0-9793-894FF9D50112}" type="slidenum">
              <a:rPr altLang="en-US" lang="zh-CN" smtClean="0"/>
              <a:t>‹#›</a:t>
            </a:fld>
            <a:endParaRPr altLang="en-US" 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节标题">
    <p:spTree>
      <p:nvGrpSpPr>
        <p:cNvPr id="350" name=""/>
        <p:cNvGrpSpPr/>
        <p:nvPr/>
      </p:nvGrpSpPr>
      <p:grpSpPr>
        <a:xfrm>
          <a:off x="0" y="0"/>
          <a:ext cx="0" cy="0"/>
          <a:chOff x="0" y="0"/>
          <a:chExt cx="0" cy="0"/>
        </a:xfrm>
      </p:grpSpPr>
      <p:pic>
        <p:nvPicPr>
          <p:cNvPr id="2097177" name="Picture 2" descr="F:\桌面文件\ppt底图.jpg"/>
          <p:cNvPicPr>
            <a:picLocks noChangeAspect="1" noChangeArrowheads="1"/>
          </p:cNvPicPr>
          <p:nvPr userDrawn="1"/>
        </p:nvPicPr>
        <p:blipFill>
          <a:blip xmlns:r="http://schemas.openxmlformats.org/officeDocument/2006/relationships" r:embed="rId1"/>
          <a:srcRect/>
          <a:stretch>
            <a:fillRect/>
          </a:stretch>
        </p:blipFill>
        <p:spPr bwMode="auto">
          <a:xfrm>
            <a:off x="-19050" y="3177"/>
            <a:ext cx="12310913" cy="6856413"/>
          </a:xfrm>
          <a:prstGeom prst="rect"/>
          <a:noFill/>
          <a:ln>
            <a:noFill/>
          </a:ln>
        </p:spPr>
      </p:pic>
      <p:sp>
        <p:nvSpPr>
          <p:cNvPr id="1049904" name="矩形 8"/>
          <p:cNvSpPr/>
          <p:nvPr userDrawn="1"/>
        </p:nvSpPr>
        <p:spPr>
          <a:xfrm>
            <a:off x="-19371" y="0"/>
            <a:ext cx="12311234" cy="6859588"/>
          </a:xfrm>
          <a:prstGeom prst="rect"/>
          <a:gradFill flip="none" rotWithShape="1">
            <a:gsLst>
              <a:gs pos="0">
                <a:schemeClr val="bg1">
                  <a:alpha val="0"/>
                </a:schemeClr>
              </a:gs>
              <a:gs pos="30000">
                <a:schemeClr val="bg1">
                  <a:alpha val="0"/>
                </a:schemeClr>
              </a:gs>
              <a:gs pos="98000">
                <a:schemeClr val="tx1">
                  <a:alpha val="7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7" lIns="91436" rIns="91436" tIns="45717"/>
          <a:p>
            <a:pPr algn="ctr" eaLnBrk="0" hangingPunct="0"/>
            <a:endParaRPr altLang="en-US" 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302" name=""/>
        <p:cNvGrpSpPr/>
        <p:nvPr/>
      </p:nvGrpSpPr>
      <p:grpSpPr>
        <a:xfrm>
          <a:off x="0" y="0"/>
          <a:ext cx="0" cy="0"/>
          <a:chOff x="0" y="0"/>
          <a:chExt cx="0" cy="0"/>
        </a:xfrm>
      </p:grpSpPr>
      <p:sp>
        <p:nvSpPr>
          <p:cNvPr id="1049765" name="标题 1"/>
          <p:cNvSpPr>
            <a:spLocks noGrp="1"/>
          </p:cNvSpPr>
          <p:nvPr>
            <p:ph type="title"/>
          </p:nvPr>
        </p:nvSpPr>
        <p:spPr>
          <a:xfrm>
            <a:off x="838637" y="365210"/>
            <a:ext cx="10521077" cy="1325870"/>
          </a:xfrm>
          <a:prstGeom prst="rect"/>
        </p:spPr>
        <p:txBody>
          <a:bodyPr bIns="45736" lIns="91472" rIns="91472" tIns="45736"/>
          <a:p>
            <a:r>
              <a:rPr altLang="en-US" lang="zh-CN"/>
              <a:t>单击此处编辑母版标题样式</a:t>
            </a:r>
          </a:p>
        </p:txBody>
      </p:sp>
      <p:sp>
        <p:nvSpPr>
          <p:cNvPr id="1049766" name="内容占位符 2"/>
          <p:cNvSpPr>
            <a:spLocks noGrp="1"/>
          </p:cNvSpPr>
          <p:nvPr>
            <p:ph idx="1"/>
          </p:nvPr>
        </p:nvSpPr>
        <p:spPr>
          <a:xfrm>
            <a:off x="838637" y="1826048"/>
            <a:ext cx="10521077" cy="4352346"/>
          </a:xfrm>
          <a:prstGeom prst="rect"/>
        </p:spPr>
        <p:txBody>
          <a:bodyPr bIns="45736" lIns="91472" rIns="91472" tIns="45736"/>
          <a:p>
            <a:pPr lvl="0"/>
            <a:r>
              <a:rPr altLang="en-US" lang="zh-CN"/>
              <a:t>单击此处编辑母版文本样式</a:t>
            </a:r>
          </a:p>
          <a:p>
            <a:pPr lvl="1"/>
            <a:r>
              <a:rPr altLang="en-US" lang="zh-CN"/>
              <a:t>第二级</a:t>
            </a:r>
          </a:p>
          <a:p>
            <a:pPr lvl="2"/>
            <a:r>
              <a:rPr altLang="en-US" lang="zh-CN"/>
              <a:t>第三级</a:t>
            </a:r>
          </a:p>
          <a:p>
            <a:pPr lvl="3"/>
            <a:r>
              <a:rPr altLang="en-US" lang="zh-CN"/>
              <a:t>第四级</a:t>
            </a:r>
          </a:p>
          <a:p>
            <a:pPr lvl="4"/>
            <a:r>
              <a:rPr altLang="en-US" lang="zh-CN"/>
              <a:t>第五级</a:t>
            </a:r>
          </a:p>
        </p:txBody>
      </p:sp>
      <p:sp>
        <p:nvSpPr>
          <p:cNvPr id="1049767" name="日期占位符 3"/>
          <p:cNvSpPr>
            <a:spLocks noGrp="1"/>
          </p:cNvSpPr>
          <p:nvPr>
            <p:ph type="dt" sz="half" idx="10"/>
          </p:nvPr>
        </p:nvSpPr>
        <p:spPr>
          <a:xfrm>
            <a:off x="838636" y="6357822"/>
            <a:ext cx="2744629" cy="365210"/>
          </a:xfrm>
          <a:prstGeom prst="rect"/>
        </p:spPr>
        <p:txBody>
          <a:bodyPr bIns="45736" lIns="91472" rIns="91472" tIns="45736"/>
          <a:p>
            <a:fld id="{530820CF-B880-4189-942D-D702A7CBA730}" type="datetimeFigureOut">
              <a:rPr altLang="en-US" lang="zh-CN" smtClean="0"/>
              <a:t>2021/6/16</a:t>
            </a:fld>
            <a:endParaRPr altLang="en-US" lang="zh-CN"/>
          </a:p>
        </p:txBody>
      </p:sp>
      <p:sp>
        <p:nvSpPr>
          <p:cNvPr id="1049768" name="页脚占位符 4"/>
          <p:cNvSpPr>
            <a:spLocks noGrp="1"/>
          </p:cNvSpPr>
          <p:nvPr>
            <p:ph type="ftr" sz="quarter" idx="11"/>
          </p:nvPr>
        </p:nvSpPr>
        <p:spPr>
          <a:xfrm>
            <a:off x="4040704" y="6357822"/>
            <a:ext cx="4116943" cy="365210"/>
          </a:xfrm>
          <a:prstGeom prst="rect"/>
        </p:spPr>
        <p:txBody>
          <a:bodyPr bIns="45736" lIns="91472" rIns="91472" tIns="45736"/>
          <a:p>
            <a:endParaRPr altLang="en-US" lang="zh-CN"/>
          </a:p>
        </p:txBody>
      </p:sp>
      <p:sp>
        <p:nvSpPr>
          <p:cNvPr id="1049769" name="灯片编号占位符 5"/>
          <p:cNvSpPr>
            <a:spLocks noGrp="1"/>
          </p:cNvSpPr>
          <p:nvPr>
            <p:ph type="sldNum" sz="quarter" idx="12"/>
          </p:nvPr>
        </p:nvSpPr>
        <p:spPr>
          <a:xfrm>
            <a:off x="8615085" y="6357822"/>
            <a:ext cx="2744629" cy="365210"/>
          </a:xfrm>
          <a:prstGeom prst="rect"/>
        </p:spPr>
        <p:txBody>
          <a:bodyPr bIns="45736" lIns="91472" rIns="91472" tIns="45736"/>
          <a:p>
            <a:fld id="{0C913308-F349-4B6D-A68A-DD1791B4A57B}" type="slidenum">
              <a:rPr altLang="en-US" lang="zh-CN" smtClean="0"/>
              <a:t>‹#›</a:t>
            </a:fld>
            <a:endParaRPr altLang="en-US" lang="zh-CN"/>
          </a:p>
        </p:txBody>
      </p:sp>
    </p:spTree>
  </p:cSld>
  <p:clrMapOvr>
    <a:masterClrMapping/>
  </p:clrMapOvr>
  <p:transition spd="slow">
    <p:push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type="titleOnly" userDrawn="1">
  <p:cSld name="仅标题页">
    <p:spTree>
      <p:nvGrpSpPr>
        <p:cNvPr id="349" name=""/>
        <p:cNvGrpSpPr/>
        <p:nvPr/>
      </p:nvGrpSpPr>
      <p:grpSpPr>
        <a:xfrm>
          <a:off x="0" y="0"/>
          <a:ext cx="0" cy="0"/>
          <a:chOff x="0" y="0"/>
          <a:chExt cx="0" cy="0"/>
        </a:xfrm>
      </p:grpSpPr>
      <p:sp>
        <p:nvSpPr>
          <p:cNvPr id="1049900" name="Title 1"/>
          <p:cNvSpPr>
            <a:spLocks noGrp="1"/>
          </p:cNvSpPr>
          <p:nvPr>
            <p:ph type="title" hasCustomPrompt="1"/>
          </p:nvPr>
        </p:nvSpPr>
        <p:spPr>
          <a:xfrm>
            <a:off x="670274" y="2036101"/>
            <a:ext cx="10856214" cy="1028937"/>
          </a:xfrm>
          <a:prstGeom prst="rect"/>
        </p:spPr>
        <p:txBody>
          <a:bodyPr/>
          <a:p>
            <a:r>
              <a:rPr altLang="zh-CN" dirty="0" lang="en-US"/>
              <a:t>Click to edit Master title style</a:t>
            </a:r>
            <a:endParaRPr dirty="0" lang="en-US"/>
          </a:p>
        </p:txBody>
      </p:sp>
      <p:sp>
        <p:nvSpPr>
          <p:cNvPr id="1049901" name="Date Placeholder 2"/>
          <p:cNvSpPr>
            <a:spLocks noGrp="1"/>
          </p:cNvSpPr>
          <p:nvPr>
            <p:ph type="dt" sz="half" idx="10"/>
          </p:nvPr>
        </p:nvSpPr>
        <p:spPr>
          <a:xfrm>
            <a:off x="5404546" y="6241908"/>
            <a:ext cx="1389259" cy="206429"/>
          </a:xfrm>
          <a:prstGeom prst="rect"/>
        </p:spPr>
        <p:txBody>
          <a:bodyPr/>
          <a:p>
            <a:fld id="{6489D9C7-5DC6-4263-87FF-7C99F6FB63C3}" type="datetime1">
              <a:rPr altLang="en-US" lang="zh-CN" smtClean="0"/>
              <a:t>2021/6/16</a:t>
            </a:fld>
            <a:endParaRPr altLang="en-US" lang="zh-CN"/>
          </a:p>
        </p:txBody>
      </p:sp>
      <p:sp>
        <p:nvSpPr>
          <p:cNvPr id="1049902" name="Footer Placeholder 3"/>
          <p:cNvSpPr>
            <a:spLocks noGrp="1"/>
          </p:cNvSpPr>
          <p:nvPr>
            <p:ph type="ftr" sz="quarter" idx="11"/>
          </p:nvPr>
        </p:nvSpPr>
        <p:spPr>
          <a:xfrm>
            <a:off x="670274" y="6241908"/>
            <a:ext cx="4142357" cy="206429"/>
          </a:xfrm>
          <a:prstGeom prst="rect"/>
        </p:spPr>
        <p:txBody>
          <a:bodyPr/>
          <a:p>
            <a:r>
              <a:rPr altLang="zh-CN" lang="en-US"/>
              <a:t>www.islide.cc</a:t>
            </a:r>
            <a:endParaRPr altLang="en-US" dirty="0" lang="zh-CN"/>
          </a:p>
        </p:txBody>
      </p:sp>
      <p:sp>
        <p:nvSpPr>
          <p:cNvPr id="1049903" name="Slide Number Placeholder 4"/>
          <p:cNvSpPr>
            <a:spLocks noGrp="1"/>
          </p:cNvSpPr>
          <p:nvPr>
            <p:ph type="sldNum" sz="quarter" idx="12"/>
          </p:nvPr>
        </p:nvSpPr>
        <p:spPr>
          <a:xfrm>
            <a:off x="8615083" y="6241908"/>
            <a:ext cx="2911404" cy="206429"/>
          </a:xfrm>
          <a:prstGeom prst="rect"/>
        </p:spPr>
        <p:txBody>
          <a:bodyPr/>
          <a:p>
            <a:fld id="{5DD3DB80-B894-403A-B48E-6FDC1A72010E}" type="slidenum">
              <a:rPr altLang="en-US" lang="zh-CN" smtClean="0"/>
              <a:t>‹#›</a:t>
            </a:fld>
            <a:endParaRPr altLang="en-US" 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313" name=""/>
        <p:cNvGrpSpPr/>
        <p:nvPr/>
      </p:nvGrpSpPr>
      <p:grpSpPr>
        <a:xfrm>
          <a:off x="0" y="0"/>
          <a:ext cx="0" cy="0"/>
          <a:chOff x="0" y="0"/>
          <a:chExt cx="0" cy="0"/>
        </a:xfrm>
      </p:grpSpPr>
      <p:sp>
        <p:nvSpPr>
          <p:cNvPr id="1049798" name="Content Placeholder 1"/>
          <p:cNvSpPr>
            <a:spLocks noGrp="1"/>
          </p:cNvSpPr>
          <p:nvPr>
            <p:ph/>
          </p:nvPr>
        </p:nvSpPr>
        <p:spPr>
          <a:xfrm>
            <a:off x="609918" y="705013"/>
            <a:ext cx="10978515" cy="5621051"/>
          </a:xfrm>
        </p:spPr>
        <p:txBody>
          <a:bodyPr/>
          <a:p>
            <a:pPr lvl="0"/>
            <a:r>
              <a:rPr altLang="zh-CN" lang="en-US"/>
              <a:t>Click to edit Master text styles</a:t>
            </a:r>
          </a:p>
          <a:p>
            <a:pPr lvl="1"/>
            <a:r>
              <a:rPr altLang="zh-CN" lang="en-US"/>
              <a:t>Second level</a:t>
            </a:r>
          </a:p>
          <a:p>
            <a:pPr lvl="2"/>
            <a:r>
              <a:rPr altLang="zh-CN" lang="en-US"/>
              <a:t>Third level</a:t>
            </a:r>
          </a:p>
          <a:p>
            <a:pPr lvl="3"/>
            <a:r>
              <a:rPr altLang="zh-CN" lang="en-US"/>
              <a:t>Fourth level</a:t>
            </a:r>
          </a:p>
          <a:p>
            <a:pPr lvl="4"/>
            <a:r>
              <a:rPr altLang="zh-CN" lang="en-US"/>
              <a:t>Fifth level</a:t>
            </a:r>
            <a:endParaRPr altLang="en-US" lang="zh-CN"/>
          </a:p>
        </p:txBody>
      </p:sp>
      <p:sp>
        <p:nvSpPr>
          <p:cNvPr id="1049799" name="日期占位符 9"/>
          <p:cNvSpPr>
            <a:spLocks noGrp="1"/>
          </p:cNvSpPr>
          <p:nvPr>
            <p:ph type="dt" sz="half" idx="10"/>
          </p:nvPr>
        </p:nvSpPr>
        <p:spPr/>
        <p:txBody>
          <a:bodyPr/>
          <a:p>
            <a:endParaRPr altLang="zh-CN" lang="en-US"/>
          </a:p>
        </p:txBody>
      </p:sp>
      <p:sp>
        <p:nvSpPr>
          <p:cNvPr id="1049800" name="页脚占位符 21"/>
          <p:cNvSpPr>
            <a:spLocks noGrp="1"/>
          </p:cNvSpPr>
          <p:nvPr>
            <p:ph type="ftr" sz="quarter" idx="11"/>
          </p:nvPr>
        </p:nvSpPr>
        <p:spPr/>
        <p:txBody>
          <a:bodyPr/>
          <a:p>
            <a:endParaRPr altLang="zh-CN" lang="en-US"/>
          </a:p>
        </p:txBody>
      </p:sp>
      <p:sp>
        <p:nvSpPr>
          <p:cNvPr id="1049801" name="灯片编号占位符 17"/>
          <p:cNvSpPr>
            <a:spLocks noGrp="1"/>
          </p:cNvSpPr>
          <p:nvPr>
            <p:ph type="sldNum" sz="quarter" idx="12"/>
          </p:nvPr>
        </p:nvSpPr>
        <p:spPr/>
        <p:txBody>
          <a:bodyPr/>
          <a:p>
            <a:fld id="{F61C710F-9D03-420C-AD61-A0E10A91D7D6}" type="slidenum">
              <a:rPr altLang="zh-CN" lang="en-US"/>
              <a:t>‹#›</a:t>
            </a:fld>
            <a:endParaRPr altLang="zh-CN"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bg1"/>
        </a:solidFill>
        <a:effectLst/>
      </p:bgPr>
    </p:bg>
    <p:spTree>
      <p:nvGrpSpPr>
        <p:cNvPr id="110" name=""/>
        <p:cNvGrpSpPr/>
        <p:nvPr/>
      </p:nvGrpSpPr>
      <p:grpSpPr>
        <a:xfrm>
          <a:off x="0" y="0"/>
          <a:ext cx="0" cy="0"/>
          <a:chOff x="0" y="0"/>
          <a:chExt cx="0" cy="0"/>
        </a:xfrm>
      </p:grpSpPr>
      <p:sp>
        <p:nvSpPr>
          <p:cNvPr id="1048580" name="文本框 4"/>
          <p:cNvSpPr txBox="1"/>
          <p:nvPr userDrawn="1"/>
        </p:nvSpPr>
        <p:spPr>
          <a:xfrm>
            <a:off x="4587007" y="113070"/>
            <a:ext cx="4273723" cy="584775"/>
          </a:xfrm>
          <a:prstGeom prst="rect"/>
          <a:noFill/>
        </p:spPr>
        <p:txBody>
          <a:bodyPr anchor="ctr" rtlCol="0" wrap="square">
            <a:spAutoFit/>
          </a:bodyPr>
          <a:p>
            <a:pPr algn="l"/>
            <a:r>
              <a:rPr altLang="en-US" b="1" dirty="0" sz="3200" lang="zh-CN" spc="600">
                <a:solidFill>
                  <a:srgbClr val="E75A48"/>
                </a:solidFill>
                <a:latin typeface="微软雅黑" panose="020B0503020204020204" pitchFamily="34" charset="-122"/>
                <a:ea typeface="微软雅黑" panose="020B0503020204020204" pitchFamily="34" charset="-122"/>
              </a:rPr>
              <a:t>法的基础知识</a:t>
            </a:r>
          </a:p>
        </p:txBody>
      </p:sp>
      <p:cxnSp>
        <p:nvCxnSpPr>
          <p:cNvPr id="3145728" name="直接连接符 8"/>
          <p:cNvCxnSpPr>
            <a:cxnSpLocks/>
          </p:cNvCxnSpPr>
          <p:nvPr userDrawn="1"/>
        </p:nvCxnSpPr>
        <p:spPr>
          <a:xfrm>
            <a:off x="266527" y="405458"/>
            <a:ext cx="4007196" cy="0"/>
          </a:xfrm>
          <a:prstGeom prst="line"/>
          <a:ln w="104775" cmpd="thinThick">
            <a:solidFill>
              <a:srgbClr val="E75A48"/>
            </a:solidFill>
          </a:ln>
        </p:spPr>
        <p:style>
          <a:lnRef idx="1">
            <a:schemeClr val="accent1"/>
          </a:lnRef>
          <a:fillRef idx="0">
            <a:schemeClr val="accent1"/>
          </a:fillRef>
          <a:effectRef idx="0">
            <a:schemeClr val="accent1"/>
          </a:effectRef>
          <a:fontRef idx="minor">
            <a:schemeClr val="tx1"/>
          </a:fontRef>
        </p:style>
      </p:cxnSp>
      <p:cxnSp>
        <p:nvCxnSpPr>
          <p:cNvPr id="3145729" name="直接连接符 9"/>
          <p:cNvCxnSpPr>
            <a:cxnSpLocks/>
          </p:cNvCxnSpPr>
          <p:nvPr userDrawn="1"/>
        </p:nvCxnSpPr>
        <p:spPr>
          <a:xfrm>
            <a:off x="7996635" y="405458"/>
            <a:ext cx="4007196" cy="0"/>
          </a:xfrm>
          <a:prstGeom prst="line"/>
          <a:ln w="104775" cmpd="thinThick">
            <a:solidFill>
              <a:srgbClr val="E75A48"/>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和内容">
    <p:bg>
      <p:bgPr>
        <a:solidFill>
          <a:srgbClr val="FFFFFF"/>
        </a:solidFill>
        <a:effectLst/>
      </p:bgPr>
    </p:bg>
    <p:spTree>
      <p:nvGrpSpPr>
        <p:cNvPr id="114" name=""/>
        <p:cNvGrpSpPr/>
        <p:nvPr/>
      </p:nvGrpSpPr>
      <p:grpSpPr>
        <a:xfrm>
          <a:off x="0" y="0"/>
          <a:ext cx="0" cy="0"/>
          <a:chOff x="0" y="0"/>
          <a:chExt cx="0" cy="0"/>
        </a:xfrm>
      </p:grpSpPr>
      <p:sp>
        <p:nvSpPr>
          <p:cNvPr id="1048585" name="文本框 4"/>
          <p:cNvSpPr txBox="1"/>
          <p:nvPr userDrawn="1"/>
        </p:nvSpPr>
        <p:spPr>
          <a:xfrm>
            <a:off x="2985949" y="113070"/>
            <a:ext cx="6408712" cy="584775"/>
          </a:xfrm>
          <a:prstGeom prst="rect"/>
          <a:noFill/>
        </p:spPr>
        <p:txBody>
          <a:bodyPr anchor="ctr" rtlCol="0" wrap="square">
            <a:spAutoFit/>
          </a:bodyPr>
          <a:p>
            <a:pPr algn="l"/>
            <a:r>
              <a:rPr altLang="zh-CN" b="1" dirty="0" sz="3200" lang="en-US" spc="600">
                <a:solidFill>
                  <a:srgbClr val="E75A48"/>
                </a:solidFill>
                <a:latin typeface="微软雅黑" panose="020B0503020204020204" pitchFamily="34" charset="-122"/>
                <a:ea typeface="微软雅黑" panose="020B0503020204020204" pitchFamily="34" charset="-122"/>
              </a:rPr>
              <a:t>《</a:t>
            </a:r>
            <a:r>
              <a:rPr altLang="en-US" b="1" dirty="0" sz="3200" lang="zh-CN" spc="600">
                <a:solidFill>
                  <a:srgbClr val="E75A48"/>
                </a:solidFill>
                <a:latin typeface="微软雅黑" panose="020B0503020204020204" pitchFamily="34" charset="-122"/>
                <a:ea typeface="微软雅黑" panose="020B0503020204020204" pitchFamily="34" charset="-122"/>
              </a:rPr>
              <a:t>安全生产法</a:t>
            </a:r>
            <a:r>
              <a:rPr altLang="zh-CN" b="1" dirty="0" sz="3200" lang="en-US" spc="600">
                <a:solidFill>
                  <a:srgbClr val="E75A48"/>
                </a:solidFill>
                <a:latin typeface="微软雅黑" panose="020B0503020204020204" pitchFamily="34" charset="-122"/>
                <a:ea typeface="微软雅黑" panose="020B0503020204020204" pitchFamily="34" charset="-122"/>
              </a:rPr>
              <a:t>》</a:t>
            </a:r>
            <a:r>
              <a:rPr altLang="en-US" b="1" dirty="0" sz="3200" lang="zh-CN" spc="600">
                <a:solidFill>
                  <a:srgbClr val="E75A48"/>
                </a:solidFill>
                <a:latin typeface="微软雅黑" panose="020B0503020204020204" pitchFamily="34" charset="-122"/>
                <a:ea typeface="微软雅黑" panose="020B0503020204020204" pitchFamily="34" charset="-122"/>
              </a:rPr>
              <a:t>解析</a:t>
            </a:r>
            <a:r>
              <a:rPr altLang="en-US" b="1" dirty="0" sz="2400" lang="zh-CN" spc="600">
                <a:solidFill>
                  <a:srgbClr val="E75A48"/>
                </a:solidFill>
                <a:latin typeface="微软雅黑" panose="020B0503020204020204" pitchFamily="34" charset="-122"/>
                <a:ea typeface="微软雅黑" panose="020B0503020204020204" pitchFamily="34" charset="-122"/>
              </a:rPr>
              <a:t>（</a:t>
            </a:r>
            <a:r>
              <a:rPr altLang="zh-CN" b="1" dirty="0" sz="2400" lang="en-US" spc="600">
                <a:solidFill>
                  <a:srgbClr val="E75A48"/>
                </a:solidFill>
                <a:latin typeface="微软雅黑" panose="020B0503020204020204" pitchFamily="34" charset="-122"/>
                <a:ea typeface="微软雅黑" panose="020B0503020204020204" pitchFamily="34" charset="-122"/>
              </a:rPr>
              <a:t>2021</a:t>
            </a:r>
            <a:r>
              <a:rPr altLang="en-US" b="1" dirty="0" sz="2400" lang="zh-CN" spc="600">
                <a:solidFill>
                  <a:srgbClr val="E75A48"/>
                </a:solidFill>
                <a:latin typeface="微软雅黑" panose="020B0503020204020204" pitchFamily="34" charset="-122"/>
                <a:ea typeface="微软雅黑" panose="020B0503020204020204" pitchFamily="34" charset="-122"/>
              </a:rPr>
              <a:t>版</a:t>
            </a:r>
            <a:r>
              <a:rPr altLang="en-US" b="1" dirty="0" sz="1800" lang="zh-CN" spc="600">
                <a:solidFill>
                  <a:srgbClr val="E75A48"/>
                </a:solidFill>
                <a:latin typeface="微软雅黑" panose="020B0503020204020204" pitchFamily="34" charset="-122"/>
                <a:ea typeface="微软雅黑" panose="020B0503020204020204" pitchFamily="34" charset="-122"/>
              </a:rPr>
              <a:t>）</a:t>
            </a:r>
            <a:endParaRPr altLang="en-US" b="1" dirty="0" sz="3200" lang="zh-CN" spc="600">
              <a:solidFill>
                <a:srgbClr val="E75A48"/>
              </a:solidFill>
              <a:latin typeface="微软雅黑" panose="020B0503020204020204" pitchFamily="34" charset="-122"/>
              <a:ea typeface="微软雅黑" panose="020B0503020204020204" pitchFamily="34" charset="-122"/>
            </a:endParaRPr>
          </a:p>
        </p:txBody>
      </p:sp>
      <p:cxnSp>
        <p:nvCxnSpPr>
          <p:cNvPr id="3145730" name="直接连接符 6"/>
          <p:cNvCxnSpPr>
            <a:cxnSpLocks/>
          </p:cNvCxnSpPr>
          <p:nvPr userDrawn="1"/>
        </p:nvCxnSpPr>
        <p:spPr>
          <a:xfrm>
            <a:off x="266527" y="405458"/>
            <a:ext cx="2736304" cy="0"/>
          </a:xfrm>
          <a:prstGeom prst="line"/>
          <a:ln w="104775" cmpd="thinThick">
            <a:solidFill>
              <a:srgbClr val="E75A48"/>
            </a:solidFill>
          </a:ln>
        </p:spPr>
        <p:style>
          <a:lnRef idx="1">
            <a:schemeClr val="accent1"/>
          </a:lnRef>
          <a:fillRef idx="0">
            <a:schemeClr val="accent1"/>
          </a:fillRef>
          <a:effectRef idx="0">
            <a:schemeClr val="accent1"/>
          </a:effectRef>
          <a:fontRef idx="minor">
            <a:schemeClr val="tx1"/>
          </a:fontRef>
        </p:style>
      </p:cxnSp>
      <p:cxnSp>
        <p:nvCxnSpPr>
          <p:cNvPr id="3145731" name="直接连接符 7"/>
          <p:cNvCxnSpPr>
            <a:cxnSpLocks/>
            <a:stCxn id="1048585" idx="3"/>
          </p:cNvCxnSpPr>
          <p:nvPr userDrawn="1"/>
        </p:nvCxnSpPr>
        <p:spPr>
          <a:xfrm>
            <a:off x="9394661" y="405458"/>
            <a:ext cx="2448272" cy="1"/>
          </a:xfrm>
          <a:prstGeom prst="line"/>
          <a:ln w="104775" cmpd="thinThick">
            <a:solidFill>
              <a:srgbClr val="E75A48"/>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标题和内容">
    <p:bg>
      <p:bgPr>
        <a:solidFill>
          <a:schemeClr val="bg1"/>
        </a:solidFill>
        <a:effectLst/>
      </p:bgPr>
    </p:bg>
    <p:spTree>
      <p:nvGrpSpPr>
        <p:cNvPr id="229" name=""/>
        <p:cNvGrpSpPr/>
        <p:nvPr/>
      </p:nvGrpSpPr>
      <p:grpSpPr>
        <a:xfrm>
          <a:off x="0" y="0"/>
          <a:ext cx="0" cy="0"/>
          <a:chOff x="0" y="0"/>
          <a:chExt cx="0" cy="0"/>
        </a:xfrm>
      </p:grpSpPr>
      <p:sp>
        <p:nvSpPr>
          <p:cNvPr id="1049561" name="文本框 4"/>
          <p:cNvSpPr txBox="1"/>
          <p:nvPr userDrawn="1"/>
        </p:nvSpPr>
        <p:spPr>
          <a:xfrm>
            <a:off x="4226967" y="113070"/>
            <a:ext cx="4777779" cy="584775"/>
          </a:xfrm>
          <a:prstGeom prst="rect"/>
          <a:noFill/>
        </p:spPr>
        <p:txBody>
          <a:bodyPr anchor="ctr" rtlCol="0" wrap="square">
            <a:spAutoFit/>
          </a:bodyPr>
          <a:p>
            <a:pPr algn="l"/>
            <a:r>
              <a:rPr altLang="en-US" b="1" dirty="0" sz="3200" lang="zh-CN" spc="600">
                <a:solidFill>
                  <a:srgbClr val="E75A48"/>
                </a:solidFill>
                <a:latin typeface="微软雅黑" panose="020B0503020204020204" pitchFamily="34" charset="-122"/>
                <a:ea typeface="微软雅黑" panose="020B0503020204020204" pitchFamily="34" charset="-122"/>
              </a:rPr>
              <a:t>其他法律条文解读</a:t>
            </a:r>
          </a:p>
        </p:txBody>
      </p:sp>
      <p:cxnSp>
        <p:nvCxnSpPr>
          <p:cNvPr id="3145733" name="直接连接符 5"/>
          <p:cNvCxnSpPr>
            <a:cxnSpLocks/>
          </p:cNvCxnSpPr>
          <p:nvPr userDrawn="1"/>
        </p:nvCxnSpPr>
        <p:spPr>
          <a:xfrm>
            <a:off x="266527" y="405458"/>
            <a:ext cx="3744416" cy="0"/>
          </a:xfrm>
          <a:prstGeom prst="line"/>
          <a:ln w="104775" cmpd="thinThick">
            <a:solidFill>
              <a:srgbClr val="E75A48"/>
            </a:solidFill>
          </a:ln>
        </p:spPr>
        <p:style>
          <a:lnRef idx="1">
            <a:schemeClr val="accent1"/>
          </a:lnRef>
          <a:fillRef idx="0">
            <a:schemeClr val="accent1"/>
          </a:fillRef>
          <a:effectRef idx="0">
            <a:schemeClr val="accent1"/>
          </a:effectRef>
          <a:fontRef idx="minor">
            <a:schemeClr val="tx1"/>
          </a:fontRef>
        </p:style>
      </p:cxnSp>
      <p:cxnSp>
        <p:nvCxnSpPr>
          <p:cNvPr id="3145734" name="直接连接符 6"/>
          <p:cNvCxnSpPr>
            <a:cxnSpLocks/>
          </p:cNvCxnSpPr>
          <p:nvPr userDrawn="1"/>
        </p:nvCxnSpPr>
        <p:spPr>
          <a:xfrm>
            <a:off x="8403431" y="405458"/>
            <a:ext cx="3600400" cy="0"/>
          </a:xfrm>
          <a:prstGeom prst="line"/>
          <a:ln w="104775" cmpd="thinThick">
            <a:solidFill>
              <a:srgbClr val="E75A48"/>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itleOnly">
  <p:cSld name="仅标题">
    <p:spTree>
      <p:nvGrpSpPr>
        <p:cNvPr id="352" name=""/>
        <p:cNvGrpSpPr/>
        <p:nvPr/>
      </p:nvGrpSpPr>
      <p:grpSpPr>
        <a:xfrm>
          <a:off x="0" y="0"/>
          <a:ext cx="0" cy="0"/>
          <a:chOff x="0" y="0"/>
          <a:chExt cx="0" cy="0"/>
        </a:xfrm>
      </p:grpSpPr>
      <p:sp>
        <p:nvSpPr>
          <p:cNvPr id="1049910" name="标题 1"/>
          <p:cNvSpPr>
            <a:spLocks noGrp="1"/>
          </p:cNvSpPr>
          <p:nvPr>
            <p:ph type="title"/>
          </p:nvPr>
        </p:nvSpPr>
        <p:spPr>
          <a:xfrm>
            <a:off x="609918" y="274702"/>
            <a:ext cx="10978515" cy="1143265"/>
          </a:xfrm>
          <a:prstGeom prst="rect"/>
        </p:spPr>
        <p:txBody>
          <a:bodyPr bIns="60981" lIns="121963" rIns="121963" tIns="60981"/>
          <a:p>
            <a:r>
              <a:rPr altLang="en-US" lang="zh-CN"/>
              <a:t>单击此处编辑母版标题样式</a:t>
            </a:r>
          </a:p>
        </p:txBody>
      </p:sp>
      <p:sp>
        <p:nvSpPr>
          <p:cNvPr id="1049911" name="日期占位符 2"/>
          <p:cNvSpPr>
            <a:spLocks noGrp="1"/>
          </p:cNvSpPr>
          <p:nvPr>
            <p:ph type="dt" sz="half" idx="10"/>
          </p:nvPr>
        </p:nvSpPr>
        <p:spPr>
          <a:xfrm>
            <a:off x="609917" y="6357822"/>
            <a:ext cx="2846282" cy="365210"/>
          </a:xfrm>
          <a:prstGeom prst="rect"/>
        </p:spPr>
        <p:txBody>
          <a:bodyPr bIns="60981" lIns="121963" rIns="121963" tIns="60981"/>
          <a:p>
            <a:fld id="{DF659192-60C8-49F5-94DF-1E29C3FCC85C}" type="datetimeFigureOut">
              <a:rPr altLang="en-US" lang="zh-CN" smtClean="0"/>
              <a:t>2021/6/16</a:t>
            </a:fld>
            <a:endParaRPr altLang="en-US" lang="zh-CN"/>
          </a:p>
        </p:txBody>
      </p:sp>
      <p:sp>
        <p:nvSpPr>
          <p:cNvPr id="1049912" name="页脚占位符 3"/>
          <p:cNvSpPr>
            <a:spLocks noGrp="1"/>
          </p:cNvSpPr>
          <p:nvPr>
            <p:ph type="ftr" sz="quarter" idx="11"/>
          </p:nvPr>
        </p:nvSpPr>
        <p:spPr>
          <a:xfrm>
            <a:off x="4167770" y="6357822"/>
            <a:ext cx="3862811" cy="365210"/>
          </a:xfrm>
          <a:prstGeom prst="rect"/>
        </p:spPr>
        <p:txBody>
          <a:bodyPr bIns="60981" lIns="121963" rIns="121963" tIns="60981"/>
          <a:p>
            <a:endParaRPr altLang="en-US" lang="zh-CN"/>
          </a:p>
        </p:txBody>
      </p:sp>
      <p:sp>
        <p:nvSpPr>
          <p:cNvPr id="1049913" name="灯片编号占位符 4"/>
          <p:cNvSpPr>
            <a:spLocks noGrp="1"/>
          </p:cNvSpPr>
          <p:nvPr>
            <p:ph type="sldNum" sz="quarter" idx="12"/>
          </p:nvPr>
        </p:nvSpPr>
        <p:spPr>
          <a:xfrm>
            <a:off x="8742151" y="6357822"/>
            <a:ext cx="2846282" cy="365210"/>
          </a:xfrm>
          <a:prstGeom prst="rect"/>
        </p:spPr>
        <p:txBody>
          <a:bodyPr bIns="60981" lIns="121963" rIns="121963" tIns="60981"/>
          <a:p>
            <a:fld id="{EB730883-2733-4EB0-9793-894FF9D50112}" type="slidenum">
              <a:rPr altLang="en-US" lang="zh-CN" smtClean="0"/>
              <a:t>‹#›</a:t>
            </a:fld>
            <a:endParaRPr altLang="en-US" 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blank">
  <p:cSld name="空白">
    <p:spTree>
      <p:nvGrpSpPr>
        <p:cNvPr id="263" name=""/>
        <p:cNvGrpSpPr/>
        <p:nvPr/>
      </p:nvGrpSpPr>
      <p:grpSpPr>
        <a:xfrm>
          <a:off x="0" y="0"/>
          <a:ext cx="0" cy="0"/>
          <a:chOff x="0" y="0"/>
          <a:chExt cx="0" cy="0"/>
        </a:xfrm>
      </p:grpSpPr>
      <p:sp>
        <p:nvSpPr>
          <p:cNvPr id="1049634" name="日期占位符 1"/>
          <p:cNvSpPr>
            <a:spLocks noGrp="1"/>
          </p:cNvSpPr>
          <p:nvPr>
            <p:ph type="dt" sz="half" idx="10"/>
          </p:nvPr>
        </p:nvSpPr>
        <p:spPr>
          <a:xfrm>
            <a:off x="609917" y="6357822"/>
            <a:ext cx="2846282" cy="365210"/>
          </a:xfrm>
          <a:prstGeom prst="rect"/>
        </p:spPr>
        <p:txBody>
          <a:bodyPr bIns="60981" lIns="121963" rIns="121963" tIns="60981"/>
          <a:p>
            <a:fld id="{DF659192-60C8-49F5-94DF-1E29C3FCC85C}" type="datetimeFigureOut">
              <a:rPr altLang="en-US" lang="zh-CN" smtClean="0"/>
              <a:t>2021/6/16</a:t>
            </a:fld>
            <a:endParaRPr altLang="en-US" lang="zh-CN"/>
          </a:p>
        </p:txBody>
      </p:sp>
      <p:sp>
        <p:nvSpPr>
          <p:cNvPr id="1049635" name="页脚占位符 2"/>
          <p:cNvSpPr>
            <a:spLocks noGrp="1"/>
          </p:cNvSpPr>
          <p:nvPr>
            <p:ph type="ftr" sz="quarter" idx="11"/>
          </p:nvPr>
        </p:nvSpPr>
        <p:spPr>
          <a:xfrm>
            <a:off x="4167770" y="6357822"/>
            <a:ext cx="3862811" cy="365210"/>
          </a:xfrm>
          <a:prstGeom prst="rect"/>
        </p:spPr>
        <p:txBody>
          <a:bodyPr bIns="60981" lIns="121963" rIns="121963" tIns="60981"/>
          <a:p>
            <a:endParaRPr altLang="en-US" lang="zh-CN"/>
          </a:p>
        </p:txBody>
      </p:sp>
      <p:sp>
        <p:nvSpPr>
          <p:cNvPr id="1049636" name="灯片编号占位符 3"/>
          <p:cNvSpPr>
            <a:spLocks noGrp="1"/>
          </p:cNvSpPr>
          <p:nvPr>
            <p:ph type="sldNum" sz="quarter" idx="12"/>
          </p:nvPr>
        </p:nvSpPr>
        <p:spPr>
          <a:xfrm>
            <a:off x="8742151" y="6357822"/>
            <a:ext cx="2846282" cy="365210"/>
          </a:xfrm>
          <a:prstGeom prst="rect"/>
        </p:spPr>
        <p:txBody>
          <a:bodyPr bIns="60981" lIns="121963" rIns="121963" tIns="60981"/>
          <a:p>
            <a:fld id="{EB730883-2733-4EB0-9793-894FF9D50112}" type="slidenum">
              <a:rPr altLang="en-US" lang="zh-CN" smtClean="0"/>
              <a:t>‹#›</a:t>
            </a:fld>
            <a:endParaRPr altLang="en-US" 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objTx">
  <p:cSld name="内容与标题">
    <p:spTree>
      <p:nvGrpSpPr>
        <p:cNvPr id="353" name=""/>
        <p:cNvGrpSpPr/>
        <p:nvPr/>
      </p:nvGrpSpPr>
      <p:grpSpPr>
        <a:xfrm>
          <a:off x="0" y="0"/>
          <a:ext cx="0" cy="0"/>
          <a:chOff x="0" y="0"/>
          <a:chExt cx="0" cy="0"/>
        </a:xfrm>
      </p:grpSpPr>
      <p:sp>
        <p:nvSpPr>
          <p:cNvPr id="1049914" name="标题 1"/>
          <p:cNvSpPr>
            <a:spLocks noGrp="1"/>
          </p:cNvSpPr>
          <p:nvPr>
            <p:ph type="title"/>
          </p:nvPr>
        </p:nvSpPr>
        <p:spPr>
          <a:xfrm>
            <a:off x="609920" y="273112"/>
            <a:ext cx="4013173" cy="1162320"/>
          </a:xfrm>
          <a:prstGeom prst="rect"/>
        </p:spPr>
        <p:txBody>
          <a:bodyPr anchor="b" bIns="60981" lIns="121963" rIns="121963" tIns="60981"/>
          <a:lstStyle>
            <a:lvl1pPr algn="l">
              <a:defRPr b="1" sz="2700"/>
            </a:lvl1pPr>
          </a:lstStyle>
          <a:p>
            <a:r>
              <a:rPr altLang="en-US" lang="zh-CN"/>
              <a:t>单击此处编辑母版标题样式</a:t>
            </a:r>
          </a:p>
        </p:txBody>
      </p:sp>
      <p:sp>
        <p:nvSpPr>
          <p:cNvPr id="1049915" name="内容占位符 2"/>
          <p:cNvSpPr>
            <a:spLocks noGrp="1"/>
          </p:cNvSpPr>
          <p:nvPr>
            <p:ph idx="1"/>
          </p:nvPr>
        </p:nvSpPr>
        <p:spPr>
          <a:xfrm>
            <a:off x="4769216" y="273114"/>
            <a:ext cx="6819216" cy="5854469"/>
          </a:xfrm>
          <a:prstGeom prst="rect"/>
        </p:spPr>
        <p:txBody>
          <a:bodyPr bIns="60981" lIns="121963" rIns="121963" tIns="60981"/>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altLang="en-US" lang="zh-CN"/>
              <a:t>单击此处编辑母版文本样式</a:t>
            </a:r>
          </a:p>
          <a:p>
            <a:pPr lvl="1"/>
            <a:r>
              <a:rPr altLang="en-US" lang="zh-CN"/>
              <a:t>第二级</a:t>
            </a:r>
          </a:p>
          <a:p>
            <a:pPr lvl="2"/>
            <a:r>
              <a:rPr altLang="en-US" lang="zh-CN"/>
              <a:t>第三级</a:t>
            </a:r>
          </a:p>
          <a:p>
            <a:pPr lvl="3"/>
            <a:r>
              <a:rPr altLang="en-US" lang="zh-CN"/>
              <a:t>第四级</a:t>
            </a:r>
          </a:p>
          <a:p>
            <a:pPr lvl="4"/>
            <a:r>
              <a:rPr altLang="en-US" lang="zh-CN"/>
              <a:t>第五级</a:t>
            </a:r>
          </a:p>
        </p:txBody>
      </p:sp>
      <p:sp>
        <p:nvSpPr>
          <p:cNvPr id="1049916" name="文本占位符 3"/>
          <p:cNvSpPr>
            <a:spLocks noGrp="1"/>
          </p:cNvSpPr>
          <p:nvPr>
            <p:ph type="body" sz="half" idx="2"/>
          </p:nvPr>
        </p:nvSpPr>
        <p:spPr>
          <a:xfrm>
            <a:off x="609920" y="1435434"/>
            <a:ext cx="4013173" cy="4692149"/>
          </a:xfrm>
          <a:prstGeom prst="rect"/>
        </p:spPr>
        <p:txBody>
          <a:bodyPr bIns="60981" lIns="121963" rIns="121963" tIns="60981"/>
          <a:lstStyle>
            <a:lvl1pPr indent="0" marL="0">
              <a:buNone/>
              <a:defRPr sz="1900"/>
            </a:lvl1pPr>
            <a:lvl2pPr indent="0" marL="609813">
              <a:buNone/>
              <a:defRPr sz="1600"/>
            </a:lvl2pPr>
            <a:lvl3pPr indent="0" marL="1219627">
              <a:buNone/>
              <a:defRPr sz="1300"/>
            </a:lvl3pPr>
            <a:lvl4pPr indent="0" marL="1829440">
              <a:buNone/>
              <a:defRPr sz="1200"/>
            </a:lvl4pPr>
            <a:lvl5pPr indent="0" marL="2439253">
              <a:buNone/>
              <a:defRPr sz="1200"/>
            </a:lvl5pPr>
            <a:lvl6pPr indent="0" marL="3049067">
              <a:buNone/>
              <a:defRPr sz="1200"/>
            </a:lvl6pPr>
            <a:lvl7pPr indent="0" marL="3658880">
              <a:buNone/>
              <a:defRPr sz="1200"/>
            </a:lvl7pPr>
            <a:lvl8pPr indent="0" marL="4268694">
              <a:buNone/>
              <a:defRPr sz="1200"/>
            </a:lvl8pPr>
            <a:lvl9pPr indent="0" marL="4878507">
              <a:buNone/>
              <a:defRPr sz="1200"/>
            </a:lvl9pPr>
          </a:lstStyle>
          <a:p>
            <a:pPr lvl="0"/>
            <a:r>
              <a:rPr altLang="en-US" lang="zh-CN"/>
              <a:t>单击此处编辑母版文本样式</a:t>
            </a:r>
          </a:p>
        </p:txBody>
      </p:sp>
      <p:sp>
        <p:nvSpPr>
          <p:cNvPr id="1049917" name="日期占位符 4"/>
          <p:cNvSpPr>
            <a:spLocks noGrp="1"/>
          </p:cNvSpPr>
          <p:nvPr>
            <p:ph type="dt" sz="half" idx="10"/>
          </p:nvPr>
        </p:nvSpPr>
        <p:spPr>
          <a:xfrm>
            <a:off x="609917" y="6357822"/>
            <a:ext cx="2846282" cy="365210"/>
          </a:xfrm>
          <a:prstGeom prst="rect"/>
        </p:spPr>
        <p:txBody>
          <a:bodyPr bIns="60981" lIns="121963" rIns="121963" tIns="60981"/>
          <a:p>
            <a:fld id="{DF659192-60C8-49F5-94DF-1E29C3FCC85C}" type="datetimeFigureOut">
              <a:rPr altLang="en-US" lang="zh-CN" smtClean="0"/>
              <a:t>2021/6/16</a:t>
            </a:fld>
            <a:endParaRPr altLang="en-US" lang="zh-CN"/>
          </a:p>
        </p:txBody>
      </p:sp>
      <p:sp>
        <p:nvSpPr>
          <p:cNvPr id="1049918" name="页脚占位符 5"/>
          <p:cNvSpPr>
            <a:spLocks noGrp="1"/>
          </p:cNvSpPr>
          <p:nvPr>
            <p:ph type="ftr" sz="quarter" idx="11"/>
          </p:nvPr>
        </p:nvSpPr>
        <p:spPr>
          <a:xfrm>
            <a:off x="4167770" y="6357822"/>
            <a:ext cx="3862811" cy="365210"/>
          </a:xfrm>
          <a:prstGeom prst="rect"/>
        </p:spPr>
        <p:txBody>
          <a:bodyPr bIns="60981" lIns="121963" rIns="121963" tIns="60981"/>
          <a:p>
            <a:endParaRPr altLang="en-US" lang="zh-CN"/>
          </a:p>
        </p:txBody>
      </p:sp>
      <p:sp>
        <p:nvSpPr>
          <p:cNvPr id="1049919" name="灯片编号占位符 6"/>
          <p:cNvSpPr>
            <a:spLocks noGrp="1"/>
          </p:cNvSpPr>
          <p:nvPr>
            <p:ph type="sldNum" sz="quarter" idx="12"/>
          </p:nvPr>
        </p:nvSpPr>
        <p:spPr>
          <a:xfrm>
            <a:off x="8742151" y="6357822"/>
            <a:ext cx="2846282" cy="365210"/>
          </a:xfrm>
          <a:prstGeom prst="rect"/>
        </p:spPr>
        <p:txBody>
          <a:bodyPr bIns="60981" lIns="121963" rIns="121963" tIns="60981"/>
          <a:p>
            <a:fld id="{EB730883-2733-4EB0-9793-894FF9D50112}" type="slidenum">
              <a:rPr altLang="en-US" lang="zh-CN" smtClean="0"/>
              <a:t>‹#›</a:t>
            </a:fld>
            <a:endParaRPr altLang="en-US" 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picTx">
  <p:cSld name="图片与标题">
    <p:spTree>
      <p:nvGrpSpPr>
        <p:cNvPr id="355" name=""/>
        <p:cNvGrpSpPr/>
        <p:nvPr/>
      </p:nvGrpSpPr>
      <p:grpSpPr>
        <a:xfrm>
          <a:off x="0" y="0"/>
          <a:ext cx="0" cy="0"/>
          <a:chOff x="0" y="0"/>
          <a:chExt cx="0" cy="0"/>
        </a:xfrm>
      </p:grpSpPr>
      <p:sp>
        <p:nvSpPr>
          <p:cNvPr id="1049925" name="标题 1"/>
          <p:cNvSpPr>
            <a:spLocks noGrp="1"/>
          </p:cNvSpPr>
          <p:nvPr>
            <p:ph type="title"/>
          </p:nvPr>
        </p:nvSpPr>
        <p:spPr>
          <a:xfrm>
            <a:off x="2390962" y="4801712"/>
            <a:ext cx="7319010" cy="566870"/>
          </a:xfrm>
          <a:prstGeom prst="rect"/>
        </p:spPr>
        <p:txBody>
          <a:bodyPr anchor="b" bIns="60981" lIns="121963" rIns="121963" tIns="60981"/>
          <a:lstStyle>
            <a:lvl1pPr algn="l">
              <a:defRPr b="1" sz="2700"/>
            </a:lvl1pPr>
          </a:lstStyle>
          <a:p>
            <a:r>
              <a:rPr altLang="en-US" lang="zh-CN"/>
              <a:t>单击此处编辑母版标题样式</a:t>
            </a:r>
          </a:p>
        </p:txBody>
      </p:sp>
      <p:sp>
        <p:nvSpPr>
          <p:cNvPr id="1049926" name="图片占位符 2"/>
          <p:cNvSpPr>
            <a:spLocks noGrp="1"/>
          </p:cNvSpPr>
          <p:nvPr>
            <p:ph type="pic" idx="1"/>
          </p:nvPr>
        </p:nvSpPr>
        <p:spPr>
          <a:xfrm>
            <a:off x="2390962" y="612916"/>
            <a:ext cx="7319010" cy="4115753"/>
          </a:xfrm>
          <a:prstGeom prst="rect"/>
        </p:spPr>
        <p:txBody>
          <a:bodyPr bIns="60981" lIns="121963" rIns="121963" tIns="60981"/>
          <a:lstStyle>
            <a:lvl1pPr indent="0" marL="0">
              <a:buNone/>
              <a:defRPr sz="4300"/>
            </a:lvl1pPr>
            <a:lvl2pPr indent="0" marL="609813">
              <a:buNone/>
              <a:defRPr sz="3700"/>
            </a:lvl2pPr>
            <a:lvl3pPr indent="0" marL="1219627">
              <a:buNone/>
              <a:defRPr sz="3200"/>
            </a:lvl3pPr>
            <a:lvl4pPr indent="0" marL="1829440">
              <a:buNone/>
              <a:defRPr sz="2700"/>
            </a:lvl4pPr>
            <a:lvl5pPr indent="0" marL="2439253">
              <a:buNone/>
              <a:defRPr sz="2700"/>
            </a:lvl5pPr>
            <a:lvl6pPr indent="0" marL="3049067">
              <a:buNone/>
              <a:defRPr sz="2700"/>
            </a:lvl6pPr>
            <a:lvl7pPr indent="0" marL="3658880">
              <a:buNone/>
              <a:defRPr sz="2700"/>
            </a:lvl7pPr>
            <a:lvl8pPr indent="0" marL="4268694">
              <a:buNone/>
              <a:defRPr sz="2700"/>
            </a:lvl8pPr>
            <a:lvl9pPr indent="0" marL="4878507">
              <a:buNone/>
              <a:defRPr sz="2700"/>
            </a:lvl9pPr>
          </a:lstStyle>
          <a:p>
            <a:endParaRPr altLang="en-US" lang="zh-CN"/>
          </a:p>
        </p:txBody>
      </p:sp>
      <p:sp>
        <p:nvSpPr>
          <p:cNvPr id="1049927" name="文本占位符 3"/>
          <p:cNvSpPr>
            <a:spLocks noGrp="1"/>
          </p:cNvSpPr>
          <p:nvPr>
            <p:ph type="body" sz="half" idx="2"/>
          </p:nvPr>
        </p:nvSpPr>
        <p:spPr>
          <a:xfrm>
            <a:off x="2390962" y="5368581"/>
            <a:ext cx="7319010" cy="805049"/>
          </a:xfrm>
          <a:prstGeom prst="rect"/>
        </p:spPr>
        <p:txBody>
          <a:bodyPr bIns="60981" lIns="121963" rIns="121963" tIns="60981"/>
          <a:lstStyle>
            <a:lvl1pPr indent="0" marL="0">
              <a:buNone/>
              <a:defRPr sz="1900"/>
            </a:lvl1pPr>
            <a:lvl2pPr indent="0" marL="609813">
              <a:buNone/>
              <a:defRPr sz="1600"/>
            </a:lvl2pPr>
            <a:lvl3pPr indent="0" marL="1219627">
              <a:buNone/>
              <a:defRPr sz="1300"/>
            </a:lvl3pPr>
            <a:lvl4pPr indent="0" marL="1829440">
              <a:buNone/>
              <a:defRPr sz="1200"/>
            </a:lvl4pPr>
            <a:lvl5pPr indent="0" marL="2439253">
              <a:buNone/>
              <a:defRPr sz="1200"/>
            </a:lvl5pPr>
            <a:lvl6pPr indent="0" marL="3049067">
              <a:buNone/>
              <a:defRPr sz="1200"/>
            </a:lvl6pPr>
            <a:lvl7pPr indent="0" marL="3658880">
              <a:buNone/>
              <a:defRPr sz="1200"/>
            </a:lvl7pPr>
            <a:lvl8pPr indent="0" marL="4268694">
              <a:buNone/>
              <a:defRPr sz="1200"/>
            </a:lvl8pPr>
            <a:lvl9pPr indent="0" marL="4878507">
              <a:buNone/>
              <a:defRPr sz="1200"/>
            </a:lvl9pPr>
          </a:lstStyle>
          <a:p>
            <a:pPr lvl="0"/>
            <a:r>
              <a:rPr altLang="en-US" lang="zh-CN"/>
              <a:t>单击此处编辑母版文本样式</a:t>
            </a:r>
          </a:p>
        </p:txBody>
      </p:sp>
      <p:sp>
        <p:nvSpPr>
          <p:cNvPr id="1049928" name="日期占位符 4"/>
          <p:cNvSpPr>
            <a:spLocks noGrp="1"/>
          </p:cNvSpPr>
          <p:nvPr>
            <p:ph type="dt" sz="half" idx="10"/>
          </p:nvPr>
        </p:nvSpPr>
        <p:spPr>
          <a:xfrm>
            <a:off x="609917" y="6357822"/>
            <a:ext cx="2846282" cy="365210"/>
          </a:xfrm>
          <a:prstGeom prst="rect"/>
        </p:spPr>
        <p:txBody>
          <a:bodyPr bIns="60981" lIns="121963" rIns="121963" tIns="60981"/>
          <a:p>
            <a:fld id="{DF659192-60C8-49F5-94DF-1E29C3FCC85C}" type="datetimeFigureOut">
              <a:rPr altLang="en-US" lang="zh-CN" smtClean="0"/>
              <a:t>2021/6/16</a:t>
            </a:fld>
            <a:endParaRPr altLang="en-US" lang="zh-CN"/>
          </a:p>
        </p:txBody>
      </p:sp>
      <p:sp>
        <p:nvSpPr>
          <p:cNvPr id="1049929" name="页脚占位符 5"/>
          <p:cNvSpPr>
            <a:spLocks noGrp="1"/>
          </p:cNvSpPr>
          <p:nvPr>
            <p:ph type="ftr" sz="quarter" idx="11"/>
          </p:nvPr>
        </p:nvSpPr>
        <p:spPr>
          <a:xfrm>
            <a:off x="4167770" y="6357822"/>
            <a:ext cx="3862811" cy="365210"/>
          </a:xfrm>
          <a:prstGeom prst="rect"/>
        </p:spPr>
        <p:txBody>
          <a:bodyPr bIns="60981" lIns="121963" rIns="121963" tIns="60981"/>
          <a:p>
            <a:endParaRPr altLang="en-US" lang="zh-CN"/>
          </a:p>
        </p:txBody>
      </p:sp>
      <p:sp>
        <p:nvSpPr>
          <p:cNvPr id="1049930" name="灯片编号占位符 6"/>
          <p:cNvSpPr>
            <a:spLocks noGrp="1"/>
          </p:cNvSpPr>
          <p:nvPr>
            <p:ph type="sldNum" sz="quarter" idx="12"/>
          </p:nvPr>
        </p:nvSpPr>
        <p:spPr>
          <a:xfrm>
            <a:off x="8742151" y="6357822"/>
            <a:ext cx="2846282" cy="365210"/>
          </a:xfrm>
          <a:prstGeom prst="rect"/>
        </p:spPr>
        <p:txBody>
          <a:bodyPr bIns="60981" lIns="121963" rIns="121963" tIns="60981"/>
          <a:p>
            <a:fld id="{EB730883-2733-4EB0-9793-894FF9D50112}" type="slidenum">
              <a:rPr altLang="en-US" lang="zh-CN" smtClean="0"/>
              <a:t>‹#›</a:t>
            </a:fld>
            <a:endParaRPr altLang="en-US" 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vertTx">
  <p:cSld name="标题和竖排文字">
    <p:spTree>
      <p:nvGrpSpPr>
        <p:cNvPr id="351" name=""/>
        <p:cNvGrpSpPr/>
        <p:nvPr/>
      </p:nvGrpSpPr>
      <p:grpSpPr>
        <a:xfrm>
          <a:off x="0" y="0"/>
          <a:ext cx="0" cy="0"/>
          <a:chOff x="0" y="0"/>
          <a:chExt cx="0" cy="0"/>
        </a:xfrm>
      </p:grpSpPr>
      <p:sp>
        <p:nvSpPr>
          <p:cNvPr id="1049905" name="标题 1"/>
          <p:cNvSpPr>
            <a:spLocks noGrp="1"/>
          </p:cNvSpPr>
          <p:nvPr>
            <p:ph type="title"/>
          </p:nvPr>
        </p:nvSpPr>
        <p:spPr>
          <a:xfrm>
            <a:off x="609918" y="274702"/>
            <a:ext cx="10978515" cy="1143265"/>
          </a:xfrm>
          <a:prstGeom prst="rect"/>
        </p:spPr>
        <p:txBody>
          <a:bodyPr bIns="60981" lIns="121963" rIns="121963" tIns="60981"/>
          <a:p>
            <a:r>
              <a:rPr altLang="en-US" lang="zh-CN"/>
              <a:t>单击此处编辑母版标题样式</a:t>
            </a:r>
          </a:p>
        </p:txBody>
      </p:sp>
      <p:sp>
        <p:nvSpPr>
          <p:cNvPr id="1049906" name="竖排文字占位符 2"/>
          <p:cNvSpPr>
            <a:spLocks noGrp="1"/>
          </p:cNvSpPr>
          <p:nvPr>
            <p:ph type="body" orient="vert" idx="1"/>
          </p:nvPr>
        </p:nvSpPr>
        <p:spPr>
          <a:xfrm>
            <a:off x="609918" y="1600572"/>
            <a:ext cx="10978515" cy="4527011"/>
          </a:xfrm>
          <a:prstGeom prst="rect"/>
        </p:spPr>
        <p:txBody>
          <a:bodyPr bIns="60981" lIns="121963" rIns="121963" tIns="60981" vert="eaVert"/>
          <a:p>
            <a:pPr lvl="0"/>
            <a:r>
              <a:rPr altLang="en-US" lang="zh-CN"/>
              <a:t>单击此处编辑母版文本样式</a:t>
            </a:r>
          </a:p>
          <a:p>
            <a:pPr lvl="1"/>
            <a:r>
              <a:rPr altLang="en-US" lang="zh-CN"/>
              <a:t>第二级</a:t>
            </a:r>
          </a:p>
          <a:p>
            <a:pPr lvl="2"/>
            <a:r>
              <a:rPr altLang="en-US" lang="zh-CN"/>
              <a:t>第三级</a:t>
            </a:r>
          </a:p>
          <a:p>
            <a:pPr lvl="3"/>
            <a:r>
              <a:rPr altLang="en-US" lang="zh-CN"/>
              <a:t>第四级</a:t>
            </a:r>
          </a:p>
          <a:p>
            <a:pPr lvl="4"/>
            <a:r>
              <a:rPr altLang="en-US" lang="zh-CN"/>
              <a:t>第五级</a:t>
            </a:r>
          </a:p>
        </p:txBody>
      </p:sp>
      <p:sp>
        <p:nvSpPr>
          <p:cNvPr id="1049907" name="日期占位符 3"/>
          <p:cNvSpPr>
            <a:spLocks noGrp="1"/>
          </p:cNvSpPr>
          <p:nvPr>
            <p:ph type="dt" sz="half" idx="10"/>
          </p:nvPr>
        </p:nvSpPr>
        <p:spPr>
          <a:xfrm>
            <a:off x="609917" y="6357822"/>
            <a:ext cx="2846282" cy="365210"/>
          </a:xfrm>
          <a:prstGeom prst="rect"/>
        </p:spPr>
        <p:txBody>
          <a:bodyPr bIns="60981" lIns="121963" rIns="121963" tIns="60981"/>
          <a:p>
            <a:fld id="{DF659192-60C8-49F5-94DF-1E29C3FCC85C}" type="datetimeFigureOut">
              <a:rPr altLang="en-US" lang="zh-CN" smtClean="0"/>
              <a:t>2021/6/16</a:t>
            </a:fld>
            <a:endParaRPr altLang="en-US" lang="zh-CN"/>
          </a:p>
        </p:txBody>
      </p:sp>
      <p:sp>
        <p:nvSpPr>
          <p:cNvPr id="1049908" name="页脚占位符 4"/>
          <p:cNvSpPr>
            <a:spLocks noGrp="1"/>
          </p:cNvSpPr>
          <p:nvPr>
            <p:ph type="ftr" sz="quarter" idx="11"/>
          </p:nvPr>
        </p:nvSpPr>
        <p:spPr>
          <a:xfrm>
            <a:off x="4167770" y="6357822"/>
            <a:ext cx="3862811" cy="365210"/>
          </a:xfrm>
          <a:prstGeom prst="rect"/>
        </p:spPr>
        <p:txBody>
          <a:bodyPr bIns="60981" lIns="121963" rIns="121963" tIns="60981"/>
          <a:p>
            <a:endParaRPr altLang="en-US" lang="zh-CN"/>
          </a:p>
        </p:txBody>
      </p:sp>
      <p:sp>
        <p:nvSpPr>
          <p:cNvPr id="1049909" name="灯片编号占位符 5"/>
          <p:cNvSpPr>
            <a:spLocks noGrp="1"/>
          </p:cNvSpPr>
          <p:nvPr>
            <p:ph type="sldNum" sz="quarter" idx="12"/>
          </p:nvPr>
        </p:nvSpPr>
        <p:spPr>
          <a:xfrm>
            <a:off x="8742151" y="6357822"/>
            <a:ext cx="2846282" cy="365210"/>
          </a:xfrm>
          <a:prstGeom prst="rect"/>
        </p:spPr>
        <p:txBody>
          <a:bodyPr bIns="60981" lIns="121963" rIns="121963" tIns="60981"/>
          <a:p>
            <a:fld id="{EB730883-2733-4EB0-9793-894FF9D50112}" type="slidenum">
              <a:rPr altLang="en-US" lang="zh-CN" smtClean="0"/>
              <a:t>‹#›</a:t>
            </a:fld>
            <a:endParaRPr altLang="en-US" lang="zh-CN"/>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3" name=""/>
        <p:cNvGrpSpPr/>
        <p:nvPr/>
      </p:nvGrpSpPr>
      <p:grpSpPr>
        <a:xfrm>
          <a:off x="0" y="0"/>
          <a:ext cx="0" cy="0"/>
          <a:chOff x="0" y="0"/>
          <a:chExt cx="0" cy="0"/>
        </a:xfrm>
      </p:grpSpPr>
    </p:spTree>
  </p:cSld>
  <p:clrMap accent1="accent1" accent2="accent2" accent3="accent3" accent4="accent4" accent5="accent5" accent6="accent6" bg1="lt1" bg2="lt2" tx1="dk1" tx2="dk2"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txStyles>
    <p:titleStyle>
      <a:lvl1pPr algn="ctr" defTabSz="1219627" eaLnBrk="1" hangingPunct="1" latinLnBrk="0" rtl="0">
        <a:spcBef>
          <a:spcPct val="0"/>
        </a:spcBef>
        <a:buNone/>
        <a:defRPr sz="5900" kern="1200">
          <a:solidFill>
            <a:schemeClr val="tx1"/>
          </a:solidFill>
          <a:latin typeface="+mj-lt"/>
          <a:ea typeface="+mj-ea"/>
          <a:cs typeface="+mj-cs"/>
        </a:defRPr>
      </a:lvl1pPr>
    </p:titleStyle>
    <p:bodyStyle>
      <a:lvl1pPr algn="l" defTabSz="1219627" eaLnBrk="1" hangingPunct="1" indent="-457360" latinLnBrk="0" marL="457360" rtl="0">
        <a:spcBef>
          <a:spcPct val="20000"/>
        </a:spcBef>
        <a:buFont typeface="Arial" pitchFamily="34" charset="0"/>
        <a:buChar char="•"/>
        <a:defRPr sz="4300" kern="1200">
          <a:solidFill>
            <a:schemeClr val="tx1"/>
          </a:solidFill>
          <a:latin typeface="+mn-lt"/>
          <a:ea typeface="+mn-ea"/>
          <a:cs typeface="+mn-cs"/>
        </a:defRPr>
      </a:lvl1pPr>
      <a:lvl2pPr algn="l" defTabSz="1219627" eaLnBrk="1" hangingPunct="1" indent="-381133" latinLnBrk="0" marL="990947" rtl="0">
        <a:spcBef>
          <a:spcPct val="20000"/>
        </a:spcBef>
        <a:buFont typeface="Arial" pitchFamily="34" charset="0"/>
        <a:buChar char="–"/>
        <a:defRPr sz="3700" kern="1200">
          <a:solidFill>
            <a:schemeClr val="tx1"/>
          </a:solidFill>
          <a:latin typeface="+mn-lt"/>
          <a:ea typeface="+mn-ea"/>
          <a:cs typeface="+mn-cs"/>
        </a:defRPr>
      </a:lvl2pPr>
      <a:lvl3pPr algn="l" defTabSz="1219627" eaLnBrk="1" hangingPunct="1" indent="-304907" latinLnBrk="0" marL="1524533" rtl="0">
        <a:spcBef>
          <a:spcPct val="20000"/>
        </a:spcBef>
        <a:buFont typeface="Arial" pitchFamily="34" charset="0"/>
        <a:buChar char="•"/>
        <a:defRPr sz="3200" kern="1200">
          <a:solidFill>
            <a:schemeClr val="tx1"/>
          </a:solidFill>
          <a:latin typeface="+mn-lt"/>
          <a:ea typeface="+mn-ea"/>
          <a:cs typeface="+mn-cs"/>
        </a:defRPr>
      </a:lvl3pPr>
      <a:lvl4pPr algn="l" defTabSz="1219627" eaLnBrk="1" hangingPunct="1" indent="-304907" latinLnBrk="0" marL="2134347" rtl="0">
        <a:spcBef>
          <a:spcPct val="20000"/>
        </a:spcBef>
        <a:buFont typeface="Arial" pitchFamily="34" charset="0"/>
        <a:buChar char="–"/>
        <a:defRPr sz="2700" kern="1200">
          <a:solidFill>
            <a:schemeClr val="tx1"/>
          </a:solidFill>
          <a:latin typeface="+mn-lt"/>
          <a:ea typeface="+mn-ea"/>
          <a:cs typeface="+mn-cs"/>
        </a:defRPr>
      </a:lvl4pPr>
      <a:lvl5pPr algn="l" defTabSz="1219627" eaLnBrk="1" hangingPunct="1" indent="-304907" latinLnBrk="0" marL="2744160" rtl="0">
        <a:spcBef>
          <a:spcPct val="20000"/>
        </a:spcBef>
        <a:buFont typeface="Arial" pitchFamily="34" charset="0"/>
        <a:buChar char="»"/>
        <a:defRPr sz="2700" kern="1200">
          <a:solidFill>
            <a:schemeClr val="tx1"/>
          </a:solidFill>
          <a:latin typeface="+mn-lt"/>
          <a:ea typeface="+mn-ea"/>
          <a:cs typeface="+mn-cs"/>
        </a:defRPr>
      </a:lvl5pPr>
      <a:lvl6pPr algn="l" defTabSz="1219627" eaLnBrk="1" hangingPunct="1" indent="-304907" latinLnBrk="0" marL="3353973" rtl="0">
        <a:spcBef>
          <a:spcPct val="20000"/>
        </a:spcBef>
        <a:buFont typeface="Arial" pitchFamily="34" charset="0"/>
        <a:buChar char="•"/>
        <a:defRPr sz="2700" kern="1200">
          <a:solidFill>
            <a:schemeClr val="tx1"/>
          </a:solidFill>
          <a:latin typeface="+mn-lt"/>
          <a:ea typeface="+mn-ea"/>
          <a:cs typeface="+mn-cs"/>
        </a:defRPr>
      </a:lvl6pPr>
      <a:lvl7pPr algn="l" defTabSz="1219627" eaLnBrk="1" hangingPunct="1" indent="-304907" latinLnBrk="0" marL="3963787" rtl="0">
        <a:spcBef>
          <a:spcPct val="20000"/>
        </a:spcBef>
        <a:buFont typeface="Arial" pitchFamily="34" charset="0"/>
        <a:buChar char="•"/>
        <a:defRPr sz="2700" kern="1200">
          <a:solidFill>
            <a:schemeClr val="tx1"/>
          </a:solidFill>
          <a:latin typeface="+mn-lt"/>
          <a:ea typeface="+mn-ea"/>
          <a:cs typeface="+mn-cs"/>
        </a:defRPr>
      </a:lvl7pPr>
      <a:lvl8pPr algn="l" defTabSz="1219627" eaLnBrk="1" hangingPunct="1" indent="-304907" latinLnBrk="0" marL="4573600" rtl="0">
        <a:spcBef>
          <a:spcPct val="20000"/>
        </a:spcBef>
        <a:buFont typeface="Arial" pitchFamily="34" charset="0"/>
        <a:buChar char="•"/>
        <a:defRPr sz="2700" kern="1200">
          <a:solidFill>
            <a:schemeClr val="tx1"/>
          </a:solidFill>
          <a:latin typeface="+mn-lt"/>
          <a:ea typeface="+mn-ea"/>
          <a:cs typeface="+mn-cs"/>
        </a:defRPr>
      </a:lvl8pPr>
      <a:lvl9pPr algn="l" defTabSz="1219627" eaLnBrk="1" hangingPunct="1" indent="-304907" latinLnBrk="0" marL="5183414" rtl="0">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algn="l" defTabSz="1219627" eaLnBrk="1" hangingPunct="1" latinLnBrk="0" marL="0" rtl="0">
        <a:defRPr sz="2400" kern="1200">
          <a:solidFill>
            <a:schemeClr val="tx1"/>
          </a:solidFill>
          <a:latin typeface="+mn-lt"/>
          <a:ea typeface="+mn-ea"/>
          <a:cs typeface="+mn-cs"/>
        </a:defRPr>
      </a:lvl1pPr>
      <a:lvl2pPr algn="l" defTabSz="1219627" eaLnBrk="1" hangingPunct="1" latinLnBrk="0" marL="609813" rtl="0">
        <a:defRPr sz="2400" kern="1200">
          <a:solidFill>
            <a:schemeClr val="tx1"/>
          </a:solidFill>
          <a:latin typeface="+mn-lt"/>
          <a:ea typeface="+mn-ea"/>
          <a:cs typeface="+mn-cs"/>
        </a:defRPr>
      </a:lvl2pPr>
      <a:lvl3pPr algn="l" defTabSz="1219627" eaLnBrk="1" hangingPunct="1" latinLnBrk="0" marL="1219627" rtl="0">
        <a:defRPr sz="2400" kern="1200">
          <a:solidFill>
            <a:schemeClr val="tx1"/>
          </a:solidFill>
          <a:latin typeface="+mn-lt"/>
          <a:ea typeface="+mn-ea"/>
          <a:cs typeface="+mn-cs"/>
        </a:defRPr>
      </a:lvl3pPr>
      <a:lvl4pPr algn="l" defTabSz="1219627" eaLnBrk="1" hangingPunct="1" latinLnBrk="0" marL="1829440" rtl="0">
        <a:defRPr sz="2400" kern="1200">
          <a:solidFill>
            <a:schemeClr val="tx1"/>
          </a:solidFill>
          <a:latin typeface="+mn-lt"/>
          <a:ea typeface="+mn-ea"/>
          <a:cs typeface="+mn-cs"/>
        </a:defRPr>
      </a:lvl4pPr>
      <a:lvl5pPr algn="l" defTabSz="1219627" eaLnBrk="1" hangingPunct="1" latinLnBrk="0" marL="2439253" rtl="0">
        <a:defRPr sz="2400" kern="1200">
          <a:solidFill>
            <a:schemeClr val="tx1"/>
          </a:solidFill>
          <a:latin typeface="+mn-lt"/>
          <a:ea typeface="+mn-ea"/>
          <a:cs typeface="+mn-cs"/>
        </a:defRPr>
      </a:lvl5pPr>
      <a:lvl6pPr algn="l" defTabSz="1219627" eaLnBrk="1" hangingPunct="1" latinLnBrk="0" marL="3049067" rtl="0">
        <a:defRPr sz="2400" kern="1200">
          <a:solidFill>
            <a:schemeClr val="tx1"/>
          </a:solidFill>
          <a:latin typeface="+mn-lt"/>
          <a:ea typeface="+mn-ea"/>
          <a:cs typeface="+mn-cs"/>
        </a:defRPr>
      </a:lvl6pPr>
      <a:lvl7pPr algn="l" defTabSz="1219627" eaLnBrk="1" hangingPunct="1" latinLnBrk="0" marL="3658880" rtl="0">
        <a:defRPr sz="2400" kern="1200">
          <a:solidFill>
            <a:schemeClr val="tx1"/>
          </a:solidFill>
          <a:latin typeface="+mn-lt"/>
          <a:ea typeface="+mn-ea"/>
          <a:cs typeface="+mn-cs"/>
        </a:defRPr>
      </a:lvl7pPr>
      <a:lvl8pPr algn="l" defTabSz="1219627" eaLnBrk="1" hangingPunct="1" latinLnBrk="0" marL="4268694" rtl="0">
        <a:defRPr sz="2400" kern="1200">
          <a:solidFill>
            <a:schemeClr val="tx1"/>
          </a:solidFill>
          <a:latin typeface="+mn-lt"/>
          <a:ea typeface="+mn-ea"/>
          <a:cs typeface="+mn-cs"/>
        </a:defRPr>
      </a:lvl8pPr>
      <a:lvl9pPr algn="l" defTabSz="1219627" eaLnBrk="1" hangingPunct="1" latinLnBrk="0" marL="4878507" rtl="0">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slideLayout" Target="../slideLayouts/slideLayout1.xml"/><Relationship Id="rId6"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20.png"/><Relationship Id="rId2" Type="http://schemas.openxmlformats.org/officeDocument/2006/relationships/image" Target="../media/image21.png"/><Relationship Id="rId3" Type="http://schemas.openxmlformats.org/officeDocument/2006/relationships/image" Target="../media/image22.png"/><Relationship Id="rId4"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image" Target="../media/image23.png"/><Relationship Id="rId2" Type="http://schemas.openxmlformats.org/officeDocument/2006/relationships/image" Target="../media/image24.png"/><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image" Target="../media/image27.jpeg"/><Relationship Id="rId2" Type="http://schemas.openxmlformats.org/officeDocument/2006/relationships/image" Target="../media/image28.jpeg"/><Relationship Id="rId3" Type="http://schemas.openxmlformats.org/officeDocument/2006/relationships/image" Target="../media/image29.jpeg"/><Relationship Id="rId4" Type="http://schemas.openxmlformats.org/officeDocument/2006/relationships/image" Target="../media/image30.jpeg"/><Relationship Id="rId5" Type="http://schemas.openxmlformats.org/officeDocument/2006/relationships/image" Target="../media/image31.jpeg"/><Relationship Id="rId6" Type="http://schemas.openxmlformats.org/officeDocument/2006/relationships/image" Target="../media/image32.jpe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jpeg"/><Relationship Id="rId10" Type="http://schemas.openxmlformats.org/officeDocument/2006/relationships/image" Target="../media/image36.png"/><Relationship Id="rId1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image" Target="../media/image31.jpeg"/><Relationship Id="rId2" Type="http://schemas.openxmlformats.org/officeDocument/2006/relationships/image" Target="../media/image32.jpeg"/><Relationship Id="rId3"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image" Target="../media/image37.png"/><Relationship Id="rId2" Type="http://schemas.openxmlformats.org/officeDocument/2006/relationships/image" Target="../media/image38.png"/><Relationship Id="rId3" Type="http://schemas.openxmlformats.org/officeDocument/2006/relationships/image" Target="../media/image39.jpeg"/><Relationship Id="rId4" Type="http://schemas.openxmlformats.org/officeDocument/2006/relationships/slideLayout" Target="../slideLayouts/slideLayout3.xml"/><Relationship Id="rId5" Type="http://schemas.openxmlformats.org/officeDocument/2006/relationships/notesSlide" Target="../notesSlides/notesSlide2.xml"/></Relationships>
</file>

<file path=ppt/slides/_rels/slide16.xml.rels><?xml version="1.0" encoding="UTF-8" standalone="yes"?>
<Relationships xmlns="http://schemas.openxmlformats.org/package/2006/relationships"><Relationship Id="rId1" Type="http://schemas.openxmlformats.org/officeDocument/2006/relationships/image" Target="../media/image40.png"/><Relationship Id="rId2"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image" Target="../media/image42.jpeg"/><Relationship Id="rId2"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image" Target="../media/image43.jpeg"/><Relationship Id="rId2" Type="http://schemas.openxmlformats.org/officeDocument/2006/relationships/image" Target="../media/image44.jpeg"/><Relationship Id="rId3" Type="http://schemas.openxmlformats.org/officeDocument/2006/relationships/image" Target="../media/image45.jpeg"/><Relationship Id="rId4" Type="http://schemas.openxmlformats.org/officeDocument/2006/relationships/image" Target="../media/image46.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image" Target="../media/image49.jpeg"/><Relationship Id="rId2"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image" Target="../media/image50.jpeg"/><Relationship Id="rId2" Type="http://schemas.openxmlformats.org/officeDocument/2006/relationships/image" Target="../media/image51.png"/><Relationship Id="rId3" Type="http://schemas.openxmlformats.org/officeDocument/2006/relationships/slideLayout" Target="../slideLayouts/slideLayout3.xml"/><Relationship Id="rId4" Type="http://schemas.openxmlformats.org/officeDocument/2006/relationships/notesSlide" Target="../notesSlides/notesSlide3.xml"/></Relationships>
</file>

<file path=ppt/slides/_rels/slide23.xml.rels><?xml version="1.0" encoding="UTF-8" standalone="yes"?>
<Relationships xmlns="http://schemas.openxmlformats.org/package/2006/relationships"><Relationship Id="rId1" Type="http://schemas.openxmlformats.org/officeDocument/2006/relationships/image" Target="../media/image50.jpeg"/><Relationship Id="rId2" Type="http://schemas.openxmlformats.org/officeDocument/2006/relationships/image" Target="../media/image52.jpeg"/><Relationship Id="rId3" Type="http://schemas.openxmlformats.org/officeDocument/2006/relationships/image" Target="../media/image53.jpe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image" Target="../media/image56.png"/><Relationship Id="rId2"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image" Target="../media/image57.jpeg"/><Relationship Id="rId2"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image" Target="../media/image58.jpeg"/><Relationship Id="rId2" Type="http://schemas.openxmlformats.org/officeDocument/2006/relationships/image" Target="../media/image59.png"/><Relationship Id="rId3" Type="http://schemas.openxmlformats.org/officeDocument/2006/relationships/image" Target="../media/image60.png"/><Relationship Id="rId4"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image" Target="../media/image61.jpeg"/><Relationship Id="rId2"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image" Target="../media/image62.jpeg"/><Relationship Id="rId2"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image" Target="../media/image63.jpeg"/><Relationship Id="rId2" Type="http://schemas.openxmlformats.org/officeDocument/2006/relationships/image" Target="../media/image64.png"/><Relationship Id="rId3"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image" Target="../media/image65.png"/><Relationship Id="rId2" Type="http://schemas.openxmlformats.org/officeDocument/2006/relationships/image" Target="../media/image66.jpeg"/><Relationship Id="rId3"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image" Target="../media/image67.png"/><Relationship Id="rId2" Type="http://schemas.openxmlformats.org/officeDocument/2006/relationships/slideLayout" Target="../slideLayouts/slideLayout3.xml"/><Relationship Id="rId3" Type="http://schemas.openxmlformats.org/officeDocument/2006/relationships/notesSlide" Target="../notesSlides/notesSlide4.xml"/></Relationships>
</file>

<file path=ppt/slides/_rels/slide32.xml.rels><?xml version="1.0" encoding="UTF-8" standalone="yes"?>
<Relationships xmlns="http://schemas.openxmlformats.org/package/2006/relationships"><Relationship Id="rId1" Type="http://schemas.openxmlformats.org/officeDocument/2006/relationships/image" Target="../media/image68.png"/><Relationship Id="rId2" Type="http://schemas.openxmlformats.org/officeDocument/2006/relationships/image" Target="../media/image69.png"/><Relationship Id="rId3" Type="http://schemas.openxmlformats.org/officeDocument/2006/relationships/image" Target="../media/image70.png"/><Relationship Id="rId4"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39.xml.rels><?xml version="1.0" encoding="UTF-8" standalone="yes"?>
<Relationships xmlns="http://schemas.openxmlformats.org/package/2006/relationships"><Relationship Id="rId1" Type="http://schemas.openxmlformats.org/officeDocument/2006/relationships/diagramLayout" Target="../diagrams/layout1.xml"/><Relationship Id="rId2" Type="http://schemas.openxmlformats.org/officeDocument/2006/relationships/diagramData" Target="../diagrams/data1.xml"/><Relationship Id="rId3" Type="http://schemas.microsoft.com/office/2007/relationships/diagramDrawing" Target="../diagrams/drawing1.xml"/><Relationship Id="rId4" Type="http://schemas.openxmlformats.org/officeDocument/2006/relationships/diagramColors" Target="../diagrams/colors1.xml"/><Relationship Id="rId5" Type="http://schemas.openxmlformats.org/officeDocument/2006/relationships/diagramQuickStyle" Target="../diagrams/quickStyle1.xml"/><Relationship Id="rId6"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8.png"/><Relationship Id="rId3"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image" Target="../media/image72.png"/><Relationship Id="rId2"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image" Target="../media/image73.png"/><Relationship Id="rId2" Type="http://schemas.openxmlformats.org/officeDocument/2006/relationships/image" Target="../media/image74.png"/><Relationship Id="rId3"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image" Target="../media/image75.png"/><Relationship Id="rId2"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jpe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jpeg"/><Relationship Id="rId9"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notesSlide" Target="../notesSlides/notesSlide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image" Target="../media/image76.png"/><Relationship Id="rId2" Type="http://schemas.openxmlformats.org/officeDocument/2006/relationships/image" Target="../media/image77.png"/><Relationship Id="rId3"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image" Target="../media/image78.png"/><Relationship Id="rId2" Type="http://schemas.openxmlformats.org/officeDocument/2006/relationships/image" Target="../media/image79.jpeg"/><Relationship Id="rId3"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image" Target="../media/image80.jpeg"/><Relationship Id="rId2" Type="http://schemas.openxmlformats.org/officeDocument/2006/relationships/image" Target="../media/image81.jpeg"/><Relationship Id="rId3" Type="http://schemas.openxmlformats.org/officeDocument/2006/relationships/image" Target="../media/image82.jpeg"/><Relationship Id="rId4"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image" Target="../media/image83.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9.xml.rels><?xml version="1.0" encoding="UTF-8" standalone="yes"?>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19.png"/><Relationship Id="rId3"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29" name=""/>
        <p:cNvGrpSpPr/>
        <p:nvPr/>
      </p:nvGrpSpPr>
      <p:grpSpPr>
        <a:xfrm>
          <a:off x="0" y="0"/>
          <a:ext cx="0" cy="0"/>
          <a:chOff x="0" y="0"/>
          <a:chExt cx="0" cy="0"/>
        </a:xfrm>
      </p:grpSpPr>
      <p:pic>
        <p:nvPicPr>
          <p:cNvPr id="2097152" name="图片 17"/>
          <p:cNvPicPr>
            <a:picLocks noChangeAspect="1"/>
          </p:cNvPicPr>
          <p:nvPr/>
        </p:nvPicPr>
        <p:blipFill>
          <a:blip xmlns:r="http://schemas.openxmlformats.org/officeDocument/2006/relationships" r:embed="rId1" cstate="print"/>
          <a:stretch>
            <a:fillRect/>
          </a:stretch>
        </p:blipFill>
        <p:spPr>
          <a:xfrm>
            <a:off x="5221725" y="2867050"/>
            <a:ext cx="6960096" cy="3990950"/>
          </a:xfrm>
          <a:prstGeom prst="rect"/>
        </p:spPr>
      </p:pic>
      <p:sp>
        <p:nvSpPr>
          <p:cNvPr id="1048576" name="TextBox 86"/>
          <p:cNvSpPr txBox="1"/>
          <p:nvPr/>
        </p:nvSpPr>
        <p:spPr>
          <a:xfrm>
            <a:off x="3650903" y="1952511"/>
            <a:ext cx="6960096" cy="1442676"/>
          </a:xfrm>
          <a:prstGeom prst="rect"/>
          <a:noFill/>
        </p:spPr>
        <p:txBody>
          <a:bodyPr bIns="60938" lIns="121880" rIns="121880" tIns="60938" wrap="square">
            <a:spAutoFit/>
          </a:bodyPr>
          <a:p>
            <a:pPr algn="ctr"/>
            <a:r>
              <a:rPr altLang="en-US" b="1" dirty="0" sz="4800" lang="zh-CN" spc="200">
                <a:solidFill>
                  <a:srgbClr val="E75A48"/>
                </a:solidFill>
                <a:latin typeface="微软雅黑" pitchFamily="34" charset="-122"/>
                <a:ea typeface="微软雅黑" pitchFamily="34" charset="-122"/>
              </a:rPr>
              <a:t>新</a:t>
            </a:r>
            <a:r>
              <a:rPr altLang="zh-CN" b="1" dirty="0" sz="4800" lang="en-US" spc="200">
                <a:solidFill>
                  <a:srgbClr val="E75A48"/>
                </a:solidFill>
                <a:latin typeface="微软雅黑" pitchFamily="34" charset="-122"/>
                <a:ea typeface="微软雅黑" pitchFamily="34" charset="-122"/>
              </a:rPr>
              <a:t>《</a:t>
            </a:r>
            <a:r>
              <a:rPr altLang="en-US" b="1" dirty="0" sz="4800" lang="zh-CN" spc="200">
                <a:solidFill>
                  <a:srgbClr val="E75A48"/>
                </a:solidFill>
                <a:latin typeface="微软雅黑" pitchFamily="34" charset="-122"/>
                <a:ea typeface="微软雅黑" pitchFamily="34" charset="-122"/>
              </a:rPr>
              <a:t>安全生产法</a:t>
            </a:r>
            <a:r>
              <a:rPr altLang="zh-CN" b="1" dirty="0" sz="4800" lang="en-US" spc="200">
                <a:solidFill>
                  <a:srgbClr val="E75A48"/>
                </a:solidFill>
                <a:latin typeface="微软雅黑" pitchFamily="34" charset="-122"/>
                <a:ea typeface="微软雅黑" pitchFamily="34" charset="-122"/>
              </a:rPr>
              <a:t>》</a:t>
            </a:r>
            <a:r>
              <a:rPr altLang="en-US" b="1" dirty="0" sz="4800" lang="zh-CN" spc="200">
                <a:solidFill>
                  <a:srgbClr val="E75A48"/>
                </a:solidFill>
                <a:latin typeface="微软雅黑" pitchFamily="34" charset="-122"/>
                <a:ea typeface="微软雅黑" pitchFamily="34" charset="-122"/>
              </a:rPr>
              <a:t>解析</a:t>
            </a:r>
            <a:endParaRPr altLang="zh-CN" b="1" dirty="0" sz="4800" lang="en-US" spc="200">
              <a:solidFill>
                <a:srgbClr val="E75A48"/>
              </a:solidFill>
              <a:latin typeface="微软雅黑" pitchFamily="34" charset="-122"/>
              <a:ea typeface="微软雅黑" pitchFamily="34" charset="-122"/>
            </a:endParaRPr>
          </a:p>
          <a:p>
            <a:pPr algn="r"/>
            <a:r>
              <a:rPr altLang="zh-CN" b="1" dirty="0" sz="4000" lang="en-US" spc="200">
                <a:solidFill>
                  <a:srgbClr val="E75A48"/>
                </a:solidFill>
                <a:latin typeface="微软雅黑" pitchFamily="34" charset="-122"/>
                <a:ea typeface="微软雅黑" pitchFamily="34" charset="-122"/>
              </a:rPr>
              <a:t>——2021</a:t>
            </a:r>
            <a:r>
              <a:rPr altLang="en-US" b="1" dirty="0" sz="4000" lang="zh-CN" spc="200">
                <a:solidFill>
                  <a:srgbClr val="E75A48"/>
                </a:solidFill>
                <a:latin typeface="微软雅黑" pitchFamily="34" charset="-122"/>
                <a:ea typeface="微软雅黑" pitchFamily="34" charset="-122"/>
              </a:rPr>
              <a:t>版，</a:t>
            </a:r>
            <a:r>
              <a:rPr altLang="zh-CN" b="1" dirty="0" sz="4000" lang="en-US" spc="200">
                <a:solidFill>
                  <a:srgbClr val="E75A48"/>
                </a:solidFill>
                <a:latin typeface="微软雅黑" pitchFamily="34" charset="-122"/>
                <a:ea typeface="微软雅黑" pitchFamily="34" charset="-122"/>
              </a:rPr>
              <a:t>9</a:t>
            </a:r>
            <a:r>
              <a:rPr altLang="en-US" b="1" dirty="0" sz="4000" lang="zh-CN" spc="200">
                <a:solidFill>
                  <a:srgbClr val="E75A48"/>
                </a:solidFill>
                <a:latin typeface="微软雅黑" pitchFamily="34" charset="-122"/>
                <a:ea typeface="微软雅黑" pitchFamily="34" charset="-122"/>
              </a:rPr>
              <a:t>月</a:t>
            </a:r>
            <a:r>
              <a:rPr altLang="zh-CN" b="1" dirty="0" sz="4000" lang="en-US" spc="200">
                <a:solidFill>
                  <a:srgbClr val="E75A48"/>
                </a:solidFill>
                <a:latin typeface="微软雅黑" pitchFamily="34" charset="-122"/>
                <a:ea typeface="微软雅黑" pitchFamily="34" charset="-122"/>
              </a:rPr>
              <a:t>1</a:t>
            </a:r>
            <a:r>
              <a:rPr altLang="en-US" b="1" dirty="0" sz="4000" lang="zh-CN" spc="200">
                <a:solidFill>
                  <a:srgbClr val="E75A48"/>
                </a:solidFill>
                <a:latin typeface="微软雅黑" pitchFamily="34" charset="-122"/>
                <a:ea typeface="微软雅黑" pitchFamily="34" charset="-122"/>
              </a:rPr>
              <a:t>日生效</a:t>
            </a:r>
            <a:endParaRPr altLang="en-US" b="1" dirty="0" lang="zh-CN" spc="200">
              <a:solidFill>
                <a:srgbClr val="E75A48"/>
              </a:solidFill>
              <a:latin typeface="微软雅黑" pitchFamily="34" charset="-122"/>
              <a:ea typeface="微软雅黑" pitchFamily="34" charset="-122"/>
            </a:endParaRPr>
          </a:p>
        </p:txBody>
      </p:sp>
      <p:pic>
        <p:nvPicPr>
          <p:cNvPr id="2097153" name="图片 18"/>
          <p:cNvPicPr>
            <a:picLocks noChangeAspect="1"/>
          </p:cNvPicPr>
          <p:nvPr/>
        </p:nvPicPr>
        <p:blipFill>
          <a:blip xmlns:r="http://schemas.openxmlformats.org/officeDocument/2006/relationships" r:embed="rId2"/>
          <a:stretch>
            <a:fillRect/>
          </a:stretch>
        </p:blipFill>
        <p:spPr>
          <a:xfrm>
            <a:off x="16529" y="598798"/>
            <a:ext cx="3546139" cy="4536504"/>
          </a:xfrm>
          <a:prstGeom prst="rect"/>
        </p:spPr>
      </p:pic>
      <p:pic>
        <p:nvPicPr>
          <p:cNvPr id="2097154" name="图片 4"/>
          <p:cNvPicPr>
            <a:picLocks noChangeAspect="1"/>
          </p:cNvPicPr>
          <p:nvPr/>
        </p:nvPicPr>
        <p:blipFill>
          <a:blip xmlns:r="http://schemas.openxmlformats.org/officeDocument/2006/relationships" r:embed="rId3"/>
          <a:stretch>
            <a:fillRect/>
          </a:stretch>
        </p:blipFill>
        <p:spPr>
          <a:xfrm>
            <a:off x="1764" y="5370736"/>
            <a:ext cx="12194822" cy="1488853"/>
          </a:xfrm>
          <a:prstGeom prst="rect"/>
        </p:spPr>
      </p:pic>
      <p:pic>
        <p:nvPicPr>
          <p:cNvPr id="2097155" name="图片 5"/>
          <p:cNvPicPr>
            <a:picLocks noChangeAspect="1"/>
          </p:cNvPicPr>
          <p:nvPr/>
        </p:nvPicPr>
        <p:blipFill>
          <a:blip xmlns:r="http://schemas.openxmlformats.org/officeDocument/2006/relationships" r:embed="rId4"/>
          <a:stretch>
            <a:fillRect/>
          </a:stretch>
        </p:blipFill>
        <p:spPr>
          <a:xfrm>
            <a:off x="9627567" y="301166"/>
            <a:ext cx="2197609" cy="1194076"/>
          </a:xfrm>
          <a:prstGeom prst="rect"/>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afterEffect" presetClass="entr" presetID="22" presetSubtype="8">
                                  <p:stCondLst>
                                    <p:cond delay="0"/>
                                  </p:stCondLst>
                                  <p:childTnLst>
                                    <p:set>
                                      <p:cBhvr>
                                        <p:cTn dur="1" fill="hold" id="6">
                                          <p:stCondLst>
                                            <p:cond delay="0"/>
                                          </p:stCondLst>
                                        </p:cTn>
                                        <p:tgtEl>
                                          <p:spTgt spid="2097154"/>
                                        </p:tgtEl>
                                        <p:attrNameLst>
                                          <p:attrName>style.visibility</p:attrName>
                                        </p:attrNameLst>
                                      </p:cBhvr>
                                      <p:to>
                                        <p:strVal val="visible"/>
                                      </p:to>
                                    </p:set>
                                    <p:animEffect transition="in" filter="wipe(left)">
                                      <p:cBhvr>
                                        <p:cTn dur="500" id="7"/>
                                        <p:tgtEl>
                                          <p:spTgt spid="2097154"/>
                                        </p:tgtEl>
                                      </p:cBhvr>
                                    </p:animEffect>
                                  </p:childTnLst>
                                </p:cTn>
                              </p:par>
                            </p:childTnLst>
                          </p:cTn>
                        </p:par>
                        <p:par>
                          <p:cTn fill="hold" id="8">
                            <p:stCondLst>
                              <p:cond delay="500"/>
                            </p:stCondLst>
                            <p:childTnLst>
                              <p:par>
                                <p:cTn fill="hold" id="9" nodeType="afterEffect" presetClass="entr" presetID="53" presetSubtype="16">
                                  <p:stCondLst>
                                    <p:cond delay="0"/>
                                  </p:stCondLst>
                                  <p:childTnLst>
                                    <p:set>
                                      <p:cBhvr>
                                        <p:cTn dur="1" fill="hold" id="10">
                                          <p:stCondLst>
                                            <p:cond delay="0"/>
                                          </p:stCondLst>
                                        </p:cTn>
                                        <p:tgtEl>
                                          <p:spTgt spid="2097155"/>
                                        </p:tgtEl>
                                        <p:attrNameLst>
                                          <p:attrName>style.visibility</p:attrName>
                                        </p:attrNameLst>
                                      </p:cBhvr>
                                      <p:to>
                                        <p:strVal val="visible"/>
                                      </p:to>
                                    </p:set>
                                    <p:anim calcmode="lin" valueType="num">
                                      <p:cBhvr>
                                        <p:cTn dur="500" fill="hold" id="11"/>
                                        <p:tgtEl>
                                          <p:spTgt spid="2097155"/>
                                        </p:tgtEl>
                                        <p:attrNameLst>
                                          <p:attrName>ppt_w</p:attrName>
                                        </p:attrNameLst>
                                      </p:cBhvr>
                                      <p:tavLst>
                                        <p:tav tm="0">
                                          <p:val>
                                            <p:fltVal val="0.0"/>
                                          </p:val>
                                        </p:tav>
                                        <p:tav tm="100000">
                                          <p:val>
                                            <p:strVal val="#ppt_w"/>
                                          </p:val>
                                        </p:tav>
                                      </p:tavLst>
                                    </p:anim>
                                    <p:anim calcmode="lin" valueType="num">
                                      <p:cBhvr>
                                        <p:cTn dur="500" fill="hold" id="12"/>
                                        <p:tgtEl>
                                          <p:spTgt spid="2097155"/>
                                        </p:tgtEl>
                                        <p:attrNameLst>
                                          <p:attrName>ppt_h</p:attrName>
                                        </p:attrNameLst>
                                      </p:cBhvr>
                                      <p:tavLst>
                                        <p:tav tm="0">
                                          <p:val>
                                            <p:fltVal val="0.0"/>
                                          </p:val>
                                        </p:tav>
                                        <p:tav tm="100000">
                                          <p:val>
                                            <p:strVal val="#ppt_h"/>
                                          </p:val>
                                        </p:tav>
                                      </p:tavLst>
                                    </p:anim>
                                    <p:animEffect transition="in" filter="fade">
                                      <p:cBhvr>
                                        <p:cTn dur="500" id="13"/>
                                        <p:tgtEl>
                                          <p:spTgt spid="2097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34" name=""/>
        <p:cNvGrpSpPr/>
        <p:nvPr/>
      </p:nvGrpSpPr>
      <p:grpSpPr>
        <a:xfrm>
          <a:off x="0" y="0"/>
          <a:ext cx="0" cy="0"/>
          <a:chOff x="0" y="0"/>
          <a:chExt cx="0" cy="0"/>
        </a:xfrm>
      </p:grpSpPr>
      <p:grpSp>
        <p:nvGrpSpPr>
          <p:cNvPr id="135" name="组合 1"/>
          <p:cNvGrpSpPr/>
          <p:nvPr/>
        </p:nvGrpSpPr>
        <p:grpSpPr>
          <a:xfrm>
            <a:off x="1591789" y="1989634"/>
            <a:ext cx="9014772" cy="4143616"/>
            <a:chOff x="2074662" y="1413570"/>
            <a:chExt cx="8092440" cy="4479035"/>
          </a:xfrm>
        </p:grpSpPr>
        <p:sp>
          <p:nvSpPr>
            <p:cNvPr id="1048699" name="object 2"/>
            <p:cNvSpPr/>
            <p:nvPr/>
          </p:nvSpPr>
          <p:spPr>
            <a:xfrm>
              <a:off x="2074662" y="2327969"/>
              <a:ext cx="3419855" cy="3564636"/>
            </a:xfrm>
            <a:custGeom>
              <a:avLst/>
              <a:ahLst/>
              <a:rect l="l" t="t" r="r" b="b"/>
              <a:pathLst>
                <a:path w="3419855" h="3564636">
                  <a:moveTo>
                    <a:pt x="0" y="3564636"/>
                  </a:moveTo>
                  <a:lnTo>
                    <a:pt x="3419855" y="3564636"/>
                  </a:lnTo>
                  <a:lnTo>
                    <a:pt x="3419855" y="0"/>
                  </a:lnTo>
                  <a:lnTo>
                    <a:pt x="0" y="0"/>
                  </a:lnTo>
                  <a:lnTo>
                    <a:pt x="0" y="3564636"/>
                  </a:lnTo>
                  <a:close/>
                </a:path>
              </a:pathLst>
            </a:custGeom>
            <a:solidFill>
              <a:schemeClr val="bg1">
                <a:lumMod val="65000"/>
              </a:schemeClr>
            </a:solidFill>
          </p:spPr>
          <p:txBody>
            <a:bodyPr bIns="0" lIns="0" rIns="0" rtlCol="0" tIns="0" wrap="square">
              <a:spAutoFit/>
            </a:bodyPr>
            <a:p>
              <a:endParaRPr dirty="0"/>
            </a:p>
          </p:txBody>
        </p:sp>
        <p:sp>
          <p:nvSpPr>
            <p:cNvPr id="1048700" name="object 3"/>
            <p:cNvSpPr/>
            <p:nvPr/>
          </p:nvSpPr>
          <p:spPr>
            <a:xfrm>
              <a:off x="2074662" y="1428809"/>
              <a:ext cx="3419855" cy="899160"/>
            </a:xfrm>
            <a:custGeom>
              <a:avLst/>
              <a:ahLst/>
              <a:rect l="l" t="t" r="r" b="b"/>
              <a:pathLst>
                <a:path w="3419855" h="899160">
                  <a:moveTo>
                    <a:pt x="0" y="899160"/>
                  </a:moveTo>
                  <a:lnTo>
                    <a:pt x="3419855" y="899160"/>
                  </a:lnTo>
                  <a:lnTo>
                    <a:pt x="3419855" y="0"/>
                  </a:lnTo>
                  <a:lnTo>
                    <a:pt x="0" y="0"/>
                  </a:lnTo>
                  <a:lnTo>
                    <a:pt x="0" y="899160"/>
                  </a:lnTo>
                  <a:close/>
                </a:path>
              </a:pathLst>
            </a:custGeom>
            <a:solidFill>
              <a:srgbClr val="006FC0"/>
            </a:solidFill>
          </p:spPr>
          <p:txBody>
            <a:bodyPr bIns="0" lIns="0" rIns="0" rtlCol="0" tIns="0" wrap="square">
              <a:spAutoFit/>
            </a:bodyPr>
            <a:p>
              <a:endParaRPr dirty="0"/>
            </a:p>
          </p:txBody>
        </p:sp>
        <p:sp>
          <p:nvSpPr>
            <p:cNvPr id="1048701" name="object 4"/>
            <p:cNvSpPr/>
            <p:nvPr/>
          </p:nvSpPr>
          <p:spPr>
            <a:xfrm>
              <a:off x="2413867" y="1686747"/>
              <a:ext cx="2686570" cy="399229"/>
            </a:xfrm>
            <a:prstGeom prst="rect"/>
            <a:blipFill>
              <a:blip xmlns:r="http://schemas.openxmlformats.org/officeDocument/2006/relationships" r:embed="rId1" cstate="print"/>
              <a:stretch>
                <a:fillRect/>
              </a:stretch>
            </a:blipFill>
          </p:spPr>
          <p:txBody>
            <a:bodyPr bIns="0" lIns="0" rIns="0" rtlCol="0" tIns="0" wrap="square">
              <a:spAutoFit/>
            </a:bodyPr>
            <a:p>
              <a:endParaRPr dirty="0">
                <a:ln w="0"/>
                <a:effectLst>
                  <a:outerShdw algn="tl" blurRad="38100" dir="2700000" dist="19050" rotWithShape="0">
                    <a:schemeClr val="dk1">
                      <a:alpha val="40000"/>
                    </a:schemeClr>
                  </a:outerShdw>
                </a:effectLst>
              </a:endParaRPr>
            </a:p>
          </p:txBody>
        </p:sp>
        <p:sp>
          <p:nvSpPr>
            <p:cNvPr id="1048702" name="object 5"/>
            <p:cNvSpPr txBox="1"/>
            <p:nvPr/>
          </p:nvSpPr>
          <p:spPr>
            <a:xfrm>
              <a:off x="2386855" y="4323433"/>
              <a:ext cx="2735344" cy="1291256"/>
            </a:xfrm>
            <a:prstGeom prst="rect"/>
          </p:spPr>
          <p:txBody>
            <a:bodyPr bIns="0" lIns="0" rIns="0" rtlCol="0" tIns="0" vert="horz" wrap="square">
              <a:spAutoFit/>
            </a:bodyPr>
            <a:p>
              <a:pPr algn="ctr" marL="12700" marR="6350">
                <a:lnSpc>
                  <a:spcPct val="150000"/>
                </a:lnSpc>
              </a:pPr>
              <a:r>
                <a:rPr altLang="en-US" b="1" dirty="0" sz="1800" lang="zh-CN" spc="-20">
                  <a:solidFill>
                    <a:srgbClr val="FFFFFF"/>
                  </a:solidFill>
                  <a:latin typeface="微软雅黑" panose="020B0503020204020204" pitchFamily="34" charset="-122"/>
                  <a:ea typeface="微软雅黑" panose="020B0503020204020204" pitchFamily="34" charset="-122"/>
                  <a:cs typeface="微软雅黑"/>
                </a:rPr>
                <a:t>全员安全生产责任制应当明确各岗位的责任人员、责任范围和考核标准等内容</a:t>
              </a:r>
              <a:endParaRPr dirty="0" sz="1800">
                <a:latin typeface="微软雅黑" panose="020B0503020204020204" pitchFamily="34" charset="-122"/>
                <a:ea typeface="微软雅黑" panose="020B0503020204020204" pitchFamily="34" charset="-122"/>
                <a:cs typeface="微软雅黑"/>
              </a:endParaRPr>
            </a:p>
          </p:txBody>
        </p:sp>
        <p:sp>
          <p:nvSpPr>
            <p:cNvPr id="1048703" name="object 6"/>
            <p:cNvSpPr/>
            <p:nvPr/>
          </p:nvSpPr>
          <p:spPr>
            <a:xfrm>
              <a:off x="3097266" y="2675992"/>
              <a:ext cx="1374648" cy="1393909"/>
            </a:xfrm>
            <a:custGeom>
              <a:avLst/>
              <a:ahLst/>
              <a:rect l="l" t="t" r="r" b="b"/>
              <a:pathLst>
                <a:path w="1374648" h="1393909">
                  <a:moveTo>
                    <a:pt x="32" y="101684"/>
                  </a:moveTo>
                  <a:lnTo>
                    <a:pt x="0" y="1393909"/>
                  </a:lnTo>
                  <a:lnTo>
                    <a:pt x="1223772" y="1393909"/>
                  </a:lnTo>
                  <a:lnTo>
                    <a:pt x="1223772" y="1333457"/>
                  </a:lnTo>
                  <a:lnTo>
                    <a:pt x="61468" y="1333457"/>
                  </a:lnTo>
                  <a:lnTo>
                    <a:pt x="61468" y="166835"/>
                  </a:lnTo>
                  <a:lnTo>
                    <a:pt x="195561" y="166833"/>
                  </a:lnTo>
                  <a:lnTo>
                    <a:pt x="201139" y="156095"/>
                  </a:lnTo>
                  <a:lnTo>
                    <a:pt x="207515" y="145455"/>
                  </a:lnTo>
                  <a:lnTo>
                    <a:pt x="214686" y="135017"/>
                  </a:lnTo>
                  <a:lnTo>
                    <a:pt x="222654" y="124881"/>
                  </a:lnTo>
                  <a:lnTo>
                    <a:pt x="231419" y="115148"/>
                  </a:lnTo>
                  <a:lnTo>
                    <a:pt x="240982" y="105919"/>
                  </a:lnTo>
                  <a:lnTo>
                    <a:pt x="32" y="101684"/>
                  </a:lnTo>
                  <a:close/>
                </a:path>
                <a:path w="1374648" h="1393909">
                  <a:moveTo>
                    <a:pt x="1223771" y="729274"/>
                  </a:moveTo>
                  <a:lnTo>
                    <a:pt x="1162333" y="803577"/>
                  </a:lnTo>
                  <a:lnTo>
                    <a:pt x="1162304" y="1333457"/>
                  </a:lnTo>
                  <a:lnTo>
                    <a:pt x="1223772" y="1333457"/>
                  </a:lnTo>
                  <a:lnTo>
                    <a:pt x="1223771" y="729274"/>
                  </a:lnTo>
                  <a:close/>
                </a:path>
                <a:path w="1374648" h="1393909">
                  <a:moveTo>
                    <a:pt x="106298" y="227160"/>
                  </a:moveTo>
                  <a:lnTo>
                    <a:pt x="106172" y="1291674"/>
                  </a:lnTo>
                  <a:lnTo>
                    <a:pt x="1117473" y="1291674"/>
                  </a:lnTo>
                  <a:lnTo>
                    <a:pt x="1117485" y="1249764"/>
                  </a:lnTo>
                  <a:lnTo>
                    <a:pt x="162164" y="1249764"/>
                  </a:lnTo>
                  <a:lnTo>
                    <a:pt x="162052" y="273764"/>
                  </a:lnTo>
                  <a:lnTo>
                    <a:pt x="1109643" y="273642"/>
                  </a:lnTo>
                  <a:lnTo>
                    <a:pt x="1117521" y="264462"/>
                  </a:lnTo>
                  <a:lnTo>
                    <a:pt x="1117597" y="228372"/>
                  </a:lnTo>
                  <a:lnTo>
                    <a:pt x="106298" y="227160"/>
                  </a:lnTo>
                  <a:close/>
                </a:path>
                <a:path w="1374648" h="1393909">
                  <a:moveTo>
                    <a:pt x="1117599" y="859420"/>
                  </a:moveTo>
                  <a:lnTo>
                    <a:pt x="1061796" y="924301"/>
                  </a:lnTo>
                  <a:lnTo>
                    <a:pt x="1061720" y="1249764"/>
                  </a:lnTo>
                  <a:lnTo>
                    <a:pt x="1117485" y="1249764"/>
                  </a:lnTo>
                  <a:lnTo>
                    <a:pt x="1117599" y="859420"/>
                  </a:lnTo>
                  <a:close/>
                </a:path>
                <a:path w="1374648" h="1393909">
                  <a:moveTo>
                    <a:pt x="240335" y="1049993"/>
                  </a:moveTo>
                  <a:lnTo>
                    <a:pt x="240284" y="1091776"/>
                  </a:lnTo>
                  <a:lnTo>
                    <a:pt x="653744" y="1091776"/>
                  </a:lnTo>
                  <a:lnTo>
                    <a:pt x="653795" y="1050021"/>
                  </a:lnTo>
                  <a:lnTo>
                    <a:pt x="240335" y="1049993"/>
                  </a:lnTo>
                  <a:close/>
                </a:path>
                <a:path w="1374648" h="1393909">
                  <a:moveTo>
                    <a:pt x="720791" y="891878"/>
                  </a:moveTo>
                  <a:lnTo>
                    <a:pt x="240284" y="891878"/>
                  </a:lnTo>
                  <a:lnTo>
                    <a:pt x="240344" y="938360"/>
                  </a:lnTo>
                  <a:lnTo>
                    <a:pt x="720851" y="938087"/>
                  </a:lnTo>
                  <a:lnTo>
                    <a:pt x="720791" y="891878"/>
                  </a:lnTo>
                  <a:close/>
                </a:path>
                <a:path w="1374648" h="1393909">
                  <a:moveTo>
                    <a:pt x="871667" y="738462"/>
                  </a:moveTo>
                  <a:lnTo>
                    <a:pt x="720885" y="738506"/>
                  </a:lnTo>
                  <a:lnTo>
                    <a:pt x="866202" y="933788"/>
                  </a:lnTo>
                  <a:lnTo>
                    <a:pt x="1017060" y="933733"/>
                  </a:lnTo>
                  <a:lnTo>
                    <a:pt x="1096958" y="836102"/>
                  </a:lnTo>
                  <a:lnTo>
                    <a:pt x="944355" y="836102"/>
                  </a:lnTo>
                  <a:lnTo>
                    <a:pt x="871667" y="738462"/>
                  </a:lnTo>
                  <a:close/>
                </a:path>
                <a:path w="1374648" h="1393909">
                  <a:moveTo>
                    <a:pt x="1374648" y="496781"/>
                  </a:moveTo>
                  <a:lnTo>
                    <a:pt x="1218149" y="496823"/>
                  </a:lnTo>
                  <a:lnTo>
                    <a:pt x="944355" y="836102"/>
                  </a:lnTo>
                  <a:lnTo>
                    <a:pt x="1096958" y="836102"/>
                  </a:lnTo>
                  <a:lnTo>
                    <a:pt x="1374648" y="496781"/>
                  </a:lnTo>
                  <a:close/>
                </a:path>
                <a:path w="1374648" h="1393909">
                  <a:moveTo>
                    <a:pt x="653796" y="738462"/>
                  </a:moveTo>
                  <a:lnTo>
                    <a:pt x="240335" y="738462"/>
                  </a:lnTo>
                  <a:lnTo>
                    <a:pt x="240284" y="784671"/>
                  </a:lnTo>
                  <a:lnTo>
                    <a:pt x="653744" y="784944"/>
                  </a:lnTo>
                  <a:lnTo>
                    <a:pt x="653796" y="738462"/>
                  </a:lnTo>
                  <a:close/>
                </a:path>
                <a:path w="1374648" h="1393909">
                  <a:moveTo>
                    <a:pt x="1117599" y="552534"/>
                  </a:moveTo>
                  <a:lnTo>
                    <a:pt x="1061798" y="617593"/>
                  </a:lnTo>
                  <a:lnTo>
                    <a:pt x="1061720" y="640926"/>
                  </a:lnTo>
                  <a:lnTo>
                    <a:pt x="1117521" y="575867"/>
                  </a:lnTo>
                  <a:lnTo>
                    <a:pt x="1117599" y="552534"/>
                  </a:lnTo>
                  <a:close/>
                </a:path>
                <a:path w="1374648" h="1393909">
                  <a:moveTo>
                    <a:pt x="720852" y="585173"/>
                  </a:moveTo>
                  <a:lnTo>
                    <a:pt x="240344" y="585173"/>
                  </a:lnTo>
                  <a:lnTo>
                    <a:pt x="240284" y="626927"/>
                  </a:lnTo>
                  <a:lnTo>
                    <a:pt x="720791" y="626956"/>
                  </a:lnTo>
                  <a:lnTo>
                    <a:pt x="720852" y="585173"/>
                  </a:lnTo>
                  <a:close/>
                </a:path>
                <a:path w="1374648" h="1393909">
                  <a:moveTo>
                    <a:pt x="871667" y="427058"/>
                  </a:moveTo>
                  <a:lnTo>
                    <a:pt x="720884" y="427102"/>
                  </a:lnTo>
                  <a:lnTo>
                    <a:pt x="866202" y="622257"/>
                  </a:lnTo>
                  <a:lnTo>
                    <a:pt x="1017060" y="622203"/>
                  </a:lnTo>
                  <a:lnTo>
                    <a:pt x="1097746" y="524698"/>
                  </a:lnTo>
                  <a:lnTo>
                    <a:pt x="944355" y="524698"/>
                  </a:lnTo>
                  <a:lnTo>
                    <a:pt x="871667" y="427058"/>
                  </a:lnTo>
                  <a:close/>
                </a:path>
                <a:path w="1374648" h="1393909">
                  <a:moveTo>
                    <a:pt x="1374648" y="190076"/>
                  </a:moveTo>
                  <a:lnTo>
                    <a:pt x="1218149" y="190118"/>
                  </a:lnTo>
                  <a:lnTo>
                    <a:pt x="944355" y="524698"/>
                  </a:lnTo>
                  <a:lnTo>
                    <a:pt x="1097746" y="524698"/>
                  </a:lnTo>
                  <a:lnTo>
                    <a:pt x="1374648" y="190076"/>
                  </a:lnTo>
                  <a:close/>
                </a:path>
                <a:path w="1374648" h="1393909">
                  <a:moveTo>
                    <a:pt x="1223772" y="417787"/>
                  </a:moveTo>
                  <a:lnTo>
                    <a:pt x="1162334" y="492172"/>
                  </a:lnTo>
                  <a:lnTo>
                    <a:pt x="1162304" y="515450"/>
                  </a:lnTo>
                  <a:lnTo>
                    <a:pt x="1201248" y="469172"/>
                  </a:lnTo>
                  <a:lnTo>
                    <a:pt x="1223772" y="468968"/>
                  </a:lnTo>
                  <a:lnTo>
                    <a:pt x="1223772" y="417787"/>
                  </a:lnTo>
                  <a:close/>
                </a:path>
                <a:path w="1374648" h="1393909">
                  <a:moveTo>
                    <a:pt x="653796" y="427058"/>
                  </a:moveTo>
                  <a:lnTo>
                    <a:pt x="240335" y="427058"/>
                  </a:lnTo>
                  <a:lnTo>
                    <a:pt x="240284" y="473267"/>
                  </a:lnTo>
                  <a:lnTo>
                    <a:pt x="653744" y="473540"/>
                  </a:lnTo>
                  <a:lnTo>
                    <a:pt x="653796" y="427058"/>
                  </a:lnTo>
                  <a:close/>
                </a:path>
                <a:path w="1374648" h="1393909">
                  <a:moveTo>
                    <a:pt x="1109643" y="273642"/>
                  </a:moveTo>
                  <a:lnTo>
                    <a:pt x="1061607" y="273642"/>
                  </a:lnTo>
                  <a:lnTo>
                    <a:pt x="1061719" y="329480"/>
                  </a:lnTo>
                  <a:lnTo>
                    <a:pt x="1109643" y="273642"/>
                  </a:lnTo>
                  <a:close/>
                </a:path>
                <a:path w="1374648" h="1393909">
                  <a:moveTo>
                    <a:pt x="977985" y="101684"/>
                  </a:moveTo>
                  <a:lnTo>
                    <a:pt x="1005377" y="128492"/>
                  </a:lnTo>
                  <a:lnTo>
                    <a:pt x="1025634" y="160817"/>
                  </a:lnTo>
                  <a:lnTo>
                    <a:pt x="1162253" y="166833"/>
                  </a:lnTo>
                  <a:lnTo>
                    <a:pt x="1162302" y="202758"/>
                  </a:lnTo>
                  <a:lnTo>
                    <a:pt x="1201420" y="162136"/>
                  </a:lnTo>
                  <a:lnTo>
                    <a:pt x="1223772" y="162136"/>
                  </a:lnTo>
                  <a:lnTo>
                    <a:pt x="1223772" y="101930"/>
                  </a:lnTo>
                  <a:lnTo>
                    <a:pt x="977985" y="101684"/>
                  </a:lnTo>
                  <a:close/>
                </a:path>
                <a:path w="1374648" h="1393909">
                  <a:moveTo>
                    <a:pt x="601465" y="0"/>
                  </a:moveTo>
                  <a:lnTo>
                    <a:pt x="556340" y="11319"/>
                  </a:lnTo>
                  <a:lnTo>
                    <a:pt x="521917" y="34830"/>
                  </a:lnTo>
                  <a:lnTo>
                    <a:pt x="501511" y="67332"/>
                  </a:lnTo>
                  <a:lnTo>
                    <a:pt x="497332" y="92413"/>
                  </a:lnTo>
                  <a:lnTo>
                    <a:pt x="423803" y="92469"/>
                  </a:lnTo>
                  <a:lnTo>
                    <a:pt x="375750" y="95509"/>
                  </a:lnTo>
                  <a:lnTo>
                    <a:pt x="335964" y="100601"/>
                  </a:lnTo>
                  <a:lnTo>
                    <a:pt x="295680" y="110516"/>
                  </a:lnTo>
                  <a:lnTo>
                    <a:pt x="259473" y="129867"/>
                  </a:lnTo>
                  <a:lnTo>
                    <a:pt x="229108" y="166835"/>
                  </a:lnTo>
                  <a:lnTo>
                    <a:pt x="228356" y="173865"/>
                  </a:lnTo>
                  <a:lnTo>
                    <a:pt x="225366" y="187086"/>
                  </a:lnTo>
                  <a:lnTo>
                    <a:pt x="223520" y="199347"/>
                  </a:lnTo>
                  <a:lnTo>
                    <a:pt x="742458" y="196780"/>
                  </a:lnTo>
                  <a:lnTo>
                    <a:pt x="902087" y="193607"/>
                  </a:lnTo>
                  <a:lnTo>
                    <a:pt x="970103" y="191334"/>
                  </a:lnTo>
                  <a:lnTo>
                    <a:pt x="1000076" y="190001"/>
                  </a:lnTo>
                  <a:lnTo>
                    <a:pt x="998424" y="177119"/>
                  </a:lnTo>
                  <a:lnTo>
                    <a:pt x="974516" y="136994"/>
                  </a:lnTo>
                  <a:lnTo>
                    <a:pt x="942149" y="116628"/>
                  </a:lnTo>
                  <a:lnTo>
                    <a:pt x="897053" y="100581"/>
                  </a:lnTo>
                  <a:lnTo>
                    <a:pt x="851273" y="95449"/>
                  </a:lnTo>
                  <a:lnTo>
                    <a:pt x="811286" y="92960"/>
                  </a:lnTo>
                  <a:lnTo>
                    <a:pt x="553211" y="92413"/>
                  </a:lnTo>
                  <a:lnTo>
                    <a:pt x="553627" y="90805"/>
                  </a:lnTo>
                  <a:lnTo>
                    <a:pt x="586999" y="56095"/>
                  </a:lnTo>
                  <a:lnTo>
                    <a:pt x="618991" y="50778"/>
                  </a:lnTo>
                  <a:lnTo>
                    <a:pt x="713973" y="50778"/>
                  </a:lnTo>
                  <a:lnTo>
                    <a:pt x="709155" y="43650"/>
                  </a:lnTo>
                  <a:lnTo>
                    <a:pt x="678758" y="18129"/>
                  </a:lnTo>
                  <a:lnTo>
                    <a:pt x="635874" y="2952"/>
                  </a:lnTo>
                  <a:lnTo>
                    <a:pt x="619196" y="688"/>
                  </a:lnTo>
                  <a:lnTo>
                    <a:pt x="601465" y="0"/>
                  </a:lnTo>
                  <a:close/>
                </a:path>
                <a:path w="1374648" h="1393909">
                  <a:moveTo>
                    <a:pt x="713973" y="50778"/>
                  </a:moveTo>
                  <a:lnTo>
                    <a:pt x="618991" y="50778"/>
                  </a:lnTo>
                  <a:lnTo>
                    <a:pt x="633745" y="53682"/>
                  </a:lnTo>
                  <a:lnTo>
                    <a:pt x="646527" y="59863"/>
                  </a:lnTo>
                  <a:lnTo>
                    <a:pt x="656737" y="68756"/>
                  </a:lnTo>
                  <a:lnTo>
                    <a:pt x="663773" y="79795"/>
                  </a:lnTo>
                  <a:lnTo>
                    <a:pt x="667034" y="92413"/>
                  </a:lnTo>
                  <a:lnTo>
                    <a:pt x="732028" y="92413"/>
                  </a:lnTo>
                  <a:lnTo>
                    <a:pt x="726356" y="88800"/>
                  </a:lnTo>
                  <a:lnTo>
                    <a:pt x="724806" y="76640"/>
                  </a:lnTo>
                  <a:lnTo>
                    <a:pt x="721367" y="64991"/>
                  </a:lnTo>
                  <a:lnTo>
                    <a:pt x="716122" y="53959"/>
                  </a:lnTo>
                  <a:lnTo>
                    <a:pt x="713973" y="50778"/>
                  </a:lnTo>
                  <a:close/>
                </a:path>
              </a:pathLst>
            </a:custGeom>
            <a:solidFill>
              <a:srgbClr val="FFFFFF"/>
            </a:solidFill>
          </p:spPr>
          <p:txBody>
            <a:bodyPr bIns="0" lIns="0" rIns="0" rtlCol="0" tIns="0" wrap="square">
              <a:spAutoFit/>
            </a:bodyPr>
            <a:p>
              <a:endParaRPr dirty="0"/>
            </a:p>
          </p:txBody>
        </p:sp>
        <p:sp>
          <p:nvSpPr>
            <p:cNvPr id="1048704" name="object 7"/>
            <p:cNvSpPr/>
            <p:nvPr/>
          </p:nvSpPr>
          <p:spPr>
            <a:xfrm>
              <a:off x="6747247" y="2314254"/>
              <a:ext cx="3419855" cy="3563111"/>
            </a:xfrm>
            <a:custGeom>
              <a:avLst/>
              <a:ahLst/>
              <a:rect l="l" t="t" r="r" b="b"/>
              <a:pathLst>
                <a:path w="3419855" h="3563111">
                  <a:moveTo>
                    <a:pt x="0" y="3563111"/>
                  </a:moveTo>
                  <a:lnTo>
                    <a:pt x="3419855" y="3563111"/>
                  </a:lnTo>
                  <a:lnTo>
                    <a:pt x="3419855" y="0"/>
                  </a:lnTo>
                  <a:lnTo>
                    <a:pt x="0" y="0"/>
                  </a:lnTo>
                  <a:lnTo>
                    <a:pt x="0" y="3563111"/>
                  </a:lnTo>
                  <a:close/>
                </a:path>
              </a:pathLst>
            </a:custGeom>
            <a:solidFill>
              <a:schemeClr val="bg1">
                <a:lumMod val="65000"/>
              </a:schemeClr>
            </a:solidFill>
          </p:spPr>
          <p:txBody>
            <a:bodyPr bIns="0" lIns="0" rIns="0" rtlCol="0" tIns="0" wrap="square">
              <a:spAutoFit/>
            </a:bodyPr>
            <a:p>
              <a:endParaRPr dirty="0"/>
            </a:p>
          </p:txBody>
        </p:sp>
        <p:sp>
          <p:nvSpPr>
            <p:cNvPr id="1048705" name="object 8"/>
            <p:cNvSpPr/>
            <p:nvPr/>
          </p:nvSpPr>
          <p:spPr>
            <a:xfrm>
              <a:off x="6747247" y="1413570"/>
              <a:ext cx="3419855" cy="900684"/>
            </a:xfrm>
            <a:custGeom>
              <a:avLst/>
              <a:ahLst/>
              <a:rect l="l" t="t" r="r" b="b"/>
              <a:pathLst>
                <a:path w="3419855" h="900684">
                  <a:moveTo>
                    <a:pt x="0" y="900684"/>
                  </a:moveTo>
                  <a:lnTo>
                    <a:pt x="3419855" y="900684"/>
                  </a:lnTo>
                  <a:lnTo>
                    <a:pt x="3419855" y="0"/>
                  </a:lnTo>
                  <a:lnTo>
                    <a:pt x="0" y="0"/>
                  </a:lnTo>
                  <a:lnTo>
                    <a:pt x="0" y="900684"/>
                  </a:lnTo>
                  <a:close/>
                </a:path>
              </a:pathLst>
            </a:custGeom>
            <a:solidFill>
              <a:srgbClr val="DC3B00"/>
            </a:solidFill>
          </p:spPr>
          <p:txBody>
            <a:bodyPr bIns="0" lIns="0" rIns="0" rtlCol="0" tIns="0" wrap="square">
              <a:spAutoFit/>
            </a:bodyPr>
            <a:p>
              <a:endParaRPr dirty="0"/>
            </a:p>
          </p:txBody>
        </p:sp>
        <p:sp>
          <p:nvSpPr>
            <p:cNvPr id="1048706" name="object 9"/>
            <p:cNvSpPr/>
            <p:nvPr/>
          </p:nvSpPr>
          <p:spPr>
            <a:xfrm>
              <a:off x="7085617" y="1670998"/>
              <a:ext cx="2686769" cy="399229"/>
            </a:xfrm>
            <a:prstGeom prst="rect"/>
            <a:blipFill>
              <a:blip xmlns:r="http://schemas.openxmlformats.org/officeDocument/2006/relationships" r:embed="rId2" cstate="print"/>
              <a:stretch>
                <a:fillRect/>
              </a:stretch>
            </a:blipFill>
          </p:spPr>
          <p:txBody>
            <a:bodyPr bIns="0" lIns="0" rIns="0" rtlCol="0" tIns="0" wrap="square">
              <a:spAutoFit/>
            </a:bodyPr>
            <a:p>
              <a:endParaRPr dirty="0">
                <a:ln w="0"/>
                <a:effectLst>
                  <a:outerShdw algn="tl" blurRad="38100" dir="2700000" dist="19050" rotWithShape="0">
                    <a:schemeClr val="dk1">
                      <a:alpha val="40000"/>
                    </a:schemeClr>
                  </a:outerShdw>
                </a:effectLst>
              </a:endParaRPr>
            </a:p>
          </p:txBody>
        </p:sp>
        <p:sp>
          <p:nvSpPr>
            <p:cNvPr id="1048707" name="object 10"/>
            <p:cNvSpPr txBox="1"/>
            <p:nvPr/>
          </p:nvSpPr>
          <p:spPr>
            <a:xfrm>
              <a:off x="7261788" y="4323433"/>
              <a:ext cx="2486257" cy="1291256"/>
            </a:xfrm>
            <a:prstGeom prst="rect"/>
          </p:spPr>
          <p:txBody>
            <a:bodyPr bIns="0" lIns="0" rIns="0" rtlCol="0" tIns="0" vert="horz" wrap="square">
              <a:spAutoFit/>
            </a:bodyPr>
            <a:p>
              <a:pPr algn="ctr" marL="12700" marR="6350">
                <a:lnSpc>
                  <a:spcPct val="150000"/>
                </a:lnSpc>
              </a:pPr>
              <a:r>
                <a:rPr altLang="en-US" b="1" dirty="0" sz="1800" lang="zh-CN" spc="-20">
                  <a:solidFill>
                    <a:srgbClr val="FFFFFF"/>
                  </a:solidFill>
                  <a:latin typeface="微软雅黑" panose="020B0503020204020204" pitchFamily="34" charset="-122"/>
                  <a:ea typeface="微软雅黑" panose="020B0503020204020204" pitchFamily="34" charset="-122"/>
                  <a:cs typeface="微软雅黑"/>
                </a:rPr>
                <a:t>加强对全员安全生产责任制落实情况的监督考核，保证全员安全生产责任制的落实</a:t>
              </a:r>
              <a:endParaRPr altLang="en-US" dirty="0" sz="1800" lang="zh-CN">
                <a:latin typeface="微软雅黑" panose="020B0503020204020204" pitchFamily="34" charset="-122"/>
                <a:ea typeface="微软雅黑" panose="020B0503020204020204" pitchFamily="34" charset="-122"/>
                <a:cs typeface="微软雅黑"/>
              </a:endParaRPr>
            </a:p>
          </p:txBody>
        </p:sp>
        <p:sp>
          <p:nvSpPr>
            <p:cNvPr id="1048708" name="object 11"/>
            <p:cNvSpPr/>
            <p:nvPr/>
          </p:nvSpPr>
          <p:spPr>
            <a:xfrm>
              <a:off x="7690603" y="2754689"/>
              <a:ext cx="1531619" cy="1207008"/>
            </a:xfrm>
            <a:prstGeom prst="rect"/>
            <a:blipFill>
              <a:blip xmlns:r="http://schemas.openxmlformats.org/officeDocument/2006/relationships" r:embed="rId3" cstate="print"/>
              <a:stretch>
                <a:fillRect/>
              </a:stretch>
            </a:blipFill>
          </p:spPr>
          <p:txBody>
            <a:bodyPr bIns="0" lIns="0" rIns="0" rtlCol="0" tIns="0" wrap="square">
              <a:spAutoFit/>
            </a:bodyPr>
            <a:p>
              <a:endParaRPr dirty="0"/>
            </a:p>
          </p:txBody>
        </p:sp>
        <p:sp>
          <p:nvSpPr>
            <p:cNvPr id="1048709" name="object 12"/>
            <p:cNvSpPr/>
            <p:nvPr/>
          </p:nvSpPr>
          <p:spPr>
            <a:xfrm>
              <a:off x="5750550" y="2184713"/>
              <a:ext cx="766572" cy="3009900"/>
            </a:xfrm>
            <a:custGeom>
              <a:avLst/>
              <a:ahLst/>
              <a:rect l="l" t="t" r="r" b="b"/>
              <a:pathLst>
                <a:path w="766572" h="3009900">
                  <a:moveTo>
                    <a:pt x="111760" y="0"/>
                  </a:moveTo>
                  <a:lnTo>
                    <a:pt x="0" y="0"/>
                  </a:lnTo>
                  <a:lnTo>
                    <a:pt x="654812" y="1504950"/>
                  </a:lnTo>
                  <a:lnTo>
                    <a:pt x="0" y="3009900"/>
                  </a:lnTo>
                  <a:lnTo>
                    <a:pt x="111760" y="3009900"/>
                  </a:lnTo>
                  <a:lnTo>
                    <a:pt x="766572" y="1504950"/>
                  </a:lnTo>
                  <a:lnTo>
                    <a:pt x="111760" y="0"/>
                  </a:lnTo>
                  <a:close/>
                </a:path>
              </a:pathLst>
            </a:custGeom>
            <a:solidFill>
              <a:srgbClr val="DC3B00"/>
            </a:solidFill>
          </p:spPr>
          <p:txBody>
            <a:bodyPr bIns="0" lIns="0" rIns="0" rtlCol="0" tIns="0" wrap="square">
              <a:spAutoFit/>
            </a:bodyPr>
            <a:p>
              <a:endParaRPr dirty="0"/>
            </a:p>
          </p:txBody>
        </p:sp>
      </p:grpSp>
      <p:grpSp>
        <p:nvGrpSpPr>
          <p:cNvPr id="136" name="组合 25"/>
          <p:cNvGrpSpPr/>
          <p:nvPr/>
        </p:nvGrpSpPr>
        <p:grpSpPr>
          <a:xfrm>
            <a:off x="194519" y="948674"/>
            <a:ext cx="5116038" cy="523220"/>
            <a:chOff x="400233" y="909514"/>
            <a:chExt cx="5116038" cy="523220"/>
          </a:xfrm>
        </p:grpSpPr>
        <p:sp>
          <p:nvSpPr>
            <p:cNvPr id="1048710" name="矩形 26"/>
            <p:cNvSpPr/>
            <p:nvPr/>
          </p:nvSpPr>
          <p:spPr>
            <a:xfrm flipH="1">
              <a:off x="400233" y="929898"/>
              <a:ext cx="226334" cy="502836"/>
            </a:xfrm>
            <a:prstGeom prst="rect"/>
            <a:solidFill>
              <a:srgbClr val="0071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solidFill>
                  <a:srgbClr val="FFFF00"/>
                </a:solidFill>
              </a:endParaRPr>
            </a:p>
          </p:txBody>
        </p:sp>
        <p:sp>
          <p:nvSpPr>
            <p:cNvPr id="1048711" name="文本框 27"/>
            <p:cNvSpPr txBox="1"/>
            <p:nvPr/>
          </p:nvSpPr>
          <p:spPr>
            <a:xfrm>
              <a:off x="626567" y="909514"/>
              <a:ext cx="4889704" cy="523220"/>
            </a:xfrm>
            <a:prstGeom prst="rect"/>
            <a:noFill/>
          </p:spPr>
          <p:txBody>
            <a:bodyPr rtlCol="0" wrap="square">
              <a:spAutoFit/>
            </a:bodyPr>
            <a:p>
              <a:r>
                <a:rPr altLang="en-US" b="1" dirty="0" sz="2800" lang="zh-CN">
                  <a:solidFill>
                    <a:schemeClr val="bg1">
                      <a:lumMod val="50000"/>
                    </a:schemeClr>
                  </a:solidFill>
                  <a:latin typeface="微软雅黑" panose="020B0503020204020204" pitchFamily="34" charset="-122"/>
                  <a:ea typeface="微软雅黑" panose="020B0503020204020204" pitchFamily="34" charset="-122"/>
                </a:rPr>
                <a:t>第二章</a:t>
              </a:r>
              <a:r>
                <a:rPr altLang="zh-CN" b="1" dirty="0" sz="2800" lang="en-US">
                  <a:solidFill>
                    <a:schemeClr val="bg1">
                      <a:lumMod val="50000"/>
                    </a:schemeClr>
                  </a:solidFill>
                  <a:latin typeface="微软雅黑" panose="020B0503020204020204" pitchFamily="34" charset="-122"/>
                  <a:ea typeface="微软雅黑" panose="020B0503020204020204" pitchFamily="34" charset="-122"/>
                </a:rPr>
                <a:t>&lt;</a:t>
              </a:r>
              <a:r>
                <a:rPr altLang="en-US" b="1" dirty="0" sz="2800" lang="zh-CN">
                  <a:solidFill>
                    <a:schemeClr val="bg1">
                      <a:lumMod val="50000"/>
                    </a:schemeClr>
                  </a:solidFill>
                  <a:latin typeface="微软雅黑" panose="020B0503020204020204" pitchFamily="34" charset="-122"/>
                  <a:ea typeface="微软雅黑" panose="020B0503020204020204" pitchFamily="34" charset="-122"/>
                </a:rPr>
                <a:t>第二十二条</a:t>
              </a:r>
              <a:r>
                <a:rPr altLang="zh-CN" b="1" dirty="0" sz="2800" lang="en-US">
                  <a:solidFill>
                    <a:schemeClr val="bg1">
                      <a:lumMod val="50000"/>
                    </a:schemeClr>
                  </a:solidFill>
                  <a:latin typeface="微软雅黑" panose="020B0503020204020204" pitchFamily="34" charset="-122"/>
                  <a:ea typeface="微软雅黑" panose="020B0503020204020204" pitchFamily="34" charset="-122"/>
                </a:rPr>
                <a:t>&gt;</a:t>
              </a:r>
              <a:endParaRPr altLang="en-US" b="1" dirty="0" sz="2800" lang="zh-CN">
                <a:solidFill>
                  <a:schemeClr val="bg1">
                    <a:lumMod val="50000"/>
                  </a:schemeClr>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37" name=""/>
        <p:cNvGrpSpPr/>
        <p:nvPr/>
      </p:nvGrpSpPr>
      <p:grpSpPr>
        <a:xfrm>
          <a:off x="0" y="0"/>
          <a:ext cx="0" cy="0"/>
          <a:chOff x="0" y="0"/>
          <a:chExt cx="0" cy="0"/>
        </a:xfrm>
      </p:grpSpPr>
      <p:grpSp>
        <p:nvGrpSpPr>
          <p:cNvPr id="138" name="组合 28"/>
          <p:cNvGrpSpPr/>
          <p:nvPr/>
        </p:nvGrpSpPr>
        <p:grpSpPr>
          <a:xfrm>
            <a:off x="1655546" y="1495988"/>
            <a:ext cx="8887257" cy="4850011"/>
            <a:chOff x="529539" y="969517"/>
            <a:chExt cx="8887257" cy="4850011"/>
          </a:xfrm>
        </p:grpSpPr>
        <p:sp>
          <p:nvSpPr>
            <p:cNvPr id="1048712" name="object 2"/>
            <p:cNvSpPr/>
            <p:nvPr/>
          </p:nvSpPr>
          <p:spPr>
            <a:xfrm>
              <a:off x="2141220" y="4937759"/>
              <a:ext cx="1368552" cy="862583"/>
            </a:xfrm>
            <a:prstGeom prst="rect"/>
            <a:blipFill>
              <a:blip xmlns:r="http://schemas.openxmlformats.org/officeDocument/2006/relationships" r:embed="rId1" cstate="print"/>
              <a:stretch>
                <a:fillRect/>
              </a:stretch>
            </a:blipFill>
          </p:spPr>
          <p:txBody>
            <a:bodyPr bIns="0" lIns="0" rIns="0" rtlCol="0" tIns="0" wrap="square">
              <a:spAutoFit/>
            </a:bodyPr>
            <a:p>
              <a:endParaRPr dirty="0"/>
            </a:p>
          </p:txBody>
        </p:sp>
        <p:sp>
          <p:nvSpPr>
            <p:cNvPr id="1048713" name="object 3"/>
            <p:cNvSpPr/>
            <p:nvPr/>
          </p:nvSpPr>
          <p:spPr>
            <a:xfrm>
              <a:off x="2141220" y="4707635"/>
              <a:ext cx="1368552" cy="864107"/>
            </a:xfrm>
            <a:prstGeom prst="rect"/>
            <a:blipFill>
              <a:blip xmlns:r="http://schemas.openxmlformats.org/officeDocument/2006/relationships" r:embed="rId1" cstate="print"/>
              <a:stretch>
                <a:fillRect/>
              </a:stretch>
            </a:blipFill>
          </p:spPr>
          <p:txBody>
            <a:bodyPr bIns="0" lIns="0" rIns="0" rtlCol="0" tIns="0" wrap="square">
              <a:spAutoFit/>
            </a:bodyPr>
            <a:p>
              <a:endParaRPr dirty="0"/>
            </a:p>
          </p:txBody>
        </p:sp>
        <p:sp>
          <p:nvSpPr>
            <p:cNvPr id="1048714" name="object 4"/>
            <p:cNvSpPr/>
            <p:nvPr/>
          </p:nvSpPr>
          <p:spPr>
            <a:xfrm>
              <a:off x="2141220" y="4479035"/>
              <a:ext cx="1368552" cy="862583"/>
            </a:xfrm>
            <a:prstGeom prst="rect"/>
            <a:blipFill>
              <a:blip xmlns:r="http://schemas.openxmlformats.org/officeDocument/2006/relationships" r:embed="rId1" cstate="print"/>
              <a:stretch>
                <a:fillRect/>
              </a:stretch>
            </a:blipFill>
          </p:spPr>
          <p:txBody>
            <a:bodyPr bIns="0" lIns="0" rIns="0" rtlCol="0" tIns="0" wrap="square">
              <a:spAutoFit/>
            </a:bodyPr>
            <a:p>
              <a:endParaRPr dirty="0"/>
            </a:p>
          </p:txBody>
        </p:sp>
        <p:sp>
          <p:nvSpPr>
            <p:cNvPr id="1048715" name="object 5"/>
            <p:cNvSpPr/>
            <p:nvPr/>
          </p:nvSpPr>
          <p:spPr>
            <a:xfrm>
              <a:off x="2141220" y="4248911"/>
              <a:ext cx="1368552" cy="862583"/>
            </a:xfrm>
            <a:prstGeom prst="rect"/>
            <a:blipFill>
              <a:blip xmlns:r="http://schemas.openxmlformats.org/officeDocument/2006/relationships" r:embed="rId1" cstate="print"/>
              <a:stretch>
                <a:fillRect/>
              </a:stretch>
            </a:blipFill>
          </p:spPr>
          <p:txBody>
            <a:bodyPr bIns="0" lIns="0" rIns="0" rtlCol="0" tIns="0" wrap="square">
              <a:spAutoFit/>
            </a:bodyPr>
            <a:p>
              <a:endParaRPr dirty="0"/>
            </a:p>
          </p:txBody>
        </p:sp>
        <p:sp>
          <p:nvSpPr>
            <p:cNvPr id="1048716" name="object 6"/>
            <p:cNvSpPr/>
            <p:nvPr/>
          </p:nvSpPr>
          <p:spPr>
            <a:xfrm>
              <a:off x="2141220" y="4017264"/>
              <a:ext cx="1368552" cy="865632"/>
            </a:xfrm>
            <a:prstGeom prst="rect"/>
            <a:blipFill>
              <a:blip xmlns:r="http://schemas.openxmlformats.org/officeDocument/2006/relationships" r:embed="rId1" cstate="print"/>
              <a:stretch>
                <a:fillRect/>
              </a:stretch>
            </a:blipFill>
          </p:spPr>
          <p:txBody>
            <a:bodyPr bIns="0" lIns="0" rIns="0" rtlCol="0" tIns="0" wrap="square">
              <a:spAutoFit/>
            </a:bodyPr>
            <a:p>
              <a:endParaRPr dirty="0"/>
            </a:p>
          </p:txBody>
        </p:sp>
        <p:sp>
          <p:nvSpPr>
            <p:cNvPr id="1048717" name="object 7"/>
            <p:cNvSpPr/>
            <p:nvPr/>
          </p:nvSpPr>
          <p:spPr>
            <a:xfrm>
              <a:off x="2141220" y="3788664"/>
              <a:ext cx="1368552" cy="864108"/>
            </a:xfrm>
            <a:prstGeom prst="rect"/>
            <a:blipFill>
              <a:blip xmlns:r="http://schemas.openxmlformats.org/officeDocument/2006/relationships" r:embed="rId1" cstate="print"/>
              <a:stretch>
                <a:fillRect/>
              </a:stretch>
            </a:blipFill>
          </p:spPr>
          <p:txBody>
            <a:bodyPr bIns="0" lIns="0" rIns="0" rtlCol="0" tIns="0" wrap="square">
              <a:spAutoFit/>
            </a:bodyPr>
            <a:p>
              <a:endParaRPr dirty="0"/>
            </a:p>
          </p:txBody>
        </p:sp>
        <p:sp>
          <p:nvSpPr>
            <p:cNvPr id="1048718" name="object 8"/>
            <p:cNvSpPr/>
            <p:nvPr/>
          </p:nvSpPr>
          <p:spPr>
            <a:xfrm>
              <a:off x="2141220" y="3558540"/>
              <a:ext cx="1368552" cy="864108"/>
            </a:xfrm>
            <a:prstGeom prst="rect"/>
            <a:blipFill>
              <a:blip xmlns:r="http://schemas.openxmlformats.org/officeDocument/2006/relationships" r:embed="rId1" cstate="print"/>
              <a:stretch>
                <a:fillRect/>
              </a:stretch>
            </a:blipFill>
          </p:spPr>
          <p:txBody>
            <a:bodyPr bIns="0" lIns="0" rIns="0" rtlCol="0" tIns="0" wrap="square">
              <a:spAutoFit/>
            </a:bodyPr>
            <a:p>
              <a:endParaRPr dirty="0"/>
            </a:p>
          </p:txBody>
        </p:sp>
        <p:sp>
          <p:nvSpPr>
            <p:cNvPr id="1048719" name="object 9"/>
            <p:cNvSpPr/>
            <p:nvPr/>
          </p:nvSpPr>
          <p:spPr>
            <a:xfrm>
              <a:off x="2141220" y="3328415"/>
              <a:ext cx="1368552" cy="865631"/>
            </a:xfrm>
            <a:prstGeom prst="rect"/>
            <a:blipFill>
              <a:blip xmlns:r="http://schemas.openxmlformats.org/officeDocument/2006/relationships" r:embed="rId1" cstate="print"/>
              <a:stretch>
                <a:fillRect/>
              </a:stretch>
            </a:blipFill>
          </p:spPr>
          <p:txBody>
            <a:bodyPr bIns="0" lIns="0" rIns="0" rtlCol="0" tIns="0" wrap="square">
              <a:spAutoFit/>
            </a:bodyPr>
            <a:p>
              <a:endParaRPr dirty="0"/>
            </a:p>
          </p:txBody>
        </p:sp>
        <p:sp>
          <p:nvSpPr>
            <p:cNvPr id="1048720" name="object 10"/>
            <p:cNvSpPr/>
            <p:nvPr/>
          </p:nvSpPr>
          <p:spPr>
            <a:xfrm>
              <a:off x="2141220" y="3096767"/>
              <a:ext cx="1368552" cy="865631"/>
            </a:xfrm>
            <a:prstGeom prst="rect"/>
            <a:blipFill>
              <a:blip xmlns:r="http://schemas.openxmlformats.org/officeDocument/2006/relationships" r:embed="rId1" cstate="print"/>
              <a:stretch>
                <a:fillRect/>
              </a:stretch>
            </a:blipFill>
          </p:spPr>
          <p:txBody>
            <a:bodyPr bIns="0" lIns="0" rIns="0" rtlCol="0" tIns="0" wrap="square">
              <a:spAutoFit/>
            </a:bodyPr>
            <a:p>
              <a:endParaRPr dirty="0"/>
            </a:p>
          </p:txBody>
        </p:sp>
        <p:sp>
          <p:nvSpPr>
            <p:cNvPr id="1048721" name="object 11"/>
            <p:cNvSpPr/>
            <p:nvPr/>
          </p:nvSpPr>
          <p:spPr>
            <a:xfrm>
              <a:off x="2141220" y="2868167"/>
              <a:ext cx="1368552" cy="864108"/>
            </a:xfrm>
            <a:prstGeom prst="rect"/>
            <a:blipFill>
              <a:blip xmlns:r="http://schemas.openxmlformats.org/officeDocument/2006/relationships" r:embed="rId1" cstate="print"/>
              <a:stretch>
                <a:fillRect/>
              </a:stretch>
            </a:blipFill>
          </p:spPr>
          <p:txBody>
            <a:bodyPr bIns="0" lIns="0" rIns="0" rtlCol="0" tIns="0" wrap="square">
              <a:spAutoFit/>
            </a:bodyPr>
            <a:p>
              <a:endParaRPr dirty="0"/>
            </a:p>
          </p:txBody>
        </p:sp>
        <p:sp>
          <p:nvSpPr>
            <p:cNvPr id="1048722" name="object 12"/>
            <p:cNvSpPr/>
            <p:nvPr/>
          </p:nvSpPr>
          <p:spPr>
            <a:xfrm>
              <a:off x="2141220" y="2638044"/>
              <a:ext cx="1368552" cy="864108"/>
            </a:xfrm>
            <a:prstGeom prst="rect"/>
            <a:blipFill>
              <a:blip xmlns:r="http://schemas.openxmlformats.org/officeDocument/2006/relationships" r:embed="rId2" cstate="print"/>
              <a:stretch>
                <a:fillRect/>
              </a:stretch>
            </a:blipFill>
          </p:spPr>
          <p:txBody>
            <a:bodyPr bIns="0" lIns="0" rIns="0" rtlCol="0" tIns="0" wrap="square">
              <a:spAutoFit/>
            </a:bodyPr>
            <a:p>
              <a:endParaRPr dirty="0"/>
            </a:p>
          </p:txBody>
        </p:sp>
        <p:sp>
          <p:nvSpPr>
            <p:cNvPr id="1048723" name="object 13"/>
            <p:cNvSpPr/>
            <p:nvPr/>
          </p:nvSpPr>
          <p:spPr>
            <a:xfrm>
              <a:off x="2141220" y="2407920"/>
              <a:ext cx="1368552" cy="865631"/>
            </a:xfrm>
            <a:prstGeom prst="rect"/>
            <a:blipFill>
              <a:blip xmlns:r="http://schemas.openxmlformats.org/officeDocument/2006/relationships" r:embed="rId2" cstate="print"/>
              <a:stretch>
                <a:fillRect/>
              </a:stretch>
            </a:blipFill>
          </p:spPr>
          <p:txBody>
            <a:bodyPr bIns="0" lIns="0" rIns="0" rtlCol="0" tIns="0" wrap="square">
              <a:spAutoFit/>
            </a:bodyPr>
            <a:p>
              <a:endParaRPr dirty="0"/>
            </a:p>
          </p:txBody>
        </p:sp>
        <p:sp>
          <p:nvSpPr>
            <p:cNvPr id="1048724" name="object 14"/>
            <p:cNvSpPr/>
            <p:nvPr/>
          </p:nvSpPr>
          <p:spPr>
            <a:xfrm>
              <a:off x="2141220" y="2179320"/>
              <a:ext cx="1368552" cy="864108"/>
            </a:xfrm>
            <a:prstGeom prst="rect"/>
            <a:blipFill>
              <a:blip xmlns:r="http://schemas.openxmlformats.org/officeDocument/2006/relationships" r:embed="rId2" cstate="print"/>
              <a:stretch>
                <a:fillRect/>
              </a:stretch>
            </a:blipFill>
          </p:spPr>
          <p:txBody>
            <a:bodyPr bIns="0" lIns="0" rIns="0" rtlCol="0" tIns="0" wrap="square">
              <a:spAutoFit/>
            </a:bodyPr>
            <a:p>
              <a:endParaRPr dirty="0"/>
            </a:p>
          </p:txBody>
        </p:sp>
        <p:sp>
          <p:nvSpPr>
            <p:cNvPr id="1048725" name="object 15"/>
            <p:cNvSpPr/>
            <p:nvPr/>
          </p:nvSpPr>
          <p:spPr>
            <a:xfrm>
              <a:off x="2141220" y="1949195"/>
              <a:ext cx="1368552" cy="864108"/>
            </a:xfrm>
            <a:prstGeom prst="rect"/>
            <a:blipFill>
              <a:blip xmlns:r="http://schemas.openxmlformats.org/officeDocument/2006/relationships" r:embed="rId2" cstate="print"/>
              <a:stretch>
                <a:fillRect/>
              </a:stretch>
            </a:blipFill>
          </p:spPr>
          <p:txBody>
            <a:bodyPr bIns="0" lIns="0" rIns="0" rtlCol="0" tIns="0" wrap="square">
              <a:spAutoFit/>
            </a:bodyPr>
            <a:p>
              <a:endParaRPr dirty="0"/>
            </a:p>
          </p:txBody>
        </p:sp>
        <p:sp>
          <p:nvSpPr>
            <p:cNvPr id="1048726" name="object 16"/>
            <p:cNvSpPr/>
            <p:nvPr/>
          </p:nvSpPr>
          <p:spPr>
            <a:xfrm>
              <a:off x="2141220" y="1719072"/>
              <a:ext cx="1368552" cy="865631"/>
            </a:xfrm>
            <a:prstGeom prst="rect"/>
            <a:blipFill>
              <a:blip xmlns:r="http://schemas.openxmlformats.org/officeDocument/2006/relationships" r:embed="rId2" cstate="print"/>
              <a:stretch>
                <a:fillRect/>
              </a:stretch>
            </a:blipFill>
          </p:spPr>
          <p:txBody>
            <a:bodyPr bIns="0" lIns="0" rIns="0" rtlCol="0" tIns="0" wrap="square">
              <a:spAutoFit/>
            </a:bodyPr>
            <a:p>
              <a:endParaRPr dirty="0"/>
            </a:p>
          </p:txBody>
        </p:sp>
        <p:sp>
          <p:nvSpPr>
            <p:cNvPr id="1048727" name="object 17"/>
            <p:cNvSpPr txBox="1"/>
            <p:nvPr/>
          </p:nvSpPr>
          <p:spPr>
            <a:xfrm>
              <a:off x="529539" y="2906542"/>
              <a:ext cx="432434" cy="1476375"/>
            </a:xfrm>
            <a:prstGeom prst="rect"/>
          </p:spPr>
          <p:txBody>
            <a:bodyPr bIns="0" lIns="0" rIns="0" rtlCol="0" tIns="0" vert="horz" wrap="square">
              <a:spAutoFit/>
            </a:bodyPr>
            <a:p>
              <a:pPr marL="12700" marR="6350">
                <a:lnSpc>
                  <a:spcPct val="150100"/>
                </a:lnSpc>
              </a:pPr>
              <a:r>
                <a:rPr b="1" dirty="0" sz="3200">
                  <a:solidFill>
                    <a:srgbClr val="7E7E7E"/>
                  </a:solidFill>
                  <a:latin typeface="微软雅黑"/>
                  <a:cs typeface="微软雅黑"/>
                </a:rPr>
                <a:t>成 本</a:t>
              </a:r>
              <a:endParaRPr dirty="0" sz="3200">
                <a:latin typeface="微软雅黑"/>
                <a:cs typeface="微软雅黑"/>
              </a:endParaRPr>
            </a:p>
          </p:txBody>
        </p:sp>
        <p:sp>
          <p:nvSpPr>
            <p:cNvPr id="1048728" name="object 18"/>
            <p:cNvSpPr/>
            <p:nvPr/>
          </p:nvSpPr>
          <p:spPr>
            <a:xfrm>
              <a:off x="845819" y="2043683"/>
              <a:ext cx="1295400" cy="3528060"/>
            </a:xfrm>
            <a:prstGeom prst="rect"/>
            <a:blipFill>
              <a:blip xmlns:r="http://schemas.openxmlformats.org/officeDocument/2006/relationships" r:embed="rId3" cstate="print"/>
              <a:stretch>
                <a:fillRect/>
              </a:stretch>
            </a:blipFill>
          </p:spPr>
          <p:txBody>
            <a:bodyPr bIns="0" lIns="0" rIns="0" rtlCol="0" tIns="0" wrap="square">
              <a:spAutoFit/>
            </a:bodyPr>
            <a:p>
              <a:endParaRPr dirty="0"/>
            </a:p>
          </p:txBody>
        </p:sp>
        <p:sp>
          <p:nvSpPr>
            <p:cNvPr id="1048729" name="object 19"/>
            <p:cNvSpPr/>
            <p:nvPr/>
          </p:nvSpPr>
          <p:spPr>
            <a:xfrm>
              <a:off x="3573779" y="2049779"/>
              <a:ext cx="469391" cy="1278636"/>
            </a:xfrm>
            <a:prstGeom prst="rect"/>
            <a:blipFill>
              <a:blip xmlns:r="http://schemas.openxmlformats.org/officeDocument/2006/relationships" r:embed="rId4" cstate="print"/>
              <a:stretch>
                <a:fillRect/>
              </a:stretch>
            </a:blipFill>
          </p:spPr>
          <p:txBody>
            <a:bodyPr bIns="0" lIns="0" rIns="0" rtlCol="0" tIns="0" wrap="square">
              <a:spAutoFit/>
            </a:bodyPr>
            <a:p>
              <a:endParaRPr dirty="0"/>
            </a:p>
          </p:txBody>
        </p:sp>
        <p:sp>
          <p:nvSpPr>
            <p:cNvPr id="1048730" name="object 20"/>
            <p:cNvSpPr txBox="1"/>
            <p:nvPr/>
          </p:nvSpPr>
          <p:spPr>
            <a:xfrm>
              <a:off x="4184396" y="2323210"/>
              <a:ext cx="1244600" cy="927100"/>
            </a:xfrm>
            <a:prstGeom prst="rect"/>
          </p:spPr>
          <p:txBody>
            <a:bodyPr bIns="0" lIns="0" rIns="0" rtlCol="0" tIns="0" vert="horz" wrap="square">
              <a:spAutoFit/>
            </a:bodyPr>
            <a:p>
              <a:pPr algn="ctr">
                <a:lnSpc>
                  <a:spcPct val="100000"/>
                </a:lnSpc>
              </a:pPr>
              <a:r>
                <a:rPr b="1" dirty="0" sz="2400">
                  <a:solidFill>
                    <a:srgbClr val="E75A48"/>
                  </a:solidFill>
                  <a:latin typeface="微软雅黑"/>
                  <a:cs typeface="微软雅黑"/>
                </a:rPr>
                <a:t>安全生产</a:t>
              </a:r>
              <a:endParaRPr dirty="0" sz="2400">
                <a:solidFill>
                  <a:srgbClr val="E75A48"/>
                </a:solidFill>
                <a:latin typeface="微软雅黑"/>
                <a:cs typeface="微软雅黑"/>
              </a:endParaRPr>
            </a:p>
            <a:p>
              <a:pPr algn="ctr">
                <a:lnSpc>
                  <a:spcPct val="100000"/>
                </a:lnSpc>
                <a:spcBef>
                  <a:spcPts val="1440"/>
                </a:spcBef>
              </a:pPr>
              <a:r>
                <a:rPr b="1" dirty="0" sz="2400">
                  <a:solidFill>
                    <a:srgbClr val="E75A48"/>
                  </a:solidFill>
                  <a:latin typeface="微软雅黑"/>
                  <a:cs typeface="微软雅黑"/>
                </a:rPr>
                <a:t>费用</a:t>
              </a:r>
              <a:endParaRPr dirty="0" sz="2400">
                <a:solidFill>
                  <a:srgbClr val="E75A48"/>
                </a:solidFill>
                <a:latin typeface="微软雅黑"/>
                <a:cs typeface="微软雅黑"/>
              </a:endParaRPr>
            </a:p>
          </p:txBody>
        </p:sp>
        <p:sp>
          <p:nvSpPr>
            <p:cNvPr id="1048731" name="object 21"/>
            <p:cNvSpPr txBox="1"/>
            <p:nvPr/>
          </p:nvSpPr>
          <p:spPr>
            <a:xfrm>
              <a:off x="3652773" y="5037454"/>
              <a:ext cx="1854200" cy="782074"/>
            </a:xfrm>
            <a:prstGeom prst="rect"/>
          </p:spPr>
          <p:txBody>
            <a:bodyPr bIns="0" lIns="0" rIns="0" rtlCol="0" tIns="0" vert="horz" wrap="square">
              <a:spAutoFit/>
            </a:bodyPr>
            <a:p>
              <a:pPr marL="12700" marR="6350">
                <a:lnSpc>
                  <a:spcPct val="150000"/>
                </a:lnSpc>
              </a:pPr>
              <a:r>
                <a:rPr b="1" dirty="0" sz="1800" err="1">
                  <a:solidFill>
                    <a:srgbClr val="E75A48"/>
                  </a:solidFill>
                  <a:latin typeface="微软雅黑"/>
                  <a:cs typeface="微软雅黑"/>
                </a:rPr>
                <a:t>安全生产费用在</a:t>
              </a:r>
              <a:endParaRPr altLang="zh-CN" b="1" dirty="0" sz="1800" lang="en-US">
                <a:solidFill>
                  <a:srgbClr val="E75A48"/>
                </a:solidFill>
                <a:latin typeface="微软雅黑"/>
                <a:cs typeface="微软雅黑"/>
              </a:endParaRPr>
            </a:p>
            <a:p>
              <a:pPr marL="12700" marR="6350">
                <a:lnSpc>
                  <a:spcPct val="150000"/>
                </a:lnSpc>
              </a:pPr>
              <a:r>
                <a:rPr b="1" dirty="0" sz="1800" err="1">
                  <a:solidFill>
                    <a:srgbClr val="E75A48"/>
                  </a:solidFill>
                  <a:latin typeface="微软雅黑"/>
                  <a:cs typeface="微软雅黑"/>
                </a:rPr>
                <a:t>成本中据实列支</a:t>
              </a:r>
              <a:endParaRPr dirty="0" sz="1800">
                <a:solidFill>
                  <a:srgbClr val="E75A48"/>
                </a:solidFill>
                <a:latin typeface="微软雅黑"/>
                <a:cs typeface="微软雅黑"/>
              </a:endParaRPr>
            </a:p>
          </p:txBody>
        </p:sp>
        <p:sp>
          <p:nvSpPr>
            <p:cNvPr id="1048732" name="object 22"/>
            <p:cNvSpPr/>
            <p:nvPr/>
          </p:nvSpPr>
          <p:spPr>
            <a:xfrm>
              <a:off x="6969252" y="2083307"/>
              <a:ext cx="2447544" cy="1310639"/>
            </a:xfrm>
            <a:custGeom>
              <a:avLst/>
              <a:ahLst/>
              <a:rect l="l" t="t" r="r" b="b"/>
              <a:pathLst>
                <a:path w="2447544" h="1310639">
                  <a:moveTo>
                    <a:pt x="2377567" y="0"/>
                  </a:moveTo>
                  <a:lnTo>
                    <a:pt x="58449" y="947"/>
                  </a:lnTo>
                  <a:lnTo>
                    <a:pt x="21533" y="19507"/>
                  </a:lnTo>
                  <a:lnTo>
                    <a:pt x="1498" y="55521"/>
                  </a:lnTo>
                  <a:lnTo>
                    <a:pt x="0" y="69976"/>
                  </a:lnTo>
                  <a:lnTo>
                    <a:pt x="947" y="1252190"/>
                  </a:lnTo>
                  <a:lnTo>
                    <a:pt x="19507" y="1289106"/>
                  </a:lnTo>
                  <a:lnTo>
                    <a:pt x="55521" y="1309141"/>
                  </a:lnTo>
                  <a:lnTo>
                    <a:pt x="69976" y="1310639"/>
                  </a:lnTo>
                  <a:lnTo>
                    <a:pt x="2389094" y="1309692"/>
                  </a:lnTo>
                  <a:lnTo>
                    <a:pt x="2426010" y="1291132"/>
                  </a:lnTo>
                  <a:lnTo>
                    <a:pt x="2446045" y="1255118"/>
                  </a:lnTo>
                  <a:lnTo>
                    <a:pt x="2447544" y="1240663"/>
                  </a:lnTo>
                  <a:lnTo>
                    <a:pt x="2446596" y="58449"/>
                  </a:lnTo>
                  <a:lnTo>
                    <a:pt x="2428036" y="21533"/>
                  </a:lnTo>
                  <a:lnTo>
                    <a:pt x="2392022" y="1498"/>
                  </a:lnTo>
                  <a:lnTo>
                    <a:pt x="2377567" y="0"/>
                  </a:lnTo>
                  <a:close/>
                </a:path>
              </a:pathLst>
            </a:custGeom>
            <a:solidFill>
              <a:srgbClr val="0071C5"/>
            </a:solidFill>
          </p:spPr>
          <p:txBody>
            <a:bodyPr bIns="0" lIns="0" rIns="0" rtlCol="0" tIns="0" wrap="square">
              <a:spAutoFit/>
            </a:bodyPr>
            <a:p>
              <a:endParaRPr dirty="0"/>
            </a:p>
          </p:txBody>
        </p:sp>
        <p:sp>
          <p:nvSpPr>
            <p:cNvPr id="1048733" name="object 23"/>
            <p:cNvSpPr txBox="1"/>
            <p:nvPr/>
          </p:nvSpPr>
          <p:spPr>
            <a:xfrm>
              <a:off x="7226300" y="2064999"/>
              <a:ext cx="1854200" cy="1247775"/>
            </a:xfrm>
            <a:prstGeom prst="rect"/>
          </p:spPr>
          <p:txBody>
            <a:bodyPr bIns="0" lIns="0" rIns="0" rtlCol="0" tIns="0" vert="horz" wrap="square">
              <a:spAutoFit/>
            </a:bodyPr>
            <a:p>
              <a:pPr marL="12700" marR="6350">
                <a:lnSpc>
                  <a:spcPct val="150100"/>
                </a:lnSpc>
              </a:pPr>
              <a:r>
                <a:rPr b="1" dirty="0" sz="1800">
                  <a:solidFill>
                    <a:srgbClr val="FFFFFF"/>
                  </a:solidFill>
                  <a:latin typeface="微软雅黑"/>
                  <a:cs typeface="微软雅黑"/>
                </a:rPr>
                <a:t>决策机构 主要负责人 个人经营的投资人</a:t>
              </a:r>
              <a:endParaRPr dirty="0" sz="1800">
                <a:latin typeface="微软雅黑"/>
                <a:cs typeface="微软雅黑"/>
              </a:endParaRPr>
            </a:p>
          </p:txBody>
        </p:sp>
        <p:sp>
          <p:nvSpPr>
            <p:cNvPr id="1048734" name="object 24"/>
            <p:cNvSpPr/>
            <p:nvPr/>
          </p:nvSpPr>
          <p:spPr>
            <a:xfrm>
              <a:off x="5445252" y="2310383"/>
              <a:ext cx="1440179" cy="981455"/>
            </a:xfrm>
            <a:custGeom>
              <a:avLst/>
              <a:ahLst/>
              <a:rect l="l" t="t" r="r" b="b"/>
              <a:pathLst>
                <a:path w="1440179" h="981455">
                  <a:moveTo>
                    <a:pt x="490727" y="0"/>
                  </a:moveTo>
                  <a:lnTo>
                    <a:pt x="0" y="490727"/>
                  </a:lnTo>
                  <a:lnTo>
                    <a:pt x="490727" y="981455"/>
                  </a:lnTo>
                  <a:lnTo>
                    <a:pt x="490727" y="736091"/>
                  </a:lnTo>
                  <a:lnTo>
                    <a:pt x="1440179" y="736091"/>
                  </a:lnTo>
                  <a:lnTo>
                    <a:pt x="1440179" y="245363"/>
                  </a:lnTo>
                  <a:lnTo>
                    <a:pt x="490727" y="245363"/>
                  </a:lnTo>
                  <a:lnTo>
                    <a:pt x="490727" y="0"/>
                  </a:lnTo>
                  <a:close/>
                </a:path>
              </a:pathLst>
            </a:custGeom>
            <a:solidFill>
              <a:srgbClr val="E75A48"/>
            </a:solidFill>
          </p:spPr>
          <p:txBody>
            <a:bodyPr bIns="0" lIns="0" rIns="0" rtlCol="0" tIns="0" wrap="square">
              <a:spAutoFit/>
            </a:bodyPr>
            <a:p>
              <a:endParaRPr dirty="0"/>
            </a:p>
          </p:txBody>
        </p:sp>
        <p:sp>
          <p:nvSpPr>
            <p:cNvPr id="1048735" name="object 25"/>
            <p:cNvSpPr txBox="1"/>
            <p:nvPr/>
          </p:nvSpPr>
          <p:spPr>
            <a:xfrm>
              <a:off x="5775705" y="2666110"/>
              <a:ext cx="939800" cy="287020"/>
            </a:xfrm>
            <a:prstGeom prst="rect"/>
          </p:spPr>
          <p:txBody>
            <a:bodyPr bIns="0" lIns="0" rIns="0" rtlCol="0" tIns="0" vert="horz" wrap="square">
              <a:spAutoFit/>
            </a:bodyPr>
            <a:p>
              <a:pPr marL="12700">
                <a:lnSpc>
                  <a:spcPct val="100000"/>
                </a:lnSpc>
              </a:pPr>
              <a:r>
                <a:rPr b="1" dirty="0" sz="1800">
                  <a:solidFill>
                    <a:srgbClr val="FFFFFF"/>
                  </a:solidFill>
                  <a:latin typeface="微软雅黑"/>
                  <a:cs typeface="微软雅黑"/>
                </a:rPr>
                <a:t>予以保证</a:t>
              </a:r>
              <a:endParaRPr dirty="0" sz="1800">
                <a:latin typeface="微软雅黑"/>
                <a:cs typeface="微软雅黑"/>
              </a:endParaRPr>
            </a:p>
          </p:txBody>
        </p:sp>
        <p:sp>
          <p:nvSpPr>
            <p:cNvPr id="1048736" name="object 26"/>
            <p:cNvSpPr txBox="1"/>
            <p:nvPr/>
          </p:nvSpPr>
          <p:spPr>
            <a:xfrm>
              <a:off x="7128509" y="969517"/>
              <a:ext cx="2082800" cy="698500"/>
            </a:xfrm>
            <a:prstGeom prst="rect"/>
          </p:spPr>
          <p:txBody>
            <a:bodyPr bIns="0" lIns="0" rIns="0" rtlCol="0" tIns="0" vert="horz" wrap="square">
              <a:spAutoFit/>
            </a:bodyPr>
            <a:p>
              <a:pPr algn="ctr">
                <a:lnSpc>
                  <a:spcPct val="100000"/>
                </a:lnSpc>
              </a:pPr>
              <a:r>
                <a:rPr b="1" dirty="0" sz="1800" spc="-5">
                  <a:solidFill>
                    <a:srgbClr val="DC3B00"/>
                  </a:solidFill>
                  <a:latin typeface="微软雅黑"/>
                  <a:cs typeface="微软雅黑"/>
                </a:rPr>
                <a:t>资金投入不足</a:t>
              </a:r>
              <a:endParaRPr dirty="0" sz="1800">
                <a:latin typeface="微软雅黑"/>
                <a:cs typeface="微软雅黑"/>
              </a:endParaRPr>
            </a:p>
            <a:p>
              <a:pPr algn="ctr">
                <a:lnSpc>
                  <a:spcPct val="100000"/>
                </a:lnSpc>
                <a:spcBef>
                  <a:spcPts val="1080"/>
                </a:spcBef>
              </a:pPr>
              <a:r>
                <a:rPr b="1" dirty="0" sz="1800">
                  <a:solidFill>
                    <a:srgbClr val="DC3B00"/>
                  </a:solidFill>
                  <a:latin typeface="微软雅黑"/>
                  <a:cs typeface="微软雅黑"/>
                </a:rPr>
                <a:t>导致的后果承担责任</a:t>
              </a:r>
              <a:endParaRPr dirty="0" sz="1800">
                <a:latin typeface="微软雅黑"/>
                <a:cs typeface="微软雅黑"/>
              </a:endParaRPr>
            </a:p>
          </p:txBody>
        </p:sp>
        <p:sp>
          <p:nvSpPr>
            <p:cNvPr id="1048737" name="object 27"/>
            <p:cNvSpPr/>
            <p:nvPr/>
          </p:nvSpPr>
          <p:spPr>
            <a:xfrm>
              <a:off x="7187183" y="1755648"/>
              <a:ext cx="2011680" cy="289560"/>
            </a:xfrm>
            <a:custGeom>
              <a:avLst/>
              <a:ahLst/>
              <a:rect l="l" t="t" r="r" b="b"/>
              <a:pathLst>
                <a:path w="2011680" h="289560">
                  <a:moveTo>
                    <a:pt x="976122" y="0"/>
                  </a:moveTo>
                  <a:lnTo>
                    <a:pt x="0" y="289560"/>
                  </a:lnTo>
                  <a:lnTo>
                    <a:pt x="2011680" y="289560"/>
                  </a:lnTo>
                  <a:lnTo>
                    <a:pt x="976122" y="0"/>
                  </a:lnTo>
                  <a:close/>
                </a:path>
              </a:pathLst>
            </a:custGeom>
            <a:solidFill>
              <a:srgbClr val="E75A48"/>
            </a:solidFill>
          </p:spPr>
          <p:txBody>
            <a:bodyPr bIns="0" lIns="0" rIns="0" rtlCol="0" tIns="0" wrap="square">
              <a:spAutoFit/>
            </a:bodyPr>
            <a:p>
              <a:endParaRPr dirty="0"/>
            </a:p>
          </p:txBody>
        </p:sp>
        <p:sp>
          <p:nvSpPr>
            <p:cNvPr id="1048738" name="object 28"/>
            <p:cNvSpPr txBox="1"/>
            <p:nvPr/>
          </p:nvSpPr>
          <p:spPr>
            <a:xfrm>
              <a:off x="3602482" y="3428619"/>
              <a:ext cx="3026870" cy="1384995"/>
            </a:xfrm>
            <a:prstGeom prst="rect"/>
          </p:spPr>
          <p:txBody>
            <a:bodyPr bIns="0" lIns="0" rIns="0" rtlCol="0" tIns="0" vert="horz" wrap="square">
              <a:spAutoFit/>
            </a:bodyPr>
            <a:p>
              <a:pPr algn="just" marL="12700" marR="6350"/>
              <a:r>
                <a:rPr dirty="0" sz="1800" err="1">
                  <a:latin typeface="微软雅黑"/>
                  <a:cs typeface="微软雅黑"/>
                </a:rPr>
                <a:t>安全生产费用提取、使</a:t>
              </a:r>
              <a:r>
                <a:rPr dirty="0" sz="1800" spc="-15" err="1">
                  <a:latin typeface="微软雅黑"/>
                  <a:cs typeface="微软雅黑"/>
                </a:rPr>
                <a:t>用</a:t>
              </a:r>
              <a:r>
                <a:rPr dirty="0" sz="1800" spc="0" err="1">
                  <a:latin typeface="微软雅黑"/>
                  <a:cs typeface="微软雅黑"/>
                </a:rPr>
                <a:t>和监</a:t>
              </a:r>
              <a:r>
                <a:rPr dirty="0" sz="1800" spc="-15" err="1">
                  <a:latin typeface="微软雅黑"/>
                  <a:cs typeface="微软雅黑"/>
                </a:rPr>
                <a:t>督</a:t>
              </a:r>
              <a:r>
                <a:rPr dirty="0" sz="1800" spc="0" err="1">
                  <a:latin typeface="微软雅黑"/>
                  <a:cs typeface="微软雅黑"/>
                </a:rPr>
                <a:t>管理的具体办法由国务院</a:t>
              </a:r>
              <a:r>
                <a:rPr dirty="0" sz="1800" spc="-15" err="1">
                  <a:latin typeface="微软雅黑"/>
                  <a:cs typeface="微软雅黑"/>
                </a:rPr>
                <a:t>财</a:t>
              </a:r>
              <a:r>
                <a:rPr dirty="0" sz="1800" spc="0" err="1">
                  <a:latin typeface="微软雅黑"/>
                  <a:cs typeface="微软雅黑"/>
                </a:rPr>
                <a:t>政部</a:t>
              </a:r>
              <a:r>
                <a:rPr dirty="0" sz="1800" spc="-15" err="1">
                  <a:latin typeface="微软雅黑"/>
                  <a:cs typeface="微软雅黑"/>
                </a:rPr>
                <a:t>门</a:t>
              </a:r>
              <a:r>
                <a:rPr dirty="0" sz="1800" spc="0" err="1">
                  <a:latin typeface="微软雅黑"/>
                  <a:cs typeface="微软雅黑"/>
                </a:rPr>
                <a:t>会同国务院</a:t>
              </a:r>
              <a:r>
                <a:rPr altLang="en-US" dirty="0" sz="1800" lang="zh-CN" spc="0">
                  <a:latin typeface="微软雅黑" panose="020B0503020204020204" pitchFamily="34" charset="-122"/>
                  <a:ea typeface="微软雅黑" panose="020B0503020204020204" pitchFamily="34" charset="-122"/>
                  <a:cs typeface="微软雅黑"/>
                </a:rPr>
                <a:t>应急</a:t>
              </a:r>
              <a:r>
                <a:rPr dirty="0" sz="1800" spc="-15" err="1">
                  <a:latin typeface="微软雅黑"/>
                  <a:cs typeface="微软雅黑"/>
                </a:rPr>
                <a:t>管</a:t>
              </a:r>
              <a:r>
                <a:rPr dirty="0" sz="1800" spc="0" err="1">
                  <a:latin typeface="微软雅黑"/>
                  <a:cs typeface="微软雅黑"/>
                </a:rPr>
                <a:t>理部</a:t>
              </a:r>
              <a:r>
                <a:rPr dirty="0" sz="1800" spc="-15" err="1">
                  <a:latin typeface="微软雅黑"/>
                  <a:cs typeface="微软雅黑"/>
                </a:rPr>
                <a:t>门</a:t>
              </a:r>
              <a:r>
                <a:rPr dirty="0" sz="1800" spc="0" err="1">
                  <a:latin typeface="微软雅黑"/>
                  <a:cs typeface="微软雅黑"/>
                </a:rPr>
                <a:t>征求国务院有关部门意见</a:t>
              </a:r>
              <a:r>
                <a:rPr dirty="0" sz="1800" spc="-15" err="1">
                  <a:latin typeface="微软雅黑"/>
                  <a:cs typeface="微软雅黑"/>
                </a:rPr>
                <a:t>后</a:t>
              </a:r>
              <a:r>
                <a:rPr dirty="0" sz="1800" spc="0" err="1">
                  <a:latin typeface="微软雅黑"/>
                  <a:cs typeface="微软雅黑"/>
                </a:rPr>
                <a:t>制定</a:t>
              </a:r>
              <a:endParaRPr dirty="0" sz="1800">
                <a:latin typeface="微软雅黑"/>
                <a:cs typeface="微软雅黑"/>
              </a:endParaRPr>
            </a:p>
          </p:txBody>
        </p:sp>
      </p:grpSp>
      <p:grpSp>
        <p:nvGrpSpPr>
          <p:cNvPr id="139" name="组合 30"/>
          <p:cNvGrpSpPr/>
          <p:nvPr/>
        </p:nvGrpSpPr>
        <p:grpSpPr>
          <a:xfrm>
            <a:off x="194519" y="948674"/>
            <a:ext cx="5116038" cy="523220"/>
            <a:chOff x="400233" y="909514"/>
            <a:chExt cx="5116038" cy="523220"/>
          </a:xfrm>
        </p:grpSpPr>
        <p:sp>
          <p:nvSpPr>
            <p:cNvPr id="1048739" name="矩形 31"/>
            <p:cNvSpPr/>
            <p:nvPr/>
          </p:nvSpPr>
          <p:spPr>
            <a:xfrm flipH="1">
              <a:off x="400233" y="929898"/>
              <a:ext cx="226334" cy="502836"/>
            </a:xfrm>
            <a:prstGeom prst="rect"/>
            <a:solidFill>
              <a:srgbClr val="0071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solidFill>
                  <a:srgbClr val="FFFF00"/>
                </a:solidFill>
              </a:endParaRPr>
            </a:p>
          </p:txBody>
        </p:sp>
        <p:sp>
          <p:nvSpPr>
            <p:cNvPr id="1048740" name="文本框 32"/>
            <p:cNvSpPr txBox="1"/>
            <p:nvPr/>
          </p:nvSpPr>
          <p:spPr>
            <a:xfrm>
              <a:off x="626567" y="909514"/>
              <a:ext cx="4889704" cy="523220"/>
            </a:xfrm>
            <a:prstGeom prst="rect"/>
            <a:noFill/>
          </p:spPr>
          <p:txBody>
            <a:bodyPr rtlCol="0" wrap="square">
              <a:spAutoFit/>
            </a:bodyPr>
            <a:p>
              <a:r>
                <a:rPr altLang="en-US" b="1" dirty="0" sz="2800" lang="zh-CN">
                  <a:solidFill>
                    <a:schemeClr val="bg1">
                      <a:lumMod val="50000"/>
                    </a:schemeClr>
                  </a:solidFill>
                  <a:latin typeface="微软雅黑" panose="020B0503020204020204" pitchFamily="34" charset="-122"/>
                  <a:ea typeface="微软雅黑" panose="020B0503020204020204" pitchFamily="34" charset="-122"/>
                </a:rPr>
                <a:t>第二章</a:t>
              </a:r>
              <a:r>
                <a:rPr altLang="zh-CN" b="1" dirty="0" sz="2800" lang="en-US">
                  <a:solidFill>
                    <a:schemeClr val="bg1">
                      <a:lumMod val="50000"/>
                    </a:schemeClr>
                  </a:solidFill>
                  <a:latin typeface="微软雅黑" panose="020B0503020204020204" pitchFamily="34" charset="-122"/>
                  <a:ea typeface="微软雅黑" panose="020B0503020204020204" pitchFamily="34" charset="-122"/>
                </a:rPr>
                <a:t>&lt;</a:t>
              </a:r>
              <a:r>
                <a:rPr altLang="en-US" b="1" dirty="0" sz="2800" lang="zh-CN">
                  <a:solidFill>
                    <a:schemeClr val="bg1">
                      <a:lumMod val="50000"/>
                    </a:schemeClr>
                  </a:solidFill>
                  <a:latin typeface="微软雅黑" panose="020B0503020204020204" pitchFamily="34" charset="-122"/>
                  <a:ea typeface="微软雅黑" panose="020B0503020204020204" pitchFamily="34" charset="-122"/>
                </a:rPr>
                <a:t>第二十三条</a:t>
              </a:r>
              <a:r>
                <a:rPr altLang="zh-CN" b="1" dirty="0" sz="2800" lang="en-US">
                  <a:solidFill>
                    <a:schemeClr val="bg1">
                      <a:lumMod val="50000"/>
                    </a:schemeClr>
                  </a:solidFill>
                  <a:latin typeface="微软雅黑" panose="020B0503020204020204" pitchFamily="34" charset="-122"/>
                  <a:ea typeface="微软雅黑" panose="020B0503020204020204" pitchFamily="34" charset="-122"/>
                </a:rPr>
                <a:t>&gt;</a:t>
              </a:r>
              <a:endParaRPr altLang="en-US" b="1" dirty="0" sz="2800" lang="zh-CN">
                <a:solidFill>
                  <a:schemeClr val="bg1">
                    <a:lumMod val="50000"/>
                  </a:schemeClr>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40" name=""/>
        <p:cNvGrpSpPr/>
        <p:nvPr/>
      </p:nvGrpSpPr>
      <p:grpSpPr>
        <a:xfrm>
          <a:off x="0" y="0"/>
          <a:ext cx="0" cy="0"/>
          <a:chOff x="0" y="0"/>
          <a:chExt cx="0" cy="0"/>
        </a:xfrm>
      </p:grpSpPr>
      <p:grpSp>
        <p:nvGrpSpPr>
          <p:cNvPr id="141" name="组合 47"/>
          <p:cNvGrpSpPr/>
          <p:nvPr/>
        </p:nvGrpSpPr>
        <p:grpSpPr>
          <a:xfrm>
            <a:off x="1094619" y="1917626"/>
            <a:ext cx="10009112" cy="4535033"/>
            <a:chOff x="1016621" y="904534"/>
            <a:chExt cx="9318497" cy="5692141"/>
          </a:xfrm>
        </p:grpSpPr>
        <p:sp>
          <p:nvSpPr>
            <p:cNvPr id="1048741" name="object 2"/>
            <p:cNvSpPr/>
            <p:nvPr/>
          </p:nvSpPr>
          <p:spPr>
            <a:xfrm>
              <a:off x="7107287" y="4868459"/>
              <a:ext cx="3227831" cy="1728216"/>
            </a:xfrm>
            <a:custGeom>
              <a:avLst/>
              <a:ahLst/>
              <a:rect l="l" t="t" r="r" b="b"/>
              <a:pathLst>
                <a:path w="3227831" h="1728216">
                  <a:moveTo>
                    <a:pt x="0" y="1728216"/>
                  </a:moveTo>
                  <a:lnTo>
                    <a:pt x="3227831" y="1728216"/>
                  </a:lnTo>
                  <a:lnTo>
                    <a:pt x="3227831" y="0"/>
                  </a:lnTo>
                  <a:lnTo>
                    <a:pt x="0" y="0"/>
                  </a:lnTo>
                  <a:lnTo>
                    <a:pt x="0" y="1728216"/>
                  </a:lnTo>
                  <a:close/>
                </a:path>
              </a:pathLst>
            </a:custGeom>
            <a:ln w="19812">
              <a:solidFill>
                <a:srgbClr val="BEBEBE"/>
              </a:solidFill>
            </a:ln>
          </p:spPr>
          <p:txBody>
            <a:bodyPr bIns="0" lIns="0" rIns="0" rtlCol="0" tIns="0" wrap="square">
              <a:spAutoFit/>
            </a:bodyPr>
            <a:p>
              <a:endParaRPr dirty="0"/>
            </a:p>
          </p:txBody>
        </p:sp>
        <p:sp>
          <p:nvSpPr>
            <p:cNvPr id="1048742" name="object 3"/>
            <p:cNvSpPr/>
            <p:nvPr/>
          </p:nvSpPr>
          <p:spPr>
            <a:xfrm>
              <a:off x="7107287" y="2853730"/>
              <a:ext cx="3227831" cy="1728216"/>
            </a:xfrm>
            <a:custGeom>
              <a:avLst/>
              <a:ahLst/>
              <a:rect l="l" t="t" r="r" b="b"/>
              <a:pathLst>
                <a:path w="3227831" h="1728216">
                  <a:moveTo>
                    <a:pt x="0" y="1728216"/>
                  </a:moveTo>
                  <a:lnTo>
                    <a:pt x="3227831" y="1728216"/>
                  </a:lnTo>
                  <a:lnTo>
                    <a:pt x="3227831" y="0"/>
                  </a:lnTo>
                  <a:lnTo>
                    <a:pt x="0" y="0"/>
                  </a:lnTo>
                  <a:lnTo>
                    <a:pt x="0" y="1728216"/>
                  </a:lnTo>
                  <a:close/>
                </a:path>
              </a:pathLst>
            </a:custGeom>
            <a:ln w="19812">
              <a:solidFill>
                <a:srgbClr val="BEBEBE"/>
              </a:solidFill>
            </a:ln>
          </p:spPr>
          <p:txBody>
            <a:bodyPr bIns="0" lIns="0" rIns="0" rtlCol="0" tIns="0" wrap="square">
              <a:spAutoFit/>
            </a:bodyPr>
            <a:p>
              <a:endParaRPr dirty="0"/>
            </a:p>
          </p:txBody>
        </p:sp>
        <p:sp>
          <p:nvSpPr>
            <p:cNvPr id="1048743" name="object 4"/>
            <p:cNvSpPr/>
            <p:nvPr/>
          </p:nvSpPr>
          <p:spPr>
            <a:xfrm>
              <a:off x="3356722" y="4868459"/>
              <a:ext cx="4216908" cy="1728216"/>
            </a:xfrm>
            <a:custGeom>
              <a:avLst/>
              <a:ahLst/>
              <a:rect l="l" t="t" r="r" b="b"/>
              <a:pathLst>
                <a:path w="4216908" h="1728216">
                  <a:moveTo>
                    <a:pt x="3969130" y="0"/>
                  </a:moveTo>
                  <a:lnTo>
                    <a:pt x="0" y="0"/>
                  </a:lnTo>
                  <a:lnTo>
                    <a:pt x="0" y="1728216"/>
                  </a:lnTo>
                  <a:lnTo>
                    <a:pt x="3969130" y="1728216"/>
                  </a:lnTo>
                  <a:lnTo>
                    <a:pt x="4216908" y="835025"/>
                  </a:lnTo>
                  <a:lnTo>
                    <a:pt x="3969130" y="0"/>
                  </a:lnTo>
                  <a:close/>
                </a:path>
              </a:pathLst>
            </a:custGeom>
            <a:solidFill>
              <a:srgbClr val="FFFFFF"/>
            </a:solidFill>
          </p:spPr>
          <p:txBody>
            <a:bodyPr bIns="0" lIns="0" rIns="0" rtlCol="0" tIns="0" wrap="square">
              <a:spAutoFit/>
            </a:bodyPr>
            <a:p>
              <a:endParaRPr dirty="0"/>
            </a:p>
          </p:txBody>
        </p:sp>
        <p:sp>
          <p:nvSpPr>
            <p:cNvPr id="1048744" name="object 5"/>
            <p:cNvSpPr/>
            <p:nvPr/>
          </p:nvSpPr>
          <p:spPr>
            <a:xfrm>
              <a:off x="3356722" y="4868459"/>
              <a:ext cx="4216908" cy="1728216"/>
            </a:xfrm>
            <a:custGeom>
              <a:avLst/>
              <a:ahLst/>
              <a:rect l="l" t="t" r="r" b="b"/>
              <a:pathLst>
                <a:path w="4216908" h="1728216">
                  <a:moveTo>
                    <a:pt x="0" y="0"/>
                  </a:moveTo>
                  <a:lnTo>
                    <a:pt x="3969130" y="0"/>
                  </a:lnTo>
                  <a:lnTo>
                    <a:pt x="4216908" y="835025"/>
                  </a:lnTo>
                  <a:lnTo>
                    <a:pt x="3969130" y="1728216"/>
                  </a:lnTo>
                  <a:lnTo>
                    <a:pt x="0" y="1728216"/>
                  </a:lnTo>
                  <a:lnTo>
                    <a:pt x="0" y="0"/>
                  </a:lnTo>
                  <a:close/>
                </a:path>
              </a:pathLst>
            </a:custGeom>
            <a:ln w="19812">
              <a:solidFill>
                <a:srgbClr val="BEBEBE"/>
              </a:solidFill>
            </a:ln>
          </p:spPr>
          <p:txBody>
            <a:bodyPr bIns="0" lIns="0" rIns="0" rtlCol="0" tIns="0" wrap="square">
              <a:spAutoFit/>
            </a:bodyPr>
            <a:p>
              <a:endParaRPr dirty="0"/>
            </a:p>
          </p:txBody>
        </p:sp>
        <p:sp>
          <p:nvSpPr>
            <p:cNvPr id="1048745" name="object 6"/>
            <p:cNvSpPr/>
            <p:nvPr/>
          </p:nvSpPr>
          <p:spPr>
            <a:xfrm>
              <a:off x="3356722" y="2853730"/>
              <a:ext cx="4216908" cy="1728216"/>
            </a:xfrm>
            <a:custGeom>
              <a:avLst/>
              <a:ahLst/>
              <a:rect l="l" t="t" r="r" b="b"/>
              <a:pathLst>
                <a:path w="4216908" h="1728216">
                  <a:moveTo>
                    <a:pt x="3969130" y="0"/>
                  </a:moveTo>
                  <a:lnTo>
                    <a:pt x="0" y="0"/>
                  </a:lnTo>
                  <a:lnTo>
                    <a:pt x="0" y="1728216"/>
                  </a:lnTo>
                  <a:lnTo>
                    <a:pt x="3969130" y="1728216"/>
                  </a:lnTo>
                  <a:lnTo>
                    <a:pt x="4216908" y="835025"/>
                  </a:lnTo>
                  <a:lnTo>
                    <a:pt x="3969130" y="0"/>
                  </a:lnTo>
                  <a:close/>
                </a:path>
              </a:pathLst>
            </a:custGeom>
            <a:solidFill>
              <a:srgbClr val="FFFFFF"/>
            </a:solidFill>
          </p:spPr>
          <p:txBody>
            <a:bodyPr bIns="0" lIns="0" rIns="0" rtlCol="0" tIns="0" wrap="square">
              <a:spAutoFit/>
            </a:bodyPr>
            <a:p>
              <a:endParaRPr dirty="0"/>
            </a:p>
          </p:txBody>
        </p:sp>
        <p:sp>
          <p:nvSpPr>
            <p:cNvPr id="1048746" name="object 7"/>
            <p:cNvSpPr/>
            <p:nvPr/>
          </p:nvSpPr>
          <p:spPr>
            <a:xfrm>
              <a:off x="3356722" y="2853730"/>
              <a:ext cx="4216908" cy="1728216"/>
            </a:xfrm>
            <a:custGeom>
              <a:avLst/>
              <a:ahLst/>
              <a:rect l="l" t="t" r="r" b="b"/>
              <a:pathLst>
                <a:path w="4216908" h="1728216">
                  <a:moveTo>
                    <a:pt x="0" y="0"/>
                  </a:moveTo>
                  <a:lnTo>
                    <a:pt x="3969130" y="0"/>
                  </a:lnTo>
                  <a:lnTo>
                    <a:pt x="4216908" y="835025"/>
                  </a:lnTo>
                  <a:lnTo>
                    <a:pt x="3969130" y="1728216"/>
                  </a:lnTo>
                  <a:lnTo>
                    <a:pt x="0" y="1728216"/>
                  </a:lnTo>
                  <a:lnTo>
                    <a:pt x="0" y="0"/>
                  </a:lnTo>
                  <a:close/>
                </a:path>
              </a:pathLst>
            </a:custGeom>
            <a:ln w="19812">
              <a:solidFill>
                <a:srgbClr val="BEBEBE"/>
              </a:solidFill>
            </a:ln>
          </p:spPr>
          <p:txBody>
            <a:bodyPr bIns="0" lIns="0" rIns="0" rtlCol="0" tIns="0" wrap="square">
              <a:spAutoFit/>
            </a:bodyPr>
            <a:p>
              <a:endParaRPr dirty="0"/>
            </a:p>
          </p:txBody>
        </p:sp>
        <p:sp>
          <p:nvSpPr>
            <p:cNvPr id="1048747" name="object 8"/>
            <p:cNvSpPr/>
            <p:nvPr/>
          </p:nvSpPr>
          <p:spPr>
            <a:xfrm>
              <a:off x="1016621" y="2845349"/>
              <a:ext cx="2365248" cy="3750564"/>
            </a:xfrm>
            <a:custGeom>
              <a:avLst/>
              <a:ahLst/>
              <a:rect l="l" t="t" r="r" b="b"/>
              <a:pathLst>
                <a:path w="2365248" h="3750564">
                  <a:moveTo>
                    <a:pt x="0" y="3750564"/>
                  </a:moveTo>
                  <a:lnTo>
                    <a:pt x="2365248" y="3750564"/>
                  </a:lnTo>
                  <a:lnTo>
                    <a:pt x="2365248" y="0"/>
                  </a:lnTo>
                  <a:lnTo>
                    <a:pt x="0" y="0"/>
                  </a:lnTo>
                  <a:lnTo>
                    <a:pt x="0" y="3750564"/>
                  </a:lnTo>
                  <a:close/>
                </a:path>
              </a:pathLst>
            </a:custGeom>
            <a:solidFill>
              <a:srgbClr val="0071C5"/>
            </a:solidFill>
          </p:spPr>
          <p:txBody>
            <a:bodyPr bIns="0" lIns="0" rIns="0" rtlCol="0" tIns="0" wrap="square">
              <a:spAutoFit/>
            </a:bodyPr>
            <a:p>
              <a:endParaRPr dirty="0"/>
            </a:p>
          </p:txBody>
        </p:sp>
        <p:sp>
          <p:nvSpPr>
            <p:cNvPr id="1048748" name="object 9"/>
            <p:cNvSpPr/>
            <p:nvPr/>
          </p:nvSpPr>
          <p:spPr>
            <a:xfrm>
              <a:off x="7090522" y="904534"/>
              <a:ext cx="3229356" cy="1728216"/>
            </a:xfrm>
            <a:custGeom>
              <a:avLst/>
              <a:ahLst/>
              <a:rect l="l" t="t" r="r" b="b"/>
              <a:pathLst>
                <a:path w="3229355" h="1728216">
                  <a:moveTo>
                    <a:pt x="0" y="1728216"/>
                  </a:moveTo>
                  <a:lnTo>
                    <a:pt x="3229356" y="1728216"/>
                  </a:lnTo>
                  <a:lnTo>
                    <a:pt x="3229356" y="0"/>
                  </a:lnTo>
                  <a:lnTo>
                    <a:pt x="0" y="0"/>
                  </a:lnTo>
                  <a:lnTo>
                    <a:pt x="0" y="1728216"/>
                  </a:lnTo>
                  <a:close/>
                </a:path>
              </a:pathLst>
            </a:custGeom>
            <a:ln w="19812">
              <a:solidFill>
                <a:srgbClr val="BEBEBE"/>
              </a:solidFill>
            </a:ln>
          </p:spPr>
          <p:txBody>
            <a:bodyPr bIns="0" lIns="0" rIns="0" rtlCol="0" tIns="0" wrap="square">
              <a:spAutoFit/>
            </a:bodyPr>
            <a:p>
              <a:endParaRPr dirty="0"/>
            </a:p>
          </p:txBody>
        </p:sp>
        <p:sp>
          <p:nvSpPr>
            <p:cNvPr id="1048749" name="object 10"/>
            <p:cNvSpPr/>
            <p:nvPr/>
          </p:nvSpPr>
          <p:spPr>
            <a:xfrm>
              <a:off x="1017382" y="904534"/>
              <a:ext cx="6541008" cy="1728215"/>
            </a:xfrm>
            <a:custGeom>
              <a:avLst/>
              <a:ahLst/>
              <a:rect l="l" t="t" r="r" b="b"/>
              <a:pathLst>
                <a:path w="6541008" h="1728215">
                  <a:moveTo>
                    <a:pt x="6156706" y="0"/>
                  </a:moveTo>
                  <a:lnTo>
                    <a:pt x="0" y="0"/>
                  </a:lnTo>
                  <a:lnTo>
                    <a:pt x="0" y="1728215"/>
                  </a:lnTo>
                  <a:lnTo>
                    <a:pt x="6156706" y="1728215"/>
                  </a:lnTo>
                  <a:lnTo>
                    <a:pt x="6541008" y="835025"/>
                  </a:lnTo>
                  <a:lnTo>
                    <a:pt x="6156706" y="0"/>
                  </a:lnTo>
                  <a:close/>
                </a:path>
              </a:pathLst>
            </a:custGeom>
            <a:solidFill>
              <a:srgbClr val="FFFFFF"/>
            </a:solidFill>
          </p:spPr>
          <p:txBody>
            <a:bodyPr bIns="0" lIns="0" rIns="0" rtlCol="0" tIns="0" wrap="square">
              <a:spAutoFit/>
            </a:bodyPr>
            <a:p>
              <a:endParaRPr dirty="0"/>
            </a:p>
          </p:txBody>
        </p:sp>
        <p:sp>
          <p:nvSpPr>
            <p:cNvPr id="1048750" name="object 11"/>
            <p:cNvSpPr/>
            <p:nvPr/>
          </p:nvSpPr>
          <p:spPr>
            <a:xfrm>
              <a:off x="1017382" y="904534"/>
              <a:ext cx="6541008" cy="1728215"/>
            </a:xfrm>
            <a:custGeom>
              <a:avLst/>
              <a:ahLst/>
              <a:rect l="l" t="t" r="r" b="b"/>
              <a:pathLst>
                <a:path w="6541008" h="1728215">
                  <a:moveTo>
                    <a:pt x="0" y="0"/>
                  </a:moveTo>
                  <a:lnTo>
                    <a:pt x="6156706" y="0"/>
                  </a:lnTo>
                  <a:lnTo>
                    <a:pt x="6541008" y="835025"/>
                  </a:lnTo>
                  <a:lnTo>
                    <a:pt x="6156706" y="1728215"/>
                  </a:lnTo>
                  <a:lnTo>
                    <a:pt x="0" y="1728215"/>
                  </a:lnTo>
                  <a:lnTo>
                    <a:pt x="0" y="0"/>
                  </a:lnTo>
                  <a:close/>
                </a:path>
              </a:pathLst>
            </a:custGeom>
            <a:ln w="19811">
              <a:solidFill>
                <a:srgbClr val="BEBEBE"/>
              </a:solidFill>
            </a:ln>
          </p:spPr>
          <p:txBody>
            <a:bodyPr bIns="0" lIns="0" rIns="0" rtlCol="0" tIns="0" wrap="square">
              <a:spAutoFit/>
            </a:bodyPr>
            <a:p>
              <a:endParaRPr dirty="0"/>
            </a:p>
          </p:txBody>
        </p:sp>
        <p:sp>
          <p:nvSpPr>
            <p:cNvPr id="1048751" name="object 12"/>
            <p:cNvSpPr/>
            <p:nvPr/>
          </p:nvSpPr>
          <p:spPr>
            <a:xfrm>
              <a:off x="1204072" y="1083604"/>
              <a:ext cx="915924" cy="982980"/>
            </a:xfrm>
            <a:prstGeom prst="rect"/>
            <a:blipFill>
              <a:blip xmlns:r="http://schemas.openxmlformats.org/officeDocument/2006/relationships" r:embed="rId1" cstate="print"/>
              <a:stretch>
                <a:fillRect/>
              </a:stretch>
            </a:blipFill>
          </p:spPr>
          <p:txBody>
            <a:bodyPr bIns="0" lIns="0" rIns="0" rtlCol="0" tIns="0" wrap="square">
              <a:spAutoFit/>
            </a:bodyPr>
            <a:p>
              <a:endParaRPr dirty="0"/>
            </a:p>
          </p:txBody>
        </p:sp>
        <p:sp>
          <p:nvSpPr>
            <p:cNvPr id="1048752" name="object 13"/>
            <p:cNvSpPr txBox="1"/>
            <p:nvPr/>
          </p:nvSpPr>
          <p:spPr>
            <a:xfrm>
              <a:off x="1270011" y="1993560"/>
              <a:ext cx="836294" cy="256540"/>
            </a:xfrm>
            <a:prstGeom prst="rect"/>
          </p:spPr>
          <p:txBody>
            <a:bodyPr bIns="0" lIns="0" rIns="0" rtlCol="0" tIns="0" vert="horz" wrap="square">
              <a:spAutoFit/>
            </a:bodyPr>
            <a:p>
              <a:pPr marL="12700">
                <a:lnSpc>
                  <a:spcPct val="100000"/>
                </a:lnSpc>
              </a:pPr>
              <a:r>
                <a:rPr b="1" dirty="0" sz="1600" spc="-20">
                  <a:solidFill>
                    <a:srgbClr val="585858"/>
                  </a:solidFill>
                  <a:latin typeface="微软雅黑"/>
                  <a:cs typeface="微软雅黑"/>
                </a:rPr>
                <a:t>建筑施工</a:t>
              </a:r>
              <a:endParaRPr dirty="0" sz="1600">
                <a:latin typeface="微软雅黑"/>
                <a:cs typeface="微软雅黑"/>
              </a:endParaRPr>
            </a:p>
          </p:txBody>
        </p:sp>
        <p:sp>
          <p:nvSpPr>
            <p:cNvPr id="1048753" name="object 14"/>
            <p:cNvSpPr/>
            <p:nvPr/>
          </p:nvSpPr>
          <p:spPr>
            <a:xfrm>
              <a:off x="2127616" y="1117133"/>
              <a:ext cx="1080516" cy="914400"/>
            </a:xfrm>
            <a:prstGeom prst="rect"/>
            <a:blipFill>
              <a:blip xmlns:r="http://schemas.openxmlformats.org/officeDocument/2006/relationships" r:embed="rId2" cstate="print"/>
              <a:stretch>
                <a:fillRect/>
              </a:stretch>
            </a:blipFill>
          </p:spPr>
          <p:txBody>
            <a:bodyPr bIns="0" lIns="0" rIns="0" rtlCol="0" tIns="0" wrap="square">
              <a:spAutoFit/>
            </a:bodyPr>
            <a:p>
              <a:endParaRPr dirty="0"/>
            </a:p>
          </p:txBody>
        </p:sp>
        <p:sp>
          <p:nvSpPr>
            <p:cNvPr id="1048754" name="object 15"/>
            <p:cNvSpPr txBox="1"/>
            <p:nvPr/>
          </p:nvSpPr>
          <p:spPr>
            <a:xfrm>
              <a:off x="2273413" y="1993560"/>
              <a:ext cx="836294" cy="256540"/>
            </a:xfrm>
            <a:prstGeom prst="rect"/>
          </p:spPr>
          <p:txBody>
            <a:bodyPr bIns="0" lIns="0" rIns="0" rtlCol="0" tIns="0" vert="horz" wrap="square">
              <a:spAutoFit/>
            </a:bodyPr>
            <a:p>
              <a:pPr marL="12700">
                <a:lnSpc>
                  <a:spcPct val="100000"/>
                </a:lnSpc>
              </a:pPr>
              <a:r>
                <a:rPr b="1" dirty="0" sz="1600" spc="-20">
                  <a:solidFill>
                    <a:srgbClr val="585858"/>
                  </a:solidFill>
                  <a:latin typeface="微软雅黑"/>
                  <a:cs typeface="微软雅黑"/>
                </a:rPr>
                <a:t>金属冶炼</a:t>
              </a:r>
              <a:endParaRPr dirty="0" sz="1600">
                <a:latin typeface="微软雅黑"/>
                <a:cs typeface="微软雅黑"/>
              </a:endParaRPr>
            </a:p>
          </p:txBody>
        </p:sp>
        <p:sp>
          <p:nvSpPr>
            <p:cNvPr id="1048755" name="object 16"/>
            <p:cNvSpPr/>
            <p:nvPr/>
          </p:nvSpPr>
          <p:spPr>
            <a:xfrm>
              <a:off x="3208133" y="1260389"/>
              <a:ext cx="792479" cy="688848"/>
            </a:xfrm>
            <a:custGeom>
              <a:avLst/>
              <a:ahLst/>
              <a:rect l="l" t="t" r="r" b="b"/>
              <a:pathLst>
                <a:path w="792479" h="688848">
                  <a:moveTo>
                    <a:pt x="396239" y="0"/>
                  </a:moveTo>
                  <a:lnTo>
                    <a:pt x="0" y="688848"/>
                  </a:lnTo>
                  <a:lnTo>
                    <a:pt x="792479" y="688848"/>
                  </a:lnTo>
                  <a:lnTo>
                    <a:pt x="396239" y="0"/>
                  </a:lnTo>
                  <a:close/>
                </a:path>
              </a:pathLst>
            </a:custGeom>
            <a:solidFill>
              <a:srgbClr val="39B3B6"/>
            </a:solidFill>
          </p:spPr>
          <p:txBody>
            <a:bodyPr bIns="0" lIns="0" rIns="0" rtlCol="0" tIns="0" wrap="square">
              <a:spAutoFit/>
            </a:bodyPr>
            <a:p>
              <a:endParaRPr dirty="0"/>
            </a:p>
          </p:txBody>
        </p:sp>
        <p:sp>
          <p:nvSpPr>
            <p:cNvPr id="1048756" name="object 17"/>
            <p:cNvSpPr/>
            <p:nvPr/>
          </p:nvSpPr>
          <p:spPr>
            <a:xfrm>
              <a:off x="3494644" y="1481368"/>
              <a:ext cx="792480" cy="467868"/>
            </a:xfrm>
            <a:custGeom>
              <a:avLst/>
              <a:ahLst/>
              <a:rect l="l" t="t" r="r" b="b"/>
              <a:pathLst>
                <a:path w="792479" h="467868">
                  <a:moveTo>
                    <a:pt x="396240" y="0"/>
                  </a:moveTo>
                  <a:lnTo>
                    <a:pt x="0" y="467868"/>
                  </a:lnTo>
                  <a:lnTo>
                    <a:pt x="792480" y="467868"/>
                  </a:lnTo>
                  <a:lnTo>
                    <a:pt x="396240" y="0"/>
                  </a:lnTo>
                  <a:close/>
                </a:path>
              </a:pathLst>
            </a:custGeom>
            <a:solidFill>
              <a:srgbClr val="39B3B6"/>
            </a:solidFill>
          </p:spPr>
          <p:txBody>
            <a:bodyPr bIns="0" lIns="0" rIns="0" rtlCol="0" tIns="0" wrap="square">
              <a:spAutoFit/>
            </a:bodyPr>
            <a:p>
              <a:endParaRPr dirty="0"/>
            </a:p>
          </p:txBody>
        </p:sp>
        <p:sp>
          <p:nvSpPr>
            <p:cNvPr id="1048757" name="object 18"/>
            <p:cNvSpPr txBox="1"/>
            <p:nvPr/>
          </p:nvSpPr>
          <p:spPr>
            <a:xfrm>
              <a:off x="3461243" y="1993560"/>
              <a:ext cx="431165" cy="256540"/>
            </a:xfrm>
            <a:prstGeom prst="rect"/>
          </p:spPr>
          <p:txBody>
            <a:bodyPr bIns="0" lIns="0" rIns="0" rtlCol="0" tIns="0" vert="horz" wrap="square">
              <a:spAutoFit/>
            </a:bodyPr>
            <a:p>
              <a:pPr marL="12700">
                <a:lnSpc>
                  <a:spcPct val="100000"/>
                </a:lnSpc>
              </a:pPr>
              <a:r>
                <a:rPr b="1" dirty="0" sz="1600" spc="-20">
                  <a:solidFill>
                    <a:srgbClr val="585858"/>
                  </a:solidFill>
                  <a:latin typeface="微软雅黑"/>
                  <a:cs typeface="微软雅黑"/>
                </a:rPr>
                <a:t>矿山</a:t>
              </a:r>
              <a:endParaRPr dirty="0" sz="1600">
                <a:latin typeface="微软雅黑"/>
                <a:cs typeface="微软雅黑"/>
              </a:endParaRPr>
            </a:p>
          </p:txBody>
        </p:sp>
        <p:sp>
          <p:nvSpPr>
            <p:cNvPr id="1048758" name="object 19"/>
            <p:cNvSpPr/>
            <p:nvPr/>
          </p:nvSpPr>
          <p:spPr>
            <a:xfrm>
              <a:off x="4360276" y="1147612"/>
              <a:ext cx="1383791" cy="923544"/>
            </a:xfrm>
            <a:prstGeom prst="rect"/>
            <a:blipFill>
              <a:blip xmlns:r="http://schemas.openxmlformats.org/officeDocument/2006/relationships" r:embed="rId3" cstate="print"/>
              <a:stretch>
                <a:fillRect/>
              </a:stretch>
            </a:blipFill>
          </p:spPr>
          <p:txBody>
            <a:bodyPr bIns="0" lIns="0" rIns="0" rtlCol="0" tIns="0" wrap="square">
              <a:spAutoFit/>
            </a:bodyPr>
            <a:p>
              <a:endParaRPr dirty="0"/>
            </a:p>
          </p:txBody>
        </p:sp>
        <p:sp>
          <p:nvSpPr>
            <p:cNvPr id="1048759" name="object 20"/>
            <p:cNvSpPr txBox="1"/>
            <p:nvPr/>
          </p:nvSpPr>
          <p:spPr>
            <a:xfrm>
              <a:off x="4626469" y="1993560"/>
              <a:ext cx="836294" cy="256540"/>
            </a:xfrm>
            <a:prstGeom prst="rect"/>
          </p:spPr>
          <p:txBody>
            <a:bodyPr bIns="0" lIns="0" rIns="0" rtlCol="0" tIns="0" vert="horz" wrap="square">
              <a:spAutoFit/>
            </a:bodyPr>
            <a:p>
              <a:pPr marL="12700">
                <a:lnSpc>
                  <a:spcPct val="100000"/>
                </a:lnSpc>
              </a:pPr>
              <a:r>
                <a:rPr b="1" dirty="0" sz="1600" spc="-20">
                  <a:solidFill>
                    <a:srgbClr val="585858"/>
                  </a:solidFill>
                  <a:latin typeface="微软雅黑"/>
                  <a:cs typeface="微软雅黑"/>
                </a:rPr>
                <a:t>道路运输</a:t>
              </a:r>
              <a:endParaRPr dirty="0" sz="1600">
                <a:latin typeface="微软雅黑"/>
                <a:cs typeface="微软雅黑"/>
              </a:endParaRPr>
            </a:p>
          </p:txBody>
        </p:sp>
        <p:sp>
          <p:nvSpPr>
            <p:cNvPr id="1048760" name="object 21"/>
            <p:cNvSpPr/>
            <p:nvPr/>
          </p:nvSpPr>
          <p:spPr>
            <a:xfrm>
              <a:off x="5872084" y="1260389"/>
              <a:ext cx="801624" cy="711708"/>
            </a:xfrm>
            <a:prstGeom prst="rect"/>
            <a:blipFill>
              <a:blip xmlns:r="http://schemas.openxmlformats.org/officeDocument/2006/relationships" r:embed="rId4" cstate="print"/>
              <a:stretch>
                <a:fillRect/>
              </a:stretch>
            </a:blipFill>
          </p:spPr>
          <p:txBody>
            <a:bodyPr bIns="0" lIns="0" rIns="0" rtlCol="0" tIns="0" wrap="square">
              <a:spAutoFit/>
            </a:bodyPr>
            <a:p>
              <a:endParaRPr dirty="0"/>
            </a:p>
          </p:txBody>
        </p:sp>
        <p:sp>
          <p:nvSpPr>
            <p:cNvPr id="1048761" name="object 22"/>
            <p:cNvSpPr txBox="1"/>
            <p:nvPr/>
          </p:nvSpPr>
          <p:spPr>
            <a:xfrm>
              <a:off x="5898755" y="2005752"/>
              <a:ext cx="836294" cy="256540"/>
            </a:xfrm>
            <a:prstGeom prst="rect"/>
          </p:spPr>
          <p:txBody>
            <a:bodyPr bIns="0" lIns="0" rIns="0" rtlCol="0" tIns="0" vert="horz" wrap="square">
              <a:spAutoFit/>
            </a:bodyPr>
            <a:p>
              <a:pPr marL="12700">
                <a:lnSpc>
                  <a:spcPct val="100000"/>
                </a:lnSpc>
              </a:pPr>
              <a:r>
                <a:rPr b="1" dirty="0" sz="1600" spc="-20">
                  <a:solidFill>
                    <a:srgbClr val="585858"/>
                  </a:solidFill>
                  <a:latin typeface="微软雅黑"/>
                  <a:cs typeface="微软雅黑"/>
                </a:rPr>
                <a:t>危险物品</a:t>
              </a:r>
              <a:endParaRPr dirty="0" sz="1600">
                <a:latin typeface="微软雅黑"/>
                <a:cs typeface="微软雅黑"/>
              </a:endParaRPr>
            </a:p>
          </p:txBody>
        </p:sp>
        <p:sp>
          <p:nvSpPr>
            <p:cNvPr id="1048762" name="object 23"/>
            <p:cNvSpPr/>
            <p:nvPr/>
          </p:nvSpPr>
          <p:spPr>
            <a:xfrm>
              <a:off x="9237077" y="1292392"/>
              <a:ext cx="734568" cy="647700"/>
            </a:xfrm>
            <a:prstGeom prst="rect"/>
            <a:blipFill>
              <a:blip xmlns:r="http://schemas.openxmlformats.org/officeDocument/2006/relationships" r:embed="rId5" cstate="print"/>
              <a:stretch>
                <a:fillRect/>
              </a:stretch>
            </a:blipFill>
          </p:spPr>
          <p:txBody>
            <a:bodyPr bIns="0" lIns="0" rIns="0" rtlCol="0" tIns="0" wrap="square">
              <a:spAutoFit/>
            </a:bodyPr>
            <a:p>
              <a:endParaRPr dirty="0"/>
            </a:p>
          </p:txBody>
        </p:sp>
        <p:sp>
          <p:nvSpPr>
            <p:cNvPr id="1048763" name="object 24"/>
            <p:cNvSpPr/>
            <p:nvPr/>
          </p:nvSpPr>
          <p:spPr>
            <a:xfrm>
              <a:off x="7572868" y="996737"/>
              <a:ext cx="1080516" cy="1078991"/>
            </a:xfrm>
            <a:prstGeom prst="rect"/>
            <a:blipFill>
              <a:blip xmlns:r="http://schemas.openxmlformats.org/officeDocument/2006/relationships" r:embed="rId6" cstate="print"/>
              <a:stretch>
                <a:fillRect/>
              </a:stretch>
            </a:blipFill>
          </p:spPr>
          <p:txBody>
            <a:bodyPr bIns="0" lIns="0" rIns="0" rtlCol="0" tIns="0" wrap="square">
              <a:spAutoFit/>
            </a:bodyPr>
            <a:p>
              <a:endParaRPr dirty="0"/>
            </a:p>
          </p:txBody>
        </p:sp>
        <p:sp>
          <p:nvSpPr>
            <p:cNvPr id="1048764" name="object 25"/>
            <p:cNvSpPr txBox="1"/>
            <p:nvPr/>
          </p:nvSpPr>
          <p:spPr>
            <a:xfrm>
              <a:off x="7785086" y="2060870"/>
              <a:ext cx="836294" cy="500380"/>
            </a:xfrm>
            <a:prstGeom prst="rect"/>
          </p:spPr>
          <p:txBody>
            <a:bodyPr bIns="0" lIns="0" rIns="0" rtlCol="0" tIns="0" vert="horz" wrap="square">
              <a:spAutoFit/>
            </a:bodyPr>
            <a:p>
              <a:pPr marL="12700">
                <a:lnSpc>
                  <a:spcPct val="100000"/>
                </a:lnSpc>
              </a:pPr>
              <a:r>
                <a:rPr b="1" dirty="0" sz="1600" spc="-25">
                  <a:solidFill>
                    <a:srgbClr val="585858"/>
                  </a:solidFill>
                  <a:latin typeface="微软雅黑"/>
                  <a:cs typeface="微软雅黑"/>
                </a:rPr>
                <a:t>安全生产</a:t>
              </a:r>
              <a:endParaRPr dirty="0" sz="1600">
                <a:latin typeface="微软雅黑"/>
                <a:cs typeface="微软雅黑"/>
              </a:endParaRPr>
            </a:p>
            <a:p>
              <a:pPr marL="12700">
                <a:lnSpc>
                  <a:spcPct val="100000"/>
                </a:lnSpc>
              </a:pPr>
              <a:r>
                <a:rPr b="1" dirty="0" sz="1600" spc="-20">
                  <a:solidFill>
                    <a:srgbClr val="585858"/>
                  </a:solidFill>
                  <a:latin typeface="微软雅黑"/>
                  <a:cs typeface="微软雅黑"/>
                </a:rPr>
                <a:t>管理机构</a:t>
              </a:r>
              <a:endParaRPr dirty="0" sz="1600">
                <a:latin typeface="微软雅黑"/>
                <a:cs typeface="微软雅黑"/>
              </a:endParaRPr>
            </a:p>
          </p:txBody>
        </p:sp>
        <p:sp>
          <p:nvSpPr>
            <p:cNvPr id="1048765" name="object 26"/>
            <p:cNvSpPr txBox="1"/>
            <p:nvPr/>
          </p:nvSpPr>
          <p:spPr>
            <a:xfrm>
              <a:off x="9103727" y="2060870"/>
              <a:ext cx="1038860" cy="500380"/>
            </a:xfrm>
            <a:prstGeom prst="rect"/>
          </p:spPr>
          <p:txBody>
            <a:bodyPr bIns="0" lIns="0" rIns="0" rtlCol="0" tIns="0" vert="horz" wrap="square">
              <a:spAutoFit/>
            </a:bodyPr>
            <a:p>
              <a:pPr marL="12700">
                <a:lnSpc>
                  <a:spcPct val="100000"/>
                </a:lnSpc>
              </a:pPr>
              <a:r>
                <a:rPr b="1" dirty="0" sz="1600" spc="-25">
                  <a:solidFill>
                    <a:srgbClr val="585858"/>
                  </a:solidFill>
                  <a:latin typeface="微软雅黑"/>
                  <a:cs typeface="微软雅黑"/>
                </a:rPr>
                <a:t>专职安全生</a:t>
              </a:r>
              <a:endParaRPr dirty="0" sz="1600">
                <a:latin typeface="微软雅黑"/>
                <a:cs typeface="微软雅黑"/>
              </a:endParaRPr>
            </a:p>
            <a:p>
              <a:pPr marL="12700">
                <a:lnSpc>
                  <a:spcPct val="100000"/>
                </a:lnSpc>
              </a:pPr>
              <a:r>
                <a:rPr b="1" dirty="0" sz="1600" spc="-20">
                  <a:solidFill>
                    <a:srgbClr val="585858"/>
                  </a:solidFill>
                  <a:latin typeface="微软雅黑"/>
                  <a:cs typeface="微软雅黑"/>
                </a:rPr>
                <a:t>产管理人员</a:t>
              </a:r>
              <a:endParaRPr dirty="0" sz="1600">
                <a:latin typeface="微软雅黑"/>
                <a:cs typeface="微软雅黑"/>
              </a:endParaRPr>
            </a:p>
          </p:txBody>
        </p:sp>
        <p:sp>
          <p:nvSpPr>
            <p:cNvPr id="1048766" name="object 27"/>
            <p:cNvSpPr txBox="1"/>
            <p:nvPr/>
          </p:nvSpPr>
          <p:spPr>
            <a:xfrm>
              <a:off x="8745841" y="1505117"/>
              <a:ext cx="330200" cy="378460"/>
            </a:xfrm>
            <a:prstGeom prst="rect"/>
          </p:spPr>
          <p:txBody>
            <a:bodyPr bIns="0" lIns="0" rIns="0" rtlCol="0" tIns="0" vert="horz" wrap="square">
              <a:spAutoFit/>
            </a:bodyPr>
            <a:p>
              <a:pPr marL="12700">
                <a:lnSpc>
                  <a:spcPct val="100000"/>
                </a:lnSpc>
              </a:pPr>
              <a:r>
                <a:rPr b="1" dirty="0" sz="2400">
                  <a:solidFill>
                    <a:srgbClr val="CC6600"/>
                  </a:solidFill>
                  <a:latin typeface="微软雅黑"/>
                  <a:cs typeface="微软雅黑"/>
                </a:rPr>
                <a:t>或</a:t>
              </a:r>
              <a:endParaRPr dirty="0" sz="2400">
                <a:latin typeface="微软雅黑"/>
                <a:cs typeface="微软雅黑"/>
              </a:endParaRPr>
            </a:p>
          </p:txBody>
        </p:sp>
        <p:sp>
          <p:nvSpPr>
            <p:cNvPr id="1048767" name="object 28"/>
            <p:cNvSpPr/>
            <p:nvPr/>
          </p:nvSpPr>
          <p:spPr>
            <a:xfrm>
              <a:off x="9252317" y="3240065"/>
              <a:ext cx="734568" cy="649224"/>
            </a:xfrm>
            <a:prstGeom prst="rect"/>
            <a:blipFill>
              <a:blip xmlns:r="http://schemas.openxmlformats.org/officeDocument/2006/relationships" r:embed="rId5" cstate="print"/>
              <a:stretch>
                <a:fillRect/>
              </a:stretch>
            </a:blipFill>
          </p:spPr>
          <p:txBody>
            <a:bodyPr bIns="0" lIns="0" rIns="0" rtlCol="0" tIns="0" wrap="square">
              <a:spAutoFit/>
            </a:bodyPr>
            <a:p>
              <a:endParaRPr dirty="0"/>
            </a:p>
          </p:txBody>
        </p:sp>
        <p:sp>
          <p:nvSpPr>
            <p:cNvPr id="1048768" name="object 29"/>
            <p:cNvSpPr/>
            <p:nvPr/>
          </p:nvSpPr>
          <p:spPr>
            <a:xfrm>
              <a:off x="7588108" y="2945933"/>
              <a:ext cx="1080516" cy="1078991"/>
            </a:xfrm>
            <a:prstGeom prst="rect"/>
            <a:blipFill>
              <a:blip xmlns:r="http://schemas.openxmlformats.org/officeDocument/2006/relationships" r:embed="rId6" cstate="print"/>
              <a:stretch>
                <a:fillRect/>
              </a:stretch>
            </a:blipFill>
          </p:spPr>
          <p:txBody>
            <a:bodyPr bIns="0" lIns="0" rIns="0" rtlCol="0" tIns="0" wrap="square">
              <a:spAutoFit/>
            </a:bodyPr>
            <a:p>
              <a:endParaRPr dirty="0"/>
            </a:p>
          </p:txBody>
        </p:sp>
        <p:sp>
          <p:nvSpPr>
            <p:cNvPr id="1048769" name="object 30"/>
            <p:cNvSpPr txBox="1"/>
            <p:nvPr/>
          </p:nvSpPr>
          <p:spPr>
            <a:xfrm>
              <a:off x="7800706" y="4010446"/>
              <a:ext cx="836294" cy="500380"/>
            </a:xfrm>
            <a:prstGeom prst="rect"/>
          </p:spPr>
          <p:txBody>
            <a:bodyPr bIns="0" lIns="0" rIns="0" rtlCol="0" tIns="0" vert="horz" wrap="square">
              <a:spAutoFit/>
            </a:bodyPr>
            <a:p>
              <a:pPr marL="12700" marR="6350">
                <a:lnSpc>
                  <a:spcPct val="100000"/>
                </a:lnSpc>
              </a:pPr>
              <a:r>
                <a:rPr b="1" dirty="0" sz="1600" spc="-15">
                  <a:solidFill>
                    <a:srgbClr val="585858"/>
                  </a:solidFill>
                  <a:latin typeface="微软雅黑"/>
                  <a:cs typeface="微软雅黑"/>
                </a:rPr>
                <a:t>安全生产 管理机构</a:t>
              </a:r>
              <a:endParaRPr dirty="0" sz="1600">
                <a:latin typeface="微软雅黑"/>
                <a:cs typeface="微软雅黑"/>
              </a:endParaRPr>
            </a:p>
          </p:txBody>
        </p:sp>
        <p:sp>
          <p:nvSpPr>
            <p:cNvPr id="1048770" name="object 31"/>
            <p:cNvSpPr txBox="1"/>
            <p:nvPr/>
          </p:nvSpPr>
          <p:spPr>
            <a:xfrm>
              <a:off x="9118967" y="4010446"/>
              <a:ext cx="1038860" cy="500380"/>
            </a:xfrm>
            <a:prstGeom prst="rect"/>
          </p:spPr>
          <p:txBody>
            <a:bodyPr bIns="0" lIns="0" rIns="0" rtlCol="0" tIns="0" vert="horz" wrap="square">
              <a:spAutoFit/>
            </a:bodyPr>
            <a:p>
              <a:pPr marL="12700" marR="6350">
                <a:lnSpc>
                  <a:spcPct val="100000"/>
                </a:lnSpc>
              </a:pPr>
              <a:r>
                <a:rPr b="1" dirty="0" sz="1600" spc="-15">
                  <a:solidFill>
                    <a:srgbClr val="585858"/>
                  </a:solidFill>
                  <a:latin typeface="微软雅黑"/>
                  <a:cs typeface="微软雅黑"/>
                </a:rPr>
                <a:t>专职安全生 产管理人员</a:t>
              </a:r>
              <a:endParaRPr dirty="0" sz="1600">
                <a:latin typeface="微软雅黑"/>
                <a:cs typeface="微软雅黑"/>
              </a:endParaRPr>
            </a:p>
          </p:txBody>
        </p:sp>
        <p:sp>
          <p:nvSpPr>
            <p:cNvPr id="1048771" name="object 32"/>
            <p:cNvSpPr txBox="1"/>
            <p:nvPr/>
          </p:nvSpPr>
          <p:spPr>
            <a:xfrm>
              <a:off x="8761334" y="3454314"/>
              <a:ext cx="330200" cy="378460"/>
            </a:xfrm>
            <a:prstGeom prst="rect"/>
          </p:spPr>
          <p:txBody>
            <a:bodyPr bIns="0" lIns="0" rIns="0" rtlCol="0" tIns="0" vert="horz" wrap="square">
              <a:spAutoFit/>
            </a:bodyPr>
            <a:p>
              <a:pPr marL="12700">
                <a:lnSpc>
                  <a:spcPct val="100000"/>
                </a:lnSpc>
              </a:pPr>
              <a:r>
                <a:rPr b="1" dirty="0" sz="2400">
                  <a:solidFill>
                    <a:srgbClr val="CC6600"/>
                  </a:solidFill>
                  <a:latin typeface="微软雅黑"/>
                  <a:cs typeface="微软雅黑"/>
                </a:rPr>
                <a:t>或</a:t>
              </a:r>
              <a:endParaRPr dirty="0" sz="2400">
                <a:latin typeface="微软雅黑"/>
                <a:cs typeface="微软雅黑"/>
              </a:endParaRPr>
            </a:p>
          </p:txBody>
        </p:sp>
        <p:sp>
          <p:nvSpPr>
            <p:cNvPr id="1048772" name="object 33"/>
            <p:cNvSpPr/>
            <p:nvPr/>
          </p:nvSpPr>
          <p:spPr>
            <a:xfrm>
              <a:off x="3547984" y="3240065"/>
              <a:ext cx="672084" cy="1008888"/>
            </a:xfrm>
            <a:prstGeom prst="rect"/>
            <a:blipFill>
              <a:blip xmlns:r="http://schemas.openxmlformats.org/officeDocument/2006/relationships" r:embed="rId7" cstate="print"/>
              <a:stretch>
                <a:fillRect/>
              </a:stretch>
            </a:blipFill>
          </p:spPr>
          <p:txBody>
            <a:bodyPr bIns="0" lIns="0" rIns="0" rtlCol="0" tIns="0" wrap="square">
              <a:spAutoFit/>
            </a:bodyPr>
            <a:p>
              <a:endParaRPr dirty="0"/>
            </a:p>
          </p:txBody>
        </p:sp>
        <p:sp>
          <p:nvSpPr>
            <p:cNvPr id="1048773" name="object 34"/>
            <p:cNvSpPr/>
            <p:nvPr/>
          </p:nvSpPr>
          <p:spPr>
            <a:xfrm>
              <a:off x="4241405" y="3240065"/>
              <a:ext cx="672084" cy="1008888"/>
            </a:xfrm>
            <a:prstGeom prst="rect"/>
            <a:blipFill>
              <a:blip xmlns:r="http://schemas.openxmlformats.org/officeDocument/2006/relationships" r:embed="rId8" cstate="print"/>
              <a:stretch>
                <a:fillRect/>
              </a:stretch>
            </a:blipFill>
          </p:spPr>
          <p:txBody>
            <a:bodyPr bIns="0" lIns="0" rIns="0" rtlCol="0" tIns="0" wrap="square">
              <a:spAutoFit/>
            </a:bodyPr>
            <a:p>
              <a:endParaRPr dirty="0"/>
            </a:p>
          </p:txBody>
        </p:sp>
        <p:sp>
          <p:nvSpPr>
            <p:cNvPr id="1048774" name="object 35"/>
            <p:cNvSpPr txBox="1"/>
            <p:nvPr/>
          </p:nvSpPr>
          <p:spPr>
            <a:xfrm>
              <a:off x="5026391" y="3431327"/>
              <a:ext cx="1938020" cy="438784"/>
            </a:xfrm>
            <a:prstGeom prst="rect"/>
          </p:spPr>
          <p:txBody>
            <a:bodyPr bIns="0" lIns="0" rIns="0" rtlCol="0" tIns="0" vert="horz" wrap="square">
              <a:spAutoFit/>
            </a:bodyPr>
            <a:p>
              <a:pPr marL="12700">
                <a:lnSpc>
                  <a:spcPct val="100000"/>
                </a:lnSpc>
              </a:pPr>
              <a:r>
                <a:rPr b="1" dirty="0" sz="1800">
                  <a:solidFill>
                    <a:srgbClr val="585858"/>
                  </a:solidFill>
                  <a:latin typeface="微软雅黑"/>
                  <a:cs typeface="微软雅黑"/>
                </a:rPr>
                <a:t>从业人员</a:t>
              </a:r>
              <a:r>
                <a:rPr b="1" dirty="0" sz="1800" spc="5">
                  <a:solidFill>
                    <a:srgbClr val="585858"/>
                  </a:solidFill>
                  <a:latin typeface="微软雅黑"/>
                  <a:cs typeface="微软雅黑"/>
                </a:rPr>
                <a:t> </a:t>
              </a:r>
              <a:r>
                <a:rPr b="1" dirty="0" sz="2800" spc="-20">
                  <a:solidFill>
                    <a:srgbClr val="FF0000"/>
                  </a:solidFill>
                  <a:latin typeface="微软雅黑"/>
                  <a:cs typeface="微软雅黑"/>
                </a:rPr>
                <a:t>100+</a:t>
              </a:r>
              <a:endParaRPr dirty="0" sz="2800">
                <a:solidFill>
                  <a:srgbClr val="FF0000"/>
                </a:solidFill>
                <a:latin typeface="微软雅黑"/>
                <a:cs typeface="微软雅黑"/>
              </a:endParaRPr>
            </a:p>
          </p:txBody>
        </p:sp>
        <p:sp>
          <p:nvSpPr>
            <p:cNvPr id="1048775" name="object 36"/>
            <p:cNvSpPr/>
            <p:nvPr/>
          </p:nvSpPr>
          <p:spPr>
            <a:xfrm>
              <a:off x="9252317" y="5254792"/>
              <a:ext cx="734568" cy="649223"/>
            </a:xfrm>
            <a:prstGeom prst="rect"/>
            <a:blipFill>
              <a:blip xmlns:r="http://schemas.openxmlformats.org/officeDocument/2006/relationships" r:embed="rId9" cstate="print"/>
              <a:stretch>
                <a:fillRect/>
              </a:stretch>
            </a:blipFill>
          </p:spPr>
          <p:txBody>
            <a:bodyPr bIns="0" lIns="0" rIns="0" rtlCol="0" tIns="0" wrap="square">
              <a:spAutoFit/>
            </a:bodyPr>
            <a:p>
              <a:endParaRPr dirty="0"/>
            </a:p>
          </p:txBody>
        </p:sp>
        <p:sp>
          <p:nvSpPr>
            <p:cNvPr id="1048776" name="object 37"/>
            <p:cNvSpPr txBox="1"/>
            <p:nvPr/>
          </p:nvSpPr>
          <p:spPr>
            <a:xfrm>
              <a:off x="7692756" y="6025124"/>
              <a:ext cx="1038860" cy="500380"/>
            </a:xfrm>
            <a:prstGeom prst="rect"/>
          </p:spPr>
          <p:txBody>
            <a:bodyPr bIns="0" lIns="0" rIns="0" rtlCol="0" tIns="0" vert="horz" wrap="square">
              <a:spAutoFit/>
            </a:bodyPr>
            <a:p>
              <a:pPr marL="12700">
                <a:lnSpc>
                  <a:spcPct val="100000"/>
                </a:lnSpc>
              </a:pPr>
              <a:r>
                <a:rPr b="1" dirty="0" sz="1600" spc="-25">
                  <a:solidFill>
                    <a:srgbClr val="585858"/>
                  </a:solidFill>
                  <a:latin typeface="微软雅黑"/>
                  <a:cs typeface="微软雅黑"/>
                </a:rPr>
                <a:t>专职安全生</a:t>
              </a:r>
              <a:endParaRPr dirty="0" sz="1600">
                <a:latin typeface="微软雅黑"/>
                <a:cs typeface="微软雅黑"/>
              </a:endParaRPr>
            </a:p>
            <a:p>
              <a:pPr marL="12700">
                <a:lnSpc>
                  <a:spcPct val="100000"/>
                </a:lnSpc>
              </a:pPr>
              <a:r>
                <a:rPr b="1" dirty="0" sz="1600" spc="-20">
                  <a:solidFill>
                    <a:srgbClr val="585858"/>
                  </a:solidFill>
                  <a:latin typeface="微软雅黑"/>
                  <a:cs typeface="微软雅黑"/>
                </a:rPr>
                <a:t>产管理人员</a:t>
              </a:r>
              <a:endParaRPr dirty="0" sz="1600">
                <a:latin typeface="微软雅黑"/>
                <a:cs typeface="微软雅黑"/>
              </a:endParaRPr>
            </a:p>
          </p:txBody>
        </p:sp>
        <p:sp>
          <p:nvSpPr>
            <p:cNvPr id="1048777" name="object 38"/>
            <p:cNvSpPr txBox="1"/>
            <p:nvPr/>
          </p:nvSpPr>
          <p:spPr>
            <a:xfrm>
              <a:off x="9118967" y="6025124"/>
              <a:ext cx="1038860" cy="500380"/>
            </a:xfrm>
            <a:prstGeom prst="rect"/>
          </p:spPr>
          <p:txBody>
            <a:bodyPr bIns="0" lIns="0" rIns="0" rtlCol="0" tIns="0" vert="horz" wrap="square">
              <a:spAutoFit/>
            </a:bodyPr>
            <a:p>
              <a:pPr marL="12700">
                <a:lnSpc>
                  <a:spcPct val="100000"/>
                </a:lnSpc>
              </a:pPr>
              <a:r>
                <a:rPr b="1" dirty="0" sz="1600" spc="-25">
                  <a:solidFill>
                    <a:srgbClr val="585858"/>
                  </a:solidFill>
                  <a:latin typeface="微软雅黑"/>
                  <a:cs typeface="微软雅黑"/>
                </a:rPr>
                <a:t>兼职安全生</a:t>
              </a:r>
              <a:endParaRPr dirty="0" sz="1600">
                <a:latin typeface="微软雅黑"/>
                <a:cs typeface="微软雅黑"/>
              </a:endParaRPr>
            </a:p>
            <a:p>
              <a:pPr marL="12700">
                <a:lnSpc>
                  <a:spcPct val="100000"/>
                </a:lnSpc>
              </a:pPr>
              <a:r>
                <a:rPr b="1" dirty="0" sz="1600" spc="-20">
                  <a:solidFill>
                    <a:srgbClr val="585858"/>
                  </a:solidFill>
                  <a:latin typeface="微软雅黑"/>
                  <a:cs typeface="微软雅黑"/>
                </a:rPr>
                <a:t>产管理人员</a:t>
              </a:r>
              <a:endParaRPr dirty="0" sz="1600">
                <a:latin typeface="微软雅黑"/>
                <a:cs typeface="微软雅黑"/>
              </a:endParaRPr>
            </a:p>
          </p:txBody>
        </p:sp>
        <p:sp>
          <p:nvSpPr>
            <p:cNvPr id="1048778" name="object 39"/>
            <p:cNvSpPr txBox="1"/>
            <p:nvPr/>
          </p:nvSpPr>
          <p:spPr>
            <a:xfrm>
              <a:off x="8761334" y="5469372"/>
              <a:ext cx="330200" cy="378460"/>
            </a:xfrm>
            <a:prstGeom prst="rect"/>
          </p:spPr>
          <p:txBody>
            <a:bodyPr bIns="0" lIns="0" rIns="0" rtlCol="0" tIns="0" vert="horz" wrap="square">
              <a:spAutoFit/>
            </a:bodyPr>
            <a:p>
              <a:pPr marL="12700">
                <a:lnSpc>
                  <a:spcPct val="100000"/>
                </a:lnSpc>
              </a:pPr>
              <a:r>
                <a:rPr b="1" dirty="0" sz="2400">
                  <a:solidFill>
                    <a:srgbClr val="CC6600"/>
                  </a:solidFill>
                  <a:latin typeface="微软雅黑"/>
                  <a:cs typeface="微软雅黑"/>
                </a:rPr>
                <a:t>或</a:t>
              </a:r>
              <a:endParaRPr dirty="0" sz="2400">
                <a:latin typeface="微软雅黑"/>
                <a:cs typeface="微软雅黑"/>
              </a:endParaRPr>
            </a:p>
          </p:txBody>
        </p:sp>
        <p:sp>
          <p:nvSpPr>
            <p:cNvPr id="1048779" name="object 40"/>
            <p:cNvSpPr/>
            <p:nvPr/>
          </p:nvSpPr>
          <p:spPr>
            <a:xfrm>
              <a:off x="3547984" y="5254792"/>
              <a:ext cx="672084" cy="1007363"/>
            </a:xfrm>
            <a:prstGeom prst="rect"/>
            <a:blipFill>
              <a:blip xmlns:r="http://schemas.openxmlformats.org/officeDocument/2006/relationships" r:embed="rId7" cstate="print"/>
              <a:stretch>
                <a:fillRect/>
              </a:stretch>
            </a:blipFill>
          </p:spPr>
          <p:txBody>
            <a:bodyPr bIns="0" lIns="0" rIns="0" rtlCol="0" tIns="0" wrap="square">
              <a:spAutoFit/>
            </a:bodyPr>
            <a:p>
              <a:endParaRPr dirty="0"/>
            </a:p>
          </p:txBody>
        </p:sp>
        <p:sp>
          <p:nvSpPr>
            <p:cNvPr id="1048780" name="object 41"/>
            <p:cNvSpPr txBox="1"/>
            <p:nvPr/>
          </p:nvSpPr>
          <p:spPr>
            <a:xfrm>
              <a:off x="5026391" y="5446004"/>
              <a:ext cx="1822450" cy="438784"/>
            </a:xfrm>
            <a:prstGeom prst="rect"/>
          </p:spPr>
          <p:txBody>
            <a:bodyPr bIns="0" lIns="0" rIns="0" rtlCol="0" tIns="0" vert="horz" wrap="square">
              <a:spAutoFit/>
            </a:bodyPr>
            <a:p>
              <a:pPr marL="12700">
                <a:lnSpc>
                  <a:spcPct val="100000"/>
                </a:lnSpc>
              </a:pPr>
              <a:r>
                <a:rPr b="1" dirty="0" sz="1800" spc="-5">
                  <a:solidFill>
                    <a:srgbClr val="585858"/>
                  </a:solidFill>
                  <a:latin typeface="微软雅黑"/>
                  <a:cs typeface="微软雅黑"/>
                </a:rPr>
                <a:t>从业人</a:t>
              </a:r>
              <a:r>
                <a:rPr b="1" dirty="0" sz="1800" spc="0">
                  <a:solidFill>
                    <a:srgbClr val="585858"/>
                  </a:solidFill>
                  <a:latin typeface="微软雅黑"/>
                  <a:cs typeface="微软雅黑"/>
                </a:rPr>
                <a:t>员 </a:t>
              </a:r>
              <a:r>
                <a:rPr b="1" dirty="0" sz="2800" spc="-20">
                  <a:solidFill>
                    <a:srgbClr val="CC6600"/>
                  </a:solidFill>
                  <a:latin typeface="微软雅黑"/>
                  <a:cs typeface="微软雅黑"/>
                </a:rPr>
                <a:t>100-</a:t>
              </a:r>
              <a:endParaRPr dirty="0" sz="2800">
                <a:latin typeface="微软雅黑"/>
                <a:cs typeface="微软雅黑"/>
              </a:endParaRPr>
            </a:p>
          </p:txBody>
        </p:sp>
        <p:sp>
          <p:nvSpPr>
            <p:cNvPr id="1048781" name="object 42"/>
            <p:cNvSpPr/>
            <p:nvPr/>
          </p:nvSpPr>
          <p:spPr>
            <a:xfrm>
              <a:off x="1204072" y="3122717"/>
              <a:ext cx="1863852" cy="1865375"/>
            </a:xfrm>
            <a:prstGeom prst="rect"/>
            <a:blipFill>
              <a:blip xmlns:r="http://schemas.openxmlformats.org/officeDocument/2006/relationships" r:embed="rId10" cstate="print"/>
              <a:stretch>
                <a:fillRect/>
              </a:stretch>
            </a:blipFill>
          </p:spPr>
          <p:txBody>
            <a:bodyPr bIns="0" lIns="0" rIns="0" rtlCol="0" tIns="0" wrap="square">
              <a:spAutoFit/>
            </a:bodyPr>
            <a:p>
              <a:endParaRPr dirty="0"/>
            </a:p>
          </p:txBody>
        </p:sp>
        <p:sp>
          <p:nvSpPr>
            <p:cNvPr id="1048782" name="object 43"/>
            <p:cNvSpPr txBox="1"/>
            <p:nvPr/>
          </p:nvSpPr>
          <p:spPr>
            <a:xfrm>
              <a:off x="1154187" y="5108234"/>
              <a:ext cx="2159000" cy="287020"/>
            </a:xfrm>
            <a:prstGeom prst="rect"/>
          </p:spPr>
          <p:txBody>
            <a:bodyPr bIns="0" lIns="0" rIns="0" rtlCol="0" tIns="0" vert="horz" wrap="square">
              <a:spAutoFit/>
            </a:bodyPr>
            <a:p>
              <a:pPr marL="12700">
                <a:lnSpc>
                  <a:spcPct val="100000"/>
                </a:lnSpc>
              </a:pPr>
              <a:r>
                <a:rPr b="1" dirty="0" sz="1800" spc="300">
                  <a:solidFill>
                    <a:srgbClr val="FFFFFF"/>
                  </a:solidFill>
                  <a:latin typeface="微软雅黑"/>
                  <a:cs typeface="微软雅黑"/>
                </a:rPr>
                <a:t>其他生产经营单</a:t>
              </a:r>
              <a:r>
                <a:rPr b="1" dirty="0" sz="1800" spc="0">
                  <a:solidFill>
                    <a:srgbClr val="FFFFFF"/>
                  </a:solidFill>
                  <a:latin typeface="微软雅黑"/>
                  <a:cs typeface="微软雅黑"/>
                </a:rPr>
                <a:t>位</a:t>
              </a:r>
              <a:r>
                <a:rPr b="1" dirty="0" sz="1800" spc="-240">
                  <a:solidFill>
                    <a:srgbClr val="FFFFFF"/>
                  </a:solidFill>
                  <a:latin typeface="微软雅黑"/>
                  <a:cs typeface="微软雅黑"/>
                </a:rPr>
                <a:t> </a:t>
              </a:r>
              <a:endParaRPr dirty="0" sz="1800">
                <a:latin typeface="微软雅黑"/>
                <a:cs typeface="微软雅黑"/>
              </a:endParaRPr>
            </a:p>
          </p:txBody>
        </p:sp>
        <p:sp>
          <p:nvSpPr>
            <p:cNvPr id="1048783" name="object 44"/>
            <p:cNvSpPr txBox="1"/>
            <p:nvPr/>
          </p:nvSpPr>
          <p:spPr>
            <a:xfrm>
              <a:off x="7110589" y="1413678"/>
              <a:ext cx="254635" cy="670561"/>
            </a:xfrm>
            <a:prstGeom prst="rect"/>
          </p:spPr>
          <p:txBody>
            <a:bodyPr bIns="0" lIns="0" rIns="0" rtlCol="0" tIns="0" vert="horz" wrap="square">
              <a:spAutoFit/>
            </a:bodyPr>
            <a:p>
              <a:pPr marL="12700">
                <a:lnSpc>
                  <a:spcPct val="100000"/>
                </a:lnSpc>
              </a:pPr>
              <a:r>
                <a:rPr b="1" dirty="0" sz="1800">
                  <a:solidFill>
                    <a:srgbClr val="CC6600"/>
                  </a:solidFill>
                  <a:latin typeface="微软雅黑"/>
                  <a:cs typeface="微软雅黑"/>
                </a:rPr>
                <a:t>设</a:t>
              </a:r>
              <a:endParaRPr dirty="0" sz="1800">
                <a:latin typeface="微软雅黑"/>
                <a:cs typeface="微软雅黑"/>
              </a:endParaRPr>
            </a:p>
            <a:p>
              <a:pPr marL="12700">
                <a:lnSpc>
                  <a:spcPct val="100000"/>
                </a:lnSpc>
                <a:spcBef>
                  <a:spcPts val="1080"/>
                </a:spcBef>
              </a:pPr>
              <a:r>
                <a:rPr b="1" dirty="0" sz="1800">
                  <a:solidFill>
                    <a:srgbClr val="CC6600"/>
                  </a:solidFill>
                  <a:latin typeface="微软雅黑"/>
                  <a:cs typeface="微软雅黑"/>
                </a:rPr>
                <a:t>置</a:t>
              </a:r>
              <a:endParaRPr dirty="0" sz="1800">
                <a:latin typeface="微软雅黑"/>
                <a:cs typeface="微软雅黑"/>
              </a:endParaRPr>
            </a:p>
          </p:txBody>
        </p:sp>
        <p:sp>
          <p:nvSpPr>
            <p:cNvPr id="1048784" name="object 45"/>
            <p:cNvSpPr txBox="1"/>
            <p:nvPr/>
          </p:nvSpPr>
          <p:spPr>
            <a:xfrm>
              <a:off x="7110589" y="3398306"/>
              <a:ext cx="254635" cy="670561"/>
            </a:xfrm>
            <a:prstGeom prst="rect"/>
          </p:spPr>
          <p:txBody>
            <a:bodyPr bIns="0" lIns="0" rIns="0" rtlCol="0" tIns="0" vert="horz" wrap="square">
              <a:spAutoFit/>
            </a:bodyPr>
            <a:p>
              <a:pPr marL="12700">
                <a:lnSpc>
                  <a:spcPct val="100000"/>
                </a:lnSpc>
              </a:pPr>
              <a:r>
                <a:rPr b="1" dirty="0" sz="1800">
                  <a:solidFill>
                    <a:srgbClr val="CC6600"/>
                  </a:solidFill>
                  <a:latin typeface="微软雅黑"/>
                  <a:cs typeface="微软雅黑"/>
                </a:rPr>
                <a:t>设</a:t>
              </a:r>
              <a:endParaRPr dirty="0" sz="1800">
                <a:latin typeface="微软雅黑"/>
                <a:cs typeface="微软雅黑"/>
              </a:endParaRPr>
            </a:p>
            <a:p>
              <a:pPr marL="12700">
                <a:lnSpc>
                  <a:spcPct val="100000"/>
                </a:lnSpc>
                <a:spcBef>
                  <a:spcPts val="1080"/>
                </a:spcBef>
              </a:pPr>
              <a:r>
                <a:rPr b="1" dirty="0" sz="1800">
                  <a:solidFill>
                    <a:srgbClr val="CC6600"/>
                  </a:solidFill>
                  <a:latin typeface="微软雅黑"/>
                  <a:cs typeface="微软雅黑"/>
                </a:rPr>
                <a:t>置</a:t>
              </a:r>
              <a:endParaRPr dirty="0" sz="1800">
                <a:latin typeface="微软雅黑"/>
                <a:cs typeface="微软雅黑"/>
              </a:endParaRPr>
            </a:p>
          </p:txBody>
        </p:sp>
        <p:sp>
          <p:nvSpPr>
            <p:cNvPr id="1048785" name="object 46"/>
            <p:cNvSpPr txBox="1"/>
            <p:nvPr/>
          </p:nvSpPr>
          <p:spPr>
            <a:xfrm>
              <a:off x="7110589" y="5245374"/>
              <a:ext cx="254000" cy="836294"/>
            </a:xfrm>
            <a:prstGeom prst="rect"/>
          </p:spPr>
          <p:txBody>
            <a:bodyPr bIns="0" lIns="0" rIns="0" rtlCol="0" tIns="0" vert="horz" wrap="square">
              <a:spAutoFit/>
            </a:bodyPr>
            <a:p>
              <a:pPr marL="12700" marR="6350">
                <a:lnSpc>
                  <a:spcPct val="150100"/>
                </a:lnSpc>
              </a:pPr>
              <a:r>
                <a:rPr b="1" dirty="0" sz="1800">
                  <a:solidFill>
                    <a:srgbClr val="CC6600"/>
                  </a:solidFill>
                  <a:latin typeface="微软雅黑"/>
                  <a:cs typeface="微软雅黑"/>
                </a:rPr>
                <a:t>设 置</a:t>
              </a:r>
              <a:endParaRPr dirty="0" sz="1800">
                <a:latin typeface="微软雅黑"/>
                <a:cs typeface="微软雅黑"/>
              </a:endParaRPr>
            </a:p>
          </p:txBody>
        </p:sp>
        <p:sp>
          <p:nvSpPr>
            <p:cNvPr id="1048786" name="object 49"/>
            <p:cNvSpPr/>
            <p:nvPr/>
          </p:nvSpPr>
          <p:spPr>
            <a:xfrm>
              <a:off x="7830425" y="5254792"/>
              <a:ext cx="736092" cy="649223"/>
            </a:xfrm>
            <a:prstGeom prst="rect"/>
            <a:blipFill>
              <a:blip xmlns:r="http://schemas.openxmlformats.org/officeDocument/2006/relationships" r:embed="rId5" cstate="print"/>
              <a:stretch>
                <a:fillRect/>
              </a:stretch>
            </a:blipFill>
          </p:spPr>
          <p:txBody>
            <a:bodyPr bIns="0" lIns="0" rIns="0" rtlCol="0" tIns="0" wrap="square">
              <a:spAutoFit/>
            </a:bodyPr>
            <a:p>
              <a:endParaRPr dirty="0"/>
            </a:p>
          </p:txBody>
        </p:sp>
      </p:grpSp>
      <p:grpSp>
        <p:nvGrpSpPr>
          <p:cNvPr id="142" name="组合 49"/>
          <p:cNvGrpSpPr/>
          <p:nvPr/>
        </p:nvGrpSpPr>
        <p:grpSpPr>
          <a:xfrm>
            <a:off x="194519" y="948674"/>
            <a:ext cx="5116038" cy="523220"/>
            <a:chOff x="400233" y="909514"/>
            <a:chExt cx="5116038" cy="523220"/>
          </a:xfrm>
        </p:grpSpPr>
        <p:sp>
          <p:nvSpPr>
            <p:cNvPr id="1048787" name="矩形 50"/>
            <p:cNvSpPr/>
            <p:nvPr/>
          </p:nvSpPr>
          <p:spPr>
            <a:xfrm flipH="1">
              <a:off x="400233" y="929898"/>
              <a:ext cx="226334" cy="502836"/>
            </a:xfrm>
            <a:prstGeom prst="rect"/>
            <a:solidFill>
              <a:srgbClr val="0071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solidFill>
                  <a:srgbClr val="FFFF00"/>
                </a:solidFill>
              </a:endParaRPr>
            </a:p>
          </p:txBody>
        </p:sp>
        <p:sp>
          <p:nvSpPr>
            <p:cNvPr id="1048788" name="文本框 51"/>
            <p:cNvSpPr txBox="1"/>
            <p:nvPr/>
          </p:nvSpPr>
          <p:spPr>
            <a:xfrm>
              <a:off x="626567" y="909514"/>
              <a:ext cx="4889704" cy="523220"/>
            </a:xfrm>
            <a:prstGeom prst="rect"/>
            <a:noFill/>
          </p:spPr>
          <p:txBody>
            <a:bodyPr rtlCol="0" wrap="square">
              <a:spAutoFit/>
            </a:bodyPr>
            <a:p>
              <a:r>
                <a:rPr altLang="en-US" b="1" dirty="0" sz="2800" lang="zh-CN">
                  <a:solidFill>
                    <a:schemeClr val="bg1">
                      <a:lumMod val="50000"/>
                    </a:schemeClr>
                  </a:solidFill>
                  <a:latin typeface="微软雅黑" panose="020B0503020204020204" pitchFamily="34" charset="-122"/>
                  <a:ea typeface="微软雅黑" panose="020B0503020204020204" pitchFamily="34" charset="-122"/>
                </a:rPr>
                <a:t>第二章</a:t>
              </a:r>
              <a:r>
                <a:rPr altLang="zh-CN" b="1" dirty="0" sz="2800" lang="en-US">
                  <a:solidFill>
                    <a:schemeClr val="bg1">
                      <a:lumMod val="50000"/>
                    </a:schemeClr>
                  </a:solidFill>
                  <a:latin typeface="微软雅黑" panose="020B0503020204020204" pitchFamily="34" charset="-122"/>
                  <a:ea typeface="微软雅黑" panose="020B0503020204020204" pitchFamily="34" charset="-122"/>
                </a:rPr>
                <a:t>&lt;</a:t>
              </a:r>
              <a:r>
                <a:rPr altLang="en-US" b="1" dirty="0" sz="2800" lang="zh-CN">
                  <a:solidFill>
                    <a:schemeClr val="bg1">
                      <a:lumMod val="50000"/>
                    </a:schemeClr>
                  </a:solidFill>
                  <a:latin typeface="微软雅黑" panose="020B0503020204020204" pitchFamily="34" charset="-122"/>
                  <a:ea typeface="微软雅黑" panose="020B0503020204020204" pitchFamily="34" charset="-122"/>
                </a:rPr>
                <a:t>第二十四条</a:t>
              </a:r>
              <a:r>
                <a:rPr altLang="zh-CN" b="1" dirty="0" sz="2800" lang="en-US">
                  <a:solidFill>
                    <a:schemeClr val="bg1">
                      <a:lumMod val="50000"/>
                    </a:schemeClr>
                  </a:solidFill>
                  <a:latin typeface="微软雅黑" panose="020B0503020204020204" pitchFamily="34" charset="-122"/>
                  <a:ea typeface="微软雅黑" panose="020B0503020204020204" pitchFamily="34" charset="-122"/>
                </a:rPr>
                <a:t>&gt;</a:t>
              </a:r>
              <a:endParaRPr altLang="en-US" b="1" dirty="0" sz="2800" lang="zh-CN">
                <a:solidFill>
                  <a:schemeClr val="bg1">
                    <a:lumMod val="50000"/>
                  </a:schemeClr>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43" name=""/>
        <p:cNvGrpSpPr/>
        <p:nvPr/>
      </p:nvGrpSpPr>
      <p:grpSpPr>
        <a:xfrm>
          <a:off x="0" y="0"/>
          <a:ext cx="0" cy="0"/>
          <a:chOff x="0" y="0"/>
          <a:chExt cx="0" cy="0"/>
        </a:xfrm>
      </p:grpSpPr>
      <p:grpSp>
        <p:nvGrpSpPr>
          <p:cNvPr id="144" name="组合 27"/>
          <p:cNvGrpSpPr/>
          <p:nvPr/>
        </p:nvGrpSpPr>
        <p:grpSpPr>
          <a:xfrm>
            <a:off x="1094619" y="1773610"/>
            <a:ext cx="10009112" cy="4680520"/>
            <a:chOff x="122681" y="1386839"/>
            <a:chExt cx="9440419" cy="4059175"/>
          </a:xfrm>
        </p:grpSpPr>
        <p:sp>
          <p:nvSpPr>
            <p:cNvPr id="1048789" name="object 2"/>
            <p:cNvSpPr/>
            <p:nvPr/>
          </p:nvSpPr>
          <p:spPr>
            <a:xfrm>
              <a:off x="2793492" y="1412747"/>
              <a:ext cx="6769608" cy="576072"/>
            </a:xfrm>
            <a:custGeom>
              <a:avLst/>
              <a:ahLst/>
              <a:rect l="l" t="t" r="r" b="b"/>
              <a:pathLst>
                <a:path w="6769608" h="576072">
                  <a:moveTo>
                    <a:pt x="0" y="576072"/>
                  </a:moveTo>
                  <a:lnTo>
                    <a:pt x="6769608" y="576072"/>
                  </a:lnTo>
                  <a:lnTo>
                    <a:pt x="6769608" y="0"/>
                  </a:lnTo>
                  <a:lnTo>
                    <a:pt x="0" y="0"/>
                  </a:lnTo>
                  <a:lnTo>
                    <a:pt x="0" y="576072"/>
                  </a:lnTo>
                  <a:close/>
                </a:path>
              </a:pathLst>
            </a:custGeom>
            <a:solidFill>
              <a:srgbClr val="EC7C30"/>
            </a:solidFill>
          </p:spPr>
          <p:txBody>
            <a:bodyPr bIns="0" lIns="0" rIns="0" rtlCol="0" tIns="0" wrap="square">
              <a:spAutoFit/>
            </a:bodyPr>
            <a:p>
              <a:endParaRPr dirty="0"/>
            </a:p>
          </p:txBody>
        </p:sp>
        <p:sp>
          <p:nvSpPr>
            <p:cNvPr id="1048790" name="object 3"/>
            <p:cNvSpPr/>
            <p:nvPr/>
          </p:nvSpPr>
          <p:spPr>
            <a:xfrm>
              <a:off x="2918460" y="1501139"/>
              <a:ext cx="397760" cy="399288"/>
            </a:xfrm>
            <a:custGeom>
              <a:avLst/>
              <a:ahLst/>
              <a:rect l="l" t="t" r="r" b="b"/>
              <a:pathLst>
                <a:path w="397760" h="399288">
                  <a:moveTo>
                    <a:pt x="197484" y="0"/>
                  </a:moveTo>
                  <a:lnTo>
                    <a:pt x="149936" y="5750"/>
                  </a:lnTo>
                  <a:lnTo>
                    <a:pt x="106606" y="22134"/>
                  </a:lnTo>
                  <a:lnTo>
                    <a:pt x="68849" y="47853"/>
                  </a:lnTo>
                  <a:lnTo>
                    <a:pt x="38022" y="81610"/>
                  </a:lnTo>
                  <a:lnTo>
                    <a:pt x="15480" y="122104"/>
                  </a:lnTo>
                  <a:lnTo>
                    <a:pt x="2577" y="168038"/>
                  </a:lnTo>
                  <a:lnTo>
                    <a:pt x="0" y="201040"/>
                  </a:lnTo>
                  <a:lnTo>
                    <a:pt x="652" y="217349"/>
                  </a:lnTo>
                  <a:lnTo>
                    <a:pt x="10041" y="263843"/>
                  </a:lnTo>
                  <a:lnTo>
                    <a:pt x="29521" y="305631"/>
                  </a:lnTo>
                  <a:lnTo>
                    <a:pt x="57737" y="341360"/>
                  </a:lnTo>
                  <a:lnTo>
                    <a:pt x="93334" y="369673"/>
                  </a:lnTo>
                  <a:lnTo>
                    <a:pt x="134957" y="389216"/>
                  </a:lnTo>
                  <a:lnTo>
                    <a:pt x="181250" y="398633"/>
                  </a:lnTo>
                  <a:lnTo>
                    <a:pt x="197484" y="399288"/>
                  </a:lnTo>
                  <a:lnTo>
                    <a:pt x="214118" y="398633"/>
                  </a:lnTo>
                  <a:lnTo>
                    <a:pt x="261376" y="389216"/>
                  </a:lnTo>
                  <a:lnTo>
                    <a:pt x="293889" y="375158"/>
                  </a:lnTo>
                  <a:lnTo>
                    <a:pt x="197484" y="375158"/>
                  </a:lnTo>
                  <a:lnTo>
                    <a:pt x="182758" y="374543"/>
                  </a:lnTo>
                  <a:lnTo>
                    <a:pt x="140850" y="365719"/>
                  </a:lnTo>
                  <a:lnTo>
                    <a:pt x="103370" y="347448"/>
                  </a:lnTo>
                  <a:lnTo>
                    <a:pt x="71636" y="321052"/>
                  </a:lnTo>
                  <a:lnTo>
                    <a:pt x="46965" y="287849"/>
                  </a:lnTo>
                  <a:lnTo>
                    <a:pt x="30674" y="249160"/>
                  </a:lnTo>
                  <a:lnTo>
                    <a:pt x="24080" y="206304"/>
                  </a:lnTo>
                  <a:lnTo>
                    <a:pt x="24653" y="191063"/>
                  </a:lnTo>
                  <a:lnTo>
                    <a:pt x="33030" y="147757"/>
                  </a:lnTo>
                  <a:lnTo>
                    <a:pt x="50437" y="109032"/>
                  </a:lnTo>
                  <a:lnTo>
                    <a:pt x="75643" y="76118"/>
                  </a:lnTo>
                  <a:lnTo>
                    <a:pt x="107421" y="50244"/>
                  </a:lnTo>
                  <a:lnTo>
                    <a:pt x="144541" y="32639"/>
                  </a:lnTo>
                  <a:lnTo>
                    <a:pt x="185773" y="24531"/>
                  </a:lnTo>
                  <a:lnTo>
                    <a:pt x="197484" y="24130"/>
                  </a:lnTo>
                  <a:lnTo>
                    <a:pt x="293734" y="24130"/>
                  </a:lnTo>
                  <a:lnTo>
                    <a:pt x="290199" y="22134"/>
                  </a:lnTo>
                  <a:lnTo>
                    <a:pt x="246111" y="5750"/>
                  </a:lnTo>
                  <a:lnTo>
                    <a:pt x="214118" y="654"/>
                  </a:lnTo>
                  <a:lnTo>
                    <a:pt x="197484" y="0"/>
                  </a:lnTo>
                  <a:close/>
                </a:path>
                <a:path w="397760" h="399288">
                  <a:moveTo>
                    <a:pt x="293734" y="24130"/>
                  </a:moveTo>
                  <a:lnTo>
                    <a:pt x="197484" y="24130"/>
                  </a:lnTo>
                  <a:lnTo>
                    <a:pt x="212019" y="24745"/>
                  </a:lnTo>
                  <a:lnTo>
                    <a:pt x="226254" y="26557"/>
                  </a:lnTo>
                  <a:lnTo>
                    <a:pt x="266660" y="38665"/>
                  </a:lnTo>
                  <a:lnTo>
                    <a:pt x="302555" y="59718"/>
                  </a:lnTo>
                  <a:lnTo>
                    <a:pt x="332572" y="88346"/>
                  </a:lnTo>
                  <a:lnTo>
                    <a:pt x="355344" y="123180"/>
                  </a:lnTo>
                  <a:lnTo>
                    <a:pt x="369506" y="162852"/>
                  </a:lnTo>
                  <a:lnTo>
                    <a:pt x="373488" y="191311"/>
                  </a:lnTo>
                  <a:lnTo>
                    <a:pt x="372934" y="207010"/>
                  </a:lnTo>
                  <a:lnTo>
                    <a:pt x="364518" y="251182"/>
                  </a:lnTo>
                  <a:lnTo>
                    <a:pt x="346985" y="290188"/>
                  </a:lnTo>
                  <a:lnTo>
                    <a:pt x="321641" y="323030"/>
                  </a:lnTo>
                  <a:lnTo>
                    <a:pt x="289788" y="348709"/>
                  </a:lnTo>
                  <a:lnTo>
                    <a:pt x="252732" y="366225"/>
                  </a:lnTo>
                  <a:lnTo>
                    <a:pt x="211777" y="374581"/>
                  </a:lnTo>
                  <a:lnTo>
                    <a:pt x="197484" y="375158"/>
                  </a:lnTo>
                  <a:lnTo>
                    <a:pt x="293889" y="375158"/>
                  </a:lnTo>
                  <a:lnTo>
                    <a:pt x="328449" y="351688"/>
                  </a:lnTo>
                  <a:lnTo>
                    <a:pt x="359562" y="318281"/>
                  </a:lnTo>
                  <a:lnTo>
                    <a:pt x="382240" y="278362"/>
                  </a:lnTo>
                  <a:lnTo>
                    <a:pt x="395183" y="233286"/>
                  </a:lnTo>
                  <a:lnTo>
                    <a:pt x="397760" y="200939"/>
                  </a:lnTo>
                  <a:lnTo>
                    <a:pt x="397110" y="184333"/>
                  </a:lnTo>
                  <a:lnTo>
                    <a:pt x="387700" y="136875"/>
                  </a:lnTo>
                  <a:lnTo>
                    <a:pt x="368123" y="94423"/>
                  </a:lnTo>
                  <a:lnTo>
                    <a:pt x="339677" y="58277"/>
                  </a:lnTo>
                  <a:lnTo>
                    <a:pt x="303662" y="29734"/>
                  </a:lnTo>
                  <a:lnTo>
                    <a:pt x="293734" y="24130"/>
                  </a:lnTo>
                  <a:close/>
                </a:path>
                <a:path w="397760" h="399288">
                  <a:moveTo>
                    <a:pt x="223494" y="123317"/>
                  </a:moveTo>
                  <a:lnTo>
                    <a:pt x="173520" y="123352"/>
                  </a:lnTo>
                  <a:lnTo>
                    <a:pt x="234950" y="179577"/>
                  </a:lnTo>
                  <a:lnTo>
                    <a:pt x="96139" y="179583"/>
                  </a:lnTo>
                  <a:lnTo>
                    <a:pt x="96223" y="219710"/>
                  </a:lnTo>
                  <a:lnTo>
                    <a:pt x="234878" y="219778"/>
                  </a:lnTo>
                  <a:lnTo>
                    <a:pt x="173482" y="278637"/>
                  </a:lnTo>
                  <a:lnTo>
                    <a:pt x="224374" y="278550"/>
                  </a:lnTo>
                  <a:lnTo>
                    <a:pt x="306850" y="200939"/>
                  </a:lnTo>
                  <a:lnTo>
                    <a:pt x="223494" y="123317"/>
                  </a:lnTo>
                  <a:close/>
                </a:path>
              </a:pathLst>
            </a:custGeom>
            <a:solidFill>
              <a:srgbClr val="FFFFFF"/>
            </a:solidFill>
          </p:spPr>
          <p:txBody>
            <a:bodyPr bIns="0" lIns="0" rIns="0" rtlCol="0" tIns="0" wrap="square">
              <a:spAutoFit/>
            </a:bodyPr>
            <a:p>
              <a:endParaRPr dirty="0"/>
            </a:p>
          </p:txBody>
        </p:sp>
        <p:sp>
          <p:nvSpPr>
            <p:cNvPr id="1048791" name="object 4"/>
            <p:cNvSpPr/>
            <p:nvPr/>
          </p:nvSpPr>
          <p:spPr>
            <a:xfrm>
              <a:off x="2793492" y="1988820"/>
              <a:ext cx="6769608" cy="576072"/>
            </a:xfrm>
            <a:custGeom>
              <a:avLst/>
              <a:ahLst/>
              <a:rect l="l" t="t" r="r" b="b"/>
              <a:pathLst>
                <a:path w="6769608" h="576072">
                  <a:moveTo>
                    <a:pt x="0" y="576072"/>
                  </a:moveTo>
                  <a:lnTo>
                    <a:pt x="6769608" y="576072"/>
                  </a:lnTo>
                  <a:lnTo>
                    <a:pt x="6769608" y="0"/>
                  </a:lnTo>
                  <a:lnTo>
                    <a:pt x="0" y="0"/>
                  </a:lnTo>
                  <a:lnTo>
                    <a:pt x="0" y="576072"/>
                  </a:lnTo>
                  <a:close/>
                </a:path>
              </a:pathLst>
            </a:custGeom>
            <a:solidFill>
              <a:srgbClr val="00AF50"/>
            </a:solidFill>
          </p:spPr>
          <p:txBody>
            <a:bodyPr bIns="0" lIns="0" rIns="0" rtlCol="0" tIns="0" wrap="square">
              <a:spAutoFit/>
            </a:bodyPr>
            <a:p>
              <a:endParaRPr dirty="0"/>
            </a:p>
          </p:txBody>
        </p:sp>
        <p:sp>
          <p:nvSpPr>
            <p:cNvPr id="1048792" name="object 5"/>
            <p:cNvSpPr/>
            <p:nvPr/>
          </p:nvSpPr>
          <p:spPr>
            <a:xfrm>
              <a:off x="2918460" y="2077211"/>
              <a:ext cx="397760" cy="399288"/>
            </a:xfrm>
            <a:custGeom>
              <a:avLst/>
              <a:ahLst/>
              <a:rect l="l" t="t" r="r" b="b"/>
              <a:pathLst>
                <a:path w="397760" h="399288">
                  <a:moveTo>
                    <a:pt x="197484" y="0"/>
                  </a:moveTo>
                  <a:lnTo>
                    <a:pt x="149936" y="5750"/>
                  </a:lnTo>
                  <a:lnTo>
                    <a:pt x="106606" y="22134"/>
                  </a:lnTo>
                  <a:lnTo>
                    <a:pt x="68849" y="47853"/>
                  </a:lnTo>
                  <a:lnTo>
                    <a:pt x="38022" y="81610"/>
                  </a:lnTo>
                  <a:lnTo>
                    <a:pt x="15480" y="122104"/>
                  </a:lnTo>
                  <a:lnTo>
                    <a:pt x="2577" y="168038"/>
                  </a:lnTo>
                  <a:lnTo>
                    <a:pt x="0" y="201040"/>
                  </a:lnTo>
                  <a:lnTo>
                    <a:pt x="652" y="217349"/>
                  </a:lnTo>
                  <a:lnTo>
                    <a:pt x="10041" y="263843"/>
                  </a:lnTo>
                  <a:lnTo>
                    <a:pt x="29521" y="305631"/>
                  </a:lnTo>
                  <a:lnTo>
                    <a:pt x="57737" y="341360"/>
                  </a:lnTo>
                  <a:lnTo>
                    <a:pt x="93334" y="369673"/>
                  </a:lnTo>
                  <a:lnTo>
                    <a:pt x="134957" y="389216"/>
                  </a:lnTo>
                  <a:lnTo>
                    <a:pt x="181250" y="398633"/>
                  </a:lnTo>
                  <a:lnTo>
                    <a:pt x="197484" y="399288"/>
                  </a:lnTo>
                  <a:lnTo>
                    <a:pt x="214118" y="398633"/>
                  </a:lnTo>
                  <a:lnTo>
                    <a:pt x="261376" y="389216"/>
                  </a:lnTo>
                  <a:lnTo>
                    <a:pt x="293889" y="375158"/>
                  </a:lnTo>
                  <a:lnTo>
                    <a:pt x="197484" y="375158"/>
                  </a:lnTo>
                  <a:lnTo>
                    <a:pt x="182758" y="374543"/>
                  </a:lnTo>
                  <a:lnTo>
                    <a:pt x="140850" y="365719"/>
                  </a:lnTo>
                  <a:lnTo>
                    <a:pt x="103370" y="347448"/>
                  </a:lnTo>
                  <a:lnTo>
                    <a:pt x="71636" y="321052"/>
                  </a:lnTo>
                  <a:lnTo>
                    <a:pt x="46965" y="287849"/>
                  </a:lnTo>
                  <a:lnTo>
                    <a:pt x="30674" y="249160"/>
                  </a:lnTo>
                  <a:lnTo>
                    <a:pt x="24080" y="206304"/>
                  </a:lnTo>
                  <a:lnTo>
                    <a:pt x="24653" y="191063"/>
                  </a:lnTo>
                  <a:lnTo>
                    <a:pt x="33030" y="147757"/>
                  </a:lnTo>
                  <a:lnTo>
                    <a:pt x="50437" y="109032"/>
                  </a:lnTo>
                  <a:lnTo>
                    <a:pt x="75643" y="76118"/>
                  </a:lnTo>
                  <a:lnTo>
                    <a:pt x="107421" y="50244"/>
                  </a:lnTo>
                  <a:lnTo>
                    <a:pt x="144541" y="32639"/>
                  </a:lnTo>
                  <a:lnTo>
                    <a:pt x="185773" y="24531"/>
                  </a:lnTo>
                  <a:lnTo>
                    <a:pt x="197484" y="24129"/>
                  </a:lnTo>
                  <a:lnTo>
                    <a:pt x="293734" y="24129"/>
                  </a:lnTo>
                  <a:lnTo>
                    <a:pt x="290199" y="22134"/>
                  </a:lnTo>
                  <a:lnTo>
                    <a:pt x="246111" y="5750"/>
                  </a:lnTo>
                  <a:lnTo>
                    <a:pt x="214118" y="654"/>
                  </a:lnTo>
                  <a:lnTo>
                    <a:pt x="197484" y="0"/>
                  </a:lnTo>
                  <a:close/>
                </a:path>
                <a:path w="397760" h="399288">
                  <a:moveTo>
                    <a:pt x="293734" y="24129"/>
                  </a:moveTo>
                  <a:lnTo>
                    <a:pt x="197484" y="24129"/>
                  </a:lnTo>
                  <a:lnTo>
                    <a:pt x="212019" y="24745"/>
                  </a:lnTo>
                  <a:lnTo>
                    <a:pt x="226254" y="26557"/>
                  </a:lnTo>
                  <a:lnTo>
                    <a:pt x="266660" y="38665"/>
                  </a:lnTo>
                  <a:lnTo>
                    <a:pt x="302555" y="59718"/>
                  </a:lnTo>
                  <a:lnTo>
                    <a:pt x="332572" y="88346"/>
                  </a:lnTo>
                  <a:lnTo>
                    <a:pt x="355344" y="123180"/>
                  </a:lnTo>
                  <a:lnTo>
                    <a:pt x="369506" y="162852"/>
                  </a:lnTo>
                  <a:lnTo>
                    <a:pt x="373488" y="191311"/>
                  </a:lnTo>
                  <a:lnTo>
                    <a:pt x="372934" y="207010"/>
                  </a:lnTo>
                  <a:lnTo>
                    <a:pt x="364518" y="251182"/>
                  </a:lnTo>
                  <a:lnTo>
                    <a:pt x="346985" y="290188"/>
                  </a:lnTo>
                  <a:lnTo>
                    <a:pt x="321641" y="323030"/>
                  </a:lnTo>
                  <a:lnTo>
                    <a:pt x="289788" y="348709"/>
                  </a:lnTo>
                  <a:lnTo>
                    <a:pt x="252732" y="366225"/>
                  </a:lnTo>
                  <a:lnTo>
                    <a:pt x="211777" y="374581"/>
                  </a:lnTo>
                  <a:lnTo>
                    <a:pt x="197484" y="375158"/>
                  </a:lnTo>
                  <a:lnTo>
                    <a:pt x="293889" y="375158"/>
                  </a:lnTo>
                  <a:lnTo>
                    <a:pt x="328449" y="351688"/>
                  </a:lnTo>
                  <a:lnTo>
                    <a:pt x="359562" y="318281"/>
                  </a:lnTo>
                  <a:lnTo>
                    <a:pt x="382240" y="278362"/>
                  </a:lnTo>
                  <a:lnTo>
                    <a:pt x="395183" y="233286"/>
                  </a:lnTo>
                  <a:lnTo>
                    <a:pt x="397760" y="200939"/>
                  </a:lnTo>
                  <a:lnTo>
                    <a:pt x="397110" y="184333"/>
                  </a:lnTo>
                  <a:lnTo>
                    <a:pt x="387700" y="136875"/>
                  </a:lnTo>
                  <a:lnTo>
                    <a:pt x="368123" y="94423"/>
                  </a:lnTo>
                  <a:lnTo>
                    <a:pt x="339677" y="58277"/>
                  </a:lnTo>
                  <a:lnTo>
                    <a:pt x="303662" y="29734"/>
                  </a:lnTo>
                  <a:lnTo>
                    <a:pt x="293734" y="24129"/>
                  </a:lnTo>
                  <a:close/>
                </a:path>
                <a:path w="397760" h="399288">
                  <a:moveTo>
                    <a:pt x="223494" y="123317"/>
                  </a:moveTo>
                  <a:lnTo>
                    <a:pt x="173520" y="123352"/>
                  </a:lnTo>
                  <a:lnTo>
                    <a:pt x="234950" y="179577"/>
                  </a:lnTo>
                  <a:lnTo>
                    <a:pt x="96139" y="179583"/>
                  </a:lnTo>
                  <a:lnTo>
                    <a:pt x="96223" y="219710"/>
                  </a:lnTo>
                  <a:lnTo>
                    <a:pt x="234878" y="219778"/>
                  </a:lnTo>
                  <a:lnTo>
                    <a:pt x="173482" y="278637"/>
                  </a:lnTo>
                  <a:lnTo>
                    <a:pt x="224374" y="278550"/>
                  </a:lnTo>
                  <a:lnTo>
                    <a:pt x="306850" y="200939"/>
                  </a:lnTo>
                  <a:lnTo>
                    <a:pt x="223494" y="123317"/>
                  </a:lnTo>
                  <a:close/>
                </a:path>
              </a:pathLst>
            </a:custGeom>
            <a:solidFill>
              <a:srgbClr val="FFFFFF"/>
            </a:solidFill>
          </p:spPr>
          <p:txBody>
            <a:bodyPr bIns="0" lIns="0" rIns="0" rtlCol="0" tIns="0" wrap="square">
              <a:spAutoFit/>
            </a:bodyPr>
            <a:p>
              <a:endParaRPr dirty="0"/>
            </a:p>
          </p:txBody>
        </p:sp>
        <p:sp>
          <p:nvSpPr>
            <p:cNvPr id="1048793" name="object 6"/>
            <p:cNvSpPr txBox="1"/>
            <p:nvPr/>
          </p:nvSpPr>
          <p:spPr>
            <a:xfrm>
              <a:off x="3520821" y="1480692"/>
              <a:ext cx="5054600" cy="480454"/>
            </a:xfrm>
            <a:prstGeom prst="rect"/>
          </p:spPr>
          <p:txBody>
            <a:bodyPr bIns="0" lIns="0" rIns="0" rtlCol="0" tIns="0" vert="horz" wrap="square">
              <a:spAutoFit/>
            </a:bodyPr>
            <a:p>
              <a:pPr marL="12700">
                <a:lnSpc>
                  <a:spcPct val="100000"/>
                </a:lnSpc>
              </a:pPr>
              <a:r>
                <a:rPr altLang="en-US" b="1" dirty="0" sz="1800" lang="zh-CN">
                  <a:solidFill>
                    <a:srgbClr val="FFFFFF"/>
                  </a:solidFill>
                  <a:latin typeface="微软雅黑" panose="020B0503020204020204" pitchFamily="34" charset="-122"/>
                  <a:ea typeface="微软雅黑" panose="020B0503020204020204" pitchFamily="34" charset="-122"/>
                  <a:cs typeface="微软雅黑"/>
                </a:rPr>
                <a:t>组织或者参与拟订本单位安全生产规章制度、操作规程和生产安全事故应急救援预案</a:t>
              </a:r>
              <a:endParaRPr altLang="zh-CN" b="1" dirty="0" sz="1800" lang="en-US">
                <a:solidFill>
                  <a:srgbClr val="FFFFFF"/>
                </a:solidFill>
                <a:latin typeface="微软雅黑" panose="020B0503020204020204" pitchFamily="34" charset="-122"/>
                <a:ea typeface="微软雅黑" panose="020B0503020204020204" pitchFamily="34" charset="-122"/>
                <a:cs typeface="微软雅黑"/>
              </a:endParaRPr>
            </a:p>
          </p:txBody>
        </p:sp>
        <p:sp>
          <p:nvSpPr>
            <p:cNvPr id="1048794" name="object 7"/>
            <p:cNvSpPr/>
            <p:nvPr/>
          </p:nvSpPr>
          <p:spPr>
            <a:xfrm>
              <a:off x="2793492" y="2564892"/>
              <a:ext cx="6769608" cy="576072"/>
            </a:xfrm>
            <a:custGeom>
              <a:avLst/>
              <a:ahLst/>
              <a:rect l="l" t="t" r="r" b="b"/>
              <a:pathLst>
                <a:path w="6769608" h="576072">
                  <a:moveTo>
                    <a:pt x="0" y="576072"/>
                  </a:moveTo>
                  <a:lnTo>
                    <a:pt x="6769608" y="576072"/>
                  </a:lnTo>
                  <a:lnTo>
                    <a:pt x="6769608" y="0"/>
                  </a:lnTo>
                  <a:lnTo>
                    <a:pt x="0" y="0"/>
                  </a:lnTo>
                  <a:lnTo>
                    <a:pt x="0" y="576072"/>
                  </a:lnTo>
                  <a:close/>
                </a:path>
              </a:pathLst>
            </a:custGeom>
            <a:solidFill>
              <a:srgbClr val="DC3B00"/>
            </a:solidFill>
          </p:spPr>
          <p:txBody>
            <a:bodyPr bIns="0" lIns="0" rIns="0" rtlCol="0" tIns="0" wrap="square">
              <a:spAutoFit/>
            </a:bodyPr>
            <a:p>
              <a:endParaRPr dirty="0"/>
            </a:p>
          </p:txBody>
        </p:sp>
        <p:sp>
          <p:nvSpPr>
            <p:cNvPr id="1048795" name="object 8"/>
            <p:cNvSpPr/>
            <p:nvPr/>
          </p:nvSpPr>
          <p:spPr>
            <a:xfrm>
              <a:off x="2918460" y="2653283"/>
              <a:ext cx="397760" cy="399288"/>
            </a:xfrm>
            <a:custGeom>
              <a:avLst/>
              <a:ahLst/>
              <a:rect l="l" t="t" r="r" b="b"/>
              <a:pathLst>
                <a:path w="397760" h="399288">
                  <a:moveTo>
                    <a:pt x="197484" y="0"/>
                  </a:moveTo>
                  <a:lnTo>
                    <a:pt x="149936" y="5750"/>
                  </a:lnTo>
                  <a:lnTo>
                    <a:pt x="106606" y="22134"/>
                  </a:lnTo>
                  <a:lnTo>
                    <a:pt x="68849" y="47853"/>
                  </a:lnTo>
                  <a:lnTo>
                    <a:pt x="38022" y="81610"/>
                  </a:lnTo>
                  <a:lnTo>
                    <a:pt x="15480" y="122104"/>
                  </a:lnTo>
                  <a:lnTo>
                    <a:pt x="2577" y="168038"/>
                  </a:lnTo>
                  <a:lnTo>
                    <a:pt x="0" y="201040"/>
                  </a:lnTo>
                  <a:lnTo>
                    <a:pt x="652" y="217349"/>
                  </a:lnTo>
                  <a:lnTo>
                    <a:pt x="10041" y="263843"/>
                  </a:lnTo>
                  <a:lnTo>
                    <a:pt x="29521" y="305631"/>
                  </a:lnTo>
                  <a:lnTo>
                    <a:pt x="57737" y="341360"/>
                  </a:lnTo>
                  <a:lnTo>
                    <a:pt x="93334" y="369673"/>
                  </a:lnTo>
                  <a:lnTo>
                    <a:pt x="134957" y="389216"/>
                  </a:lnTo>
                  <a:lnTo>
                    <a:pt x="181250" y="398633"/>
                  </a:lnTo>
                  <a:lnTo>
                    <a:pt x="197484" y="399288"/>
                  </a:lnTo>
                  <a:lnTo>
                    <a:pt x="214118" y="398633"/>
                  </a:lnTo>
                  <a:lnTo>
                    <a:pt x="261376" y="389216"/>
                  </a:lnTo>
                  <a:lnTo>
                    <a:pt x="293889" y="375157"/>
                  </a:lnTo>
                  <a:lnTo>
                    <a:pt x="197484" y="375157"/>
                  </a:lnTo>
                  <a:lnTo>
                    <a:pt x="182758" y="374543"/>
                  </a:lnTo>
                  <a:lnTo>
                    <a:pt x="140850" y="365719"/>
                  </a:lnTo>
                  <a:lnTo>
                    <a:pt x="103370" y="347448"/>
                  </a:lnTo>
                  <a:lnTo>
                    <a:pt x="71636" y="321052"/>
                  </a:lnTo>
                  <a:lnTo>
                    <a:pt x="46965" y="287849"/>
                  </a:lnTo>
                  <a:lnTo>
                    <a:pt x="30674" y="249160"/>
                  </a:lnTo>
                  <a:lnTo>
                    <a:pt x="24080" y="206304"/>
                  </a:lnTo>
                  <a:lnTo>
                    <a:pt x="24653" y="191063"/>
                  </a:lnTo>
                  <a:lnTo>
                    <a:pt x="33030" y="147757"/>
                  </a:lnTo>
                  <a:lnTo>
                    <a:pt x="50437" y="109032"/>
                  </a:lnTo>
                  <a:lnTo>
                    <a:pt x="75643" y="76118"/>
                  </a:lnTo>
                  <a:lnTo>
                    <a:pt x="107421" y="50244"/>
                  </a:lnTo>
                  <a:lnTo>
                    <a:pt x="144541" y="32639"/>
                  </a:lnTo>
                  <a:lnTo>
                    <a:pt x="185773" y="24531"/>
                  </a:lnTo>
                  <a:lnTo>
                    <a:pt x="197484" y="24129"/>
                  </a:lnTo>
                  <a:lnTo>
                    <a:pt x="293734" y="24129"/>
                  </a:lnTo>
                  <a:lnTo>
                    <a:pt x="290199" y="22134"/>
                  </a:lnTo>
                  <a:lnTo>
                    <a:pt x="246111" y="5750"/>
                  </a:lnTo>
                  <a:lnTo>
                    <a:pt x="214118" y="654"/>
                  </a:lnTo>
                  <a:lnTo>
                    <a:pt x="197484" y="0"/>
                  </a:lnTo>
                  <a:close/>
                </a:path>
                <a:path w="397760" h="399288">
                  <a:moveTo>
                    <a:pt x="293734" y="24129"/>
                  </a:moveTo>
                  <a:lnTo>
                    <a:pt x="197484" y="24129"/>
                  </a:lnTo>
                  <a:lnTo>
                    <a:pt x="212019" y="24745"/>
                  </a:lnTo>
                  <a:lnTo>
                    <a:pt x="226254" y="26557"/>
                  </a:lnTo>
                  <a:lnTo>
                    <a:pt x="266660" y="38665"/>
                  </a:lnTo>
                  <a:lnTo>
                    <a:pt x="302555" y="59718"/>
                  </a:lnTo>
                  <a:lnTo>
                    <a:pt x="332572" y="88346"/>
                  </a:lnTo>
                  <a:lnTo>
                    <a:pt x="355344" y="123180"/>
                  </a:lnTo>
                  <a:lnTo>
                    <a:pt x="369506" y="162852"/>
                  </a:lnTo>
                  <a:lnTo>
                    <a:pt x="373488" y="191311"/>
                  </a:lnTo>
                  <a:lnTo>
                    <a:pt x="372934" y="207010"/>
                  </a:lnTo>
                  <a:lnTo>
                    <a:pt x="364518" y="251182"/>
                  </a:lnTo>
                  <a:lnTo>
                    <a:pt x="346985" y="290188"/>
                  </a:lnTo>
                  <a:lnTo>
                    <a:pt x="321641" y="323030"/>
                  </a:lnTo>
                  <a:lnTo>
                    <a:pt x="289788" y="348709"/>
                  </a:lnTo>
                  <a:lnTo>
                    <a:pt x="252732" y="366225"/>
                  </a:lnTo>
                  <a:lnTo>
                    <a:pt x="211777" y="374581"/>
                  </a:lnTo>
                  <a:lnTo>
                    <a:pt x="197484" y="375157"/>
                  </a:lnTo>
                  <a:lnTo>
                    <a:pt x="293889" y="375157"/>
                  </a:lnTo>
                  <a:lnTo>
                    <a:pt x="328449" y="351688"/>
                  </a:lnTo>
                  <a:lnTo>
                    <a:pt x="359562" y="318281"/>
                  </a:lnTo>
                  <a:lnTo>
                    <a:pt x="382240" y="278362"/>
                  </a:lnTo>
                  <a:lnTo>
                    <a:pt x="395183" y="233286"/>
                  </a:lnTo>
                  <a:lnTo>
                    <a:pt x="397760" y="200939"/>
                  </a:lnTo>
                  <a:lnTo>
                    <a:pt x="397110" y="184333"/>
                  </a:lnTo>
                  <a:lnTo>
                    <a:pt x="387700" y="136875"/>
                  </a:lnTo>
                  <a:lnTo>
                    <a:pt x="368123" y="94423"/>
                  </a:lnTo>
                  <a:lnTo>
                    <a:pt x="339677" y="58277"/>
                  </a:lnTo>
                  <a:lnTo>
                    <a:pt x="303662" y="29734"/>
                  </a:lnTo>
                  <a:lnTo>
                    <a:pt x="293734" y="24129"/>
                  </a:lnTo>
                  <a:close/>
                </a:path>
                <a:path w="397760" h="399288">
                  <a:moveTo>
                    <a:pt x="223494" y="123317"/>
                  </a:moveTo>
                  <a:lnTo>
                    <a:pt x="173520" y="123352"/>
                  </a:lnTo>
                  <a:lnTo>
                    <a:pt x="234950" y="179577"/>
                  </a:lnTo>
                  <a:lnTo>
                    <a:pt x="96139" y="179583"/>
                  </a:lnTo>
                  <a:lnTo>
                    <a:pt x="96223" y="219710"/>
                  </a:lnTo>
                  <a:lnTo>
                    <a:pt x="234878" y="219778"/>
                  </a:lnTo>
                  <a:lnTo>
                    <a:pt x="173482" y="278637"/>
                  </a:lnTo>
                  <a:lnTo>
                    <a:pt x="224374" y="278550"/>
                  </a:lnTo>
                  <a:lnTo>
                    <a:pt x="306850" y="200939"/>
                  </a:lnTo>
                  <a:lnTo>
                    <a:pt x="223494" y="123317"/>
                  </a:lnTo>
                  <a:close/>
                </a:path>
              </a:pathLst>
            </a:custGeom>
            <a:solidFill>
              <a:srgbClr val="FFFFFF"/>
            </a:solidFill>
          </p:spPr>
          <p:txBody>
            <a:bodyPr bIns="0" lIns="0" rIns="0" rtlCol="0" tIns="0" wrap="square">
              <a:spAutoFit/>
            </a:bodyPr>
            <a:p>
              <a:endParaRPr dirty="0"/>
            </a:p>
          </p:txBody>
        </p:sp>
        <p:sp>
          <p:nvSpPr>
            <p:cNvPr id="1048796" name="object 9"/>
            <p:cNvSpPr txBox="1"/>
            <p:nvPr/>
          </p:nvSpPr>
          <p:spPr>
            <a:xfrm>
              <a:off x="3520821" y="2612700"/>
              <a:ext cx="5548460" cy="480454"/>
            </a:xfrm>
            <a:prstGeom prst="rect"/>
          </p:spPr>
          <p:txBody>
            <a:bodyPr bIns="0" lIns="0" rIns="0" rtlCol="0" tIns="0" vert="horz" wrap="square">
              <a:spAutoFit/>
            </a:bodyPr>
            <a:p>
              <a:pPr marL="12700">
                <a:lnSpc>
                  <a:spcPct val="100000"/>
                </a:lnSpc>
              </a:pPr>
              <a:r>
                <a:rPr altLang="en-US" b="1" dirty="0" sz="1800" lang="zh-CN">
                  <a:solidFill>
                    <a:srgbClr val="FFFFFF"/>
                  </a:solidFill>
                  <a:latin typeface="微软雅黑" panose="020B0503020204020204" pitchFamily="34" charset="-122"/>
                  <a:ea typeface="微软雅黑" panose="020B0503020204020204" pitchFamily="34" charset="-122"/>
                  <a:cs typeface="微软雅黑"/>
                </a:rPr>
                <a:t>组织开展危险源辨识和评估，督促落实本单位重大危险源的安全管理措施</a:t>
              </a:r>
              <a:endParaRPr dirty="0" sz="1800">
                <a:latin typeface="微软雅黑" panose="020B0503020204020204" pitchFamily="34" charset="-122"/>
                <a:ea typeface="微软雅黑" panose="020B0503020204020204" pitchFamily="34" charset="-122"/>
                <a:cs typeface="微软雅黑"/>
              </a:endParaRPr>
            </a:p>
          </p:txBody>
        </p:sp>
        <p:sp>
          <p:nvSpPr>
            <p:cNvPr id="1048797" name="object 10"/>
            <p:cNvSpPr/>
            <p:nvPr/>
          </p:nvSpPr>
          <p:spPr>
            <a:xfrm>
              <a:off x="2793492" y="3140964"/>
              <a:ext cx="6769608" cy="576072"/>
            </a:xfrm>
            <a:custGeom>
              <a:avLst/>
              <a:ahLst/>
              <a:rect l="l" t="t" r="r" b="b"/>
              <a:pathLst>
                <a:path w="6769608" h="576072">
                  <a:moveTo>
                    <a:pt x="0" y="576072"/>
                  </a:moveTo>
                  <a:lnTo>
                    <a:pt x="6769608" y="576072"/>
                  </a:lnTo>
                  <a:lnTo>
                    <a:pt x="6769608" y="0"/>
                  </a:lnTo>
                  <a:lnTo>
                    <a:pt x="0" y="0"/>
                  </a:lnTo>
                  <a:lnTo>
                    <a:pt x="0" y="576072"/>
                  </a:lnTo>
                  <a:close/>
                </a:path>
              </a:pathLst>
            </a:custGeom>
            <a:solidFill>
              <a:srgbClr val="CC6600"/>
            </a:solidFill>
          </p:spPr>
          <p:txBody>
            <a:bodyPr bIns="0" lIns="0" rIns="0" rtlCol="0" tIns="0" wrap="square">
              <a:spAutoFit/>
            </a:bodyPr>
            <a:p>
              <a:endParaRPr dirty="0"/>
            </a:p>
          </p:txBody>
        </p:sp>
        <p:sp>
          <p:nvSpPr>
            <p:cNvPr id="1048798" name="object 11"/>
            <p:cNvSpPr/>
            <p:nvPr/>
          </p:nvSpPr>
          <p:spPr>
            <a:xfrm>
              <a:off x="2918460" y="3229355"/>
              <a:ext cx="397760" cy="399288"/>
            </a:xfrm>
            <a:custGeom>
              <a:avLst/>
              <a:ahLst/>
              <a:rect l="l" t="t" r="r" b="b"/>
              <a:pathLst>
                <a:path w="397760" h="399288">
                  <a:moveTo>
                    <a:pt x="197484" y="0"/>
                  </a:moveTo>
                  <a:lnTo>
                    <a:pt x="149936" y="5750"/>
                  </a:lnTo>
                  <a:lnTo>
                    <a:pt x="106606" y="22134"/>
                  </a:lnTo>
                  <a:lnTo>
                    <a:pt x="68849" y="47853"/>
                  </a:lnTo>
                  <a:lnTo>
                    <a:pt x="38022" y="81610"/>
                  </a:lnTo>
                  <a:lnTo>
                    <a:pt x="15480" y="122104"/>
                  </a:lnTo>
                  <a:lnTo>
                    <a:pt x="2577" y="168038"/>
                  </a:lnTo>
                  <a:lnTo>
                    <a:pt x="0" y="201041"/>
                  </a:lnTo>
                  <a:lnTo>
                    <a:pt x="652" y="217349"/>
                  </a:lnTo>
                  <a:lnTo>
                    <a:pt x="10041" y="263843"/>
                  </a:lnTo>
                  <a:lnTo>
                    <a:pt x="29521" y="305631"/>
                  </a:lnTo>
                  <a:lnTo>
                    <a:pt x="57737" y="341360"/>
                  </a:lnTo>
                  <a:lnTo>
                    <a:pt x="93334" y="369673"/>
                  </a:lnTo>
                  <a:lnTo>
                    <a:pt x="134957" y="389216"/>
                  </a:lnTo>
                  <a:lnTo>
                    <a:pt x="181250" y="398633"/>
                  </a:lnTo>
                  <a:lnTo>
                    <a:pt x="197484" y="399288"/>
                  </a:lnTo>
                  <a:lnTo>
                    <a:pt x="214118" y="398633"/>
                  </a:lnTo>
                  <a:lnTo>
                    <a:pt x="261376" y="389216"/>
                  </a:lnTo>
                  <a:lnTo>
                    <a:pt x="293889" y="375158"/>
                  </a:lnTo>
                  <a:lnTo>
                    <a:pt x="197484" y="375158"/>
                  </a:lnTo>
                  <a:lnTo>
                    <a:pt x="182758" y="374543"/>
                  </a:lnTo>
                  <a:lnTo>
                    <a:pt x="140850" y="365719"/>
                  </a:lnTo>
                  <a:lnTo>
                    <a:pt x="103370" y="347448"/>
                  </a:lnTo>
                  <a:lnTo>
                    <a:pt x="71636" y="321052"/>
                  </a:lnTo>
                  <a:lnTo>
                    <a:pt x="46965" y="287849"/>
                  </a:lnTo>
                  <a:lnTo>
                    <a:pt x="30674" y="249160"/>
                  </a:lnTo>
                  <a:lnTo>
                    <a:pt x="24080" y="206304"/>
                  </a:lnTo>
                  <a:lnTo>
                    <a:pt x="24653" y="191063"/>
                  </a:lnTo>
                  <a:lnTo>
                    <a:pt x="33030" y="147757"/>
                  </a:lnTo>
                  <a:lnTo>
                    <a:pt x="50437" y="109032"/>
                  </a:lnTo>
                  <a:lnTo>
                    <a:pt x="75643" y="76118"/>
                  </a:lnTo>
                  <a:lnTo>
                    <a:pt x="107421" y="50244"/>
                  </a:lnTo>
                  <a:lnTo>
                    <a:pt x="144541" y="32639"/>
                  </a:lnTo>
                  <a:lnTo>
                    <a:pt x="185773" y="24531"/>
                  </a:lnTo>
                  <a:lnTo>
                    <a:pt x="197484" y="24130"/>
                  </a:lnTo>
                  <a:lnTo>
                    <a:pt x="293734" y="24130"/>
                  </a:lnTo>
                  <a:lnTo>
                    <a:pt x="290199" y="22134"/>
                  </a:lnTo>
                  <a:lnTo>
                    <a:pt x="246111" y="5750"/>
                  </a:lnTo>
                  <a:lnTo>
                    <a:pt x="214118" y="654"/>
                  </a:lnTo>
                  <a:lnTo>
                    <a:pt x="197484" y="0"/>
                  </a:lnTo>
                  <a:close/>
                </a:path>
                <a:path w="397760" h="399288">
                  <a:moveTo>
                    <a:pt x="293734" y="24130"/>
                  </a:moveTo>
                  <a:lnTo>
                    <a:pt x="197484" y="24130"/>
                  </a:lnTo>
                  <a:lnTo>
                    <a:pt x="212019" y="24745"/>
                  </a:lnTo>
                  <a:lnTo>
                    <a:pt x="226254" y="26557"/>
                  </a:lnTo>
                  <a:lnTo>
                    <a:pt x="266660" y="38665"/>
                  </a:lnTo>
                  <a:lnTo>
                    <a:pt x="302555" y="59718"/>
                  </a:lnTo>
                  <a:lnTo>
                    <a:pt x="332572" y="88346"/>
                  </a:lnTo>
                  <a:lnTo>
                    <a:pt x="355344" y="123180"/>
                  </a:lnTo>
                  <a:lnTo>
                    <a:pt x="369506" y="162852"/>
                  </a:lnTo>
                  <a:lnTo>
                    <a:pt x="373488" y="191311"/>
                  </a:lnTo>
                  <a:lnTo>
                    <a:pt x="372934" y="207010"/>
                  </a:lnTo>
                  <a:lnTo>
                    <a:pt x="364518" y="251182"/>
                  </a:lnTo>
                  <a:lnTo>
                    <a:pt x="346985" y="290188"/>
                  </a:lnTo>
                  <a:lnTo>
                    <a:pt x="321641" y="323030"/>
                  </a:lnTo>
                  <a:lnTo>
                    <a:pt x="289788" y="348709"/>
                  </a:lnTo>
                  <a:lnTo>
                    <a:pt x="252732" y="366225"/>
                  </a:lnTo>
                  <a:lnTo>
                    <a:pt x="211777" y="374581"/>
                  </a:lnTo>
                  <a:lnTo>
                    <a:pt x="197484" y="375158"/>
                  </a:lnTo>
                  <a:lnTo>
                    <a:pt x="293889" y="375158"/>
                  </a:lnTo>
                  <a:lnTo>
                    <a:pt x="328449" y="351688"/>
                  </a:lnTo>
                  <a:lnTo>
                    <a:pt x="359562" y="318281"/>
                  </a:lnTo>
                  <a:lnTo>
                    <a:pt x="382240" y="278362"/>
                  </a:lnTo>
                  <a:lnTo>
                    <a:pt x="395183" y="233286"/>
                  </a:lnTo>
                  <a:lnTo>
                    <a:pt x="397760" y="200939"/>
                  </a:lnTo>
                  <a:lnTo>
                    <a:pt x="397110" y="184333"/>
                  </a:lnTo>
                  <a:lnTo>
                    <a:pt x="387700" y="136875"/>
                  </a:lnTo>
                  <a:lnTo>
                    <a:pt x="368123" y="94423"/>
                  </a:lnTo>
                  <a:lnTo>
                    <a:pt x="339677" y="58277"/>
                  </a:lnTo>
                  <a:lnTo>
                    <a:pt x="303662" y="29734"/>
                  </a:lnTo>
                  <a:lnTo>
                    <a:pt x="293734" y="24130"/>
                  </a:lnTo>
                  <a:close/>
                </a:path>
                <a:path w="397760" h="399288">
                  <a:moveTo>
                    <a:pt x="223494" y="123317"/>
                  </a:moveTo>
                  <a:lnTo>
                    <a:pt x="173520" y="123352"/>
                  </a:lnTo>
                  <a:lnTo>
                    <a:pt x="234950" y="179578"/>
                  </a:lnTo>
                  <a:lnTo>
                    <a:pt x="96139" y="179583"/>
                  </a:lnTo>
                  <a:lnTo>
                    <a:pt x="96223" y="219710"/>
                  </a:lnTo>
                  <a:lnTo>
                    <a:pt x="234878" y="219778"/>
                  </a:lnTo>
                  <a:lnTo>
                    <a:pt x="173482" y="278637"/>
                  </a:lnTo>
                  <a:lnTo>
                    <a:pt x="224374" y="278550"/>
                  </a:lnTo>
                  <a:lnTo>
                    <a:pt x="306850" y="200939"/>
                  </a:lnTo>
                  <a:lnTo>
                    <a:pt x="223494" y="123317"/>
                  </a:lnTo>
                  <a:close/>
                </a:path>
              </a:pathLst>
            </a:custGeom>
            <a:solidFill>
              <a:srgbClr val="FFFFFF"/>
            </a:solidFill>
          </p:spPr>
          <p:txBody>
            <a:bodyPr bIns="0" lIns="0" rIns="0" rtlCol="0" tIns="0" wrap="square">
              <a:spAutoFit/>
            </a:bodyPr>
            <a:p>
              <a:endParaRPr dirty="0"/>
            </a:p>
          </p:txBody>
        </p:sp>
        <p:sp>
          <p:nvSpPr>
            <p:cNvPr id="1048799" name="object 12"/>
            <p:cNvSpPr txBox="1"/>
            <p:nvPr/>
          </p:nvSpPr>
          <p:spPr>
            <a:xfrm>
              <a:off x="3520821" y="3281426"/>
              <a:ext cx="5969000" cy="240227"/>
            </a:xfrm>
            <a:prstGeom prst="rect"/>
          </p:spPr>
          <p:txBody>
            <a:bodyPr bIns="0" lIns="0" rIns="0" rtlCol="0" tIns="0" vert="horz" wrap="square">
              <a:spAutoFit/>
            </a:bodyPr>
            <a:p>
              <a:pPr marL="12700">
                <a:lnSpc>
                  <a:spcPct val="100000"/>
                </a:lnSpc>
              </a:pPr>
              <a:r>
                <a:rPr altLang="en-US" b="1" dirty="0" sz="1800" lang="zh-CN">
                  <a:solidFill>
                    <a:srgbClr val="FFFFFF"/>
                  </a:solidFill>
                  <a:latin typeface="微软雅黑" panose="020B0503020204020204" pitchFamily="34" charset="-122"/>
                  <a:ea typeface="微软雅黑" panose="020B0503020204020204" pitchFamily="34" charset="-122"/>
                  <a:cs typeface="微软雅黑"/>
                </a:rPr>
                <a:t>组织或者参与本单位应急救援演练</a:t>
              </a:r>
              <a:endParaRPr dirty="0" sz="1800">
                <a:latin typeface="微软雅黑" panose="020B0503020204020204" pitchFamily="34" charset="-122"/>
                <a:ea typeface="微软雅黑" panose="020B0503020204020204" pitchFamily="34" charset="-122"/>
                <a:cs typeface="微软雅黑"/>
              </a:endParaRPr>
            </a:p>
          </p:txBody>
        </p:sp>
        <p:sp>
          <p:nvSpPr>
            <p:cNvPr id="1048800" name="object 13"/>
            <p:cNvSpPr/>
            <p:nvPr/>
          </p:nvSpPr>
          <p:spPr>
            <a:xfrm>
              <a:off x="2793492" y="3717035"/>
              <a:ext cx="6769608" cy="576071"/>
            </a:xfrm>
            <a:custGeom>
              <a:avLst/>
              <a:ahLst/>
              <a:rect l="l" t="t" r="r" b="b"/>
              <a:pathLst>
                <a:path w="6769608" h="576072">
                  <a:moveTo>
                    <a:pt x="0" y="576071"/>
                  </a:moveTo>
                  <a:lnTo>
                    <a:pt x="6769608" y="576071"/>
                  </a:lnTo>
                  <a:lnTo>
                    <a:pt x="6769608" y="0"/>
                  </a:lnTo>
                  <a:lnTo>
                    <a:pt x="0" y="0"/>
                  </a:lnTo>
                  <a:lnTo>
                    <a:pt x="0" y="576071"/>
                  </a:lnTo>
                  <a:close/>
                </a:path>
              </a:pathLst>
            </a:custGeom>
            <a:solidFill>
              <a:srgbClr val="00AFEF"/>
            </a:solidFill>
          </p:spPr>
          <p:txBody>
            <a:bodyPr bIns="0" lIns="0" rIns="0" rtlCol="0" tIns="0" wrap="square">
              <a:spAutoFit/>
            </a:bodyPr>
            <a:p>
              <a:endParaRPr dirty="0"/>
            </a:p>
          </p:txBody>
        </p:sp>
        <p:sp>
          <p:nvSpPr>
            <p:cNvPr id="1048801" name="object 14"/>
            <p:cNvSpPr/>
            <p:nvPr/>
          </p:nvSpPr>
          <p:spPr>
            <a:xfrm>
              <a:off x="2918460" y="3805428"/>
              <a:ext cx="397760" cy="399288"/>
            </a:xfrm>
            <a:custGeom>
              <a:avLst/>
              <a:ahLst/>
              <a:rect l="l" t="t" r="r" b="b"/>
              <a:pathLst>
                <a:path w="397760" h="399288">
                  <a:moveTo>
                    <a:pt x="197484" y="0"/>
                  </a:moveTo>
                  <a:lnTo>
                    <a:pt x="149936" y="5750"/>
                  </a:lnTo>
                  <a:lnTo>
                    <a:pt x="106606" y="22134"/>
                  </a:lnTo>
                  <a:lnTo>
                    <a:pt x="68849" y="47853"/>
                  </a:lnTo>
                  <a:lnTo>
                    <a:pt x="38022" y="81610"/>
                  </a:lnTo>
                  <a:lnTo>
                    <a:pt x="15480" y="122104"/>
                  </a:lnTo>
                  <a:lnTo>
                    <a:pt x="2577" y="168038"/>
                  </a:lnTo>
                  <a:lnTo>
                    <a:pt x="0" y="201041"/>
                  </a:lnTo>
                  <a:lnTo>
                    <a:pt x="652" y="217349"/>
                  </a:lnTo>
                  <a:lnTo>
                    <a:pt x="10041" y="263843"/>
                  </a:lnTo>
                  <a:lnTo>
                    <a:pt x="29521" y="305631"/>
                  </a:lnTo>
                  <a:lnTo>
                    <a:pt x="57737" y="341360"/>
                  </a:lnTo>
                  <a:lnTo>
                    <a:pt x="93334" y="369673"/>
                  </a:lnTo>
                  <a:lnTo>
                    <a:pt x="134957" y="389216"/>
                  </a:lnTo>
                  <a:lnTo>
                    <a:pt x="181250" y="398633"/>
                  </a:lnTo>
                  <a:lnTo>
                    <a:pt x="197484" y="399288"/>
                  </a:lnTo>
                  <a:lnTo>
                    <a:pt x="214118" y="398633"/>
                  </a:lnTo>
                  <a:lnTo>
                    <a:pt x="261376" y="389216"/>
                  </a:lnTo>
                  <a:lnTo>
                    <a:pt x="293889" y="375158"/>
                  </a:lnTo>
                  <a:lnTo>
                    <a:pt x="197484" y="375158"/>
                  </a:lnTo>
                  <a:lnTo>
                    <a:pt x="182758" y="374543"/>
                  </a:lnTo>
                  <a:lnTo>
                    <a:pt x="140850" y="365719"/>
                  </a:lnTo>
                  <a:lnTo>
                    <a:pt x="103370" y="347448"/>
                  </a:lnTo>
                  <a:lnTo>
                    <a:pt x="71636" y="321052"/>
                  </a:lnTo>
                  <a:lnTo>
                    <a:pt x="46965" y="287849"/>
                  </a:lnTo>
                  <a:lnTo>
                    <a:pt x="30674" y="249160"/>
                  </a:lnTo>
                  <a:lnTo>
                    <a:pt x="24080" y="206304"/>
                  </a:lnTo>
                  <a:lnTo>
                    <a:pt x="24653" y="191063"/>
                  </a:lnTo>
                  <a:lnTo>
                    <a:pt x="33030" y="147757"/>
                  </a:lnTo>
                  <a:lnTo>
                    <a:pt x="50437" y="109032"/>
                  </a:lnTo>
                  <a:lnTo>
                    <a:pt x="75643" y="76118"/>
                  </a:lnTo>
                  <a:lnTo>
                    <a:pt x="107421" y="50244"/>
                  </a:lnTo>
                  <a:lnTo>
                    <a:pt x="144541" y="32639"/>
                  </a:lnTo>
                  <a:lnTo>
                    <a:pt x="185773" y="24531"/>
                  </a:lnTo>
                  <a:lnTo>
                    <a:pt x="197484" y="24130"/>
                  </a:lnTo>
                  <a:lnTo>
                    <a:pt x="293734" y="24130"/>
                  </a:lnTo>
                  <a:lnTo>
                    <a:pt x="290199" y="22134"/>
                  </a:lnTo>
                  <a:lnTo>
                    <a:pt x="246111" y="5750"/>
                  </a:lnTo>
                  <a:lnTo>
                    <a:pt x="214118" y="654"/>
                  </a:lnTo>
                  <a:lnTo>
                    <a:pt x="197484" y="0"/>
                  </a:lnTo>
                  <a:close/>
                </a:path>
                <a:path w="397760" h="399288">
                  <a:moveTo>
                    <a:pt x="293734" y="24130"/>
                  </a:moveTo>
                  <a:lnTo>
                    <a:pt x="197484" y="24130"/>
                  </a:lnTo>
                  <a:lnTo>
                    <a:pt x="212019" y="24745"/>
                  </a:lnTo>
                  <a:lnTo>
                    <a:pt x="226254" y="26557"/>
                  </a:lnTo>
                  <a:lnTo>
                    <a:pt x="266660" y="38665"/>
                  </a:lnTo>
                  <a:lnTo>
                    <a:pt x="302555" y="59718"/>
                  </a:lnTo>
                  <a:lnTo>
                    <a:pt x="332572" y="88346"/>
                  </a:lnTo>
                  <a:lnTo>
                    <a:pt x="355344" y="123180"/>
                  </a:lnTo>
                  <a:lnTo>
                    <a:pt x="369506" y="162852"/>
                  </a:lnTo>
                  <a:lnTo>
                    <a:pt x="373488" y="191311"/>
                  </a:lnTo>
                  <a:lnTo>
                    <a:pt x="372934" y="207010"/>
                  </a:lnTo>
                  <a:lnTo>
                    <a:pt x="364518" y="251182"/>
                  </a:lnTo>
                  <a:lnTo>
                    <a:pt x="346985" y="290188"/>
                  </a:lnTo>
                  <a:lnTo>
                    <a:pt x="321641" y="323030"/>
                  </a:lnTo>
                  <a:lnTo>
                    <a:pt x="289788" y="348709"/>
                  </a:lnTo>
                  <a:lnTo>
                    <a:pt x="252732" y="366225"/>
                  </a:lnTo>
                  <a:lnTo>
                    <a:pt x="211777" y="374581"/>
                  </a:lnTo>
                  <a:lnTo>
                    <a:pt x="197484" y="375158"/>
                  </a:lnTo>
                  <a:lnTo>
                    <a:pt x="293889" y="375158"/>
                  </a:lnTo>
                  <a:lnTo>
                    <a:pt x="328449" y="351688"/>
                  </a:lnTo>
                  <a:lnTo>
                    <a:pt x="359562" y="318281"/>
                  </a:lnTo>
                  <a:lnTo>
                    <a:pt x="382240" y="278362"/>
                  </a:lnTo>
                  <a:lnTo>
                    <a:pt x="395183" y="233286"/>
                  </a:lnTo>
                  <a:lnTo>
                    <a:pt x="397760" y="200939"/>
                  </a:lnTo>
                  <a:lnTo>
                    <a:pt x="397110" y="184333"/>
                  </a:lnTo>
                  <a:lnTo>
                    <a:pt x="387700" y="136875"/>
                  </a:lnTo>
                  <a:lnTo>
                    <a:pt x="368123" y="94423"/>
                  </a:lnTo>
                  <a:lnTo>
                    <a:pt x="339677" y="58277"/>
                  </a:lnTo>
                  <a:lnTo>
                    <a:pt x="303662" y="29734"/>
                  </a:lnTo>
                  <a:lnTo>
                    <a:pt x="293734" y="24130"/>
                  </a:lnTo>
                  <a:close/>
                </a:path>
                <a:path w="397760" h="399288">
                  <a:moveTo>
                    <a:pt x="223494" y="123317"/>
                  </a:moveTo>
                  <a:lnTo>
                    <a:pt x="173520" y="123352"/>
                  </a:lnTo>
                  <a:lnTo>
                    <a:pt x="234950" y="179578"/>
                  </a:lnTo>
                  <a:lnTo>
                    <a:pt x="96139" y="179583"/>
                  </a:lnTo>
                  <a:lnTo>
                    <a:pt x="96223" y="219710"/>
                  </a:lnTo>
                  <a:lnTo>
                    <a:pt x="234878" y="219778"/>
                  </a:lnTo>
                  <a:lnTo>
                    <a:pt x="173482" y="278637"/>
                  </a:lnTo>
                  <a:lnTo>
                    <a:pt x="224374" y="278550"/>
                  </a:lnTo>
                  <a:lnTo>
                    <a:pt x="306850" y="200939"/>
                  </a:lnTo>
                  <a:lnTo>
                    <a:pt x="223494" y="123317"/>
                  </a:lnTo>
                  <a:close/>
                </a:path>
              </a:pathLst>
            </a:custGeom>
            <a:solidFill>
              <a:srgbClr val="FFFFFF"/>
            </a:solidFill>
          </p:spPr>
          <p:txBody>
            <a:bodyPr bIns="0" lIns="0" rIns="0" rtlCol="0" tIns="0" wrap="square">
              <a:spAutoFit/>
            </a:bodyPr>
            <a:p>
              <a:endParaRPr dirty="0"/>
            </a:p>
          </p:txBody>
        </p:sp>
        <p:sp>
          <p:nvSpPr>
            <p:cNvPr id="1048802" name="object 15"/>
            <p:cNvSpPr txBox="1"/>
            <p:nvPr/>
          </p:nvSpPr>
          <p:spPr>
            <a:xfrm>
              <a:off x="3520821" y="3857879"/>
              <a:ext cx="5511800" cy="287020"/>
            </a:xfrm>
            <a:prstGeom prst="rect"/>
          </p:spPr>
          <p:txBody>
            <a:bodyPr bIns="0" lIns="0" rIns="0" rtlCol="0" tIns="0" vert="horz" wrap="square">
              <a:spAutoFit/>
            </a:bodyPr>
            <a:p>
              <a:pPr marL="12700">
                <a:lnSpc>
                  <a:spcPct val="100000"/>
                </a:lnSpc>
              </a:pPr>
              <a:r>
                <a:rPr b="1" dirty="0" sz="1800">
                  <a:solidFill>
                    <a:srgbClr val="FFFFFF"/>
                  </a:solidFill>
                  <a:latin typeface="微软雅黑"/>
                  <a:cs typeface="微软雅黑"/>
                </a:rPr>
                <a:t>检查安全生产状况，及时排查事故隐患，提出改进建议</a:t>
              </a:r>
              <a:endParaRPr dirty="0" sz="1800">
                <a:latin typeface="微软雅黑"/>
                <a:cs typeface="微软雅黑"/>
              </a:endParaRPr>
            </a:p>
          </p:txBody>
        </p:sp>
        <p:sp>
          <p:nvSpPr>
            <p:cNvPr id="1048803" name="object 16"/>
            <p:cNvSpPr/>
            <p:nvPr/>
          </p:nvSpPr>
          <p:spPr>
            <a:xfrm>
              <a:off x="2793492" y="4293108"/>
              <a:ext cx="6769608" cy="576071"/>
            </a:xfrm>
            <a:custGeom>
              <a:avLst/>
              <a:ahLst/>
              <a:rect l="l" t="t" r="r" b="b"/>
              <a:pathLst>
                <a:path w="6769608" h="576072">
                  <a:moveTo>
                    <a:pt x="0" y="576071"/>
                  </a:moveTo>
                  <a:lnTo>
                    <a:pt x="6769608" y="576071"/>
                  </a:lnTo>
                  <a:lnTo>
                    <a:pt x="6769608" y="0"/>
                  </a:lnTo>
                  <a:lnTo>
                    <a:pt x="0" y="0"/>
                  </a:lnTo>
                  <a:lnTo>
                    <a:pt x="0" y="576071"/>
                  </a:lnTo>
                  <a:close/>
                </a:path>
              </a:pathLst>
            </a:custGeom>
            <a:solidFill>
              <a:srgbClr val="0071C5"/>
            </a:solidFill>
          </p:spPr>
          <p:txBody>
            <a:bodyPr bIns="0" lIns="0" rIns="0" rtlCol="0" tIns="0" wrap="square">
              <a:spAutoFit/>
            </a:bodyPr>
            <a:p>
              <a:endParaRPr dirty="0"/>
            </a:p>
          </p:txBody>
        </p:sp>
        <p:sp>
          <p:nvSpPr>
            <p:cNvPr id="1048804" name="object 17"/>
            <p:cNvSpPr/>
            <p:nvPr/>
          </p:nvSpPr>
          <p:spPr>
            <a:xfrm>
              <a:off x="2918460" y="4381500"/>
              <a:ext cx="397760" cy="399288"/>
            </a:xfrm>
            <a:custGeom>
              <a:avLst/>
              <a:ahLst/>
              <a:rect l="l" t="t" r="r" b="b"/>
              <a:pathLst>
                <a:path w="397760" h="399288">
                  <a:moveTo>
                    <a:pt x="197484" y="0"/>
                  </a:moveTo>
                  <a:lnTo>
                    <a:pt x="149936" y="5750"/>
                  </a:lnTo>
                  <a:lnTo>
                    <a:pt x="106606" y="22134"/>
                  </a:lnTo>
                  <a:lnTo>
                    <a:pt x="68849" y="47853"/>
                  </a:lnTo>
                  <a:lnTo>
                    <a:pt x="38022" y="81610"/>
                  </a:lnTo>
                  <a:lnTo>
                    <a:pt x="15480" y="122104"/>
                  </a:lnTo>
                  <a:lnTo>
                    <a:pt x="2577" y="168038"/>
                  </a:lnTo>
                  <a:lnTo>
                    <a:pt x="0" y="201041"/>
                  </a:lnTo>
                  <a:lnTo>
                    <a:pt x="652" y="217349"/>
                  </a:lnTo>
                  <a:lnTo>
                    <a:pt x="10041" y="263843"/>
                  </a:lnTo>
                  <a:lnTo>
                    <a:pt x="29521" y="305631"/>
                  </a:lnTo>
                  <a:lnTo>
                    <a:pt x="57737" y="341360"/>
                  </a:lnTo>
                  <a:lnTo>
                    <a:pt x="93334" y="369673"/>
                  </a:lnTo>
                  <a:lnTo>
                    <a:pt x="134957" y="389216"/>
                  </a:lnTo>
                  <a:lnTo>
                    <a:pt x="181250" y="398633"/>
                  </a:lnTo>
                  <a:lnTo>
                    <a:pt x="197484" y="399288"/>
                  </a:lnTo>
                  <a:lnTo>
                    <a:pt x="214118" y="398633"/>
                  </a:lnTo>
                  <a:lnTo>
                    <a:pt x="261376" y="389216"/>
                  </a:lnTo>
                  <a:lnTo>
                    <a:pt x="293889" y="375157"/>
                  </a:lnTo>
                  <a:lnTo>
                    <a:pt x="197484" y="375157"/>
                  </a:lnTo>
                  <a:lnTo>
                    <a:pt x="182758" y="374543"/>
                  </a:lnTo>
                  <a:lnTo>
                    <a:pt x="140850" y="365719"/>
                  </a:lnTo>
                  <a:lnTo>
                    <a:pt x="103370" y="347448"/>
                  </a:lnTo>
                  <a:lnTo>
                    <a:pt x="71636" y="321052"/>
                  </a:lnTo>
                  <a:lnTo>
                    <a:pt x="46965" y="287849"/>
                  </a:lnTo>
                  <a:lnTo>
                    <a:pt x="30674" y="249160"/>
                  </a:lnTo>
                  <a:lnTo>
                    <a:pt x="24080" y="206304"/>
                  </a:lnTo>
                  <a:lnTo>
                    <a:pt x="24653" y="191063"/>
                  </a:lnTo>
                  <a:lnTo>
                    <a:pt x="33030" y="147757"/>
                  </a:lnTo>
                  <a:lnTo>
                    <a:pt x="50437" y="109032"/>
                  </a:lnTo>
                  <a:lnTo>
                    <a:pt x="75643" y="76118"/>
                  </a:lnTo>
                  <a:lnTo>
                    <a:pt x="107421" y="50244"/>
                  </a:lnTo>
                  <a:lnTo>
                    <a:pt x="144541" y="32639"/>
                  </a:lnTo>
                  <a:lnTo>
                    <a:pt x="185773" y="24531"/>
                  </a:lnTo>
                  <a:lnTo>
                    <a:pt x="197484" y="24130"/>
                  </a:lnTo>
                  <a:lnTo>
                    <a:pt x="293734" y="24130"/>
                  </a:lnTo>
                  <a:lnTo>
                    <a:pt x="290199" y="22134"/>
                  </a:lnTo>
                  <a:lnTo>
                    <a:pt x="246111" y="5750"/>
                  </a:lnTo>
                  <a:lnTo>
                    <a:pt x="214118" y="654"/>
                  </a:lnTo>
                  <a:lnTo>
                    <a:pt x="197484" y="0"/>
                  </a:lnTo>
                  <a:close/>
                </a:path>
                <a:path w="397760" h="399288">
                  <a:moveTo>
                    <a:pt x="293734" y="24130"/>
                  </a:moveTo>
                  <a:lnTo>
                    <a:pt x="197484" y="24130"/>
                  </a:lnTo>
                  <a:lnTo>
                    <a:pt x="212019" y="24745"/>
                  </a:lnTo>
                  <a:lnTo>
                    <a:pt x="226254" y="26557"/>
                  </a:lnTo>
                  <a:lnTo>
                    <a:pt x="266660" y="38665"/>
                  </a:lnTo>
                  <a:lnTo>
                    <a:pt x="302555" y="59718"/>
                  </a:lnTo>
                  <a:lnTo>
                    <a:pt x="332572" y="88346"/>
                  </a:lnTo>
                  <a:lnTo>
                    <a:pt x="355344" y="123180"/>
                  </a:lnTo>
                  <a:lnTo>
                    <a:pt x="369506" y="162852"/>
                  </a:lnTo>
                  <a:lnTo>
                    <a:pt x="373488" y="191311"/>
                  </a:lnTo>
                  <a:lnTo>
                    <a:pt x="372934" y="207010"/>
                  </a:lnTo>
                  <a:lnTo>
                    <a:pt x="364518" y="251182"/>
                  </a:lnTo>
                  <a:lnTo>
                    <a:pt x="346985" y="290188"/>
                  </a:lnTo>
                  <a:lnTo>
                    <a:pt x="321641" y="323030"/>
                  </a:lnTo>
                  <a:lnTo>
                    <a:pt x="289788" y="348709"/>
                  </a:lnTo>
                  <a:lnTo>
                    <a:pt x="252732" y="366225"/>
                  </a:lnTo>
                  <a:lnTo>
                    <a:pt x="211777" y="374581"/>
                  </a:lnTo>
                  <a:lnTo>
                    <a:pt x="197484" y="375157"/>
                  </a:lnTo>
                  <a:lnTo>
                    <a:pt x="293889" y="375157"/>
                  </a:lnTo>
                  <a:lnTo>
                    <a:pt x="328449" y="351688"/>
                  </a:lnTo>
                  <a:lnTo>
                    <a:pt x="359562" y="318281"/>
                  </a:lnTo>
                  <a:lnTo>
                    <a:pt x="382240" y="278362"/>
                  </a:lnTo>
                  <a:lnTo>
                    <a:pt x="395183" y="233286"/>
                  </a:lnTo>
                  <a:lnTo>
                    <a:pt x="397760" y="200939"/>
                  </a:lnTo>
                  <a:lnTo>
                    <a:pt x="397110" y="184333"/>
                  </a:lnTo>
                  <a:lnTo>
                    <a:pt x="387700" y="136875"/>
                  </a:lnTo>
                  <a:lnTo>
                    <a:pt x="368123" y="94423"/>
                  </a:lnTo>
                  <a:lnTo>
                    <a:pt x="339677" y="58277"/>
                  </a:lnTo>
                  <a:lnTo>
                    <a:pt x="303662" y="29734"/>
                  </a:lnTo>
                  <a:lnTo>
                    <a:pt x="293734" y="24130"/>
                  </a:lnTo>
                  <a:close/>
                </a:path>
                <a:path w="397760" h="399288">
                  <a:moveTo>
                    <a:pt x="223494" y="123317"/>
                  </a:moveTo>
                  <a:lnTo>
                    <a:pt x="173520" y="123352"/>
                  </a:lnTo>
                  <a:lnTo>
                    <a:pt x="234950" y="179577"/>
                  </a:lnTo>
                  <a:lnTo>
                    <a:pt x="96139" y="179583"/>
                  </a:lnTo>
                  <a:lnTo>
                    <a:pt x="96223" y="219710"/>
                  </a:lnTo>
                  <a:lnTo>
                    <a:pt x="234878" y="219778"/>
                  </a:lnTo>
                  <a:lnTo>
                    <a:pt x="173482" y="278637"/>
                  </a:lnTo>
                  <a:lnTo>
                    <a:pt x="224374" y="278550"/>
                  </a:lnTo>
                  <a:lnTo>
                    <a:pt x="306850" y="200939"/>
                  </a:lnTo>
                  <a:lnTo>
                    <a:pt x="223494" y="123317"/>
                  </a:lnTo>
                  <a:close/>
                </a:path>
              </a:pathLst>
            </a:custGeom>
            <a:solidFill>
              <a:srgbClr val="FFFFFF"/>
            </a:solidFill>
          </p:spPr>
          <p:txBody>
            <a:bodyPr bIns="0" lIns="0" rIns="0" rtlCol="0" tIns="0" wrap="square">
              <a:spAutoFit/>
            </a:bodyPr>
            <a:p>
              <a:endParaRPr dirty="0"/>
            </a:p>
          </p:txBody>
        </p:sp>
        <p:sp>
          <p:nvSpPr>
            <p:cNvPr id="1048805" name="object 19"/>
            <p:cNvSpPr/>
            <p:nvPr/>
          </p:nvSpPr>
          <p:spPr>
            <a:xfrm>
              <a:off x="2793492" y="4869179"/>
              <a:ext cx="6769608" cy="576072"/>
            </a:xfrm>
            <a:custGeom>
              <a:avLst/>
              <a:ahLst/>
              <a:rect l="l" t="t" r="r" b="b"/>
              <a:pathLst>
                <a:path w="6769608" h="576072">
                  <a:moveTo>
                    <a:pt x="0" y="576072"/>
                  </a:moveTo>
                  <a:lnTo>
                    <a:pt x="6769608" y="576072"/>
                  </a:lnTo>
                  <a:lnTo>
                    <a:pt x="6769608" y="0"/>
                  </a:lnTo>
                  <a:lnTo>
                    <a:pt x="0" y="0"/>
                  </a:lnTo>
                  <a:lnTo>
                    <a:pt x="0" y="576072"/>
                  </a:lnTo>
                  <a:close/>
                </a:path>
              </a:pathLst>
            </a:custGeom>
            <a:solidFill>
              <a:srgbClr val="5B9BD4"/>
            </a:solidFill>
          </p:spPr>
          <p:txBody>
            <a:bodyPr bIns="0" lIns="0" rIns="0" rtlCol="0" tIns="0" wrap="square">
              <a:spAutoFit/>
            </a:bodyPr>
            <a:p>
              <a:endParaRPr dirty="0"/>
            </a:p>
          </p:txBody>
        </p:sp>
        <p:sp>
          <p:nvSpPr>
            <p:cNvPr id="1048806" name="object 20"/>
            <p:cNvSpPr/>
            <p:nvPr/>
          </p:nvSpPr>
          <p:spPr>
            <a:xfrm>
              <a:off x="2918460" y="4957571"/>
              <a:ext cx="397760" cy="399287"/>
            </a:xfrm>
            <a:custGeom>
              <a:avLst/>
              <a:ahLst/>
              <a:rect l="l" t="t" r="r" b="b"/>
              <a:pathLst>
                <a:path w="397760" h="399288">
                  <a:moveTo>
                    <a:pt x="197484" y="0"/>
                  </a:moveTo>
                  <a:lnTo>
                    <a:pt x="149936" y="5750"/>
                  </a:lnTo>
                  <a:lnTo>
                    <a:pt x="106606" y="22134"/>
                  </a:lnTo>
                  <a:lnTo>
                    <a:pt x="68849" y="47853"/>
                  </a:lnTo>
                  <a:lnTo>
                    <a:pt x="38022" y="81610"/>
                  </a:lnTo>
                  <a:lnTo>
                    <a:pt x="15480" y="122104"/>
                  </a:lnTo>
                  <a:lnTo>
                    <a:pt x="2577" y="168038"/>
                  </a:lnTo>
                  <a:lnTo>
                    <a:pt x="0" y="201040"/>
                  </a:lnTo>
                  <a:lnTo>
                    <a:pt x="652" y="217349"/>
                  </a:lnTo>
                  <a:lnTo>
                    <a:pt x="10041" y="263843"/>
                  </a:lnTo>
                  <a:lnTo>
                    <a:pt x="29521" y="305631"/>
                  </a:lnTo>
                  <a:lnTo>
                    <a:pt x="57737" y="341360"/>
                  </a:lnTo>
                  <a:lnTo>
                    <a:pt x="93334" y="369673"/>
                  </a:lnTo>
                  <a:lnTo>
                    <a:pt x="134957" y="389216"/>
                  </a:lnTo>
                  <a:lnTo>
                    <a:pt x="181250" y="398633"/>
                  </a:lnTo>
                  <a:lnTo>
                    <a:pt x="197484" y="399287"/>
                  </a:lnTo>
                  <a:lnTo>
                    <a:pt x="214118" y="398633"/>
                  </a:lnTo>
                  <a:lnTo>
                    <a:pt x="261376" y="389216"/>
                  </a:lnTo>
                  <a:lnTo>
                    <a:pt x="293889" y="375157"/>
                  </a:lnTo>
                  <a:lnTo>
                    <a:pt x="197484" y="375157"/>
                  </a:lnTo>
                  <a:lnTo>
                    <a:pt x="182758" y="374543"/>
                  </a:lnTo>
                  <a:lnTo>
                    <a:pt x="140850" y="365719"/>
                  </a:lnTo>
                  <a:lnTo>
                    <a:pt x="103370" y="347448"/>
                  </a:lnTo>
                  <a:lnTo>
                    <a:pt x="71636" y="321052"/>
                  </a:lnTo>
                  <a:lnTo>
                    <a:pt x="46965" y="287849"/>
                  </a:lnTo>
                  <a:lnTo>
                    <a:pt x="30674" y="249160"/>
                  </a:lnTo>
                  <a:lnTo>
                    <a:pt x="24080" y="206304"/>
                  </a:lnTo>
                  <a:lnTo>
                    <a:pt x="24653" y="191063"/>
                  </a:lnTo>
                  <a:lnTo>
                    <a:pt x="33030" y="147757"/>
                  </a:lnTo>
                  <a:lnTo>
                    <a:pt x="50437" y="109032"/>
                  </a:lnTo>
                  <a:lnTo>
                    <a:pt x="75643" y="76118"/>
                  </a:lnTo>
                  <a:lnTo>
                    <a:pt x="107421" y="50244"/>
                  </a:lnTo>
                  <a:lnTo>
                    <a:pt x="144541" y="32639"/>
                  </a:lnTo>
                  <a:lnTo>
                    <a:pt x="185773" y="24531"/>
                  </a:lnTo>
                  <a:lnTo>
                    <a:pt x="197484" y="24129"/>
                  </a:lnTo>
                  <a:lnTo>
                    <a:pt x="293734" y="24129"/>
                  </a:lnTo>
                  <a:lnTo>
                    <a:pt x="290199" y="22134"/>
                  </a:lnTo>
                  <a:lnTo>
                    <a:pt x="246111" y="5750"/>
                  </a:lnTo>
                  <a:lnTo>
                    <a:pt x="214118" y="654"/>
                  </a:lnTo>
                  <a:lnTo>
                    <a:pt x="197484" y="0"/>
                  </a:lnTo>
                  <a:close/>
                </a:path>
                <a:path w="397760" h="399288">
                  <a:moveTo>
                    <a:pt x="293734" y="24129"/>
                  </a:moveTo>
                  <a:lnTo>
                    <a:pt x="197484" y="24129"/>
                  </a:lnTo>
                  <a:lnTo>
                    <a:pt x="212019" y="24745"/>
                  </a:lnTo>
                  <a:lnTo>
                    <a:pt x="226254" y="26557"/>
                  </a:lnTo>
                  <a:lnTo>
                    <a:pt x="266660" y="38665"/>
                  </a:lnTo>
                  <a:lnTo>
                    <a:pt x="302555" y="59718"/>
                  </a:lnTo>
                  <a:lnTo>
                    <a:pt x="332572" y="88346"/>
                  </a:lnTo>
                  <a:lnTo>
                    <a:pt x="355344" y="123180"/>
                  </a:lnTo>
                  <a:lnTo>
                    <a:pt x="369506" y="162852"/>
                  </a:lnTo>
                  <a:lnTo>
                    <a:pt x="373488" y="191311"/>
                  </a:lnTo>
                  <a:lnTo>
                    <a:pt x="372934" y="207010"/>
                  </a:lnTo>
                  <a:lnTo>
                    <a:pt x="364518" y="251182"/>
                  </a:lnTo>
                  <a:lnTo>
                    <a:pt x="346985" y="290188"/>
                  </a:lnTo>
                  <a:lnTo>
                    <a:pt x="321641" y="323030"/>
                  </a:lnTo>
                  <a:lnTo>
                    <a:pt x="289788" y="348709"/>
                  </a:lnTo>
                  <a:lnTo>
                    <a:pt x="252732" y="366225"/>
                  </a:lnTo>
                  <a:lnTo>
                    <a:pt x="211777" y="374581"/>
                  </a:lnTo>
                  <a:lnTo>
                    <a:pt x="197484" y="375157"/>
                  </a:lnTo>
                  <a:lnTo>
                    <a:pt x="293889" y="375157"/>
                  </a:lnTo>
                  <a:lnTo>
                    <a:pt x="328449" y="351688"/>
                  </a:lnTo>
                  <a:lnTo>
                    <a:pt x="359562" y="318281"/>
                  </a:lnTo>
                  <a:lnTo>
                    <a:pt x="382240" y="278362"/>
                  </a:lnTo>
                  <a:lnTo>
                    <a:pt x="395183" y="233286"/>
                  </a:lnTo>
                  <a:lnTo>
                    <a:pt x="397760" y="200939"/>
                  </a:lnTo>
                  <a:lnTo>
                    <a:pt x="397110" y="184333"/>
                  </a:lnTo>
                  <a:lnTo>
                    <a:pt x="387700" y="136875"/>
                  </a:lnTo>
                  <a:lnTo>
                    <a:pt x="368123" y="94423"/>
                  </a:lnTo>
                  <a:lnTo>
                    <a:pt x="339677" y="58277"/>
                  </a:lnTo>
                  <a:lnTo>
                    <a:pt x="303662" y="29734"/>
                  </a:lnTo>
                  <a:lnTo>
                    <a:pt x="293734" y="24129"/>
                  </a:lnTo>
                  <a:close/>
                </a:path>
                <a:path w="397760" h="399288">
                  <a:moveTo>
                    <a:pt x="223494" y="123317"/>
                  </a:moveTo>
                  <a:lnTo>
                    <a:pt x="173520" y="123352"/>
                  </a:lnTo>
                  <a:lnTo>
                    <a:pt x="234950" y="179577"/>
                  </a:lnTo>
                  <a:lnTo>
                    <a:pt x="96139" y="179583"/>
                  </a:lnTo>
                  <a:lnTo>
                    <a:pt x="96223" y="219710"/>
                  </a:lnTo>
                  <a:lnTo>
                    <a:pt x="234878" y="219778"/>
                  </a:lnTo>
                  <a:lnTo>
                    <a:pt x="173482" y="278637"/>
                  </a:lnTo>
                  <a:lnTo>
                    <a:pt x="224374" y="278550"/>
                  </a:lnTo>
                  <a:lnTo>
                    <a:pt x="306850" y="200939"/>
                  </a:lnTo>
                  <a:lnTo>
                    <a:pt x="223494" y="123317"/>
                  </a:lnTo>
                  <a:close/>
                </a:path>
              </a:pathLst>
            </a:custGeom>
            <a:solidFill>
              <a:srgbClr val="FFFFFF"/>
            </a:solidFill>
          </p:spPr>
          <p:txBody>
            <a:bodyPr bIns="0" lIns="0" rIns="0" rtlCol="0" tIns="0" wrap="square">
              <a:spAutoFit/>
            </a:bodyPr>
            <a:p>
              <a:endParaRPr dirty="0"/>
            </a:p>
          </p:txBody>
        </p:sp>
        <p:sp>
          <p:nvSpPr>
            <p:cNvPr id="1048807" name="object 21"/>
            <p:cNvSpPr txBox="1"/>
            <p:nvPr/>
          </p:nvSpPr>
          <p:spPr>
            <a:xfrm>
              <a:off x="3462791" y="4477037"/>
              <a:ext cx="6042279" cy="240227"/>
            </a:xfrm>
            <a:prstGeom prst="rect"/>
          </p:spPr>
          <p:txBody>
            <a:bodyPr bIns="0" lIns="0" rIns="0" rtlCol="0" tIns="0" vert="horz" wrap="square">
              <a:spAutoFit/>
            </a:bodyPr>
            <a:p>
              <a:pPr marL="12700">
                <a:lnSpc>
                  <a:spcPct val="100000"/>
                </a:lnSpc>
              </a:pPr>
              <a:r>
                <a:rPr altLang="en-US" b="1" dirty="0" sz="1800" lang="zh-CN">
                  <a:solidFill>
                    <a:srgbClr val="FFFFFF"/>
                  </a:solidFill>
                  <a:latin typeface="微软雅黑" panose="020B0503020204020204" pitchFamily="34" charset="-122"/>
                  <a:ea typeface="微软雅黑" panose="020B0503020204020204" pitchFamily="34" charset="-122"/>
                  <a:cs typeface="微软雅黑"/>
                </a:rPr>
                <a:t>制止和纠正违章指挥、强令冒险作业、违反操作规程的行为；</a:t>
              </a:r>
              <a:endParaRPr dirty="0" sz="1800">
                <a:latin typeface="微软雅黑" panose="020B0503020204020204" pitchFamily="34" charset="-122"/>
                <a:ea typeface="微软雅黑" panose="020B0503020204020204" pitchFamily="34" charset="-122"/>
                <a:cs typeface="微软雅黑"/>
              </a:endParaRPr>
            </a:p>
          </p:txBody>
        </p:sp>
        <p:sp>
          <p:nvSpPr>
            <p:cNvPr id="1048808" name="object 22"/>
            <p:cNvSpPr/>
            <p:nvPr/>
          </p:nvSpPr>
          <p:spPr>
            <a:xfrm>
              <a:off x="554736" y="3668267"/>
              <a:ext cx="1107947" cy="975360"/>
            </a:xfrm>
            <a:prstGeom prst="rect"/>
            <a:blipFill>
              <a:blip xmlns:r="http://schemas.openxmlformats.org/officeDocument/2006/relationships" r:embed="rId1" cstate="print"/>
              <a:stretch>
                <a:fillRect/>
              </a:stretch>
            </a:blipFill>
          </p:spPr>
          <p:txBody>
            <a:bodyPr bIns="0" lIns="0" rIns="0" rtlCol="0" tIns="0" wrap="square">
              <a:spAutoFit/>
            </a:bodyPr>
            <a:p>
              <a:endParaRPr dirty="0"/>
            </a:p>
          </p:txBody>
        </p:sp>
        <p:sp>
          <p:nvSpPr>
            <p:cNvPr id="1048809" name="object 23"/>
            <p:cNvSpPr/>
            <p:nvPr/>
          </p:nvSpPr>
          <p:spPr>
            <a:xfrm>
              <a:off x="336804" y="1386839"/>
              <a:ext cx="1511808" cy="1511808"/>
            </a:xfrm>
            <a:prstGeom prst="rect"/>
            <a:blipFill>
              <a:blip xmlns:r="http://schemas.openxmlformats.org/officeDocument/2006/relationships" r:embed="rId2" cstate="print"/>
              <a:stretch>
                <a:fillRect/>
              </a:stretch>
            </a:blipFill>
          </p:spPr>
          <p:txBody>
            <a:bodyPr bIns="0" lIns="0" rIns="0" rtlCol="0" tIns="0" wrap="square">
              <a:spAutoFit/>
            </a:bodyPr>
            <a:p>
              <a:endParaRPr dirty="0"/>
            </a:p>
          </p:txBody>
        </p:sp>
        <p:sp>
          <p:nvSpPr>
            <p:cNvPr id="1048810" name="object 24"/>
            <p:cNvSpPr txBox="1"/>
            <p:nvPr/>
          </p:nvSpPr>
          <p:spPr>
            <a:xfrm>
              <a:off x="674014" y="2920746"/>
              <a:ext cx="836294" cy="500380"/>
            </a:xfrm>
            <a:prstGeom prst="rect"/>
          </p:spPr>
          <p:txBody>
            <a:bodyPr bIns="0" lIns="0" rIns="0" rtlCol="0" tIns="0" vert="horz" wrap="square">
              <a:spAutoFit/>
            </a:bodyPr>
            <a:p>
              <a:pPr marL="12700" marR="6350">
                <a:lnSpc>
                  <a:spcPct val="100000"/>
                </a:lnSpc>
              </a:pPr>
              <a:r>
                <a:rPr b="1" dirty="0" sz="1600" spc="-15">
                  <a:solidFill>
                    <a:srgbClr val="585858"/>
                  </a:solidFill>
                  <a:latin typeface="微软雅黑"/>
                  <a:cs typeface="微软雅黑"/>
                </a:rPr>
                <a:t>安全生产 管理机构</a:t>
              </a:r>
              <a:endParaRPr dirty="0" sz="1600">
                <a:latin typeface="微软雅黑"/>
                <a:cs typeface="微软雅黑"/>
              </a:endParaRPr>
            </a:p>
          </p:txBody>
        </p:sp>
        <p:sp>
          <p:nvSpPr>
            <p:cNvPr id="1048811" name="object 25"/>
            <p:cNvSpPr txBox="1"/>
            <p:nvPr/>
          </p:nvSpPr>
          <p:spPr>
            <a:xfrm>
              <a:off x="559714" y="4738878"/>
              <a:ext cx="1038860" cy="427071"/>
            </a:xfrm>
            <a:prstGeom prst="rect"/>
          </p:spPr>
          <p:txBody>
            <a:bodyPr bIns="0" lIns="0" rIns="0" rtlCol="0" tIns="0" vert="horz" wrap="square">
              <a:spAutoFit/>
            </a:bodyPr>
            <a:p>
              <a:pPr marL="12700" marR="6350">
                <a:lnSpc>
                  <a:spcPct val="100000"/>
                </a:lnSpc>
              </a:pPr>
              <a:r>
                <a:rPr b="1" dirty="0" sz="1600" spc="-15" err="1">
                  <a:solidFill>
                    <a:srgbClr val="585858"/>
                  </a:solidFill>
                  <a:latin typeface="微软雅黑"/>
                  <a:cs typeface="微软雅黑"/>
                </a:rPr>
                <a:t>安全生</a:t>
              </a:r>
              <a:r>
                <a:rPr b="1" dirty="0" sz="1600" spc="-15">
                  <a:solidFill>
                    <a:srgbClr val="585858"/>
                  </a:solidFill>
                  <a:latin typeface="微软雅黑"/>
                  <a:cs typeface="微软雅黑"/>
                </a:rPr>
                <a:t> 产管理人员</a:t>
              </a:r>
              <a:endParaRPr dirty="0" sz="1600">
                <a:latin typeface="微软雅黑"/>
                <a:cs typeface="微软雅黑"/>
              </a:endParaRPr>
            </a:p>
          </p:txBody>
        </p:sp>
        <p:sp>
          <p:nvSpPr>
            <p:cNvPr id="1048812" name="object 28"/>
            <p:cNvSpPr/>
            <p:nvPr/>
          </p:nvSpPr>
          <p:spPr>
            <a:xfrm>
              <a:off x="122681" y="1404366"/>
              <a:ext cx="2671572" cy="4041648"/>
            </a:xfrm>
            <a:custGeom>
              <a:avLst/>
              <a:ahLst/>
              <a:rect l="l" t="t" r="r" b="b"/>
              <a:pathLst>
                <a:path w="2671572" h="4041648">
                  <a:moveTo>
                    <a:pt x="0" y="4041648"/>
                  </a:moveTo>
                  <a:lnTo>
                    <a:pt x="2671572" y="4041648"/>
                  </a:lnTo>
                  <a:lnTo>
                    <a:pt x="2671572" y="0"/>
                  </a:lnTo>
                  <a:lnTo>
                    <a:pt x="0" y="0"/>
                  </a:lnTo>
                  <a:lnTo>
                    <a:pt x="0" y="4041648"/>
                  </a:lnTo>
                  <a:close/>
                </a:path>
              </a:pathLst>
            </a:custGeom>
            <a:ln w="28955">
              <a:solidFill>
                <a:srgbClr val="7E7E7E"/>
              </a:solidFill>
            </a:ln>
          </p:spPr>
          <p:txBody>
            <a:bodyPr bIns="0" lIns="0" rIns="0" rtlCol="0" tIns="0" wrap="square">
              <a:spAutoFit/>
            </a:bodyPr>
            <a:p>
              <a:endParaRPr dirty="0"/>
            </a:p>
          </p:txBody>
        </p:sp>
        <p:sp>
          <p:nvSpPr>
            <p:cNvPr id="1048813" name="object 29"/>
            <p:cNvSpPr txBox="1"/>
            <p:nvPr/>
          </p:nvSpPr>
          <p:spPr>
            <a:xfrm>
              <a:off x="1970658" y="2787903"/>
              <a:ext cx="585470" cy="1320801"/>
            </a:xfrm>
            <a:prstGeom prst="rect"/>
          </p:spPr>
          <p:txBody>
            <a:bodyPr bIns="0" lIns="0" rIns="0" rtlCol="0" tIns="0" vert="horz" wrap="square">
              <a:spAutoFit/>
            </a:bodyPr>
            <a:p>
              <a:pPr marL="12700">
                <a:lnSpc>
                  <a:spcPct val="100000"/>
                </a:lnSpc>
              </a:pPr>
              <a:r>
                <a:rPr b="1" dirty="0" sz="4400">
                  <a:solidFill>
                    <a:srgbClr val="DC3B00"/>
                  </a:solidFill>
                  <a:latin typeface="微软雅黑"/>
                  <a:cs typeface="微软雅黑"/>
                </a:rPr>
                <a:t>职</a:t>
              </a:r>
              <a:endParaRPr dirty="0" sz="4400">
                <a:latin typeface="微软雅黑"/>
                <a:cs typeface="微软雅黑"/>
              </a:endParaRPr>
            </a:p>
            <a:p>
              <a:pPr marL="12700">
                <a:lnSpc>
                  <a:spcPct val="100000"/>
                </a:lnSpc>
              </a:pPr>
              <a:r>
                <a:rPr b="1" dirty="0" sz="4400">
                  <a:solidFill>
                    <a:srgbClr val="DC3B00"/>
                  </a:solidFill>
                  <a:latin typeface="微软雅黑"/>
                  <a:cs typeface="微软雅黑"/>
                </a:rPr>
                <a:t>责</a:t>
              </a:r>
              <a:endParaRPr dirty="0" sz="4400">
                <a:latin typeface="微软雅黑"/>
                <a:cs typeface="微软雅黑"/>
              </a:endParaRPr>
            </a:p>
          </p:txBody>
        </p:sp>
        <p:sp>
          <p:nvSpPr>
            <p:cNvPr id="1048814" name="object 18"/>
            <p:cNvSpPr txBox="1"/>
            <p:nvPr/>
          </p:nvSpPr>
          <p:spPr>
            <a:xfrm>
              <a:off x="3478450" y="5015102"/>
              <a:ext cx="3454400" cy="287020"/>
            </a:xfrm>
            <a:prstGeom prst="rect"/>
          </p:spPr>
          <p:txBody>
            <a:bodyPr bIns="0" lIns="0" rIns="0" rtlCol="0" tIns="0" vert="horz" wrap="square">
              <a:spAutoFit/>
            </a:bodyPr>
            <a:p>
              <a:pPr marL="12700">
                <a:lnSpc>
                  <a:spcPct val="100000"/>
                </a:lnSpc>
              </a:pPr>
              <a:r>
                <a:rPr b="1" dirty="0" sz="1800">
                  <a:solidFill>
                    <a:srgbClr val="FFFFFF"/>
                  </a:solidFill>
                  <a:latin typeface="微软雅黑"/>
                  <a:cs typeface="微软雅黑"/>
                </a:rPr>
                <a:t>督促落实本单位安全生产整改措施</a:t>
              </a:r>
              <a:endParaRPr dirty="0" sz="1800">
                <a:latin typeface="微软雅黑"/>
                <a:cs typeface="微软雅黑"/>
              </a:endParaRPr>
            </a:p>
          </p:txBody>
        </p:sp>
      </p:grpSp>
      <p:grpSp>
        <p:nvGrpSpPr>
          <p:cNvPr id="145" name="组合 29"/>
          <p:cNvGrpSpPr/>
          <p:nvPr/>
        </p:nvGrpSpPr>
        <p:grpSpPr>
          <a:xfrm>
            <a:off x="194519" y="948674"/>
            <a:ext cx="5116038" cy="523220"/>
            <a:chOff x="400233" y="909514"/>
            <a:chExt cx="5116038" cy="523220"/>
          </a:xfrm>
        </p:grpSpPr>
        <p:sp>
          <p:nvSpPr>
            <p:cNvPr id="1048815" name="矩形 30"/>
            <p:cNvSpPr/>
            <p:nvPr/>
          </p:nvSpPr>
          <p:spPr>
            <a:xfrm flipH="1">
              <a:off x="400233" y="929898"/>
              <a:ext cx="226334" cy="502836"/>
            </a:xfrm>
            <a:prstGeom prst="rect"/>
            <a:solidFill>
              <a:srgbClr val="0071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solidFill>
                  <a:srgbClr val="FFFF00"/>
                </a:solidFill>
              </a:endParaRPr>
            </a:p>
          </p:txBody>
        </p:sp>
        <p:sp>
          <p:nvSpPr>
            <p:cNvPr id="1048816" name="文本框 31"/>
            <p:cNvSpPr txBox="1"/>
            <p:nvPr/>
          </p:nvSpPr>
          <p:spPr>
            <a:xfrm>
              <a:off x="626567" y="909514"/>
              <a:ext cx="4889704" cy="523220"/>
            </a:xfrm>
            <a:prstGeom prst="rect"/>
            <a:noFill/>
          </p:spPr>
          <p:txBody>
            <a:bodyPr rtlCol="0" wrap="square">
              <a:spAutoFit/>
            </a:bodyPr>
            <a:p>
              <a:r>
                <a:rPr altLang="en-US" b="1" dirty="0" sz="2800" lang="zh-CN">
                  <a:solidFill>
                    <a:schemeClr val="bg1">
                      <a:lumMod val="50000"/>
                    </a:schemeClr>
                  </a:solidFill>
                  <a:latin typeface="微软雅黑" panose="020B0503020204020204" pitchFamily="34" charset="-122"/>
                  <a:ea typeface="微软雅黑" panose="020B0503020204020204" pitchFamily="34" charset="-122"/>
                </a:rPr>
                <a:t>第二章</a:t>
              </a:r>
              <a:r>
                <a:rPr altLang="zh-CN" b="1" dirty="0" sz="2800" lang="en-US">
                  <a:solidFill>
                    <a:schemeClr val="bg1">
                      <a:lumMod val="50000"/>
                    </a:schemeClr>
                  </a:solidFill>
                  <a:latin typeface="微软雅黑" panose="020B0503020204020204" pitchFamily="34" charset="-122"/>
                  <a:ea typeface="微软雅黑" panose="020B0503020204020204" pitchFamily="34" charset="-122"/>
                </a:rPr>
                <a:t>&lt;</a:t>
              </a:r>
              <a:r>
                <a:rPr altLang="en-US" b="1" dirty="0" sz="2800" lang="zh-CN">
                  <a:solidFill>
                    <a:schemeClr val="bg1">
                      <a:lumMod val="50000"/>
                    </a:schemeClr>
                  </a:solidFill>
                  <a:latin typeface="微软雅黑" panose="020B0503020204020204" pitchFamily="34" charset="-122"/>
                  <a:ea typeface="微软雅黑" panose="020B0503020204020204" pitchFamily="34" charset="-122"/>
                </a:rPr>
                <a:t>第二十五条</a:t>
              </a:r>
              <a:r>
                <a:rPr altLang="zh-CN" b="1" dirty="0" sz="2800" lang="en-US">
                  <a:solidFill>
                    <a:schemeClr val="bg1">
                      <a:lumMod val="50000"/>
                    </a:schemeClr>
                  </a:solidFill>
                  <a:latin typeface="微软雅黑" panose="020B0503020204020204" pitchFamily="34" charset="-122"/>
                  <a:ea typeface="微软雅黑" panose="020B0503020204020204" pitchFamily="34" charset="-122"/>
                </a:rPr>
                <a:t>&gt;</a:t>
              </a:r>
              <a:endParaRPr altLang="en-US" b="1" dirty="0" sz="2800" lang="zh-CN">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048817" name="文本框 32"/>
          <p:cNvSpPr txBox="1"/>
          <p:nvPr/>
        </p:nvSpPr>
        <p:spPr>
          <a:xfrm>
            <a:off x="4612226" y="2486788"/>
            <a:ext cx="6099628" cy="646331"/>
          </a:xfrm>
          <a:prstGeom prst="rect"/>
          <a:noFill/>
        </p:spPr>
        <p:txBody>
          <a:bodyPr wrap="square">
            <a:spAutoFit/>
          </a:bodyPr>
          <a:p>
            <a:pPr marL="12700">
              <a:lnSpc>
                <a:spcPct val="100000"/>
              </a:lnSpc>
            </a:pPr>
            <a:r>
              <a:rPr altLang="en-US" b="1" dirty="0" sz="1800" lang="zh-CN">
                <a:solidFill>
                  <a:srgbClr val="FFFFFF"/>
                </a:solidFill>
                <a:latin typeface="微软雅黑" panose="020B0503020204020204" pitchFamily="34" charset="-122"/>
                <a:ea typeface="微软雅黑" panose="020B0503020204020204" pitchFamily="34" charset="-122"/>
                <a:cs typeface="微软雅黑"/>
              </a:rPr>
              <a:t>组织或者参与本单位安全生产教育和培训，如实记录安全生产教育和培训情况</a:t>
            </a:r>
            <a:endParaRPr altLang="en-US" dirty="0" sz="1800" lang="zh-CN">
              <a:latin typeface="微软雅黑" panose="020B0503020204020204" pitchFamily="34" charset="-122"/>
              <a:ea typeface="微软雅黑" panose="020B0503020204020204" pitchFamily="34" charset="-122"/>
              <a:cs typeface="微软雅黑"/>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46" name=""/>
        <p:cNvGrpSpPr/>
        <p:nvPr/>
      </p:nvGrpSpPr>
      <p:grpSpPr>
        <a:xfrm>
          <a:off x="0" y="0"/>
          <a:ext cx="0" cy="0"/>
          <a:chOff x="0" y="0"/>
          <a:chExt cx="0" cy="0"/>
        </a:xfrm>
      </p:grpSpPr>
      <p:grpSp>
        <p:nvGrpSpPr>
          <p:cNvPr id="147" name="组合 11"/>
          <p:cNvGrpSpPr/>
          <p:nvPr/>
        </p:nvGrpSpPr>
        <p:grpSpPr>
          <a:xfrm>
            <a:off x="986607" y="1773610"/>
            <a:ext cx="10518890" cy="4680520"/>
            <a:chOff x="2252962" y="2028829"/>
            <a:chExt cx="7950708" cy="4230624"/>
          </a:xfrm>
        </p:grpSpPr>
        <p:grpSp>
          <p:nvGrpSpPr>
            <p:cNvPr id="148" name="组合 25"/>
            <p:cNvGrpSpPr/>
            <p:nvPr/>
          </p:nvGrpSpPr>
          <p:grpSpPr>
            <a:xfrm>
              <a:off x="2252962" y="2028829"/>
              <a:ext cx="7950708" cy="4230624"/>
              <a:chOff x="2252962" y="2028829"/>
              <a:chExt cx="7950708" cy="4230624"/>
            </a:xfrm>
          </p:grpSpPr>
          <p:sp>
            <p:nvSpPr>
              <p:cNvPr id="1048818" name="object 2"/>
              <p:cNvSpPr/>
              <p:nvPr/>
            </p:nvSpPr>
            <p:spPr>
              <a:xfrm>
                <a:off x="2252962" y="2028829"/>
                <a:ext cx="2519172" cy="864108"/>
              </a:xfrm>
              <a:custGeom>
                <a:avLst/>
                <a:ahLst/>
                <a:rect l="l" t="t" r="r" b="b"/>
                <a:pathLst>
                  <a:path w="2519172" h="864108">
                    <a:moveTo>
                      <a:pt x="0" y="864108"/>
                    </a:moveTo>
                    <a:lnTo>
                      <a:pt x="2519172" y="864108"/>
                    </a:lnTo>
                    <a:lnTo>
                      <a:pt x="2519172" y="0"/>
                    </a:lnTo>
                    <a:lnTo>
                      <a:pt x="0" y="0"/>
                    </a:lnTo>
                    <a:lnTo>
                      <a:pt x="0" y="864108"/>
                    </a:lnTo>
                    <a:close/>
                  </a:path>
                </a:pathLst>
              </a:custGeom>
              <a:solidFill>
                <a:srgbClr val="0071C5"/>
              </a:solidFill>
            </p:spPr>
            <p:txBody>
              <a:bodyPr bIns="0" lIns="0" rIns="0" rtlCol="0" tIns="0" wrap="square">
                <a:spAutoFit/>
              </a:bodyPr>
              <a:p>
                <a:endParaRPr dirty="0"/>
              </a:p>
            </p:txBody>
          </p:sp>
          <p:sp>
            <p:nvSpPr>
              <p:cNvPr id="1048819" name="object 3"/>
              <p:cNvSpPr txBox="1"/>
              <p:nvPr/>
            </p:nvSpPr>
            <p:spPr>
              <a:xfrm>
                <a:off x="2688623" y="2080773"/>
                <a:ext cx="1647189" cy="712405"/>
              </a:xfrm>
              <a:prstGeom prst="rect"/>
            </p:spPr>
            <p:txBody>
              <a:bodyPr bIns="0" lIns="0" rIns="0" rtlCol="0" tIns="0" vert="horz" wrap="square">
                <a:spAutoFit/>
              </a:bodyPr>
              <a:p>
                <a:pPr marL="12700" marR="6350">
                  <a:lnSpc>
                    <a:spcPct val="135000"/>
                  </a:lnSpc>
                </a:pPr>
                <a:r>
                  <a:rPr b="1" dirty="0" sz="2000" spc="-20">
                    <a:solidFill>
                      <a:srgbClr val="FFFFFF"/>
                    </a:solidFill>
                    <a:latin typeface="微软雅黑"/>
                    <a:cs typeface="微软雅黑"/>
                  </a:rPr>
                  <a:t>安全生产管理机构 安全生产管理人员</a:t>
                </a:r>
                <a:endParaRPr dirty="0" sz="2000">
                  <a:latin typeface="微软雅黑"/>
                  <a:cs typeface="微软雅黑"/>
                </a:endParaRPr>
              </a:p>
            </p:txBody>
          </p:sp>
          <p:sp>
            <p:nvSpPr>
              <p:cNvPr id="1048820" name="object 4"/>
              <p:cNvSpPr/>
              <p:nvPr/>
            </p:nvSpPr>
            <p:spPr>
              <a:xfrm>
                <a:off x="7323311" y="2028829"/>
                <a:ext cx="2880359" cy="864108"/>
              </a:xfrm>
              <a:custGeom>
                <a:avLst/>
                <a:ahLst/>
                <a:rect l="l" t="t" r="r" b="b"/>
                <a:pathLst>
                  <a:path w="2880359" h="864108">
                    <a:moveTo>
                      <a:pt x="0" y="864108"/>
                    </a:moveTo>
                    <a:lnTo>
                      <a:pt x="2880359" y="864108"/>
                    </a:lnTo>
                    <a:lnTo>
                      <a:pt x="2880359" y="0"/>
                    </a:lnTo>
                    <a:lnTo>
                      <a:pt x="0" y="0"/>
                    </a:lnTo>
                    <a:lnTo>
                      <a:pt x="0" y="864108"/>
                    </a:lnTo>
                    <a:close/>
                  </a:path>
                </a:pathLst>
              </a:custGeom>
              <a:solidFill>
                <a:srgbClr val="E75A48"/>
              </a:solidFill>
            </p:spPr>
            <p:txBody>
              <a:bodyPr bIns="0" lIns="0" rIns="0" rtlCol="0" tIns="0" wrap="square">
                <a:spAutoFit/>
              </a:bodyPr>
              <a:p>
                <a:endParaRPr dirty="0"/>
              </a:p>
            </p:txBody>
          </p:sp>
          <p:sp>
            <p:nvSpPr>
              <p:cNvPr id="1048821" name="object 5"/>
              <p:cNvSpPr txBox="1"/>
              <p:nvPr/>
            </p:nvSpPr>
            <p:spPr>
              <a:xfrm>
                <a:off x="7762841" y="2338333"/>
                <a:ext cx="2156808" cy="278193"/>
              </a:xfrm>
              <a:prstGeom prst="rect"/>
            </p:spPr>
            <p:txBody>
              <a:bodyPr bIns="0" lIns="0" rIns="0" rtlCol="0" tIns="0" vert="horz" wrap="square">
                <a:spAutoFit/>
              </a:bodyPr>
              <a:p>
                <a:pPr algn="ctr" marR="6350"/>
                <a:r>
                  <a:rPr b="1" dirty="0" sz="2000" spc="-15">
                    <a:solidFill>
                      <a:srgbClr val="FFFFFF"/>
                    </a:solidFill>
                    <a:latin typeface="微软雅黑"/>
                    <a:cs typeface="微软雅黑"/>
                  </a:rPr>
                  <a:t>恪尽职守 依法履行职责</a:t>
                </a:r>
                <a:endParaRPr dirty="0" sz="2000">
                  <a:latin typeface="微软雅黑"/>
                  <a:cs typeface="微软雅黑"/>
                </a:endParaRPr>
              </a:p>
            </p:txBody>
          </p:sp>
          <p:sp>
            <p:nvSpPr>
              <p:cNvPr id="1048822" name="object 6"/>
              <p:cNvSpPr/>
              <p:nvPr/>
            </p:nvSpPr>
            <p:spPr>
              <a:xfrm>
                <a:off x="2252962" y="3781429"/>
                <a:ext cx="772668" cy="2478024"/>
              </a:xfrm>
              <a:custGeom>
                <a:avLst/>
                <a:ahLst/>
                <a:rect l="l" t="t" r="r" b="b"/>
                <a:pathLst>
                  <a:path w="772668" h="2478024">
                    <a:moveTo>
                      <a:pt x="0" y="2478024"/>
                    </a:moveTo>
                    <a:lnTo>
                      <a:pt x="772668" y="2478024"/>
                    </a:lnTo>
                    <a:lnTo>
                      <a:pt x="772668" y="0"/>
                    </a:lnTo>
                    <a:lnTo>
                      <a:pt x="0" y="0"/>
                    </a:lnTo>
                    <a:lnTo>
                      <a:pt x="0" y="2478024"/>
                    </a:lnTo>
                    <a:close/>
                  </a:path>
                </a:pathLst>
              </a:custGeom>
              <a:solidFill>
                <a:srgbClr val="006FC0"/>
              </a:solidFill>
            </p:spPr>
            <p:txBody>
              <a:bodyPr bIns="0" lIns="0" rIns="0" rtlCol="0" tIns="0" wrap="square">
                <a:spAutoFit/>
              </a:bodyPr>
              <a:p>
                <a:endParaRPr dirty="0"/>
              </a:p>
            </p:txBody>
          </p:sp>
          <p:sp>
            <p:nvSpPr>
              <p:cNvPr id="1048823" name="object 7"/>
              <p:cNvSpPr txBox="1"/>
              <p:nvPr/>
            </p:nvSpPr>
            <p:spPr>
              <a:xfrm>
                <a:off x="2486769" y="3787657"/>
                <a:ext cx="280670" cy="2438400"/>
              </a:xfrm>
              <a:prstGeom prst="rect"/>
            </p:spPr>
            <p:txBody>
              <a:bodyPr bIns="0" lIns="0" rIns="0" rtlCol="0" tIns="0" vert="horz" wrap="square">
                <a:spAutoFit/>
              </a:bodyPr>
              <a:p>
                <a:pPr algn="just" marL="12700" marR="6350">
                  <a:lnSpc>
                    <a:spcPct val="135000"/>
                  </a:lnSpc>
                </a:pPr>
                <a:r>
                  <a:rPr b="1" dirty="0" sz="2000">
                    <a:solidFill>
                      <a:srgbClr val="FFFFFF"/>
                    </a:solidFill>
                    <a:latin typeface="微软雅黑"/>
                    <a:cs typeface="微软雅黑"/>
                  </a:rPr>
                  <a:t>生 产 经 营 单 位</a:t>
                </a:r>
                <a:endParaRPr dirty="0" sz="2000">
                  <a:latin typeface="微软雅黑"/>
                  <a:cs typeface="微软雅黑"/>
                </a:endParaRPr>
              </a:p>
            </p:txBody>
          </p:sp>
          <p:sp>
            <p:nvSpPr>
              <p:cNvPr id="1048824" name="object 8"/>
              <p:cNvSpPr/>
              <p:nvPr/>
            </p:nvSpPr>
            <p:spPr>
              <a:xfrm>
                <a:off x="3081256" y="5012060"/>
                <a:ext cx="954023" cy="773175"/>
              </a:xfrm>
              <a:custGeom>
                <a:avLst/>
                <a:ahLst/>
                <a:rect l="l" t="t" r="r" b="b"/>
                <a:pathLst>
                  <a:path w="954024" h="773176">
                    <a:moveTo>
                      <a:pt x="0" y="0"/>
                    </a:moveTo>
                    <a:lnTo>
                      <a:pt x="477012" y="0"/>
                    </a:lnTo>
                    <a:lnTo>
                      <a:pt x="477012" y="773175"/>
                    </a:lnTo>
                    <a:lnTo>
                      <a:pt x="954023" y="773175"/>
                    </a:lnTo>
                  </a:path>
                </a:pathLst>
              </a:custGeom>
              <a:ln w="28956">
                <a:solidFill>
                  <a:srgbClr val="006FC0"/>
                </a:solidFill>
              </a:ln>
            </p:spPr>
            <p:txBody>
              <a:bodyPr bIns="0" lIns="0" rIns="0" rtlCol="0" tIns="0" wrap="square">
                <a:spAutoFit/>
              </a:bodyPr>
              <a:p>
                <a:endParaRPr dirty="0"/>
              </a:p>
            </p:txBody>
          </p:sp>
          <p:sp>
            <p:nvSpPr>
              <p:cNvPr id="1048825" name="object 9"/>
              <p:cNvSpPr/>
              <p:nvPr/>
            </p:nvSpPr>
            <p:spPr>
              <a:xfrm>
                <a:off x="3081256" y="4237868"/>
                <a:ext cx="954023" cy="774700"/>
              </a:xfrm>
              <a:custGeom>
                <a:avLst/>
                <a:ahLst/>
                <a:rect l="l" t="t" r="r" b="b"/>
                <a:pathLst>
                  <a:path w="954024" h="774700">
                    <a:moveTo>
                      <a:pt x="0" y="774700"/>
                    </a:moveTo>
                    <a:lnTo>
                      <a:pt x="477012" y="774700"/>
                    </a:lnTo>
                    <a:lnTo>
                      <a:pt x="477012" y="0"/>
                    </a:lnTo>
                    <a:lnTo>
                      <a:pt x="954023" y="0"/>
                    </a:lnTo>
                  </a:path>
                </a:pathLst>
              </a:custGeom>
              <a:ln w="28956">
                <a:solidFill>
                  <a:srgbClr val="006FC0"/>
                </a:solidFill>
              </a:ln>
            </p:spPr>
            <p:txBody>
              <a:bodyPr bIns="0" lIns="0" rIns="0" rtlCol="0" tIns="0" wrap="square">
                <a:spAutoFit/>
              </a:bodyPr>
              <a:p>
                <a:endParaRPr dirty="0"/>
              </a:p>
            </p:txBody>
          </p:sp>
          <p:sp>
            <p:nvSpPr>
              <p:cNvPr id="1048826" name="object 10"/>
              <p:cNvSpPr/>
              <p:nvPr/>
            </p:nvSpPr>
            <p:spPr>
              <a:xfrm>
                <a:off x="4039090" y="3781429"/>
                <a:ext cx="2365248" cy="864108"/>
              </a:xfrm>
              <a:custGeom>
                <a:avLst/>
                <a:ahLst/>
                <a:rect l="l" t="t" r="r" b="b"/>
                <a:pathLst>
                  <a:path w="2365248" h="864108">
                    <a:moveTo>
                      <a:pt x="2361565" y="0"/>
                    </a:moveTo>
                    <a:lnTo>
                      <a:pt x="3682" y="0"/>
                    </a:lnTo>
                    <a:lnTo>
                      <a:pt x="0" y="3683"/>
                    </a:lnTo>
                    <a:lnTo>
                      <a:pt x="0" y="860425"/>
                    </a:lnTo>
                    <a:lnTo>
                      <a:pt x="3682" y="864108"/>
                    </a:lnTo>
                    <a:lnTo>
                      <a:pt x="2361565" y="864108"/>
                    </a:lnTo>
                    <a:lnTo>
                      <a:pt x="2365248" y="860425"/>
                    </a:lnTo>
                    <a:lnTo>
                      <a:pt x="2365248" y="3683"/>
                    </a:lnTo>
                    <a:lnTo>
                      <a:pt x="2361565" y="0"/>
                    </a:lnTo>
                    <a:close/>
                  </a:path>
                </a:pathLst>
              </a:custGeom>
              <a:solidFill>
                <a:srgbClr val="006FC0"/>
              </a:solidFill>
            </p:spPr>
            <p:txBody>
              <a:bodyPr bIns="0" lIns="0" rIns="0" rtlCol="0" tIns="0" wrap="square">
                <a:spAutoFit/>
              </a:bodyPr>
              <a:p>
                <a:endParaRPr dirty="0"/>
              </a:p>
            </p:txBody>
          </p:sp>
          <p:sp>
            <p:nvSpPr>
              <p:cNvPr id="1048827" name="object 11"/>
              <p:cNvSpPr/>
              <p:nvPr/>
            </p:nvSpPr>
            <p:spPr>
              <a:xfrm>
                <a:off x="4039090" y="3781429"/>
                <a:ext cx="2365248" cy="864108"/>
              </a:xfrm>
              <a:custGeom>
                <a:avLst/>
                <a:ahLst/>
                <a:rect l="l" t="t" r="r" b="b"/>
                <a:pathLst>
                  <a:path w="2365248" h="864108">
                    <a:moveTo>
                      <a:pt x="0" y="8255"/>
                    </a:moveTo>
                    <a:lnTo>
                      <a:pt x="0" y="3683"/>
                    </a:lnTo>
                    <a:lnTo>
                      <a:pt x="3682" y="0"/>
                    </a:lnTo>
                    <a:lnTo>
                      <a:pt x="8255" y="0"/>
                    </a:lnTo>
                    <a:lnTo>
                      <a:pt x="2356992" y="0"/>
                    </a:lnTo>
                    <a:lnTo>
                      <a:pt x="2361565" y="0"/>
                    </a:lnTo>
                    <a:lnTo>
                      <a:pt x="2365248" y="3683"/>
                    </a:lnTo>
                    <a:lnTo>
                      <a:pt x="2365248" y="8255"/>
                    </a:lnTo>
                    <a:lnTo>
                      <a:pt x="2365248" y="855852"/>
                    </a:lnTo>
                    <a:lnTo>
                      <a:pt x="2365248" y="860425"/>
                    </a:lnTo>
                    <a:lnTo>
                      <a:pt x="2361565" y="864108"/>
                    </a:lnTo>
                    <a:lnTo>
                      <a:pt x="2356992" y="864108"/>
                    </a:lnTo>
                    <a:lnTo>
                      <a:pt x="8255" y="864108"/>
                    </a:lnTo>
                    <a:lnTo>
                      <a:pt x="3682" y="864108"/>
                    </a:lnTo>
                    <a:lnTo>
                      <a:pt x="0" y="860425"/>
                    </a:lnTo>
                    <a:lnTo>
                      <a:pt x="0" y="855852"/>
                    </a:lnTo>
                    <a:lnTo>
                      <a:pt x="0" y="8255"/>
                    </a:lnTo>
                    <a:close/>
                  </a:path>
                </a:pathLst>
              </a:custGeom>
              <a:ln w="12191">
                <a:solidFill>
                  <a:srgbClr val="FFFFFF"/>
                </a:solidFill>
              </a:ln>
            </p:spPr>
            <p:txBody>
              <a:bodyPr bIns="0" lIns="0" rIns="0" rtlCol="0" tIns="0" wrap="square">
                <a:spAutoFit/>
              </a:bodyPr>
              <a:p>
                <a:endParaRPr dirty="0"/>
              </a:p>
            </p:txBody>
          </p:sp>
          <p:sp>
            <p:nvSpPr>
              <p:cNvPr id="1048828" name="object 13"/>
              <p:cNvSpPr/>
              <p:nvPr/>
            </p:nvSpPr>
            <p:spPr>
              <a:xfrm>
                <a:off x="7312643" y="3776857"/>
                <a:ext cx="2880359" cy="864108"/>
              </a:xfrm>
              <a:custGeom>
                <a:avLst/>
                <a:ahLst/>
                <a:rect l="l" t="t" r="r" b="b"/>
                <a:pathLst>
                  <a:path w="2880359" h="864108">
                    <a:moveTo>
                      <a:pt x="2872485" y="0"/>
                    </a:moveTo>
                    <a:lnTo>
                      <a:pt x="7874" y="0"/>
                    </a:lnTo>
                    <a:lnTo>
                      <a:pt x="0" y="7874"/>
                    </a:lnTo>
                    <a:lnTo>
                      <a:pt x="0" y="856234"/>
                    </a:lnTo>
                    <a:lnTo>
                      <a:pt x="7874" y="864108"/>
                    </a:lnTo>
                    <a:lnTo>
                      <a:pt x="2872485" y="864108"/>
                    </a:lnTo>
                    <a:lnTo>
                      <a:pt x="2880359" y="856234"/>
                    </a:lnTo>
                    <a:lnTo>
                      <a:pt x="2880359" y="7874"/>
                    </a:lnTo>
                    <a:lnTo>
                      <a:pt x="2872485" y="0"/>
                    </a:lnTo>
                    <a:close/>
                  </a:path>
                </a:pathLst>
              </a:custGeom>
              <a:solidFill>
                <a:srgbClr val="E75A48"/>
              </a:solidFill>
            </p:spPr>
            <p:txBody>
              <a:bodyPr bIns="0" lIns="0" rIns="0" rtlCol="0" tIns="0" wrap="square">
                <a:spAutoFit/>
              </a:bodyPr>
              <a:p>
                <a:endParaRPr dirty="0"/>
              </a:p>
            </p:txBody>
          </p:sp>
          <p:sp>
            <p:nvSpPr>
              <p:cNvPr id="1048829" name="object 14"/>
              <p:cNvSpPr txBox="1"/>
              <p:nvPr/>
            </p:nvSpPr>
            <p:spPr>
              <a:xfrm>
                <a:off x="7625063" y="3959910"/>
                <a:ext cx="2255520" cy="556385"/>
              </a:xfrm>
              <a:prstGeom prst="rect"/>
            </p:spPr>
            <p:txBody>
              <a:bodyPr bIns="0" lIns="0" rIns="0" rtlCol="0" tIns="0" vert="horz" wrap="square">
                <a:spAutoFit/>
              </a:bodyPr>
              <a:p>
                <a:pPr algn="ctr" marR="6350"/>
                <a:r>
                  <a:rPr b="1" dirty="0" sz="2000" spc="-20">
                    <a:solidFill>
                      <a:srgbClr val="FFFFFF"/>
                    </a:solidFill>
                    <a:latin typeface="微软雅黑"/>
                    <a:cs typeface="微软雅黑"/>
                  </a:rPr>
                  <a:t>安全生产管理机构 安全生产管理人员的意见</a:t>
                </a:r>
                <a:endParaRPr dirty="0" sz="2000">
                  <a:latin typeface="微软雅黑"/>
                  <a:cs typeface="微软雅黑"/>
                </a:endParaRPr>
              </a:p>
            </p:txBody>
          </p:sp>
          <p:sp>
            <p:nvSpPr>
              <p:cNvPr id="1048830" name="object 15"/>
              <p:cNvSpPr/>
              <p:nvPr/>
            </p:nvSpPr>
            <p:spPr>
              <a:xfrm>
                <a:off x="6512543" y="4122806"/>
                <a:ext cx="687324" cy="173736"/>
              </a:xfrm>
              <a:custGeom>
                <a:avLst/>
                <a:ahLst/>
                <a:rect l="l" t="t" r="r" b="b"/>
                <a:pathLst>
                  <a:path w="687324" h="173736">
                    <a:moveTo>
                      <a:pt x="513588" y="0"/>
                    </a:moveTo>
                    <a:lnTo>
                      <a:pt x="513588" y="173736"/>
                    </a:lnTo>
                    <a:lnTo>
                      <a:pt x="629412" y="115824"/>
                    </a:lnTo>
                    <a:lnTo>
                      <a:pt x="542544" y="115824"/>
                    </a:lnTo>
                    <a:lnTo>
                      <a:pt x="542544" y="57912"/>
                    </a:lnTo>
                    <a:lnTo>
                      <a:pt x="629411" y="57912"/>
                    </a:lnTo>
                    <a:lnTo>
                      <a:pt x="513588" y="0"/>
                    </a:lnTo>
                    <a:close/>
                  </a:path>
                  <a:path w="687324" h="173736">
                    <a:moveTo>
                      <a:pt x="513588" y="57912"/>
                    </a:moveTo>
                    <a:lnTo>
                      <a:pt x="0" y="57912"/>
                    </a:lnTo>
                    <a:lnTo>
                      <a:pt x="0" y="115824"/>
                    </a:lnTo>
                    <a:lnTo>
                      <a:pt x="513588" y="115824"/>
                    </a:lnTo>
                    <a:lnTo>
                      <a:pt x="513588" y="57912"/>
                    </a:lnTo>
                    <a:close/>
                  </a:path>
                  <a:path w="687324" h="173736">
                    <a:moveTo>
                      <a:pt x="629411" y="57912"/>
                    </a:moveTo>
                    <a:lnTo>
                      <a:pt x="542544" y="57912"/>
                    </a:lnTo>
                    <a:lnTo>
                      <a:pt x="542544" y="115824"/>
                    </a:lnTo>
                    <a:lnTo>
                      <a:pt x="629412" y="115824"/>
                    </a:lnTo>
                    <a:lnTo>
                      <a:pt x="687324" y="86868"/>
                    </a:lnTo>
                    <a:lnTo>
                      <a:pt x="629411" y="57912"/>
                    </a:lnTo>
                    <a:close/>
                  </a:path>
                </a:pathLst>
              </a:custGeom>
              <a:solidFill>
                <a:srgbClr val="6FAC46"/>
              </a:solidFill>
            </p:spPr>
            <p:txBody>
              <a:bodyPr bIns="0" lIns="0" rIns="0" rtlCol="0" tIns="0" wrap="square">
                <a:spAutoFit/>
              </a:bodyPr>
              <a:p>
                <a:endParaRPr dirty="0"/>
              </a:p>
            </p:txBody>
          </p:sp>
          <p:sp>
            <p:nvSpPr>
              <p:cNvPr id="1048831" name="object 16"/>
              <p:cNvSpPr txBox="1"/>
              <p:nvPr/>
            </p:nvSpPr>
            <p:spPr>
              <a:xfrm>
                <a:off x="6603220" y="3646429"/>
                <a:ext cx="482600" cy="333831"/>
              </a:xfrm>
              <a:prstGeom prst="rect"/>
            </p:spPr>
            <p:txBody>
              <a:bodyPr bIns="0" lIns="0" rIns="0" rtlCol="0" tIns="0" vert="horz" wrap="square">
                <a:spAutoFit/>
              </a:bodyPr>
              <a:p>
                <a:pPr marL="12700">
                  <a:lnSpc>
                    <a:spcPct val="100000"/>
                  </a:lnSpc>
                </a:pPr>
                <a:r>
                  <a:rPr b="1" dirty="0">
                    <a:solidFill>
                      <a:srgbClr val="585858"/>
                    </a:solidFill>
                    <a:latin typeface="微软雅黑"/>
                    <a:cs typeface="微软雅黑"/>
                  </a:rPr>
                  <a:t>听取</a:t>
                </a:r>
                <a:endParaRPr dirty="0">
                  <a:latin typeface="微软雅黑"/>
                  <a:cs typeface="微软雅黑"/>
                </a:endParaRPr>
              </a:p>
            </p:txBody>
          </p:sp>
          <p:sp>
            <p:nvSpPr>
              <p:cNvPr id="1048832" name="object 17"/>
              <p:cNvSpPr/>
              <p:nvPr/>
            </p:nvSpPr>
            <p:spPr>
              <a:xfrm>
                <a:off x="4049759" y="5378581"/>
                <a:ext cx="2365247" cy="862583"/>
              </a:xfrm>
              <a:custGeom>
                <a:avLst/>
                <a:ahLst/>
                <a:rect l="l" t="t" r="r" b="b"/>
                <a:pathLst>
                  <a:path w="2365248" h="862583">
                    <a:moveTo>
                      <a:pt x="2361565" y="0"/>
                    </a:moveTo>
                    <a:lnTo>
                      <a:pt x="3682" y="0"/>
                    </a:lnTo>
                    <a:lnTo>
                      <a:pt x="0" y="3683"/>
                    </a:lnTo>
                    <a:lnTo>
                      <a:pt x="0" y="858901"/>
                    </a:lnTo>
                    <a:lnTo>
                      <a:pt x="3682" y="862584"/>
                    </a:lnTo>
                    <a:lnTo>
                      <a:pt x="2361565" y="862584"/>
                    </a:lnTo>
                    <a:lnTo>
                      <a:pt x="2365247" y="858901"/>
                    </a:lnTo>
                    <a:lnTo>
                      <a:pt x="2365247" y="3683"/>
                    </a:lnTo>
                    <a:lnTo>
                      <a:pt x="2361565" y="0"/>
                    </a:lnTo>
                    <a:close/>
                  </a:path>
                </a:pathLst>
              </a:custGeom>
              <a:solidFill>
                <a:srgbClr val="006FC0"/>
              </a:solidFill>
            </p:spPr>
            <p:txBody>
              <a:bodyPr bIns="0" lIns="0" rIns="0" rtlCol="0" tIns="0" wrap="square">
                <a:spAutoFit/>
              </a:bodyPr>
              <a:p>
                <a:endParaRPr dirty="0"/>
              </a:p>
            </p:txBody>
          </p:sp>
          <p:sp>
            <p:nvSpPr>
              <p:cNvPr id="1048833" name="object 18"/>
              <p:cNvSpPr/>
              <p:nvPr/>
            </p:nvSpPr>
            <p:spPr>
              <a:xfrm>
                <a:off x="4049759" y="5378581"/>
                <a:ext cx="2365247" cy="862583"/>
              </a:xfrm>
              <a:custGeom>
                <a:avLst/>
                <a:ahLst/>
                <a:rect l="l" t="t" r="r" b="b"/>
                <a:pathLst>
                  <a:path w="2365248" h="862583">
                    <a:moveTo>
                      <a:pt x="0" y="8255"/>
                    </a:moveTo>
                    <a:lnTo>
                      <a:pt x="0" y="3683"/>
                    </a:lnTo>
                    <a:lnTo>
                      <a:pt x="3682" y="0"/>
                    </a:lnTo>
                    <a:lnTo>
                      <a:pt x="8255" y="0"/>
                    </a:lnTo>
                    <a:lnTo>
                      <a:pt x="2356993" y="0"/>
                    </a:lnTo>
                    <a:lnTo>
                      <a:pt x="2361565" y="0"/>
                    </a:lnTo>
                    <a:lnTo>
                      <a:pt x="2365247" y="3683"/>
                    </a:lnTo>
                    <a:lnTo>
                      <a:pt x="2365247" y="8255"/>
                    </a:lnTo>
                    <a:lnTo>
                      <a:pt x="2365247" y="854329"/>
                    </a:lnTo>
                    <a:lnTo>
                      <a:pt x="2365247" y="858901"/>
                    </a:lnTo>
                    <a:lnTo>
                      <a:pt x="2361565" y="862584"/>
                    </a:lnTo>
                    <a:lnTo>
                      <a:pt x="2356993" y="862584"/>
                    </a:lnTo>
                    <a:lnTo>
                      <a:pt x="8255" y="862584"/>
                    </a:lnTo>
                    <a:lnTo>
                      <a:pt x="3682" y="862584"/>
                    </a:lnTo>
                    <a:lnTo>
                      <a:pt x="0" y="858901"/>
                    </a:lnTo>
                    <a:lnTo>
                      <a:pt x="0" y="854329"/>
                    </a:lnTo>
                    <a:lnTo>
                      <a:pt x="0" y="8255"/>
                    </a:lnTo>
                    <a:close/>
                  </a:path>
                </a:pathLst>
              </a:custGeom>
              <a:ln w="12192">
                <a:solidFill>
                  <a:srgbClr val="FFFFFF"/>
                </a:solidFill>
              </a:ln>
            </p:spPr>
            <p:txBody>
              <a:bodyPr bIns="0" lIns="0" rIns="0" rtlCol="0" tIns="0" wrap="square">
                <a:spAutoFit/>
              </a:bodyPr>
              <a:p>
                <a:endParaRPr dirty="0"/>
              </a:p>
            </p:txBody>
          </p:sp>
          <p:sp>
            <p:nvSpPr>
              <p:cNvPr id="1048834" name="object 19"/>
              <p:cNvSpPr txBox="1"/>
              <p:nvPr/>
            </p:nvSpPr>
            <p:spPr>
              <a:xfrm>
                <a:off x="4702190" y="5500836"/>
                <a:ext cx="1415109" cy="637525"/>
              </a:xfrm>
              <a:prstGeom prst="rect"/>
            </p:spPr>
            <p:txBody>
              <a:bodyPr bIns="0" lIns="0" rIns="0" rtlCol="0" tIns="0" vert="horz" wrap="square">
                <a:spAutoFit/>
              </a:bodyPr>
              <a:p>
                <a:pPr marL="12700">
                  <a:lnSpc>
                    <a:spcPct val="100000"/>
                  </a:lnSpc>
                </a:pPr>
                <a:r>
                  <a:rPr b="1" dirty="0" sz="2000" spc="-25">
                    <a:solidFill>
                      <a:srgbClr val="FFFFFF"/>
                    </a:solidFill>
                    <a:latin typeface="微软雅黑"/>
                    <a:cs typeface="微软雅黑"/>
                  </a:rPr>
                  <a:t>安全管理人员</a:t>
                </a:r>
                <a:endParaRPr dirty="0" sz="2000">
                  <a:latin typeface="微软雅黑"/>
                  <a:cs typeface="微软雅黑"/>
                </a:endParaRPr>
              </a:p>
              <a:p>
                <a:pPr marL="12700">
                  <a:lnSpc>
                    <a:spcPct val="100000"/>
                  </a:lnSpc>
                  <a:spcBef>
                    <a:spcPts val="675"/>
                  </a:spcBef>
                </a:pPr>
                <a:r>
                  <a:rPr b="1" dirty="0" sz="2000" spc="-20">
                    <a:solidFill>
                      <a:srgbClr val="FFFFFF"/>
                    </a:solidFill>
                    <a:latin typeface="微软雅黑"/>
                    <a:cs typeface="微软雅黑"/>
                  </a:rPr>
                  <a:t>依法履行职责</a:t>
                </a:r>
                <a:endParaRPr dirty="0" sz="2000">
                  <a:latin typeface="微软雅黑"/>
                  <a:cs typeface="微软雅黑"/>
                </a:endParaRPr>
              </a:p>
            </p:txBody>
          </p:sp>
          <p:sp>
            <p:nvSpPr>
              <p:cNvPr id="1048835" name="object 20"/>
              <p:cNvSpPr/>
              <p:nvPr/>
            </p:nvSpPr>
            <p:spPr>
              <a:xfrm>
                <a:off x="7323311" y="5374009"/>
                <a:ext cx="2880359" cy="864108"/>
              </a:xfrm>
              <a:custGeom>
                <a:avLst/>
                <a:ahLst/>
                <a:rect l="l" t="t" r="r" b="b"/>
                <a:pathLst>
                  <a:path w="2880359" h="864108">
                    <a:moveTo>
                      <a:pt x="2872485" y="0"/>
                    </a:moveTo>
                    <a:lnTo>
                      <a:pt x="7873" y="0"/>
                    </a:lnTo>
                    <a:lnTo>
                      <a:pt x="0" y="7874"/>
                    </a:lnTo>
                    <a:lnTo>
                      <a:pt x="0" y="856234"/>
                    </a:lnTo>
                    <a:lnTo>
                      <a:pt x="7873" y="864108"/>
                    </a:lnTo>
                    <a:lnTo>
                      <a:pt x="2872485" y="864108"/>
                    </a:lnTo>
                    <a:lnTo>
                      <a:pt x="2880359" y="856234"/>
                    </a:lnTo>
                    <a:lnTo>
                      <a:pt x="2880359" y="7874"/>
                    </a:lnTo>
                    <a:lnTo>
                      <a:pt x="2872485" y="0"/>
                    </a:lnTo>
                    <a:close/>
                  </a:path>
                </a:pathLst>
              </a:custGeom>
              <a:solidFill>
                <a:srgbClr val="E75A48"/>
              </a:solidFill>
            </p:spPr>
            <p:txBody>
              <a:bodyPr bIns="0" lIns="0" rIns="0" rtlCol="0" tIns="0" wrap="square">
                <a:spAutoFit/>
              </a:bodyPr>
              <a:p>
                <a:endParaRPr dirty="0"/>
              </a:p>
            </p:txBody>
          </p:sp>
          <p:sp>
            <p:nvSpPr>
              <p:cNvPr id="1048836" name="object 21"/>
              <p:cNvSpPr txBox="1"/>
              <p:nvPr/>
            </p:nvSpPr>
            <p:spPr>
              <a:xfrm>
                <a:off x="7585204" y="5545842"/>
                <a:ext cx="2356573" cy="556385"/>
              </a:xfrm>
              <a:prstGeom prst="rect"/>
            </p:spPr>
            <p:txBody>
              <a:bodyPr bIns="0" lIns="0" rIns="0" rtlCol="0" tIns="0" vert="horz" wrap="square">
                <a:spAutoFit/>
              </a:bodyPr>
              <a:p>
                <a:pPr algn="ctr" marR="6350"/>
                <a:r>
                  <a:rPr b="1" dirty="0" sz="2000" spc="-20">
                    <a:solidFill>
                      <a:srgbClr val="FFFFFF"/>
                    </a:solidFill>
                    <a:latin typeface="微软雅黑"/>
                    <a:cs typeface="微软雅黑"/>
                  </a:rPr>
                  <a:t>降低工资、福利等 待遇或者解除劳动合同</a:t>
                </a:r>
                <a:endParaRPr dirty="0" sz="2000">
                  <a:latin typeface="微软雅黑"/>
                  <a:cs typeface="微软雅黑"/>
                </a:endParaRPr>
              </a:p>
            </p:txBody>
          </p:sp>
          <p:sp>
            <p:nvSpPr>
              <p:cNvPr id="1048837" name="object 22"/>
              <p:cNvSpPr/>
              <p:nvPr/>
            </p:nvSpPr>
            <p:spPr>
              <a:xfrm>
                <a:off x="6524734" y="5718434"/>
                <a:ext cx="687324" cy="173736"/>
              </a:xfrm>
              <a:custGeom>
                <a:avLst/>
                <a:ahLst/>
                <a:rect l="l" t="t" r="r" b="b"/>
                <a:pathLst>
                  <a:path w="687324" h="173736">
                    <a:moveTo>
                      <a:pt x="513588" y="0"/>
                    </a:moveTo>
                    <a:lnTo>
                      <a:pt x="513588" y="173736"/>
                    </a:lnTo>
                    <a:lnTo>
                      <a:pt x="629412" y="115824"/>
                    </a:lnTo>
                    <a:lnTo>
                      <a:pt x="542544" y="115824"/>
                    </a:lnTo>
                    <a:lnTo>
                      <a:pt x="542544" y="57912"/>
                    </a:lnTo>
                    <a:lnTo>
                      <a:pt x="629412" y="57912"/>
                    </a:lnTo>
                    <a:lnTo>
                      <a:pt x="513588" y="0"/>
                    </a:lnTo>
                    <a:close/>
                  </a:path>
                  <a:path w="687324" h="173736">
                    <a:moveTo>
                      <a:pt x="513588" y="57912"/>
                    </a:moveTo>
                    <a:lnTo>
                      <a:pt x="0" y="57912"/>
                    </a:lnTo>
                    <a:lnTo>
                      <a:pt x="0" y="115824"/>
                    </a:lnTo>
                    <a:lnTo>
                      <a:pt x="513588" y="115824"/>
                    </a:lnTo>
                    <a:lnTo>
                      <a:pt x="513588" y="57912"/>
                    </a:lnTo>
                    <a:close/>
                  </a:path>
                  <a:path w="687324" h="173736">
                    <a:moveTo>
                      <a:pt x="629412" y="57912"/>
                    </a:moveTo>
                    <a:lnTo>
                      <a:pt x="542544" y="57912"/>
                    </a:lnTo>
                    <a:lnTo>
                      <a:pt x="542544" y="115824"/>
                    </a:lnTo>
                    <a:lnTo>
                      <a:pt x="629412" y="115824"/>
                    </a:lnTo>
                    <a:lnTo>
                      <a:pt x="687324" y="86868"/>
                    </a:lnTo>
                    <a:lnTo>
                      <a:pt x="629412" y="57912"/>
                    </a:lnTo>
                    <a:close/>
                  </a:path>
                </a:pathLst>
              </a:custGeom>
              <a:solidFill>
                <a:srgbClr val="6FAC46"/>
              </a:solidFill>
            </p:spPr>
            <p:txBody>
              <a:bodyPr bIns="0" lIns="0" rIns="0" rtlCol="0" tIns="0" wrap="square">
                <a:spAutoFit/>
              </a:bodyPr>
              <a:p>
                <a:endParaRPr dirty="0"/>
              </a:p>
            </p:txBody>
          </p:sp>
          <p:sp>
            <p:nvSpPr>
              <p:cNvPr id="1048838" name="object 23"/>
              <p:cNvSpPr txBox="1"/>
              <p:nvPr/>
            </p:nvSpPr>
            <p:spPr>
              <a:xfrm>
                <a:off x="6615667" y="5243581"/>
                <a:ext cx="482600" cy="333831"/>
              </a:xfrm>
              <a:prstGeom prst="rect"/>
            </p:spPr>
            <p:txBody>
              <a:bodyPr bIns="0" lIns="0" rIns="0" rtlCol="0" tIns="0" vert="horz" wrap="square">
                <a:spAutoFit/>
              </a:bodyPr>
              <a:p>
                <a:pPr marL="12700">
                  <a:lnSpc>
                    <a:spcPct val="100000"/>
                  </a:lnSpc>
                </a:pPr>
                <a:r>
                  <a:rPr b="1" dirty="0">
                    <a:solidFill>
                      <a:srgbClr val="585858"/>
                    </a:solidFill>
                    <a:latin typeface="微软雅黑"/>
                    <a:cs typeface="微软雅黑"/>
                  </a:rPr>
                  <a:t>不得</a:t>
                </a:r>
                <a:endParaRPr dirty="0" sz="1800">
                  <a:latin typeface="微软雅黑"/>
                  <a:cs typeface="微软雅黑"/>
                </a:endParaRPr>
              </a:p>
            </p:txBody>
          </p:sp>
          <p:sp>
            <p:nvSpPr>
              <p:cNvPr id="1048839" name="object 24"/>
              <p:cNvSpPr/>
              <p:nvPr/>
            </p:nvSpPr>
            <p:spPr>
              <a:xfrm>
                <a:off x="4988543" y="2428118"/>
                <a:ext cx="2089150" cy="173736"/>
              </a:xfrm>
              <a:custGeom>
                <a:avLst/>
                <a:ahLst/>
                <a:rect l="l" t="t" r="r" b="b"/>
                <a:pathLst>
                  <a:path w="2089150" h="173736">
                    <a:moveTo>
                      <a:pt x="1915414" y="0"/>
                    </a:moveTo>
                    <a:lnTo>
                      <a:pt x="1915414" y="173736"/>
                    </a:lnTo>
                    <a:lnTo>
                      <a:pt x="2031238" y="115824"/>
                    </a:lnTo>
                    <a:lnTo>
                      <a:pt x="1944370" y="115824"/>
                    </a:lnTo>
                    <a:lnTo>
                      <a:pt x="1944370" y="57912"/>
                    </a:lnTo>
                    <a:lnTo>
                      <a:pt x="2031237" y="57912"/>
                    </a:lnTo>
                    <a:lnTo>
                      <a:pt x="1915414" y="0"/>
                    </a:lnTo>
                    <a:close/>
                  </a:path>
                  <a:path w="2089150" h="173736">
                    <a:moveTo>
                      <a:pt x="1915414" y="57912"/>
                    </a:moveTo>
                    <a:lnTo>
                      <a:pt x="0" y="57912"/>
                    </a:lnTo>
                    <a:lnTo>
                      <a:pt x="0" y="115824"/>
                    </a:lnTo>
                    <a:lnTo>
                      <a:pt x="1915414" y="115824"/>
                    </a:lnTo>
                    <a:lnTo>
                      <a:pt x="1915414" y="57912"/>
                    </a:lnTo>
                    <a:close/>
                  </a:path>
                  <a:path w="2089150" h="173736">
                    <a:moveTo>
                      <a:pt x="2031237" y="57912"/>
                    </a:moveTo>
                    <a:lnTo>
                      <a:pt x="1944370" y="57912"/>
                    </a:lnTo>
                    <a:lnTo>
                      <a:pt x="1944370" y="115824"/>
                    </a:lnTo>
                    <a:lnTo>
                      <a:pt x="2031238" y="115824"/>
                    </a:lnTo>
                    <a:lnTo>
                      <a:pt x="2089150" y="86868"/>
                    </a:lnTo>
                    <a:lnTo>
                      <a:pt x="2031237" y="57912"/>
                    </a:lnTo>
                    <a:close/>
                  </a:path>
                </a:pathLst>
              </a:custGeom>
              <a:solidFill>
                <a:srgbClr val="6FAC46"/>
              </a:solidFill>
            </p:spPr>
            <p:txBody>
              <a:bodyPr bIns="0" lIns="0" rIns="0" rtlCol="0" tIns="0" wrap="square">
                <a:spAutoFit/>
              </a:bodyPr>
              <a:p>
                <a:endParaRPr dirty="0"/>
              </a:p>
            </p:txBody>
          </p:sp>
          <p:sp>
            <p:nvSpPr>
              <p:cNvPr id="1048840" name="object 25"/>
              <p:cNvSpPr txBox="1"/>
              <p:nvPr/>
            </p:nvSpPr>
            <p:spPr>
              <a:xfrm>
                <a:off x="5733017" y="2119635"/>
                <a:ext cx="482600" cy="333831"/>
              </a:xfrm>
              <a:prstGeom prst="rect"/>
            </p:spPr>
            <p:txBody>
              <a:bodyPr bIns="0" lIns="0" rIns="0" rtlCol="0" tIns="0" vert="horz" wrap="square">
                <a:spAutoFit/>
              </a:bodyPr>
              <a:p>
                <a:pPr marL="12700">
                  <a:lnSpc>
                    <a:spcPct val="100000"/>
                  </a:lnSpc>
                </a:pPr>
                <a:r>
                  <a:rPr b="1" dirty="0">
                    <a:solidFill>
                      <a:srgbClr val="585858"/>
                    </a:solidFill>
                    <a:latin typeface="微软雅黑"/>
                    <a:cs typeface="微软雅黑"/>
                  </a:rPr>
                  <a:t>应当</a:t>
                </a:r>
                <a:endParaRPr dirty="0">
                  <a:latin typeface="微软雅黑"/>
                  <a:cs typeface="微软雅黑"/>
                </a:endParaRPr>
              </a:p>
            </p:txBody>
          </p:sp>
        </p:grpSp>
        <p:sp>
          <p:nvSpPr>
            <p:cNvPr id="1048841" name="文本框 27"/>
            <p:cNvSpPr txBox="1"/>
            <p:nvPr/>
          </p:nvSpPr>
          <p:spPr>
            <a:xfrm>
              <a:off x="4211854" y="3920971"/>
              <a:ext cx="2063896" cy="639843"/>
            </a:xfrm>
            <a:prstGeom prst="rect"/>
            <a:noFill/>
          </p:spPr>
          <p:txBody>
            <a:bodyPr rtlCol="0" wrap="square">
              <a:spAutoFit/>
            </a:bodyPr>
            <a:p>
              <a:pPr algn="ctr"/>
              <a:r>
                <a:rPr altLang="en-US" b="1" dirty="0" sz="2000" lang="zh-CN" spc="-15">
                  <a:solidFill>
                    <a:srgbClr val="FFFFFF"/>
                  </a:solidFill>
                  <a:latin typeface="微软雅黑" panose="020B0503020204020204" pitchFamily="34" charset="-122"/>
                  <a:ea typeface="微软雅黑" panose="020B0503020204020204" pitchFamily="34" charset="-122"/>
                  <a:cs typeface="微软雅黑"/>
                </a:rPr>
                <a:t>作出涉及安全的</a:t>
              </a:r>
              <a:endParaRPr altLang="zh-CN" b="1" dirty="0" sz="2000" lang="en-US" spc="-15">
                <a:solidFill>
                  <a:srgbClr val="FFFFFF"/>
                </a:solidFill>
                <a:latin typeface="微软雅黑" panose="020B0503020204020204" pitchFamily="34" charset="-122"/>
                <a:ea typeface="微软雅黑" panose="020B0503020204020204" pitchFamily="34" charset="-122"/>
                <a:cs typeface="微软雅黑"/>
              </a:endParaRPr>
            </a:p>
            <a:p>
              <a:pPr algn="ctr"/>
              <a:r>
                <a:rPr altLang="en-US" b="1" dirty="0" sz="2000" lang="zh-CN" spc="-15">
                  <a:solidFill>
                    <a:srgbClr val="FFFFFF"/>
                  </a:solidFill>
                  <a:latin typeface="微软雅黑" panose="020B0503020204020204" pitchFamily="34" charset="-122"/>
                  <a:ea typeface="微软雅黑" panose="020B0503020204020204" pitchFamily="34" charset="-122"/>
                  <a:cs typeface="微软雅黑"/>
                </a:rPr>
                <a:t>经营决策</a:t>
              </a:r>
              <a:endParaRPr altLang="en-US" dirty="0" sz="2000" lang="zh-CN">
                <a:latin typeface="微软雅黑" panose="020B0503020204020204" pitchFamily="34" charset="-122"/>
                <a:ea typeface="微软雅黑" panose="020B0503020204020204" pitchFamily="34" charset="-122"/>
                <a:cs typeface="微软雅黑"/>
              </a:endParaRPr>
            </a:p>
          </p:txBody>
        </p:sp>
      </p:grpSp>
      <p:grpSp>
        <p:nvGrpSpPr>
          <p:cNvPr id="149" name="组合 29"/>
          <p:cNvGrpSpPr/>
          <p:nvPr/>
        </p:nvGrpSpPr>
        <p:grpSpPr>
          <a:xfrm>
            <a:off x="194519" y="948674"/>
            <a:ext cx="5116038" cy="523220"/>
            <a:chOff x="400233" y="909514"/>
            <a:chExt cx="5116038" cy="523220"/>
          </a:xfrm>
        </p:grpSpPr>
        <p:sp>
          <p:nvSpPr>
            <p:cNvPr id="1048842" name="矩形 30"/>
            <p:cNvSpPr/>
            <p:nvPr/>
          </p:nvSpPr>
          <p:spPr>
            <a:xfrm flipH="1">
              <a:off x="400233" y="929898"/>
              <a:ext cx="226334" cy="502836"/>
            </a:xfrm>
            <a:prstGeom prst="rect"/>
            <a:solidFill>
              <a:srgbClr val="0071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solidFill>
                  <a:srgbClr val="FFFF00"/>
                </a:solidFill>
              </a:endParaRPr>
            </a:p>
          </p:txBody>
        </p:sp>
        <p:sp>
          <p:nvSpPr>
            <p:cNvPr id="1048843" name="文本框 31"/>
            <p:cNvSpPr txBox="1"/>
            <p:nvPr/>
          </p:nvSpPr>
          <p:spPr>
            <a:xfrm>
              <a:off x="626567" y="909514"/>
              <a:ext cx="4889704" cy="523220"/>
            </a:xfrm>
            <a:prstGeom prst="rect"/>
            <a:noFill/>
          </p:spPr>
          <p:txBody>
            <a:bodyPr rtlCol="0" wrap="square">
              <a:spAutoFit/>
            </a:bodyPr>
            <a:p>
              <a:r>
                <a:rPr altLang="en-US" b="1" dirty="0" sz="2800" lang="zh-CN">
                  <a:solidFill>
                    <a:schemeClr val="bg1">
                      <a:lumMod val="50000"/>
                    </a:schemeClr>
                  </a:solidFill>
                  <a:latin typeface="微软雅黑" panose="020B0503020204020204" pitchFamily="34" charset="-122"/>
                  <a:ea typeface="微软雅黑" panose="020B0503020204020204" pitchFamily="34" charset="-122"/>
                </a:rPr>
                <a:t>第二章</a:t>
              </a:r>
              <a:r>
                <a:rPr altLang="zh-CN" b="1" dirty="0" sz="2800" lang="en-US">
                  <a:solidFill>
                    <a:schemeClr val="bg1">
                      <a:lumMod val="50000"/>
                    </a:schemeClr>
                  </a:solidFill>
                  <a:latin typeface="微软雅黑" panose="020B0503020204020204" pitchFamily="34" charset="-122"/>
                  <a:ea typeface="微软雅黑" panose="020B0503020204020204" pitchFamily="34" charset="-122"/>
                </a:rPr>
                <a:t>&lt;</a:t>
              </a:r>
              <a:r>
                <a:rPr altLang="en-US" b="1" dirty="0" sz="2800" lang="zh-CN">
                  <a:solidFill>
                    <a:schemeClr val="bg1">
                      <a:lumMod val="50000"/>
                    </a:schemeClr>
                  </a:solidFill>
                  <a:latin typeface="微软雅黑" panose="020B0503020204020204" pitchFamily="34" charset="-122"/>
                  <a:ea typeface="微软雅黑" panose="020B0503020204020204" pitchFamily="34" charset="-122"/>
                </a:rPr>
                <a:t>第二十六条</a:t>
              </a:r>
              <a:r>
                <a:rPr altLang="zh-CN" b="1" dirty="0" sz="2800" lang="en-US">
                  <a:solidFill>
                    <a:schemeClr val="bg1">
                      <a:lumMod val="50000"/>
                    </a:schemeClr>
                  </a:solidFill>
                  <a:latin typeface="微软雅黑" panose="020B0503020204020204" pitchFamily="34" charset="-122"/>
                  <a:ea typeface="微软雅黑" panose="020B0503020204020204" pitchFamily="34" charset="-122"/>
                </a:rPr>
                <a:t>&gt;</a:t>
              </a:r>
              <a:endParaRPr altLang="en-US" b="1" dirty="0" sz="2800" lang="zh-CN">
                <a:solidFill>
                  <a:schemeClr val="bg1">
                    <a:lumMod val="50000"/>
                  </a:schemeClr>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50" name=""/>
        <p:cNvGrpSpPr/>
        <p:nvPr/>
      </p:nvGrpSpPr>
      <p:grpSpPr>
        <a:xfrm>
          <a:off x="0" y="0"/>
          <a:ext cx="0" cy="0"/>
          <a:chOff x="0" y="0"/>
          <a:chExt cx="0" cy="0"/>
        </a:xfrm>
      </p:grpSpPr>
      <p:grpSp>
        <p:nvGrpSpPr>
          <p:cNvPr id="151" name="组合 43"/>
          <p:cNvGrpSpPr/>
          <p:nvPr/>
        </p:nvGrpSpPr>
        <p:grpSpPr>
          <a:xfrm>
            <a:off x="986607" y="1917626"/>
            <a:ext cx="10657184" cy="4752528"/>
            <a:chOff x="272795" y="488569"/>
            <a:chExt cx="9378697" cy="5811518"/>
          </a:xfrm>
        </p:grpSpPr>
        <p:sp>
          <p:nvSpPr>
            <p:cNvPr id="1048844" name="object 2"/>
            <p:cNvSpPr/>
            <p:nvPr/>
          </p:nvSpPr>
          <p:spPr>
            <a:xfrm>
              <a:off x="272795" y="566927"/>
              <a:ext cx="2519172" cy="864108"/>
            </a:xfrm>
            <a:custGeom>
              <a:avLst/>
              <a:ahLst/>
              <a:rect l="l" t="t" r="r" b="b"/>
              <a:pathLst>
                <a:path w="2519172" h="864108">
                  <a:moveTo>
                    <a:pt x="0" y="864108"/>
                  </a:moveTo>
                  <a:lnTo>
                    <a:pt x="2519172" y="864108"/>
                  </a:lnTo>
                  <a:lnTo>
                    <a:pt x="2519172" y="0"/>
                  </a:lnTo>
                  <a:lnTo>
                    <a:pt x="0" y="0"/>
                  </a:lnTo>
                  <a:lnTo>
                    <a:pt x="0" y="864108"/>
                  </a:lnTo>
                  <a:close/>
                </a:path>
              </a:pathLst>
            </a:custGeom>
            <a:solidFill>
              <a:srgbClr val="0071C5"/>
            </a:solidFill>
          </p:spPr>
          <p:txBody>
            <a:bodyPr bIns="0" lIns="0" rIns="0" rtlCol="0" tIns="0" wrap="square">
              <a:spAutoFit/>
            </a:bodyPr>
            <a:p>
              <a:endParaRPr dirty="0"/>
            </a:p>
          </p:txBody>
        </p:sp>
        <p:sp>
          <p:nvSpPr>
            <p:cNvPr id="1048845" name="object 3"/>
            <p:cNvSpPr txBox="1"/>
            <p:nvPr/>
          </p:nvSpPr>
          <p:spPr>
            <a:xfrm>
              <a:off x="1013256" y="661542"/>
              <a:ext cx="1040765" cy="256540"/>
            </a:xfrm>
            <a:prstGeom prst="rect"/>
          </p:spPr>
          <p:txBody>
            <a:bodyPr bIns="0" lIns="0" rIns="0" rtlCol="0" tIns="0" vert="horz" wrap="square">
              <a:spAutoFit/>
            </a:bodyPr>
            <a:p>
              <a:pPr marL="12700">
                <a:lnSpc>
                  <a:spcPct val="100000"/>
                </a:lnSpc>
              </a:pPr>
              <a:r>
                <a:rPr b="1" dirty="0" sz="1600" spc="-20">
                  <a:solidFill>
                    <a:srgbClr val="FFFFFF"/>
                  </a:solidFill>
                  <a:latin typeface="微软雅黑"/>
                  <a:cs typeface="微软雅黑"/>
                </a:rPr>
                <a:t>主要负责人</a:t>
              </a:r>
              <a:endParaRPr dirty="0" sz="1600">
                <a:latin typeface="微软雅黑"/>
                <a:cs typeface="微软雅黑"/>
              </a:endParaRPr>
            </a:p>
          </p:txBody>
        </p:sp>
        <p:sp>
          <p:nvSpPr>
            <p:cNvPr id="1048846" name="object 4"/>
            <p:cNvSpPr txBox="1"/>
            <p:nvPr/>
          </p:nvSpPr>
          <p:spPr>
            <a:xfrm>
              <a:off x="708456" y="1112646"/>
              <a:ext cx="1647189" cy="256540"/>
            </a:xfrm>
            <a:prstGeom prst="rect"/>
          </p:spPr>
          <p:txBody>
            <a:bodyPr bIns="0" lIns="0" rIns="0" rtlCol="0" tIns="0" vert="horz" wrap="square">
              <a:spAutoFit/>
            </a:bodyPr>
            <a:p>
              <a:pPr marL="12700">
                <a:lnSpc>
                  <a:spcPct val="100000"/>
                </a:lnSpc>
              </a:pPr>
              <a:r>
                <a:rPr b="1" dirty="0" sz="1600" spc="-20">
                  <a:solidFill>
                    <a:srgbClr val="FFFFFF"/>
                  </a:solidFill>
                  <a:latin typeface="微软雅黑"/>
                  <a:cs typeface="微软雅黑"/>
                </a:rPr>
                <a:t>安全生产管理人员</a:t>
              </a:r>
              <a:endParaRPr dirty="0" sz="1600">
                <a:latin typeface="微软雅黑"/>
                <a:cs typeface="微软雅黑"/>
              </a:endParaRPr>
            </a:p>
          </p:txBody>
        </p:sp>
        <p:sp>
          <p:nvSpPr>
            <p:cNvPr id="1048847" name="object 5"/>
            <p:cNvSpPr/>
            <p:nvPr/>
          </p:nvSpPr>
          <p:spPr>
            <a:xfrm>
              <a:off x="5343144" y="566927"/>
              <a:ext cx="2880359" cy="864108"/>
            </a:xfrm>
            <a:custGeom>
              <a:avLst/>
              <a:ahLst/>
              <a:rect l="l" t="t" r="r" b="b"/>
              <a:pathLst>
                <a:path w="2880359" h="864108">
                  <a:moveTo>
                    <a:pt x="0" y="864108"/>
                  </a:moveTo>
                  <a:lnTo>
                    <a:pt x="2880359" y="864108"/>
                  </a:lnTo>
                  <a:lnTo>
                    <a:pt x="2880359" y="0"/>
                  </a:lnTo>
                  <a:lnTo>
                    <a:pt x="0" y="0"/>
                  </a:lnTo>
                  <a:lnTo>
                    <a:pt x="0" y="864108"/>
                  </a:lnTo>
                  <a:close/>
                </a:path>
              </a:pathLst>
            </a:custGeom>
            <a:solidFill>
              <a:srgbClr val="CC6600"/>
            </a:solidFill>
          </p:spPr>
          <p:txBody>
            <a:bodyPr bIns="0" lIns="0" rIns="0" rtlCol="0" tIns="0" wrap="square">
              <a:spAutoFit/>
            </a:bodyPr>
            <a:p>
              <a:endParaRPr dirty="0"/>
            </a:p>
          </p:txBody>
        </p:sp>
        <p:sp>
          <p:nvSpPr>
            <p:cNvPr id="1048848" name="object 6"/>
            <p:cNvSpPr txBox="1"/>
            <p:nvPr/>
          </p:nvSpPr>
          <p:spPr>
            <a:xfrm>
              <a:off x="5720780" y="618613"/>
              <a:ext cx="2055495" cy="771062"/>
            </a:xfrm>
            <a:prstGeom prst="rect"/>
          </p:spPr>
          <p:txBody>
            <a:bodyPr bIns="0" lIns="0" rIns="0" rtlCol="0" tIns="0" vert="horz" wrap="square">
              <a:spAutoFit/>
            </a:bodyPr>
            <a:p>
              <a:pPr algn="ctr" indent="100330" marL="12700" marR="6350">
                <a:lnSpc>
                  <a:spcPct val="135000"/>
                </a:lnSpc>
              </a:pPr>
              <a:r>
                <a:rPr b="1" dirty="0" sz="1600" spc="-20" err="1">
                  <a:solidFill>
                    <a:srgbClr val="FFFFFF"/>
                  </a:solidFill>
                  <a:latin typeface="微软雅黑"/>
                  <a:cs typeface="微软雅黑"/>
                </a:rPr>
                <a:t>与生产经营活动相应</a:t>
              </a:r>
              <a:r>
                <a:rPr b="1" dirty="0" sz="1600" spc="-20">
                  <a:solidFill>
                    <a:srgbClr val="FFFFFF"/>
                  </a:solidFill>
                  <a:latin typeface="微软雅黑"/>
                  <a:cs typeface="微软雅黑"/>
                </a:rPr>
                <a:t> </a:t>
              </a:r>
              <a:endParaRPr altLang="zh-CN" b="1" dirty="0" sz="1600" lang="en-US" spc="-20">
                <a:solidFill>
                  <a:srgbClr val="FFFFFF"/>
                </a:solidFill>
                <a:latin typeface="微软雅黑"/>
                <a:cs typeface="微软雅黑"/>
              </a:endParaRPr>
            </a:p>
            <a:p>
              <a:pPr algn="ctr" indent="100330" marL="12700" marR="6350">
                <a:lnSpc>
                  <a:spcPct val="135000"/>
                </a:lnSpc>
              </a:pPr>
              <a:r>
                <a:rPr b="1" dirty="0" sz="1600" spc="-20" err="1">
                  <a:solidFill>
                    <a:srgbClr val="FFFFFF"/>
                  </a:solidFill>
                  <a:latin typeface="微软雅黑"/>
                  <a:cs typeface="微软雅黑"/>
                </a:rPr>
                <a:t>的安全知识和管理能力</a:t>
              </a:r>
              <a:endParaRPr dirty="0" sz="1600">
                <a:latin typeface="微软雅黑"/>
                <a:cs typeface="微软雅黑"/>
              </a:endParaRPr>
            </a:p>
          </p:txBody>
        </p:sp>
        <p:sp>
          <p:nvSpPr>
            <p:cNvPr id="1048849" name="object 7"/>
            <p:cNvSpPr/>
            <p:nvPr/>
          </p:nvSpPr>
          <p:spPr>
            <a:xfrm>
              <a:off x="3008376" y="966216"/>
              <a:ext cx="2089150" cy="173736"/>
            </a:xfrm>
            <a:custGeom>
              <a:avLst/>
              <a:ahLst/>
              <a:rect l="l" t="t" r="r" b="b"/>
              <a:pathLst>
                <a:path w="2089150" h="173736">
                  <a:moveTo>
                    <a:pt x="1915414" y="0"/>
                  </a:moveTo>
                  <a:lnTo>
                    <a:pt x="1915414" y="173736"/>
                  </a:lnTo>
                  <a:lnTo>
                    <a:pt x="2031238" y="115824"/>
                  </a:lnTo>
                  <a:lnTo>
                    <a:pt x="1944370" y="115824"/>
                  </a:lnTo>
                  <a:lnTo>
                    <a:pt x="1944370" y="57912"/>
                  </a:lnTo>
                  <a:lnTo>
                    <a:pt x="2031237" y="57912"/>
                  </a:lnTo>
                  <a:lnTo>
                    <a:pt x="1915414" y="0"/>
                  </a:lnTo>
                  <a:close/>
                </a:path>
                <a:path w="2089150" h="173736">
                  <a:moveTo>
                    <a:pt x="1915414" y="57912"/>
                  </a:moveTo>
                  <a:lnTo>
                    <a:pt x="0" y="57912"/>
                  </a:lnTo>
                  <a:lnTo>
                    <a:pt x="0" y="115824"/>
                  </a:lnTo>
                  <a:lnTo>
                    <a:pt x="1915414" y="115824"/>
                  </a:lnTo>
                  <a:lnTo>
                    <a:pt x="1915414" y="57912"/>
                  </a:lnTo>
                  <a:close/>
                </a:path>
                <a:path w="2089150" h="173736">
                  <a:moveTo>
                    <a:pt x="2031237" y="57912"/>
                  </a:moveTo>
                  <a:lnTo>
                    <a:pt x="1944370" y="57912"/>
                  </a:lnTo>
                  <a:lnTo>
                    <a:pt x="1944370" y="115824"/>
                  </a:lnTo>
                  <a:lnTo>
                    <a:pt x="2031238" y="115824"/>
                  </a:lnTo>
                  <a:lnTo>
                    <a:pt x="2089150" y="86868"/>
                  </a:lnTo>
                  <a:lnTo>
                    <a:pt x="2031237" y="57912"/>
                  </a:lnTo>
                  <a:close/>
                </a:path>
              </a:pathLst>
            </a:custGeom>
            <a:solidFill>
              <a:srgbClr val="6FAC46"/>
            </a:solidFill>
          </p:spPr>
          <p:txBody>
            <a:bodyPr bIns="0" lIns="0" rIns="0" rtlCol="0" tIns="0" wrap="square">
              <a:spAutoFit/>
            </a:bodyPr>
            <a:p>
              <a:endParaRPr dirty="0"/>
            </a:p>
          </p:txBody>
        </p:sp>
        <p:sp>
          <p:nvSpPr>
            <p:cNvPr id="1048850" name="object 8"/>
            <p:cNvSpPr txBox="1"/>
            <p:nvPr/>
          </p:nvSpPr>
          <p:spPr>
            <a:xfrm>
              <a:off x="3714750" y="488569"/>
              <a:ext cx="482600" cy="287020"/>
            </a:xfrm>
            <a:prstGeom prst="rect"/>
          </p:spPr>
          <p:txBody>
            <a:bodyPr bIns="0" lIns="0" rIns="0" rtlCol="0" tIns="0" vert="horz" wrap="square">
              <a:spAutoFit/>
            </a:bodyPr>
            <a:p>
              <a:pPr marL="12700">
                <a:lnSpc>
                  <a:spcPct val="100000"/>
                </a:lnSpc>
              </a:pPr>
              <a:r>
                <a:rPr b="1" dirty="0" sz="1800">
                  <a:latin typeface="微软雅黑"/>
                  <a:cs typeface="微软雅黑"/>
                </a:rPr>
                <a:t>具备</a:t>
              </a:r>
              <a:endParaRPr dirty="0" sz="1800">
                <a:latin typeface="微软雅黑"/>
                <a:cs typeface="微软雅黑"/>
              </a:endParaRPr>
            </a:p>
          </p:txBody>
        </p:sp>
        <p:sp>
          <p:nvSpPr>
            <p:cNvPr id="1048851" name="object 9"/>
            <p:cNvSpPr/>
            <p:nvPr/>
          </p:nvSpPr>
          <p:spPr>
            <a:xfrm>
              <a:off x="3721608" y="2711195"/>
              <a:ext cx="2194559" cy="1152143"/>
            </a:xfrm>
            <a:custGeom>
              <a:avLst/>
              <a:ahLst/>
              <a:rect l="l" t="t" r="r" b="b"/>
              <a:pathLst>
                <a:path w="2194559" h="1152143">
                  <a:moveTo>
                    <a:pt x="2189606" y="0"/>
                  </a:moveTo>
                  <a:lnTo>
                    <a:pt x="4952" y="0"/>
                  </a:lnTo>
                  <a:lnTo>
                    <a:pt x="0" y="4952"/>
                  </a:lnTo>
                  <a:lnTo>
                    <a:pt x="0" y="1147190"/>
                  </a:lnTo>
                  <a:lnTo>
                    <a:pt x="4952" y="1152143"/>
                  </a:lnTo>
                  <a:lnTo>
                    <a:pt x="2189606" y="1152143"/>
                  </a:lnTo>
                  <a:lnTo>
                    <a:pt x="2194559" y="1147190"/>
                  </a:lnTo>
                  <a:lnTo>
                    <a:pt x="2194559" y="4952"/>
                  </a:lnTo>
                  <a:lnTo>
                    <a:pt x="2189606" y="0"/>
                  </a:lnTo>
                  <a:close/>
                </a:path>
              </a:pathLst>
            </a:custGeom>
            <a:solidFill>
              <a:srgbClr val="006FC0"/>
            </a:solidFill>
          </p:spPr>
          <p:txBody>
            <a:bodyPr bIns="0" lIns="0" rIns="0" rtlCol="0" tIns="0" wrap="square">
              <a:spAutoFit/>
            </a:bodyPr>
            <a:p>
              <a:endParaRPr dirty="0"/>
            </a:p>
          </p:txBody>
        </p:sp>
        <p:sp>
          <p:nvSpPr>
            <p:cNvPr id="1048852" name="object 10"/>
            <p:cNvSpPr txBox="1"/>
            <p:nvPr/>
          </p:nvSpPr>
          <p:spPr>
            <a:xfrm>
              <a:off x="4300220" y="2950845"/>
              <a:ext cx="1038860" cy="256540"/>
            </a:xfrm>
            <a:prstGeom prst="rect"/>
          </p:spPr>
          <p:txBody>
            <a:bodyPr bIns="0" lIns="0" rIns="0" rtlCol="0" tIns="0" vert="horz" wrap="square">
              <a:spAutoFit/>
            </a:bodyPr>
            <a:p>
              <a:pPr marL="12700">
                <a:lnSpc>
                  <a:spcPct val="100000"/>
                </a:lnSpc>
              </a:pPr>
              <a:r>
                <a:rPr b="1" dirty="0" sz="1600" spc="-20">
                  <a:solidFill>
                    <a:srgbClr val="FFFFFF"/>
                  </a:solidFill>
                  <a:latin typeface="微软雅黑"/>
                  <a:cs typeface="微软雅黑"/>
                </a:rPr>
                <a:t>主要负责人</a:t>
              </a:r>
              <a:endParaRPr dirty="0" sz="1600">
                <a:latin typeface="微软雅黑"/>
                <a:cs typeface="微软雅黑"/>
              </a:endParaRPr>
            </a:p>
          </p:txBody>
        </p:sp>
        <p:sp>
          <p:nvSpPr>
            <p:cNvPr id="1048853" name="object 11"/>
            <p:cNvSpPr txBox="1"/>
            <p:nvPr/>
          </p:nvSpPr>
          <p:spPr>
            <a:xfrm>
              <a:off x="3995165" y="3401948"/>
              <a:ext cx="1647189" cy="256540"/>
            </a:xfrm>
            <a:prstGeom prst="rect"/>
          </p:spPr>
          <p:txBody>
            <a:bodyPr bIns="0" lIns="0" rIns="0" rtlCol="0" tIns="0" vert="horz" wrap="square">
              <a:spAutoFit/>
            </a:bodyPr>
            <a:p>
              <a:pPr marL="12700">
                <a:lnSpc>
                  <a:spcPct val="100000"/>
                </a:lnSpc>
              </a:pPr>
              <a:r>
                <a:rPr b="1" dirty="0" sz="1600" spc="-20">
                  <a:solidFill>
                    <a:srgbClr val="FFFFFF"/>
                  </a:solidFill>
                  <a:latin typeface="微软雅黑"/>
                  <a:cs typeface="微软雅黑"/>
                </a:rPr>
                <a:t>安全生产管理人员</a:t>
              </a:r>
              <a:endParaRPr dirty="0" sz="1600">
                <a:latin typeface="微软雅黑"/>
                <a:cs typeface="微软雅黑"/>
              </a:endParaRPr>
            </a:p>
          </p:txBody>
        </p:sp>
        <p:sp>
          <p:nvSpPr>
            <p:cNvPr id="1048854" name="object 12"/>
            <p:cNvSpPr/>
            <p:nvPr/>
          </p:nvSpPr>
          <p:spPr>
            <a:xfrm>
              <a:off x="7254240" y="2639567"/>
              <a:ext cx="2397252" cy="1130808"/>
            </a:xfrm>
            <a:custGeom>
              <a:avLst/>
              <a:ahLst/>
              <a:rect l="l" t="t" r="r" b="b"/>
              <a:pathLst>
                <a:path w="2397252" h="1130808">
                  <a:moveTo>
                    <a:pt x="2374264" y="0"/>
                  </a:moveTo>
                  <a:lnTo>
                    <a:pt x="15084" y="1393"/>
                  </a:lnTo>
                  <a:lnTo>
                    <a:pt x="4240" y="9676"/>
                  </a:lnTo>
                  <a:lnTo>
                    <a:pt x="0" y="22987"/>
                  </a:lnTo>
                  <a:lnTo>
                    <a:pt x="1393" y="1115723"/>
                  </a:lnTo>
                  <a:lnTo>
                    <a:pt x="9676" y="1126567"/>
                  </a:lnTo>
                  <a:lnTo>
                    <a:pt x="22986" y="1130808"/>
                  </a:lnTo>
                  <a:lnTo>
                    <a:pt x="2382167" y="1129414"/>
                  </a:lnTo>
                  <a:lnTo>
                    <a:pt x="2393011" y="1121131"/>
                  </a:lnTo>
                  <a:lnTo>
                    <a:pt x="2397252" y="1107821"/>
                  </a:lnTo>
                  <a:lnTo>
                    <a:pt x="2395858" y="15084"/>
                  </a:lnTo>
                  <a:lnTo>
                    <a:pt x="2387575" y="4240"/>
                  </a:lnTo>
                  <a:lnTo>
                    <a:pt x="2374264" y="0"/>
                  </a:lnTo>
                  <a:close/>
                </a:path>
              </a:pathLst>
            </a:custGeom>
            <a:solidFill>
              <a:srgbClr val="CC6600"/>
            </a:solidFill>
          </p:spPr>
          <p:txBody>
            <a:bodyPr bIns="0" lIns="0" rIns="0" rtlCol="0" tIns="0" wrap="square">
              <a:spAutoFit/>
            </a:bodyPr>
            <a:p>
              <a:endParaRPr dirty="0"/>
            </a:p>
          </p:txBody>
        </p:sp>
        <p:sp>
          <p:nvSpPr>
            <p:cNvPr id="1048855" name="object 13"/>
            <p:cNvSpPr txBox="1"/>
            <p:nvPr/>
          </p:nvSpPr>
          <p:spPr>
            <a:xfrm>
              <a:off x="7529576" y="2825877"/>
              <a:ext cx="1849755" cy="771062"/>
            </a:xfrm>
            <a:prstGeom prst="rect"/>
          </p:spPr>
          <p:txBody>
            <a:bodyPr bIns="0" lIns="0" rIns="0" rtlCol="0" tIns="0" vert="horz" wrap="square">
              <a:spAutoFit/>
            </a:bodyPr>
            <a:p>
              <a:pPr marL="12700" marR="6350">
                <a:lnSpc>
                  <a:spcPct val="135000"/>
                </a:lnSpc>
              </a:pPr>
              <a:r>
                <a:rPr b="1" dirty="0" sz="1600" spc="-20">
                  <a:solidFill>
                    <a:srgbClr val="FFFFFF"/>
                  </a:solidFill>
                  <a:latin typeface="微软雅黑"/>
                  <a:cs typeface="微软雅黑"/>
                </a:rPr>
                <a:t>主管的负有安全生产</a:t>
              </a:r>
              <a:endParaRPr altLang="zh-CN" b="1" dirty="0" sz="1600" lang="en-US" spc="-20">
                <a:solidFill>
                  <a:srgbClr val="FFFFFF"/>
                </a:solidFill>
                <a:latin typeface="微软雅黑"/>
                <a:cs typeface="微软雅黑"/>
              </a:endParaRPr>
            </a:p>
            <a:p>
              <a:pPr marL="12700" marR="6350">
                <a:lnSpc>
                  <a:spcPct val="135000"/>
                </a:lnSpc>
              </a:pPr>
              <a:r>
                <a:rPr b="1" dirty="0" sz="1600" spc="-20">
                  <a:solidFill>
                    <a:srgbClr val="FFFFFF"/>
                  </a:solidFill>
                  <a:latin typeface="微软雅黑"/>
                  <a:cs typeface="微软雅黑"/>
                </a:rPr>
                <a:t>监督管理职责的部门</a:t>
              </a:r>
              <a:endParaRPr dirty="0" sz="1600">
                <a:latin typeface="微软雅黑"/>
                <a:cs typeface="微软雅黑"/>
              </a:endParaRPr>
            </a:p>
          </p:txBody>
        </p:sp>
        <p:sp>
          <p:nvSpPr>
            <p:cNvPr id="1048856" name="object 14"/>
            <p:cNvSpPr/>
            <p:nvPr/>
          </p:nvSpPr>
          <p:spPr>
            <a:xfrm>
              <a:off x="313943" y="2711194"/>
              <a:ext cx="3419855" cy="1152143"/>
            </a:xfrm>
            <a:custGeom>
              <a:avLst/>
              <a:ahLst/>
              <a:rect l="l" t="t" r="r" b="b"/>
              <a:pathLst>
                <a:path w="3419855" h="1152143">
                  <a:moveTo>
                    <a:pt x="3414903" y="0"/>
                  </a:moveTo>
                  <a:lnTo>
                    <a:pt x="4914" y="0"/>
                  </a:lnTo>
                  <a:lnTo>
                    <a:pt x="0" y="4952"/>
                  </a:lnTo>
                  <a:lnTo>
                    <a:pt x="0" y="1147190"/>
                  </a:lnTo>
                  <a:lnTo>
                    <a:pt x="4914" y="1152143"/>
                  </a:lnTo>
                  <a:lnTo>
                    <a:pt x="3414903" y="1152143"/>
                  </a:lnTo>
                  <a:lnTo>
                    <a:pt x="3419855" y="1147190"/>
                  </a:lnTo>
                  <a:lnTo>
                    <a:pt x="3419855" y="4952"/>
                  </a:lnTo>
                  <a:lnTo>
                    <a:pt x="3414903" y="0"/>
                  </a:lnTo>
                  <a:close/>
                </a:path>
              </a:pathLst>
            </a:custGeom>
            <a:solidFill>
              <a:srgbClr val="006FC0"/>
            </a:solidFill>
          </p:spPr>
          <p:txBody>
            <a:bodyPr bIns="0" lIns="0" rIns="0" rtlCol="0" tIns="0" wrap="square">
              <a:spAutoFit/>
            </a:bodyPr>
            <a:p>
              <a:endParaRPr dirty="0"/>
            </a:p>
          </p:txBody>
        </p:sp>
        <p:sp>
          <p:nvSpPr>
            <p:cNvPr id="1048857" name="object 15"/>
            <p:cNvSpPr/>
            <p:nvPr/>
          </p:nvSpPr>
          <p:spPr>
            <a:xfrm>
              <a:off x="313943" y="2711195"/>
              <a:ext cx="3419855" cy="1152143"/>
            </a:xfrm>
            <a:custGeom>
              <a:avLst/>
              <a:ahLst/>
              <a:rect l="l" t="t" r="r" b="b"/>
              <a:pathLst>
                <a:path w="3419855" h="1152143">
                  <a:moveTo>
                    <a:pt x="0" y="11049"/>
                  </a:moveTo>
                  <a:lnTo>
                    <a:pt x="0" y="4952"/>
                  </a:lnTo>
                  <a:lnTo>
                    <a:pt x="4914" y="0"/>
                  </a:lnTo>
                  <a:lnTo>
                    <a:pt x="10998" y="0"/>
                  </a:lnTo>
                  <a:lnTo>
                    <a:pt x="3408806" y="0"/>
                  </a:lnTo>
                  <a:lnTo>
                    <a:pt x="3414903" y="0"/>
                  </a:lnTo>
                  <a:lnTo>
                    <a:pt x="3419855" y="4952"/>
                  </a:lnTo>
                  <a:lnTo>
                    <a:pt x="3419855" y="11049"/>
                  </a:lnTo>
                  <a:lnTo>
                    <a:pt x="3419855" y="1141095"/>
                  </a:lnTo>
                  <a:lnTo>
                    <a:pt x="3419855" y="1147190"/>
                  </a:lnTo>
                  <a:lnTo>
                    <a:pt x="3414903" y="1152143"/>
                  </a:lnTo>
                  <a:lnTo>
                    <a:pt x="3408806" y="1152143"/>
                  </a:lnTo>
                  <a:lnTo>
                    <a:pt x="10998" y="1152143"/>
                  </a:lnTo>
                  <a:lnTo>
                    <a:pt x="4914" y="1152143"/>
                  </a:lnTo>
                  <a:lnTo>
                    <a:pt x="0" y="1147190"/>
                  </a:lnTo>
                  <a:lnTo>
                    <a:pt x="0" y="1141095"/>
                  </a:lnTo>
                  <a:lnTo>
                    <a:pt x="0" y="11049"/>
                  </a:lnTo>
                  <a:close/>
                </a:path>
              </a:pathLst>
            </a:custGeom>
            <a:ln w="12192">
              <a:solidFill>
                <a:srgbClr val="FFFFFF"/>
              </a:solidFill>
            </a:ln>
          </p:spPr>
          <p:txBody>
            <a:bodyPr bIns="0" lIns="0" rIns="0" rtlCol="0" tIns="0" wrap="square">
              <a:spAutoFit/>
            </a:bodyPr>
            <a:p>
              <a:endParaRPr dirty="0"/>
            </a:p>
          </p:txBody>
        </p:sp>
        <p:sp>
          <p:nvSpPr>
            <p:cNvPr id="1048858" name="object 16"/>
            <p:cNvSpPr txBox="1"/>
            <p:nvPr/>
          </p:nvSpPr>
          <p:spPr>
            <a:xfrm>
              <a:off x="401522" y="2842011"/>
              <a:ext cx="3313228" cy="798528"/>
            </a:xfrm>
            <a:prstGeom prst="rect"/>
          </p:spPr>
          <p:txBody>
            <a:bodyPr bIns="0" lIns="0" rIns="0" rtlCol="0" tIns="0" vert="horz" wrap="square">
              <a:spAutoFit/>
            </a:bodyPr>
            <a:p>
              <a:pPr marL="12700" marR="6350">
                <a:lnSpc>
                  <a:spcPct val="135000"/>
                </a:lnSpc>
              </a:pPr>
              <a:r>
                <a:rPr b="1" dirty="0" sz="1600" spc="-20">
                  <a:solidFill>
                    <a:srgbClr val="FFFFFF"/>
                  </a:solidFill>
                  <a:latin typeface="微软雅黑"/>
                  <a:cs typeface="微软雅黑"/>
                </a:rPr>
                <a:t>矿山、金属冶炼 建筑施工、道路运输单位 危险物品的生产、经营、储存单位</a:t>
              </a:r>
              <a:endParaRPr dirty="0" sz="1600">
                <a:latin typeface="微软雅黑"/>
                <a:cs typeface="微软雅黑"/>
              </a:endParaRPr>
            </a:p>
          </p:txBody>
        </p:sp>
        <p:sp>
          <p:nvSpPr>
            <p:cNvPr id="1048859" name="object 17"/>
            <p:cNvSpPr/>
            <p:nvPr/>
          </p:nvSpPr>
          <p:spPr>
            <a:xfrm>
              <a:off x="6088379" y="3243072"/>
              <a:ext cx="985774" cy="173736"/>
            </a:xfrm>
            <a:custGeom>
              <a:avLst/>
              <a:ahLst/>
              <a:rect l="l" t="t" r="r" b="b"/>
              <a:pathLst>
                <a:path w="985774" h="173736">
                  <a:moveTo>
                    <a:pt x="173736" y="0"/>
                  </a:moveTo>
                  <a:lnTo>
                    <a:pt x="0" y="86867"/>
                  </a:lnTo>
                  <a:lnTo>
                    <a:pt x="173736" y="173736"/>
                  </a:lnTo>
                  <a:lnTo>
                    <a:pt x="173736" y="115824"/>
                  </a:lnTo>
                  <a:lnTo>
                    <a:pt x="144780" y="115824"/>
                  </a:lnTo>
                  <a:lnTo>
                    <a:pt x="144780" y="57912"/>
                  </a:lnTo>
                  <a:lnTo>
                    <a:pt x="173736" y="57912"/>
                  </a:lnTo>
                  <a:lnTo>
                    <a:pt x="173736" y="0"/>
                  </a:lnTo>
                  <a:close/>
                </a:path>
                <a:path w="985774" h="173736">
                  <a:moveTo>
                    <a:pt x="173736" y="57912"/>
                  </a:moveTo>
                  <a:lnTo>
                    <a:pt x="144780" y="57912"/>
                  </a:lnTo>
                  <a:lnTo>
                    <a:pt x="144780" y="115824"/>
                  </a:lnTo>
                  <a:lnTo>
                    <a:pt x="173736" y="115824"/>
                  </a:lnTo>
                  <a:lnTo>
                    <a:pt x="173736" y="57912"/>
                  </a:lnTo>
                  <a:close/>
                </a:path>
                <a:path w="985774" h="173736">
                  <a:moveTo>
                    <a:pt x="985774" y="57912"/>
                  </a:moveTo>
                  <a:lnTo>
                    <a:pt x="173736" y="57912"/>
                  </a:lnTo>
                  <a:lnTo>
                    <a:pt x="173736" y="115824"/>
                  </a:lnTo>
                  <a:lnTo>
                    <a:pt x="985774" y="115824"/>
                  </a:lnTo>
                  <a:lnTo>
                    <a:pt x="985774" y="57912"/>
                  </a:lnTo>
                  <a:close/>
                </a:path>
              </a:pathLst>
            </a:custGeom>
            <a:solidFill>
              <a:srgbClr val="6FAC46"/>
            </a:solidFill>
          </p:spPr>
          <p:txBody>
            <a:bodyPr bIns="0" lIns="0" rIns="0" rtlCol="0" tIns="0" wrap="square">
              <a:spAutoFit/>
            </a:bodyPr>
            <a:p>
              <a:endParaRPr dirty="0"/>
            </a:p>
          </p:txBody>
        </p:sp>
        <p:sp>
          <p:nvSpPr>
            <p:cNvPr id="1048860" name="object 18"/>
            <p:cNvSpPr txBox="1"/>
            <p:nvPr/>
          </p:nvSpPr>
          <p:spPr>
            <a:xfrm>
              <a:off x="6167754" y="2810002"/>
              <a:ext cx="939800" cy="287020"/>
            </a:xfrm>
            <a:prstGeom prst="rect"/>
          </p:spPr>
          <p:txBody>
            <a:bodyPr bIns="0" lIns="0" rIns="0" rtlCol="0" tIns="0" vert="horz" wrap="square">
              <a:spAutoFit/>
            </a:bodyPr>
            <a:p>
              <a:pPr marL="12700">
                <a:lnSpc>
                  <a:spcPct val="100000"/>
                </a:lnSpc>
              </a:pPr>
              <a:r>
                <a:rPr b="1" dirty="0" sz="1800">
                  <a:latin typeface="微软雅黑"/>
                  <a:cs typeface="微软雅黑"/>
                </a:rPr>
                <a:t>考核合格</a:t>
              </a:r>
              <a:endParaRPr dirty="0" sz="1800">
                <a:latin typeface="微软雅黑"/>
                <a:cs typeface="微软雅黑"/>
              </a:endParaRPr>
            </a:p>
          </p:txBody>
        </p:sp>
        <p:sp>
          <p:nvSpPr>
            <p:cNvPr id="1048861" name="object 19"/>
            <p:cNvSpPr/>
            <p:nvPr/>
          </p:nvSpPr>
          <p:spPr>
            <a:xfrm>
              <a:off x="8469630" y="1989582"/>
              <a:ext cx="0" cy="647953"/>
            </a:xfrm>
            <a:custGeom>
              <a:avLst/>
              <a:ahLst/>
              <a:rect l="l" t="t" r="r" b="b"/>
              <a:pathLst>
                <a:path h="647953">
                  <a:moveTo>
                    <a:pt x="0" y="647953"/>
                  </a:moveTo>
                  <a:lnTo>
                    <a:pt x="0" y="0"/>
                  </a:lnTo>
                </a:path>
              </a:pathLst>
            </a:custGeom>
            <a:ln w="28956">
              <a:solidFill>
                <a:srgbClr val="585858"/>
              </a:solidFill>
              <a:prstDash val="lgDash"/>
            </a:ln>
          </p:spPr>
          <p:txBody>
            <a:bodyPr bIns="0" lIns="0" rIns="0" rtlCol="0" tIns="0" wrap="square">
              <a:spAutoFit/>
            </a:bodyPr>
            <a:p>
              <a:endParaRPr dirty="0"/>
            </a:p>
          </p:txBody>
        </p:sp>
        <p:sp>
          <p:nvSpPr>
            <p:cNvPr id="1048862" name="object 20"/>
            <p:cNvSpPr/>
            <p:nvPr/>
          </p:nvSpPr>
          <p:spPr>
            <a:xfrm>
              <a:off x="4896096" y="2027885"/>
              <a:ext cx="3527424" cy="0"/>
            </a:xfrm>
            <a:custGeom>
              <a:avLst/>
              <a:ahLst/>
              <a:rect l="l" t="t" r="r" b="b"/>
              <a:pathLst>
                <a:path w="3527425">
                  <a:moveTo>
                    <a:pt x="0" y="0"/>
                  </a:moveTo>
                  <a:lnTo>
                    <a:pt x="3527424" y="0"/>
                  </a:lnTo>
                </a:path>
              </a:pathLst>
            </a:custGeom>
            <a:ln w="28956">
              <a:solidFill>
                <a:srgbClr val="585858"/>
              </a:solidFill>
              <a:prstDash val="lgDash"/>
            </a:ln>
          </p:spPr>
          <p:txBody>
            <a:bodyPr bIns="0" lIns="0" rIns="0" rtlCol="0" tIns="0" wrap="square">
              <a:spAutoFit/>
            </a:bodyPr>
            <a:p>
              <a:endParaRPr dirty="0"/>
            </a:p>
          </p:txBody>
        </p:sp>
        <p:sp>
          <p:nvSpPr>
            <p:cNvPr id="1048863" name="object 21"/>
            <p:cNvSpPr/>
            <p:nvPr/>
          </p:nvSpPr>
          <p:spPr>
            <a:xfrm>
              <a:off x="4759452" y="2047494"/>
              <a:ext cx="144780" cy="576198"/>
            </a:xfrm>
            <a:custGeom>
              <a:avLst/>
              <a:ahLst/>
              <a:rect l="l" t="t" r="r" b="b"/>
              <a:pathLst>
                <a:path w="144780" h="576198">
                  <a:moveTo>
                    <a:pt x="86868" y="0"/>
                  </a:moveTo>
                  <a:lnTo>
                    <a:pt x="57912" y="0"/>
                  </a:lnTo>
                  <a:lnTo>
                    <a:pt x="57912" y="115823"/>
                  </a:lnTo>
                  <a:lnTo>
                    <a:pt x="86868" y="115823"/>
                  </a:lnTo>
                  <a:lnTo>
                    <a:pt x="86868" y="0"/>
                  </a:lnTo>
                  <a:close/>
                </a:path>
                <a:path w="144780" h="576198">
                  <a:moveTo>
                    <a:pt x="86868" y="202691"/>
                  </a:moveTo>
                  <a:lnTo>
                    <a:pt x="57912" y="202691"/>
                  </a:lnTo>
                  <a:lnTo>
                    <a:pt x="57912" y="318515"/>
                  </a:lnTo>
                  <a:lnTo>
                    <a:pt x="86868" y="318515"/>
                  </a:lnTo>
                  <a:lnTo>
                    <a:pt x="86868" y="202691"/>
                  </a:lnTo>
                  <a:close/>
                </a:path>
                <a:path w="144780" h="576198">
                  <a:moveTo>
                    <a:pt x="57912" y="431418"/>
                  </a:moveTo>
                  <a:lnTo>
                    <a:pt x="0" y="431418"/>
                  </a:lnTo>
                  <a:lnTo>
                    <a:pt x="72389" y="576198"/>
                  </a:lnTo>
                  <a:lnTo>
                    <a:pt x="137541" y="445896"/>
                  </a:lnTo>
                  <a:lnTo>
                    <a:pt x="57912" y="445896"/>
                  </a:lnTo>
                  <a:lnTo>
                    <a:pt x="57912" y="431418"/>
                  </a:lnTo>
                  <a:close/>
                </a:path>
                <a:path w="144780" h="576198">
                  <a:moveTo>
                    <a:pt x="86868" y="405383"/>
                  </a:moveTo>
                  <a:lnTo>
                    <a:pt x="57912" y="405383"/>
                  </a:lnTo>
                  <a:lnTo>
                    <a:pt x="57912" y="445896"/>
                  </a:lnTo>
                  <a:lnTo>
                    <a:pt x="86868" y="445896"/>
                  </a:lnTo>
                  <a:lnTo>
                    <a:pt x="86868" y="405383"/>
                  </a:lnTo>
                  <a:close/>
                </a:path>
                <a:path w="144780" h="576198">
                  <a:moveTo>
                    <a:pt x="144780" y="431418"/>
                  </a:moveTo>
                  <a:lnTo>
                    <a:pt x="86868" y="431418"/>
                  </a:lnTo>
                  <a:lnTo>
                    <a:pt x="86868" y="445896"/>
                  </a:lnTo>
                  <a:lnTo>
                    <a:pt x="137541" y="445896"/>
                  </a:lnTo>
                  <a:lnTo>
                    <a:pt x="144780" y="431418"/>
                  </a:lnTo>
                  <a:close/>
                </a:path>
              </a:pathLst>
            </a:custGeom>
            <a:solidFill>
              <a:srgbClr val="585858"/>
            </a:solidFill>
          </p:spPr>
          <p:txBody>
            <a:bodyPr bIns="0" lIns="0" rIns="0" rtlCol="0" tIns="0" wrap="square">
              <a:spAutoFit/>
            </a:bodyPr>
            <a:p>
              <a:endParaRPr dirty="0"/>
            </a:p>
          </p:txBody>
        </p:sp>
        <p:sp>
          <p:nvSpPr>
            <p:cNvPr id="1048864" name="object 22"/>
            <p:cNvSpPr/>
            <p:nvPr/>
          </p:nvSpPr>
          <p:spPr>
            <a:xfrm>
              <a:off x="5919215" y="1667255"/>
              <a:ext cx="1408176" cy="760476"/>
            </a:xfrm>
            <a:custGeom>
              <a:avLst/>
              <a:ahLst/>
              <a:rect l="l" t="t" r="r" b="b"/>
              <a:pathLst>
                <a:path w="1408176" h="760476">
                  <a:moveTo>
                    <a:pt x="1335151" y="0"/>
                  </a:moveTo>
                  <a:lnTo>
                    <a:pt x="71068" y="25"/>
                  </a:lnTo>
                  <a:lnTo>
                    <a:pt x="31233" y="13101"/>
                  </a:lnTo>
                  <a:lnTo>
                    <a:pt x="5552" y="45002"/>
                  </a:lnTo>
                  <a:lnTo>
                    <a:pt x="0" y="73025"/>
                  </a:lnTo>
                  <a:lnTo>
                    <a:pt x="25" y="689407"/>
                  </a:lnTo>
                  <a:lnTo>
                    <a:pt x="13101" y="729242"/>
                  </a:lnTo>
                  <a:lnTo>
                    <a:pt x="45002" y="754923"/>
                  </a:lnTo>
                  <a:lnTo>
                    <a:pt x="73025" y="760476"/>
                  </a:lnTo>
                  <a:lnTo>
                    <a:pt x="1337107" y="760450"/>
                  </a:lnTo>
                  <a:lnTo>
                    <a:pt x="1376942" y="747374"/>
                  </a:lnTo>
                  <a:lnTo>
                    <a:pt x="1402623" y="715473"/>
                  </a:lnTo>
                  <a:lnTo>
                    <a:pt x="1408176" y="687451"/>
                  </a:lnTo>
                  <a:lnTo>
                    <a:pt x="1408150" y="71068"/>
                  </a:lnTo>
                  <a:lnTo>
                    <a:pt x="1395074" y="31233"/>
                  </a:lnTo>
                  <a:lnTo>
                    <a:pt x="1363173" y="5552"/>
                  </a:lnTo>
                  <a:lnTo>
                    <a:pt x="1335151" y="0"/>
                  </a:lnTo>
                  <a:close/>
                </a:path>
              </a:pathLst>
            </a:custGeom>
            <a:solidFill>
              <a:srgbClr val="965282"/>
            </a:solidFill>
          </p:spPr>
          <p:txBody>
            <a:bodyPr bIns="0" lIns="0" rIns="0" rtlCol="0" tIns="0" wrap="square">
              <a:spAutoFit/>
            </a:bodyPr>
            <a:p>
              <a:endParaRPr dirty="0"/>
            </a:p>
          </p:txBody>
        </p:sp>
        <p:sp>
          <p:nvSpPr>
            <p:cNvPr id="1048865" name="object 23"/>
            <p:cNvSpPr/>
            <p:nvPr/>
          </p:nvSpPr>
          <p:spPr>
            <a:xfrm>
              <a:off x="5919215" y="1667255"/>
              <a:ext cx="1408176" cy="760476"/>
            </a:xfrm>
            <a:custGeom>
              <a:avLst/>
              <a:ahLst/>
              <a:rect l="l" t="t" r="r" b="b"/>
              <a:pathLst>
                <a:path w="1408176" h="760476">
                  <a:moveTo>
                    <a:pt x="0" y="73025"/>
                  </a:moveTo>
                  <a:lnTo>
                    <a:pt x="12077" y="32739"/>
                  </a:lnTo>
                  <a:lnTo>
                    <a:pt x="43309" y="6280"/>
                  </a:lnTo>
                  <a:lnTo>
                    <a:pt x="1335151" y="0"/>
                  </a:lnTo>
                  <a:lnTo>
                    <a:pt x="1349652" y="1434"/>
                  </a:lnTo>
                  <a:lnTo>
                    <a:pt x="1386162" y="20729"/>
                  </a:lnTo>
                  <a:lnTo>
                    <a:pt x="1406346" y="56680"/>
                  </a:lnTo>
                  <a:lnTo>
                    <a:pt x="1408176" y="687451"/>
                  </a:lnTo>
                  <a:lnTo>
                    <a:pt x="1406741" y="701952"/>
                  </a:lnTo>
                  <a:lnTo>
                    <a:pt x="1387446" y="738462"/>
                  </a:lnTo>
                  <a:lnTo>
                    <a:pt x="1351495" y="758646"/>
                  </a:lnTo>
                  <a:lnTo>
                    <a:pt x="73025" y="760476"/>
                  </a:lnTo>
                  <a:lnTo>
                    <a:pt x="58523" y="759041"/>
                  </a:lnTo>
                  <a:lnTo>
                    <a:pt x="22013" y="739746"/>
                  </a:lnTo>
                  <a:lnTo>
                    <a:pt x="1829" y="703795"/>
                  </a:lnTo>
                  <a:lnTo>
                    <a:pt x="0" y="73025"/>
                  </a:lnTo>
                  <a:close/>
                </a:path>
              </a:pathLst>
            </a:custGeom>
            <a:ln w="12192">
              <a:solidFill>
                <a:srgbClr val="FFFFFF"/>
              </a:solidFill>
            </a:ln>
          </p:spPr>
          <p:txBody>
            <a:bodyPr bIns="0" lIns="0" rIns="0" rtlCol="0" tIns="0" wrap="square">
              <a:spAutoFit/>
            </a:bodyPr>
            <a:p>
              <a:endParaRPr dirty="0"/>
            </a:p>
          </p:txBody>
        </p:sp>
        <p:sp>
          <p:nvSpPr>
            <p:cNvPr id="1048866" name="object 24"/>
            <p:cNvSpPr txBox="1"/>
            <p:nvPr/>
          </p:nvSpPr>
          <p:spPr>
            <a:xfrm>
              <a:off x="6177788" y="1795398"/>
              <a:ext cx="836294" cy="500380"/>
            </a:xfrm>
            <a:prstGeom prst="rect"/>
          </p:spPr>
          <p:txBody>
            <a:bodyPr bIns="0" lIns="0" rIns="0" rtlCol="0" tIns="0" vert="horz" wrap="square">
              <a:spAutoFit/>
            </a:bodyPr>
            <a:p>
              <a:pPr marL="12700">
                <a:lnSpc>
                  <a:spcPct val="100000"/>
                </a:lnSpc>
              </a:pPr>
              <a:r>
                <a:rPr b="1" dirty="0" sz="1600" spc="-25">
                  <a:solidFill>
                    <a:srgbClr val="FFFFFF"/>
                  </a:solidFill>
                  <a:latin typeface="微软雅黑"/>
                  <a:cs typeface="微软雅黑"/>
                </a:rPr>
                <a:t>安全知识</a:t>
              </a:r>
              <a:endParaRPr dirty="0" sz="1600">
                <a:latin typeface="微软雅黑"/>
                <a:cs typeface="微软雅黑"/>
              </a:endParaRPr>
            </a:p>
            <a:p>
              <a:pPr marL="12700">
                <a:lnSpc>
                  <a:spcPct val="100000"/>
                </a:lnSpc>
              </a:pPr>
              <a:r>
                <a:rPr b="1" dirty="0" sz="1600" spc="-20">
                  <a:solidFill>
                    <a:srgbClr val="FFFFFF"/>
                  </a:solidFill>
                  <a:latin typeface="微软雅黑"/>
                  <a:cs typeface="微软雅黑"/>
                </a:rPr>
                <a:t>管理能力</a:t>
              </a:r>
              <a:endParaRPr dirty="0" sz="1600">
                <a:latin typeface="微软雅黑"/>
                <a:cs typeface="微软雅黑"/>
              </a:endParaRPr>
            </a:p>
          </p:txBody>
        </p:sp>
        <p:sp>
          <p:nvSpPr>
            <p:cNvPr id="1048867" name="object 25"/>
            <p:cNvSpPr/>
            <p:nvPr/>
          </p:nvSpPr>
          <p:spPr>
            <a:xfrm>
              <a:off x="313943" y="4995671"/>
              <a:ext cx="1257300" cy="1085087"/>
            </a:xfrm>
            <a:custGeom>
              <a:avLst/>
              <a:ahLst/>
              <a:rect l="l" t="t" r="r" b="b"/>
              <a:pathLst>
                <a:path w="1257300" h="1085088">
                  <a:moveTo>
                    <a:pt x="986028" y="0"/>
                  </a:moveTo>
                  <a:lnTo>
                    <a:pt x="271272" y="0"/>
                  </a:lnTo>
                  <a:lnTo>
                    <a:pt x="0" y="542543"/>
                  </a:lnTo>
                  <a:lnTo>
                    <a:pt x="271272" y="1085087"/>
                  </a:lnTo>
                  <a:lnTo>
                    <a:pt x="986028" y="1085087"/>
                  </a:lnTo>
                  <a:lnTo>
                    <a:pt x="1257300" y="542543"/>
                  </a:lnTo>
                  <a:lnTo>
                    <a:pt x="986028" y="0"/>
                  </a:lnTo>
                  <a:close/>
                </a:path>
              </a:pathLst>
            </a:custGeom>
            <a:solidFill>
              <a:srgbClr val="6F2F9F"/>
            </a:solidFill>
          </p:spPr>
          <p:txBody>
            <a:bodyPr bIns="0" lIns="0" rIns="0" rtlCol="0" tIns="0" wrap="square">
              <a:spAutoFit/>
            </a:bodyPr>
            <a:p>
              <a:endParaRPr dirty="0"/>
            </a:p>
          </p:txBody>
        </p:sp>
        <p:sp>
          <p:nvSpPr>
            <p:cNvPr id="1048868" name="object 26"/>
            <p:cNvSpPr/>
            <p:nvPr/>
          </p:nvSpPr>
          <p:spPr>
            <a:xfrm>
              <a:off x="2223516" y="5012435"/>
              <a:ext cx="1255775" cy="1082039"/>
            </a:xfrm>
            <a:custGeom>
              <a:avLst/>
              <a:ahLst/>
              <a:rect l="l" t="t" r="r" b="b"/>
              <a:pathLst>
                <a:path w="1255776" h="1082039">
                  <a:moveTo>
                    <a:pt x="985265" y="0"/>
                  </a:moveTo>
                  <a:lnTo>
                    <a:pt x="270509" y="0"/>
                  </a:lnTo>
                  <a:lnTo>
                    <a:pt x="0" y="541019"/>
                  </a:lnTo>
                  <a:lnTo>
                    <a:pt x="270509" y="1082039"/>
                  </a:lnTo>
                  <a:lnTo>
                    <a:pt x="985265" y="1082039"/>
                  </a:lnTo>
                  <a:lnTo>
                    <a:pt x="1255775" y="541019"/>
                  </a:lnTo>
                  <a:lnTo>
                    <a:pt x="985265" y="0"/>
                  </a:lnTo>
                  <a:close/>
                </a:path>
              </a:pathLst>
            </a:custGeom>
            <a:solidFill>
              <a:srgbClr val="CC6600"/>
            </a:solidFill>
          </p:spPr>
          <p:txBody>
            <a:bodyPr bIns="0" lIns="0" rIns="0" rtlCol="0" tIns="0" wrap="square">
              <a:spAutoFit/>
            </a:bodyPr>
            <a:p>
              <a:endParaRPr dirty="0"/>
            </a:p>
          </p:txBody>
        </p:sp>
        <p:sp>
          <p:nvSpPr>
            <p:cNvPr id="1048869" name="object 27"/>
            <p:cNvSpPr/>
            <p:nvPr/>
          </p:nvSpPr>
          <p:spPr>
            <a:xfrm>
              <a:off x="1249680" y="4194047"/>
              <a:ext cx="1257300" cy="1085088"/>
            </a:xfrm>
            <a:custGeom>
              <a:avLst/>
              <a:ahLst/>
              <a:rect l="l" t="t" r="r" b="b"/>
              <a:pathLst>
                <a:path w="1257300" h="1085088">
                  <a:moveTo>
                    <a:pt x="986027" y="0"/>
                  </a:moveTo>
                  <a:lnTo>
                    <a:pt x="271272" y="0"/>
                  </a:lnTo>
                  <a:lnTo>
                    <a:pt x="0" y="542544"/>
                  </a:lnTo>
                  <a:lnTo>
                    <a:pt x="271272" y="1085088"/>
                  </a:lnTo>
                  <a:lnTo>
                    <a:pt x="986027" y="1085088"/>
                  </a:lnTo>
                  <a:lnTo>
                    <a:pt x="1257300" y="542544"/>
                  </a:lnTo>
                  <a:lnTo>
                    <a:pt x="986027" y="0"/>
                  </a:lnTo>
                  <a:close/>
                </a:path>
              </a:pathLst>
            </a:custGeom>
            <a:solidFill>
              <a:srgbClr val="006FC0"/>
            </a:solidFill>
          </p:spPr>
          <p:txBody>
            <a:bodyPr bIns="0" lIns="0" rIns="0" rtlCol="0" tIns="0" wrap="square">
              <a:spAutoFit/>
            </a:bodyPr>
            <a:p>
              <a:endParaRPr dirty="0"/>
            </a:p>
          </p:txBody>
        </p:sp>
        <p:sp>
          <p:nvSpPr>
            <p:cNvPr id="1048870" name="object 28"/>
            <p:cNvSpPr/>
            <p:nvPr/>
          </p:nvSpPr>
          <p:spPr>
            <a:xfrm>
              <a:off x="1388363" y="4189476"/>
              <a:ext cx="871727" cy="739140"/>
            </a:xfrm>
            <a:prstGeom prst="rect"/>
            <a:blipFill>
              <a:blip xmlns:r="http://schemas.openxmlformats.org/officeDocument/2006/relationships" r:embed="rId1" cstate="print"/>
              <a:stretch>
                <a:fillRect/>
              </a:stretch>
            </a:blipFill>
          </p:spPr>
          <p:txBody>
            <a:bodyPr bIns="0" lIns="0" rIns="0" rtlCol="0" tIns="0" wrap="square">
              <a:spAutoFit/>
            </a:bodyPr>
            <a:p>
              <a:endParaRPr dirty="0"/>
            </a:p>
          </p:txBody>
        </p:sp>
        <p:sp>
          <p:nvSpPr>
            <p:cNvPr id="1048871" name="object 29"/>
            <p:cNvSpPr/>
            <p:nvPr/>
          </p:nvSpPr>
          <p:spPr>
            <a:xfrm>
              <a:off x="551687" y="5111496"/>
              <a:ext cx="536448" cy="467868"/>
            </a:xfrm>
            <a:custGeom>
              <a:avLst/>
              <a:ahLst/>
              <a:rect l="l" t="t" r="r" b="b"/>
              <a:pathLst>
                <a:path w="536448" h="467868">
                  <a:moveTo>
                    <a:pt x="268224" y="0"/>
                  </a:moveTo>
                  <a:lnTo>
                    <a:pt x="0" y="467867"/>
                  </a:lnTo>
                  <a:lnTo>
                    <a:pt x="536448" y="467867"/>
                  </a:lnTo>
                  <a:lnTo>
                    <a:pt x="268224" y="0"/>
                  </a:lnTo>
                  <a:close/>
                </a:path>
              </a:pathLst>
            </a:custGeom>
            <a:solidFill>
              <a:srgbClr val="FFF700"/>
            </a:solidFill>
          </p:spPr>
          <p:txBody>
            <a:bodyPr bIns="0" lIns="0" rIns="0" rtlCol="0" tIns="0" wrap="square">
              <a:spAutoFit/>
            </a:bodyPr>
            <a:p>
              <a:endParaRPr dirty="0"/>
            </a:p>
          </p:txBody>
        </p:sp>
        <p:sp>
          <p:nvSpPr>
            <p:cNvPr id="1048872" name="object 30"/>
            <p:cNvSpPr/>
            <p:nvPr/>
          </p:nvSpPr>
          <p:spPr>
            <a:xfrm>
              <a:off x="748283" y="5260847"/>
              <a:ext cx="536447" cy="318516"/>
            </a:xfrm>
            <a:custGeom>
              <a:avLst/>
              <a:ahLst/>
              <a:rect l="l" t="t" r="r" b="b"/>
              <a:pathLst>
                <a:path w="536447" h="318515">
                  <a:moveTo>
                    <a:pt x="268224" y="0"/>
                  </a:moveTo>
                  <a:lnTo>
                    <a:pt x="0" y="318515"/>
                  </a:lnTo>
                  <a:lnTo>
                    <a:pt x="536447" y="318515"/>
                  </a:lnTo>
                  <a:lnTo>
                    <a:pt x="268224" y="0"/>
                  </a:lnTo>
                  <a:close/>
                </a:path>
              </a:pathLst>
            </a:custGeom>
            <a:solidFill>
              <a:srgbClr val="FFF700"/>
            </a:solidFill>
          </p:spPr>
          <p:txBody>
            <a:bodyPr bIns="0" lIns="0" rIns="0" rtlCol="0" tIns="0" wrap="square">
              <a:spAutoFit/>
            </a:bodyPr>
            <a:p>
              <a:endParaRPr dirty="0"/>
            </a:p>
          </p:txBody>
        </p:sp>
        <p:sp>
          <p:nvSpPr>
            <p:cNvPr id="1048873" name="object 31"/>
            <p:cNvSpPr/>
            <p:nvPr/>
          </p:nvSpPr>
          <p:spPr>
            <a:xfrm>
              <a:off x="2545079" y="5012435"/>
              <a:ext cx="637032" cy="566927"/>
            </a:xfrm>
            <a:prstGeom prst="rect"/>
            <a:blipFill>
              <a:blip xmlns:r="http://schemas.openxmlformats.org/officeDocument/2006/relationships" r:embed="rId2" cstate="print"/>
              <a:stretch>
                <a:fillRect/>
              </a:stretch>
            </a:blipFill>
          </p:spPr>
          <p:txBody>
            <a:bodyPr bIns="0" lIns="0" rIns="0" rtlCol="0" tIns="0" wrap="square">
              <a:spAutoFit/>
            </a:bodyPr>
            <a:p>
              <a:endParaRPr dirty="0"/>
            </a:p>
          </p:txBody>
        </p:sp>
        <p:sp>
          <p:nvSpPr>
            <p:cNvPr id="1048874" name="object 32"/>
            <p:cNvSpPr txBox="1"/>
            <p:nvPr/>
          </p:nvSpPr>
          <p:spPr>
            <a:xfrm>
              <a:off x="748690" y="5731052"/>
              <a:ext cx="382270" cy="226060"/>
            </a:xfrm>
            <a:prstGeom prst="rect"/>
          </p:spPr>
          <p:txBody>
            <a:bodyPr bIns="0" lIns="0" rIns="0" rtlCol="0" tIns="0" vert="horz" wrap="square">
              <a:spAutoFit/>
            </a:bodyPr>
            <a:p>
              <a:pPr marL="12700">
                <a:lnSpc>
                  <a:spcPct val="100000"/>
                </a:lnSpc>
              </a:pPr>
              <a:r>
                <a:rPr b="1" dirty="0" sz="1400">
                  <a:solidFill>
                    <a:srgbClr val="FFFFFF"/>
                  </a:solidFill>
                  <a:latin typeface="微软雅黑"/>
                  <a:cs typeface="微软雅黑"/>
                </a:rPr>
                <a:t>矿山</a:t>
              </a:r>
              <a:endParaRPr dirty="0" sz="1400">
                <a:latin typeface="微软雅黑"/>
                <a:cs typeface="微软雅黑"/>
              </a:endParaRPr>
            </a:p>
          </p:txBody>
        </p:sp>
        <p:sp>
          <p:nvSpPr>
            <p:cNvPr id="1048875" name="object 33"/>
            <p:cNvSpPr txBox="1"/>
            <p:nvPr/>
          </p:nvSpPr>
          <p:spPr>
            <a:xfrm>
              <a:off x="1504569" y="4914772"/>
              <a:ext cx="739140" cy="226060"/>
            </a:xfrm>
            <a:prstGeom prst="rect"/>
          </p:spPr>
          <p:txBody>
            <a:bodyPr bIns="0" lIns="0" rIns="0" rtlCol="0" tIns="0" vert="horz" wrap="square">
              <a:spAutoFit/>
            </a:bodyPr>
            <a:p>
              <a:pPr marL="12700">
                <a:lnSpc>
                  <a:spcPct val="100000"/>
                </a:lnSpc>
              </a:pPr>
              <a:r>
                <a:rPr b="1" dirty="0" sz="1400">
                  <a:solidFill>
                    <a:srgbClr val="FFFFFF"/>
                  </a:solidFill>
                  <a:latin typeface="微软雅黑"/>
                  <a:cs typeface="微软雅黑"/>
                </a:rPr>
                <a:t>金属冶炼</a:t>
              </a:r>
              <a:endParaRPr dirty="0" sz="1400">
                <a:latin typeface="微软雅黑"/>
                <a:cs typeface="微软雅黑"/>
              </a:endParaRPr>
            </a:p>
          </p:txBody>
        </p:sp>
        <p:sp>
          <p:nvSpPr>
            <p:cNvPr id="1048876" name="object 34"/>
            <p:cNvSpPr txBox="1"/>
            <p:nvPr/>
          </p:nvSpPr>
          <p:spPr>
            <a:xfrm>
              <a:off x="2389377" y="5556402"/>
              <a:ext cx="916940" cy="406400"/>
            </a:xfrm>
            <a:prstGeom prst="rect"/>
          </p:spPr>
          <p:txBody>
            <a:bodyPr bIns="0" lIns="0" rIns="0" rtlCol="0" tIns="0" vert="horz" wrap="square">
              <a:spAutoFit/>
            </a:bodyPr>
            <a:p>
              <a:pPr indent="-47625" marL="59690" marR="6350">
                <a:lnSpc>
                  <a:spcPct val="100000"/>
                </a:lnSpc>
              </a:pPr>
              <a:r>
                <a:rPr b="1" dirty="0" sz="1400">
                  <a:solidFill>
                    <a:srgbClr val="FFFFFF"/>
                  </a:solidFill>
                  <a:latin typeface="微软雅黑"/>
                  <a:cs typeface="微软雅黑"/>
                </a:rPr>
                <a:t>危险物品的 生产</a:t>
              </a:r>
              <a:r>
                <a:rPr b="1" dirty="0" sz="1400" spc="-5">
                  <a:solidFill>
                    <a:srgbClr val="FFFFFF"/>
                  </a:solidFill>
                  <a:latin typeface="微软雅黑"/>
                  <a:cs typeface="微软雅黑"/>
                </a:rPr>
                <a:t>/</a:t>
              </a:r>
              <a:r>
                <a:rPr b="1" dirty="0" sz="1400" spc="0">
                  <a:solidFill>
                    <a:srgbClr val="FFFFFF"/>
                  </a:solidFill>
                  <a:latin typeface="微软雅黑"/>
                  <a:cs typeface="微软雅黑"/>
                </a:rPr>
                <a:t>储存</a:t>
              </a:r>
              <a:endParaRPr dirty="0" sz="1400">
                <a:latin typeface="微软雅黑"/>
                <a:cs typeface="微软雅黑"/>
              </a:endParaRPr>
            </a:p>
          </p:txBody>
        </p:sp>
        <p:sp>
          <p:nvSpPr>
            <p:cNvPr id="1048877" name="object 35"/>
            <p:cNvSpPr/>
            <p:nvPr/>
          </p:nvSpPr>
          <p:spPr>
            <a:xfrm>
              <a:off x="5042915" y="4468367"/>
              <a:ext cx="1175003" cy="1470660"/>
            </a:xfrm>
            <a:prstGeom prst="rect"/>
            <a:blipFill>
              <a:blip xmlns:r="http://schemas.openxmlformats.org/officeDocument/2006/relationships" r:embed="rId3" cstate="print"/>
              <a:stretch>
                <a:fillRect/>
              </a:stretch>
            </a:blipFill>
          </p:spPr>
          <p:txBody>
            <a:bodyPr bIns="0" lIns="0" rIns="0" rtlCol="0" tIns="0" wrap="square">
              <a:spAutoFit/>
            </a:bodyPr>
            <a:p>
              <a:endParaRPr dirty="0"/>
            </a:p>
          </p:txBody>
        </p:sp>
        <p:sp>
          <p:nvSpPr>
            <p:cNvPr id="1048878" name="object 36"/>
            <p:cNvSpPr txBox="1"/>
            <p:nvPr/>
          </p:nvSpPr>
          <p:spPr>
            <a:xfrm>
              <a:off x="4954015" y="6043547"/>
              <a:ext cx="1444625" cy="256540"/>
            </a:xfrm>
            <a:prstGeom prst="rect"/>
          </p:spPr>
          <p:txBody>
            <a:bodyPr bIns="0" lIns="0" rIns="0" rtlCol="0" tIns="0" vert="horz" wrap="square">
              <a:spAutoFit/>
            </a:bodyPr>
            <a:p>
              <a:pPr marL="12700">
                <a:lnSpc>
                  <a:spcPct val="100000"/>
                </a:lnSpc>
              </a:pPr>
              <a:r>
                <a:rPr b="1" dirty="0" sz="1600" spc="-20">
                  <a:latin typeface="微软雅黑"/>
                  <a:cs typeface="微软雅黑"/>
                </a:rPr>
                <a:t>注册安全工程师</a:t>
              </a:r>
              <a:endParaRPr dirty="0" sz="1600">
                <a:latin typeface="微软雅黑"/>
                <a:cs typeface="微软雅黑"/>
              </a:endParaRPr>
            </a:p>
          </p:txBody>
        </p:sp>
        <p:sp>
          <p:nvSpPr>
            <p:cNvPr id="1048879" name="object 37"/>
            <p:cNvSpPr/>
            <p:nvPr/>
          </p:nvSpPr>
          <p:spPr>
            <a:xfrm>
              <a:off x="3634740" y="4875276"/>
              <a:ext cx="1318260" cy="815340"/>
            </a:xfrm>
            <a:custGeom>
              <a:avLst/>
              <a:ahLst/>
              <a:rect l="l" t="t" r="r" b="b"/>
              <a:pathLst>
                <a:path w="1318260" h="815339">
                  <a:moveTo>
                    <a:pt x="910589" y="0"/>
                  </a:moveTo>
                  <a:lnTo>
                    <a:pt x="910589" y="203835"/>
                  </a:lnTo>
                  <a:lnTo>
                    <a:pt x="0" y="203835"/>
                  </a:lnTo>
                  <a:lnTo>
                    <a:pt x="0" y="611505"/>
                  </a:lnTo>
                  <a:lnTo>
                    <a:pt x="910589" y="611505"/>
                  </a:lnTo>
                  <a:lnTo>
                    <a:pt x="910589" y="815340"/>
                  </a:lnTo>
                  <a:lnTo>
                    <a:pt x="1318260" y="407670"/>
                  </a:lnTo>
                  <a:lnTo>
                    <a:pt x="910589" y="0"/>
                  </a:lnTo>
                  <a:close/>
                </a:path>
              </a:pathLst>
            </a:custGeom>
            <a:solidFill>
              <a:srgbClr val="E75A47"/>
            </a:solidFill>
          </p:spPr>
          <p:txBody>
            <a:bodyPr bIns="0" lIns="0" rIns="0" rtlCol="0" tIns="0" wrap="square">
              <a:spAutoFit/>
            </a:bodyPr>
            <a:p>
              <a:endParaRPr dirty="0"/>
            </a:p>
          </p:txBody>
        </p:sp>
        <p:sp>
          <p:nvSpPr>
            <p:cNvPr id="1048880" name="object 38"/>
            <p:cNvSpPr txBox="1"/>
            <p:nvPr/>
          </p:nvSpPr>
          <p:spPr>
            <a:xfrm>
              <a:off x="3742182" y="5152135"/>
              <a:ext cx="988694" cy="256540"/>
            </a:xfrm>
            <a:prstGeom prst="rect"/>
          </p:spPr>
          <p:txBody>
            <a:bodyPr bIns="0" lIns="0" rIns="0" rtlCol="0" tIns="0" vert="horz" wrap="square">
              <a:spAutoFit/>
            </a:bodyPr>
            <a:p>
              <a:pPr marL="12700">
                <a:lnSpc>
                  <a:spcPct val="100000"/>
                </a:lnSpc>
              </a:pPr>
              <a:r>
                <a:rPr b="1" dirty="0" sz="1600" spc="280">
                  <a:solidFill>
                    <a:srgbClr val="FFFFFF"/>
                  </a:solidFill>
                  <a:latin typeface="微软雅黑"/>
                  <a:cs typeface="微软雅黑"/>
                </a:rPr>
                <a:t>应当配</a:t>
              </a:r>
              <a:r>
                <a:rPr b="1" dirty="0" sz="1600" spc="-20">
                  <a:solidFill>
                    <a:srgbClr val="FFFFFF"/>
                  </a:solidFill>
                  <a:latin typeface="微软雅黑"/>
                  <a:cs typeface="微软雅黑"/>
                </a:rPr>
                <a:t>备</a:t>
              </a:r>
              <a:r>
                <a:rPr b="1" dirty="0" sz="1600" spc="-180">
                  <a:solidFill>
                    <a:srgbClr val="FFFFFF"/>
                  </a:solidFill>
                  <a:latin typeface="微软雅黑"/>
                  <a:cs typeface="微软雅黑"/>
                </a:rPr>
                <a:t> </a:t>
              </a:r>
              <a:endParaRPr dirty="0" sz="1600">
                <a:latin typeface="微软雅黑"/>
                <a:cs typeface="微软雅黑"/>
              </a:endParaRPr>
            </a:p>
          </p:txBody>
        </p:sp>
        <p:sp>
          <p:nvSpPr>
            <p:cNvPr id="1048881" name="object 39"/>
            <p:cNvSpPr/>
            <p:nvPr/>
          </p:nvSpPr>
          <p:spPr>
            <a:xfrm>
              <a:off x="7674864" y="4754879"/>
              <a:ext cx="1255776" cy="1083564"/>
            </a:xfrm>
            <a:custGeom>
              <a:avLst/>
              <a:ahLst/>
              <a:rect l="l" t="t" r="r" b="b"/>
              <a:pathLst>
                <a:path w="1255776" h="1083564">
                  <a:moveTo>
                    <a:pt x="984884" y="0"/>
                  </a:moveTo>
                  <a:lnTo>
                    <a:pt x="270890" y="0"/>
                  </a:lnTo>
                  <a:lnTo>
                    <a:pt x="0" y="541782"/>
                  </a:lnTo>
                  <a:lnTo>
                    <a:pt x="270890" y="1083564"/>
                  </a:lnTo>
                  <a:lnTo>
                    <a:pt x="984884" y="1083564"/>
                  </a:lnTo>
                  <a:lnTo>
                    <a:pt x="1255776" y="541782"/>
                  </a:lnTo>
                  <a:lnTo>
                    <a:pt x="984884" y="0"/>
                  </a:lnTo>
                  <a:close/>
                </a:path>
              </a:pathLst>
            </a:custGeom>
            <a:solidFill>
              <a:srgbClr val="17BC9B"/>
            </a:solidFill>
          </p:spPr>
          <p:txBody>
            <a:bodyPr bIns="0" lIns="0" rIns="0" rtlCol="0" tIns="0" wrap="square">
              <a:spAutoFit/>
            </a:bodyPr>
            <a:p>
              <a:endParaRPr dirty="0"/>
            </a:p>
          </p:txBody>
        </p:sp>
        <p:sp>
          <p:nvSpPr>
            <p:cNvPr id="1048882" name="object 40"/>
            <p:cNvSpPr/>
            <p:nvPr/>
          </p:nvSpPr>
          <p:spPr>
            <a:xfrm>
              <a:off x="6272784" y="4887467"/>
              <a:ext cx="1316736" cy="816863"/>
            </a:xfrm>
            <a:custGeom>
              <a:avLst/>
              <a:ahLst/>
              <a:rect l="l" t="t" r="r" b="b"/>
              <a:pathLst>
                <a:path w="1316736" h="816863">
                  <a:moveTo>
                    <a:pt x="408432" y="0"/>
                  </a:moveTo>
                  <a:lnTo>
                    <a:pt x="0" y="408431"/>
                  </a:lnTo>
                  <a:lnTo>
                    <a:pt x="408432" y="816863"/>
                  </a:lnTo>
                  <a:lnTo>
                    <a:pt x="408432" y="612647"/>
                  </a:lnTo>
                  <a:lnTo>
                    <a:pt x="1316736" y="612647"/>
                  </a:lnTo>
                  <a:lnTo>
                    <a:pt x="1316736" y="204215"/>
                  </a:lnTo>
                  <a:lnTo>
                    <a:pt x="408432" y="204215"/>
                  </a:lnTo>
                  <a:lnTo>
                    <a:pt x="408432" y="0"/>
                  </a:lnTo>
                  <a:close/>
                </a:path>
              </a:pathLst>
            </a:custGeom>
            <a:solidFill>
              <a:srgbClr val="E75A47"/>
            </a:solidFill>
          </p:spPr>
          <p:txBody>
            <a:bodyPr bIns="0" lIns="0" rIns="0" rtlCol="0" tIns="0" wrap="square">
              <a:spAutoFit/>
            </a:bodyPr>
            <a:p>
              <a:endParaRPr dirty="0"/>
            </a:p>
          </p:txBody>
        </p:sp>
        <p:sp>
          <p:nvSpPr>
            <p:cNvPr id="1048883" name="object 41"/>
            <p:cNvSpPr txBox="1"/>
            <p:nvPr/>
          </p:nvSpPr>
          <p:spPr>
            <a:xfrm>
              <a:off x="6771513" y="5172583"/>
              <a:ext cx="507365" cy="256540"/>
            </a:xfrm>
            <a:prstGeom prst="rect"/>
          </p:spPr>
          <p:txBody>
            <a:bodyPr bIns="0" lIns="0" rIns="0" rtlCol="0" tIns="0" vert="horz" wrap="square">
              <a:spAutoFit/>
            </a:bodyPr>
            <a:p>
              <a:pPr marL="12700">
                <a:lnSpc>
                  <a:spcPct val="100000"/>
                </a:lnSpc>
              </a:pPr>
              <a:r>
                <a:rPr b="1" dirty="0" sz="1600" spc="280">
                  <a:solidFill>
                    <a:srgbClr val="FFFFFF"/>
                  </a:solidFill>
                  <a:latin typeface="微软雅黑"/>
                  <a:cs typeface="微软雅黑"/>
                </a:rPr>
                <a:t>鼓</a:t>
              </a:r>
              <a:r>
                <a:rPr b="1" dirty="0" sz="1600" spc="-20">
                  <a:solidFill>
                    <a:srgbClr val="FFFFFF"/>
                  </a:solidFill>
                  <a:latin typeface="微软雅黑"/>
                  <a:cs typeface="微软雅黑"/>
                </a:rPr>
                <a:t>励</a:t>
              </a:r>
              <a:r>
                <a:rPr b="1" dirty="0" sz="1600" spc="-180">
                  <a:solidFill>
                    <a:srgbClr val="FFFFFF"/>
                  </a:solidFill>
                  <a:latin typeface="微软雅黑"/>
                  <a:cs typeface="微软雅黑"/>
                </a:rPr>
                <a:t> </a:t>
              </a:r>
              <a:endParaRPr dirty="0" sz="1600">
                <a:latin typeface="微软雅黑"/>
                <a:cs typeface="微软雅黑"/>
              </a:endParaRPr>
            </a:p>
          </p:txBody>
        </p:sp>
        <p:sp>
          <p:nvSpPr>
            <p:cNvPr id="1048884" name="object 42"/>
            <p:cNvSpPr txBox="1"/>
            <p:nvPr/>
          </p:nvSpPr>
          <p:spPr>
            <a:xfrm>
              <a:off x="7907781" y="5067680"/>
              <a:ext cx="836294" cy="500380"/>
            </a:xfrm>
            <a:prstGeom prst="rect"/>
          </p:spPr>
          <p:txBody>
            <a:bodyPr bIns="0" lIns="0" rIns="0" rtlCol="0" tIns="0" vert="horz" wrap="square">
              <a:spAutoFit/>
            </a:bodyPr>
            <a:p>
              <a:pPr marL="12700">
                <a:lnSpc>
                  <a:spcPct val="100000"/>
                </a:lnSpc>
              </a:pPr>
              <a:r>
                <a:rPr b="1" dirty="0" sz="1600" spc="-25">
                  <a:solidFill>
                    <a:srgbClr val="FFFFFF"/>
                  </a:solidFill>
                  <a:latin typeface="微软雅黑"/>
                  <a:cs typeface="微软雅黑"/>
                </a:rPr>
                <a:t>其他生产</a:t>
              </a:r>
              <a:endParaRPr dirty="0" sz="1600">
                <a:latin typeface="微软雅黑"/>
                <a:cs typeface="微软雅黑"/>
              </a:endParaRPr>
            </a:p>
            <a:p>
              <a:pPr marL="12700">
                <a:lnSpc>
                  <a:spcPct val="100000"/>
                </a:lnSpc>
              </a:pPr>
              <a:r>
                <a:rPr b="1" dirty="0" sz="1600" spc="-20">
                  <a:solidFill>
                    <a:srgbClr val="FFFFFF"/>
                  </a:solidFill>
                  <a:latin typeface="微软雅黑"/>
                  <a:cs typeface="微软雅黑"/>
                </a:rPr>
                <a:t>经营单位</a:t>
              </a:r>
              <a:endParaRPr dirty="0" sz="1600">
                <a:latin typeface="微软雅黑"/>
                <a:cs typeface="微软雅黑"/>
              </a:endParaRPr>
            </a:p>
          </p:txBody>
        </p:sp>
      </p:grpSp>
      <p:grpSp>
        <p:nvGrpSpPr>
          <p:cNvPr id="152" name="组合 44"/>
          <p:cNvGrpSpPr/>
          <p:nvPr/>
        </p:nvGrpSpPr>
        <p:grpSpPr>
          <a:xfrm>
            <a:off x="194519" y="948674"/>
            <a:ext cx="5116038" cy="523220"/>
            <a:chOff x="400233" y="909514"/>
            <a:chExt cx="5116038" cy="523220"/>
          </a:xfrm>
        </p:grpSpPr>
        <p:sp>
          <p:nvSpPr>
            <p:cNvPr id="1048885" name="矩形 45"/>
            <p:cNvSpPr/>
            <p:nvPr/>
          </p:nvSpPr>
          <p:spPr>
            <a:xfrm flipH="1">
              <a:off x="400233" y="929898"/>
              <a:ext cx="226334" cy="502836"/>
            </a:xfrm>
            <a:prstGeom prst="rect"/>
            <a:solidFill>
              <a:srgbClr val="0071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solidFill>
                  <a:srgbClr val="FFFF00"/>
                </a:solidFill>
              </a:endParaRPr>
            </a:p>
          </p:txBody>
        </p:sp>
        <p:sp>
          <p:nvSpPr>
            <p:cNvPr id="1048886" name="文本框 46"/>
            <p:cNvSpPr txBox="1"/>
            <p:nvPr/>
          </p:nvSpPr>
          <p:spPr>
            <a:xfrm>
              <a:off x="626567" y="909514"/>
              <a:ext cx="4889704" cy="523220"/>
            </a:xfrm>
            <a:prstGeom prst="rect"/>
            <a:noFill/>
          </p:spPr>
          <p:txBody>
            <a:bodyPr rtlCol="0" wrap="square">
              <a:spAutoFit/>
            </a:bodyPr>
            <a:p>
              <a:r>
                <a:rPr altLang="en-US" b="1" dirty="0" sz="2800" lang="zh-CN">
                  <a:solidFill>
                    <a:schemeClr val="bg1">
                      <a:lumMod val="50000"/>
                    </a:schemeClr>
                  </a:solidFill>
                  <a:latin typeface="微软雅黑" panose="020B0503020204020204" pitchFamily="34" charset="-122"/>
                  <a:ea typeface="微软雅黑" panose="020B0503020204020204" pitchFamily="34" charset="-122"/>
                </a:rPr>
                <a:t>第二章</a:t>
              </a:r>
              <a:r>
                <a:rPr altLang="zh-CN" b="1" dirty="0" sz="2800" lang="en-US">
                  <a:solidFill>
                    <a:schemeClr val="bg1">
                      <a:lumMod val="50000"/>
                    </a:schemeClr>
                  </a:solidFill>
                  <a:latin typeface="微软雅黑" panose="020B0503020204020204" pitchFamily="34" charset="-122"/>
                  <a:ea typeface="微软雅黑" panose="020B0503020204020204" pitchFamily="34" charset="-122"/>
                </a:rPr>
                <a:t>&lt;</a:t>
              </a:r>
              <a:r>
                <a:rPr altLang="en-US" b="1" dirty="0" sz="2800" lang="zh-CN">
                  <a:solidFill>
                    <a:schemeClr val="bg1">
                      <a:lumMod val="50000"/>
                    </a:schemeClr>
                  </a:solidFill>
                  <a:latin typeface="微软雅黑" panose="020B0503020204020204" pitchFamily="34" charset="-122"/>
                  <a:ea typeface="微软雅黑" panose="020B0503020204020204" pitchFamily="34" charset="-122"/>
                </a:rPr>
                <a:t>第二十七条</a:t>
              </a:r>
              <a:r>
                <a:rPr altLang="zh-CN" b="1" dirty="0" sz="2800" lang="en-US">
                  <a:solidFill>
                    <a:schemeClr val="bg1">
                      <a:lumMod val="50000"/>
                    </a:schemeClr>
                  </a:solidFill>
                  <a:latin typeface="微软雅黑" panose="020B0503020204020204" pitchFamily="34" charset="-122"/>
                  <a:ea typeface="微软雅黑" panose="020B0503020204020204" pitchFamily="34" charset="-122"/>
                </a:rPr>
                <a:t>&gt;</a:t>
              </a:r>
              <a:endParaRPr altLang="en-US" b="1" dirty="0" sz="2800" lang="zh-CN">
                <a:solidFill>
                  <a:schemeClr val="bg1">
                    <a:lumMod val="50000"/>
                  </a:schemeClr>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55" name=""/>
        <p:cNvGrpSpPr/>
        <p:nvPr/>
      </p:nvGrpSpPr>
      <p:grpSpPr>
        <a:xfrm>
          <a:off x="0" y="0"/>
          <a:ext cx="0" cy="0"/>
          <a:chOff x="0" y="0"/>
          <a:chExt cx="0" cy="0"/>
        </a:xfrm>
      </p:grpSpPr>
      <p:grpSp>
        <p:nvGrpSpPr>
          <p:cNvPr id="156" name="组合 29"/>
          <p:cNvGrpSpPr/>
          <p:nvPr/>
        </p:nvGrpSpPr>
        <p:grpSpPr>
          <a:xfrm>
            <a:off x="4483673" y="1629594"/>
            <a:ext cx="6864982" cy="4923401"/>
            <a:chOff x="4483673" y="1458721"/>
            <a:chExt cx="6224014" cy="4597858"/>
          </a:xfrm>
        </p:grpSpPr>
        <p:sp>
          <p:nvSpPr>
            <p:cNvPr id="1048890" name="object 2"/>
            <p:cNvSpPr/>
            <p:nvPr/>
          </p:nvSpPr>
          <p:spPr>
            <a:xfrm>
              <a:off x="7591108" y="2517648"/>
              <a:ext cx="3116579" cy="2478024"/>
            </a:xfrm>
            <a:custGeom>
              <a:avLst/>
              <a:ahLst/>
              <a:rect l="l" t="t" r="r" b="b"/>
              <a:pathLst>
                <a:path w="3116579" h="2478024">
                  <a:moveTo>
                    <a:pt x="0" y="2478024"/>
                  </a:moveTo>
                  <a:lnTo>
                    <a:pt x="3116579" y="2478024"/>
                  </a:lnTo>
                  <a:lnTo>
                    <a:pt x="3116579" y="0"/>
                  </a:lnTo>
                  <a:lnTo>
                    <a:pt x="0" y="0"/>
                  </a:lnTo>
                  <a:lnTo>
                    <a:pt x="0" y="2478024"/>
                  </a:lnTo>
                  <a:close/>
                </a:path>
              </a:pathLst>
            </a:custGeom>
            <a:solidFill>
              <a:srgbClr val="087AB4"/>
            </a:solidFill>
          </p:spPr>
          <p:txBody>
            <a:bodyPr bIns="0" lIns="0" rIns="0" rtlCol="0" tIns="0" wrap="square">
              <a:spAutoFit/>
            </a:bodyPr>
            <a:p>
              <a:endParaRPr dirty="0"/>
            </a:p>
          </p:txBody>
        </p:sp>
        <p:sp>
          <p:nvSpPr>
            <p:cNvPr id="1048891" name="object 4"/>
            <p:cNvSpPr/>
            <p:nvPr/>
          </p:nvSpPr>
          <p:spPr>
            <a:xfrm>
              <a:off x="4483673" y="2535935"/>
              <a:ext cx="772667" cy="2478024"/>
            </a:xfrm>
            <a:custGeom>
              <a:avLst/>
              <a:ahLst/>
              <a:rect l="l" t="t" r="r" b="b"/>
              <a:pathLst>
                <a:path w="772667" h="2478024">
                  <a:moveTo>
                    <a:pt x="0" y="2478024"/>
                  </a:moveTo>
                  <a:lnTo>
                    <a:pt x="772667" y="2478024"/>
                  </a:lnTo>
                  <a:lnTo>
                    <a:pt x="772667" y="0"/>
                  </a:lnTo>
                  <a:lnTo>
                    <a:pt x="0" y="0"/>
                  </a:lnTo>
                  <a:lnTo>
                    <a:pt x="0" y="2478024"/>
                  </a:lnTo>
                  <a:close/>
                </a:path>
              </a:pathLst>
            </a:custGeom>
            <a:solidFill>
              <a:srgbClr val="E75A47"/>
            </a:solidFill>
          </p:spPr>
          <p:txBody>
            <a:bodyPr bIns="0" lIns="0" rIns="0" rtlCol="0" tIns="0" wrap="square">
              <a:spAutoFit/>
            </a:bodyPr>
            <a:p>
              <a:endParaRPr dirty="0"/>
            </a:p>
          </p:txBody>
        </p:sp>
        <p:sp>
          <p:nvSpPr>
            <p:cNvPr id="1048892" name="object 5"/>
            <p:cNvSpPr txBox="1"/>
            <p:nvPr/>
          </p:nvSpPr>
          <p:spPr>
            <a:xfrm>
              <a:off x="4729418" y="2982976"/>
              <a:ext cx="280035" cy="317500"/>
            </a:xfrm>
            <a:prstGeom prst="rect"/>
          </p:spPr>
          <p:txBody>
            <a:bodyPr bIns="0" lIns="0" rIns="0" rtlCol="0" tIns="0" vert="horz" wrap="square">
              <a:spAutoFit/>
            </a:bodyPr>
            <a:p>
              <a:pPr marL="12700">
                <a:lnSpc>
                  <a:spcPct val="100000"/>
                </a:lnSpc>
              </a:pPr>
              <a:r>
                <a:rPr b="1" dirty="0" sz="2000">
                  <a:solidFill>
                    <a:srgbClr val="FFFFFF"/>
                  </a:solidFill>
                  <a:latin typeface="微软雅黑"/>
                  <a:cs typeface="微软雅黑"/>
                </a:rPr>
                <a:t>产</a:t>
              </a:r>
              <a:endParaRPr dirty="0" sz="2000">
                <a:latin typeface="微软雅黑"/>
                <a:cs typeface="微软雅黑"/>
              </a:endParaRPr>
            </a:p>
          </p:txBody>
        </p:sp>
        <p:sp>
          <p:nvSpPr>
            <p:cNvPr id="1048893" name="object 6"/>
            <p:cNvSpPr txBox="1"/>
            <p:nvPr/>
          </p:nvSpPr>
          <p:spPr>
            <a:xfrm>
              <a:off x="4729418" y="3394455"/>
              <a:ext cx="280035" cy="317500"/>
            </a:xfrm>
            <a:prstGeom prst="rect"/>
          </p:spPr>
          <p:txBody>
            <a:bodyPr bIns="0" lIns="0" rIns="0" rtlCol="0" tIns="0" vert="horz" wrap="square">
              <a:spAutoFit/>
            </a:bodyPr>
            <a:p>
              <a:pPr marL="12700">
                <a:lnSpc>
                  <a:spcPct val="100000"/>
                </a:lnSpc>
              </a:pPr>
              <a:r>
                <a:rPr b="1" dirty="0" sz="2000">
                  <a:solidFill>
                    <a:srgbClr val="FFFFFF"/>
                  </a:solidFill>
                  <a:latin typeface="微软雅黑"/>
                  <a:cs typeface="微软雅黑"/>
                </a:rPr>
                <a:t>经</a:t>
              </a:r>
              <a:endParaRPr dirty="0" sz="2000">
                <a:latin typeface="微软雅黑"/>
                <a:cs typeface="微软雅黑"/>
              </a:endParaRPr>
            </a:p>
          </p:txBody>
        </p:sp>
        <p:sp>
          <p:nvSpPr>
            <p:cNvPr id="1048894" name="object 7"/>
            <p:cNvSpPr txBox="1"/>
            <p:nvPr/>
          </p:nvSpPr>
          <p:spPr>
            <a:xfrm>
              <a:off x="4729418" y="3805935"/>
              <a:ext cx="280035" cy="317500"/>
            </a:xfrm>
            <a:prstGeom prst="rect"/>
          </p:spPr>
          <p:txBody>
            <a:bodyPr bIns="0" lIns="0" rIns="0" rtlCol="0" tIns="0" vert="horz" wrap="square">
              <a:spAutoFit/>
            </a:bodyPr>
            <a:p>
              <a:pPr marL="12700">
                <a:lnSpc>
                  <a:spcPct val="100000"/>
                </a:lnSpc>
              </a:pPr>
              <a:r>
                <a:rPr b="1" dirty="0" sz="2000">
                  <a:solidFill>
                    <a:srgbClr val="FFFFFF"/>
                  </a:solidFill>
                  <a:latin typeface="微软雅黑"/>
                  <a:cs typeface="微软雅黑"/>
                </a:rPr>
                <a:t>营</a:t>
              </a:r>
              <a:endParaRPr dirty="0" sz="2000">
                <a:latin typeface="微软雅黑"/>
                <a:cs typeface="微软雅黑"/>
              </a:endParaRPr>
            </a:p>
          </p:txBody>
        </p:sp>
        <p:sp>
          <p:nvSpPr>
            <p:cNvPr id="1048895" name="object 8"/>
            <p:cNvSpPr txBox="1"/>
            <p:nvPr/>
          </p:nvSpPr>
          <p:spPr>
            <a:xfrm>
              <a:off x="4729418" y="4217670"/>
              <a:ext cx="280035" cy="317500"/>
            </a:xfrm>
            <a:prstGeom prst="rect"/>
          </p:spPr>
          <p:txBody>
            <a:bodyPr bIns="0" lIns="0" rIns="0" rtlCol="0" tIns="0" vert="horz" wrap="square">
              <a:spAutoFit/>
            </a:bodyPr>
            <a:p>
              <a:pPr marL="12700">
                <a:lnSpc>
                  <a:spcPct val="100000"/>
                </a:lnSpc>
              </a:pPr>
              <a:r>
                <a:rPr b="1" dirty="0" sz="2000">
                  <a:solidFill>
                    <a:srgbClr val="FFFFFF"/>
                  </a:solidFill>
                  <a:latin typeface="微软雅黑"/>
                  <a:cs typeface="微软雅黑"/>
                </a:rPr>
                <a:t>单</a:t>
              </a:r>
              <a:endParaRPr dirty="0" sz="2000">
                <a:latin typeface="微软雅黑"/>
                <a:cs typeface="微软雅黑"/>
              </a:endParaRPr>
            </a:p>
          </p:txBody>
        </p:sp>
        <p:sp>
          <p:nvSpPr>
            <p:cNvPr id="1048896" name="object 9"/>
            <p:cNvSpPr/>
            <p:nvPr/>
          </p:nvSpPr>
          <p:spPr>
            <a:xfrm>
              <a:off x="6818441" y="2517648"/>
              <a:ext cx="772668" cy="2478024"/>
            </a:xfrm>
            <a:custGeom>
              <a:avLst/>
              <a:ahLst/>
              <a:rect l="l" t="t" r="r" b="b"/>
              <a:pathLst>
                <a:path w="772668" h="2478024">
                  <a:moveTo>
                    <a:pt x="0" y="2478024"/>
                  </a:moveTo>
                  <a:lnTo>
                    <a:pt x="772668" y="2478024"/>
                  </a:lnTo>
                  <a:lnTo>
                    <a:pt x="772668" y="0"/>
                  </a:lnTo>
                  <a:lnTo>
                    <a:pt x="0" y="0"/>
                  </a:lnTo>
                  <a:lnTo>
                    <a:pt x="0" y="2478024"/>
                  </a:lnTo>
                  <a:close/>
                </a:path>
              </a:pathLst>
            </a:custGeom>
            <a:solidFill>
              <a:srgbClr val="17BC9B"/>
            </a:solidFill>
          </p:spPr>
          <p:txBody>
            <a:bodyPr bIns="0" lIns="0" rIns="0" rtlCol="0" tIns="0" wrap="square">
              <a:spAutoFit/>
            </a:bodyPr>
            <a:p>
              <a:endParaRPr dirty="0"/>
            </a:p>
          </p:txBody>
        </p:sp>
        <p:sp>
          <p:nvSpPr>
            <p:cNvPr id="1048897" name="object 10"/>
            <p:cNvSpPr/>
            <p:nvPr/>
          </p:nvSpPr>
          <p:spPr>
            <a:xfrm>
              <a:off x="7539335" y="2964942"/>
              <a:ext cx="181355" cy="1583436"/>
            </a:xfrm>
            <a:custGeom>
              <a:avLst/>
              <a:ahLst/>
              <a:rect l="l" t="t" r="r" b="b"/>
              <a:pathLst>
                <a:path w="181355" h="1583436">
                  <a:moveTo>
                    <a:pt x="0" y="0"/>
                  </a:moveTo>
                  <a:lnTo>
                    <a:pt x="0" y="1583436"/>
                  </a:lnTo>
                  <a:lnTo>
                    <a:pt x="181355" y="815086"/>
                  </a:lnTo>
                  <a:lnTo>
                    <a:pt x="0" y="0"/>
                  </a:lnTo>
                  <a:close/>
                </a:path>
              </a:pathLst>
            </a:custGeom>
            <a:solidFill>
              <a:srgbClr val="17BC9B"/>
            </a:solidFill>
          </p:spPr>
          <p:txBody>
            <a:bodyPr bIns="0" lIns="0" rIns="0" rtlCol="0" tIns="0" wrap="square">
              <a:spAutoFit/>
            </a:bodyPr>
            <a:p>
              <a:endParaRPr dirty="0"/>
            </a:p>
          </p:txBody>
        </p:sp>
        <p:sp>
          <p:nvSpPr>
            <p:cNvPr id="1048898" name="object 11"/>
            <p:cNvSpPr/>
            <p:nvPr/>
          </p:nvSpPr>
          <p:spPr>
            <a:xfrm>
              <a:off x="5387405" y="3630167"/>
              <a:ext cx="1371600" cy="173736"/>
            </a:xfrm>
            <a:custGeom>
              <a:avLst/>
              <a:ahLst/>
              <a:rect l="l" t="t" r="r" b="b"/>
              <a:pathLst>
                <a:path w="1371600" h="173736">
                  <a:moveTo>
                    <a:pt x="1197864" y="0"/>
                  </a:moveTo>
                  <a:lnTo>
                    <a:pt x="1197864" y="173735"/>
                  </a:lnTo>
                  <a:lnTo>
                    <a:pt x="1313688" y="115823"/>
                  </a:lnTo>
                  <a:lnTo>
                    <a:pt x="1226820" y="115823"/>
                  </a:lnTo>
                  <a:lnTo>
                    <a:pt x="1226820" y="57911"/>
                  </a:lnTo>
                  <a:lnTo>
                    <a:pt x="1313688" y="57911"/>
                  </a:lnTo>
                  <a:lnTo>
                    <a:pt x="1197864" y="0"/>
                  </a:lnTo>
                  <a:close/>
                </a:path>
                <a:path w="1371600" h="173736">
                  <a:moveTo>
                    <a:pt x="1197864" y="57911"/>
                  </a:moveTo>
                  <a:lnTo>
                    <a:pt x="0" y="57911"/>
                  </a:lnTo>
                  <a:lnTo>
                    <a:pt x="0" y="115823"/>
                  </a:lnTo>
                  <a:lnTo>
                    <a:pt x="1197864" y="115823"/>
                  </a:lnTo>
                  <a:lnTo>
                    <a:pt x="1197864" y="57911"/>
                  </a:lnTo>
                  <a:close/>
                </a:path>
                <a:path w="1371600" h="173736">
                  <a:moveTo>
                    <a:pt x="1313688" y="57911"/>
                  </a:moveTo>
                  <a:lnTo>
                    <a:pt x="1226820" y="57911"/>
                  </a:lnTo>
                  <a:lnTo>
                    <a:pt x="1226820" y="115823"/>
                  </a:lnTo>
                  <a:lnTo>
                    <a:pt x="1313688" y="115823"/>
                  </a:lnTo>
                  <a:lnTo>
                    <a:pt x="1371600" y="86867"/>
                  </a:lnTo>
                  <a:lnTo>
                    <a:pt x="1313688" y="57911"/>
                  </a:lnTo>
                  <a:close/>
                </a:path>
              </a:pathLst>
            </a:custGeom>
            <a:solidFill>
              <a:srgbClr val="FF0000"/>
            </a:solidFill>
          </p:spPr>
          <p:txBody>
            <a:bodyPr bIns="0" lIns="0" rIns="0" rtlCol="0" tIns="0" wrap="square">
              <a:spAutoFit/>
            </a:bodyPr>
            <a:p>
              <a:endParaRPr dirty="0"/>
            </a:p>
          </p:txBody>
        </p:sp>
        <p:sp>
          <p:nvSpPr>
            <p:cNvPr id="1048899" name="object 12"/>
            <p:cNvSpPr/>
            <p:nvPr/>
          </p:nvSpPr>
          <p:spPr>
            <a:xfrm>
              <a:off x="4860862" y="5590794"/>
              <a:ext cx="2232025" cy="0"/>
            </a:xfrm>
            <a:custGeom>
              <a:avLst/>
              <a:ahLst/>
              <a:rect l="l" t="t" r="r" b="b"/>
              <a:pathLst>
                <a:path w="2232025">
                  <a:moveTo>
                    <a:pt x="0" y="0"/>
                  </a:moveTo>
                  <a:lnTo>
                    <a:pt x="2232025" y="0"/>
                  </a:lnTo>
                </a:path>
              </a:pathLst>
            </a:custGeom>
            <a:ln w="28956">
              <a:solidFill>
                <a:srgbClr val="585858"/>
              </a:solidFill>
              <a:prstDash val="lgDash"/>
            </a:ln>
          </p:spPr>
          <p:txBody>
            <a:bodyPr bIns="0" lIns="0" rIns="0" rtlCol="0" tIns="0" wrap="square">
              <a:spAutoFit/>
            </a:bodyPr>
            <a:p>
              <a:endParaRPr dirty="0"/>
            </a:p>
          </p:txBody>
        </p:sp>
        <p:sp>
          <p:nvSpPr>
            <p:cNvPr id="1048900" name="object 13"/>
            <p:cNvSpPr/>
            <p:nvPr/>
          </p:nvSpPr>
          <p:spPr>
            <a:xfrm>
              <a:off x="7163626" y="5014721"/>
              <a:ext cx="0" cy="576262"/>
            </a:xfrm>
            <a:custGeom>
              <a:avLst/>
              <a:ahLst/>
              <a:rect l="l" t="t" r="r" b="b"/>
              <a:pathLst>
                <a:path h="576262">
                  <a:moveTo>
                    <a:pt x="0" y="576262"/>
                  </a:moveTo>
                  <a:lnTo>
                    <a:pt x="0" y="0"/>
                  </a:lnTo>
                </a:path>
              </a:pathLst>
            </a:custGeom>
            <a:ln w="28956">
              <a:solidFill>
                <a:srgbClr val="585858"/>
              </a:solidFill>
              <a:prstDash val="lgDash"/>
            </a:ln>
          </p:spPr>
          <p:txBody>
            <a:bodyPr bIns="0" lIns="0" rIns="0" rtlCol="0" tIns="0" wrap="square">
              <a:spAutoFit/>
            </a:bodyPr>
            <a:p>
              <a:endParaRPr dirty="0"/>
            </a:p>
          </p:txBody>
        </p:sp>
        <p:sp>
          <p:nvSpPr>
            <p:cNvPr id="1048901" name="object 14"/>
            <p:cNvSpPr/>
            <p:nvPr/>
          </p:nvSpPr>
          <p:spPr>
            <a:xfrm>
              <a:off x="4788473" y="5014721"/>
              <a:ext cx="144779" cy="576262"/>
            </a:xfrm>
            <a:custGeom>
              <a:avLst/>
              <a:ahLst/>
              <a:rect l="l" t="t" r="r" b="b"/>
              <a:pathLst>
                <a:path w="144779" h="576262">
                  <a:moveTo>
                    <a:pt x="86867" y="460501"/>
                  </a:moveTo>
                  <a:lnTo>
                    <a:pt x="57912" y="460501"/>
                  </a:lnTo>
                  <a:lnTo>
                    <a:pt x="57912" y="576262"/>
                  </a:lnTo>
                  <a:lnTo>
                    <a:pt x="86867" y="576262"/>
                  </a:lnTo>
                  <a:lnTo>
                    <a:pt x="86867" y="460501"/>
                  </a:lnTo>
                  <a:close/>
                </a:path>
                <a:path w="144779" h="576262">
                  <a:moveTo>
                    <a:pt x="86867" y="257809"/>
                  </a:moveTo>
                  <a:lnTo>
                    <a:pt x="57912" y="257809"/>
                  </a:lnTo>
                  <a:lnTo>
                    <a:pt x="57912" y="373633"/>
                  </a:lnTo>
                  <a:lnTo>
                    <a:pt x="86867" y="373633"/>
                  </a:lnTo>
                  <a:lnTo>
                    <a:pt x="86867" y="257809"/>
                  </a:lnTo>
                  <a:close/>
                </a:path>
                <a:path w="144779" h="576262">
                  <a:moveTo>
                    <a:pt x="86867" y="130301"/>
                  </a:moveTo>
                  <a:lnTo>
                    <a:pt x="57912" y="130301"/>
                  </a:lnTo>
                  <a:lnTo>
                    <a:pt x="57912" y="170941"/>
                  </a:lnTo>
                  <a:lnTo>
                    <a:pt x="86867" y="170941"/>
                  </a:lnTo>
                  <a:lnTo>
                    <a:pt x="86867" y="130301"/>
                  </a:lnTo>
                  <a:close/>
                </a:path>
                <a:path w="144779" h="576262">
                  <a:moveTo>
                    <a:pt x="72389" y="0"/>
                  </a:moveTo>
                  <a:lnTo>
                    <a:pt x="0" y="144779"/>
                  </a:lnTo>
                  <a:lnTo>
                    <a:pt x="57912" y="144779"/>
                  </a:lnTo>
                  <a:lnTo>
                    <a:pt x="57912" y="130301"/>
                  </a:lnTo>
                  <a:lnTo>
                    <a:pt x="137540" y="130301"/>
                  </a:lnTo>
                  <a:lnTo>
                    <a:pt x="72389" y="0"/>
                  </a:lnTo>
                  <a:close/>
                </a:path>
                <a:path w="144779" h="576262">
                  <a:moveTo>
                    <a:pt x="137540" y="130301"/>
                  </a:moveTo>
                  <a:lnTo>
                    <a:pt x="86867" y="130301"/>
                  </a:lnTo>
                  <a:lnTo>
                    <a:pt x="86867" y="144779"/>
                  </a:lnTo>
                  <a:lnTo>
                    <a:pt x="144779" y="144779"/>
                  </a:lnTo>
                  <a:lnTo>
                    <a:pt x="137540" y="130301"/>
                  </a:lnTo>
                  <a:close/>
                </a:path>
              </a:pathLst>
            </a:custGeom>
            <a:solidFill>
              <a:srgbClr val="585858"/>
            </a:solidFill>
          </p:spPr>
          <p:txBody>
            <a:bodyPr bIns="0" lIns="0" rIns="0" rtlCol="0" tIns="0" wrap="square">
              <a:spAutoFit/>
            </a:bodyPr>
            <a:p>
              <a:endParaRPr dirty="0"/>
            </a:p>
          </p:txBody>
        </p:sp>
        <p:sp>
          <p:nvSpPr>
            <p:cNvPr id="1048902" name="object 15"/>
            <p:cNvSpPr txBox="1"/>
            <p:nvPr/>
          </p:nvSpPr>
          <p:spPr>
            <a:xfrm>
              <a:off x="4729418" y="4629150"/>
              <a:ext cx="1883410" cy="813436"/>
            </a:xfrm>
            <a:prstGeom prst="rect"/>
          </p:spPr>
          <p:txBody>
            <a:bodyPr bIns="0" lIns="0" rIns="0" rtlCol="0" tIns="0" vert="horz" wrap="square">
              <a:spAutoFit/>
            </a:bodyPr>
            <a:p>
              <a:pPr marL="12700">
                <a:lnSpc>
                  <a:spcPct val="100000"/>
                </a:lnSpc>
              </a:pPr>
              <a:r>
                <a:rPr b="1" dirty="0" sz="2000">
                  <a:solidFill>
                    <a:srgbClr val="FFFFFF"/>
                  </a:solidFill>
                  <a:latin typeface="微软雅黑"/>
                  <a:cs typeface="微软雅黑"/>
                </a:rPr>
                <a:t>位</a:t>
              </a:r>
              <a:endParaRPr dirty="0" sz="2000">
                <a:latin typeface="微软雅黑"/>
                <a:cs typeface="微软雅黑"/>
              </a:endParaRPr>
            </a:p>
            <a:p>
              <a:pPr>
                <a:lnSpc>
                  <a:spcPts val="1950"/>
                </a:lnSpc>
                <a:spcBef>
                  <a:spcPts val="5"/>
                </a:spcBef>
              </a:pPr>
              <a:endParaRPr dirty="0" sz="1950"/>
            </a:p>
            <a:p>
              <a:pPr marL="727075">
                <a:lnSpc>
                  <a:spcPct val="100000"/>
                </a:lnSpc>
              </a:pPr>
              <a:r>
                <a:rPr b="1" dirty="0" sz="1800">
                  <a:solidFill>
                    <a:srgbClr val="C00000"/>
                  </a:solidFill>
                  <a:latin typeface="微软雅黑"/>
                  <a:cs typeface="微软雅黑"/>
                </a:rPr>
                <a:t>培训不合格</a:t>
              </a:r>
              <a:endParaRPr dirty="0" sz="1800">
                <a:latin typeface="微软雅黑"/>
                <a:cs typeface="微软雅黑"/>
              </a:endParaRPr>
            </a:p>
          </p:txBody>
        </p:sp>
        <p:sp>
          <p:nvSpPr>
            <p:cNvPr id="1048903" name="object 16"/>
            <p:cNvSpPr txBox="1"/>
            <p:nvPr/>
          </p:nvSpPr>
          <p:spPr>
            <a:xfrm>
              <a:off x="7064820" y="2863215"/>
              <a:ext cx="280035" cy="1625601"/>
            </a:xfrm>
            <a:prstGeom prst="rect"/>
          </p:spPr>
          <p:txBody>
            <a:bodyPr bIns="0" lIns="0" rIns="0" rtlCol="0" tIns="0" vert="horz" wrap="square">
              <a:spAutoFit/>
            </a:bodyPr>
            <a:p>
              <a:pPr algn="just" marL="12700" marR="6350">
                <a:lnSpc>
                  <a:spcPct val="135000"/>
                </a:lnSpc>
              </a:pPr>
              <a:r>
                <a:rPr b="1" dirty="0" sz="2000">
                  <a:solidFill>
                    <a:srgbClr val="FFFFFF"/>
                  </a:solidFill>
                  <a:latin typeface="微软雅黑"/>
                  <a:cs typeface="微软雅黑"/>
                </a:rPr>
                <a:t>从 业 人 员</a:t>
              </a:r>
              <a:endParaRPr dirty="0" sz="2000">
                <a:latin typeface="微软雅黑"/>
                <a:cs typeface="微软雅黑"/>
              </a:endParaRPr>
            </a:p>
          </p:txBody>
        </p:sp>
        <p:sp>
          <p:nvSpPr>
            <p:cNvPr id="1048904" name="object 17"/>
            <p:cNvSpPr txBox="1"/>
            <p:nvPr/>
          </p:nvSpPr>
          <p:spPr>
            <a:xfrm>
              <a:off x="7812470" y="3436492"/>
              <a:ext cx="2520315" cy="226060"/>
            </a:xfrm>
            <a:prstGeom prst="rect"/>
          </p:spPr>
          <p:txBody>
            <a:bodyPr bIns="0" lIns="0" rIns="0" rtlCol="0" tIns="0" vert="horz" wrap="square">
              <a:spAutoFit/>
            </a:bodyPr>
            <a:p>
              <a:pPr marL="12700">
                <a:lnSpc>
                  <a:spcPct val="100000"/>
                </a:lnSpc>
              </a:pPr>
              <a:r>
                <a:rPr dirty="0" sz="1400">
                  <a:solidFill>
                    <a:srgbClr val="FFFFFF"/>
                  </a:solidFill>
                  <a:latin typeface="微软雅黑"/>
                  <a:cs typeface="微软雅黑"/>
                </a:rPr>
                <a:t>熟悉有关的安全制度和</a:t>
              </a:r>
              <a:r>
                <a:rPr dirty="0" sz="1400" spc="-15">
                  <a:solidFill>
                    <a:srgbClr val="FFFFFF"/>
                  </a:solidFill>
                  <a:latin typeface="微软雅黑"/>
                  <a:cs typeface="微软雅黑"/>
                </a:rPr>
                <a:t>操</a:t>
              </a:r>
              <a:r>
                <a:rPr dirty="0" sz="1400" spc="0">
                  <a:solidFill>
                    <a:srgbClr val="FFFFFF"/>
                  </a:solidFill>
                  <a:latin typeface="微软雅黑"/>
                  <a:cs typeface="微软雅黑"/>
                </a:rPr>
                <a:t>作规程</a:t>
              </a:r>
              <a:endParaRPr dirty="0" sz="1400">
                <a:latin typeface="微软雅黑"/>
                <a:cs typeface="微软雅黑"/>
              </a:endParaRPr>
            </a:p>
          </p:txBody>
        </p:sp>
        <p:sp>
          <p:nvSpPr>
            <p:cNvPr id="1048905" name="object 18"/>
            <p:cNvSpPr txBox="1"/>
            <p:nvPr/>
          </p:nvSpPr>
          <p:spPr>
            <a:xfrm>
              <a:off x="7812470" y="3969892"/>
              <a:ext cx="2164080" cy="226060"/>
            </a:xfrm>
            <a:prstGeom prst="rect"/>
          </p:spPr>
          <p:txBody>
            <a:bodyPr bIns="0" lIns="0" rIns="0" rtlCol="0" tIns="0" vert="horz" wrap="square">
              <a:spAutoFit/>
            </a:bodyPr>
            <a:p>
              <a:pPr marL="12700">
                <a:lnSpc>
                  <a:spcPct val="100000"/>
                </a:lnSpc>
              </a:pPr>
              <a:r>
                <a:rPr dirty="0" sz="1400">
                  <a:solidFill>
                    <a:srgbClr val="FFFFFF"/>
                  </a:solidFill>
                  <a:latin typeface="微软雅黑"/>
                  <a:cs typeface="微软雅黑"/>
                </a:rPr>
                <a:t>掌握本岗位的安全操作</a:t>
              </a:r>
              <a:r>
                <a:rPr dirty="0" sz="1400" spc="-15">
                  <a:solidFill>
                    <a:srgbClr val="FFFFFF"/>
                  </a:solidFill>
                  <a:latin typeface="微软雅黑"/>
                  <a:cs typeface="微软雅黑"/>
                </a:rPr>
                <a:t>技</a:t>
              </a:r>
              <a:r>
                <a:rPr dirty="0" sz="1400" spc="0">
                  <a:solidFill>
                    <a:srgbClr val="FFFFFF"/>
                  </a:solidFill>
                  <a:latin typeface="微软雅黑"/>
                  <a:cs typeface="微软雅黑"/>
                </a:rPr>
                <a:t>能</a:t>
              </a:r>
              <a:endParaRPr dirty="0" sz="1400">
                <a:latin typeface="微软雅黑"/>
                <a:cs typeface="微软雅黑"/>
              </a:endParaRPr>
            </a:p>
          </p:txBody>
        </p:sp>
        <p:sp>
          <p:nvSpPr>
            <p:cNvPr id="1048906" name="object 19"/>
            <p:cNvSpPr txBox="1"/>
            <p:nvPr/>
          </p:nvSpPr>
          <p:spPr>
            <a:xfrm>
              <a:off x="7812470" y="4503673"/>
              <a:ext cx="2875280" cy="226060"/>
            </a:xfrm>
            <a:prstGeom prst="rect"/>
          </p:spPr>
          <p:txBody>
            <a:bodyPr bIns="0" lIns="0" rIns="0" rtlCol="0" tIns="0" vert="horz" wrap="square">
              <a:spAutoFit/>
            </a:bodyPr>
            <a:p>
              <a:pPr marL="12700">
                <a:lnSpc>
                  <a:spcPct val="100000"/>
                </a:lnSpc>
              </a:pPr>
              <a:r>
                <a:rPr dirty="0" sz="1400">
                  <a:solidFill>
                    <a:srgbClr val="FFFFFF"/>
                  </a:solidFill>
                  <a:latin typeface="微软雅黑"/>
                  <a:cs typeface="微软雅黑"/>
                </a:rPr>
                <a:t>了解事故应急措施，知</a:t>
              </a:r>
              <a:r>
                <a:rPr dirty="0" sz="1400" spc="-15">
                  <a:solidFill>
                    <a:srgbClr val="FFFFFF"/>
                  </a:solidFill>
                  <a:latin typeface="微软雅黑"/>
                  <a:cs typeface="微软雅黑"/>
                </a:rPr>
                <a:t>悉</a:t>
              </a:r>
              <a:r>
                <a:rPr dirty="0" sz="1400" spc="0">
                  <a:solidFill>
                    <a:srgbClr val="FFFFFF"/>
                  </a:solidFill>
                  <a:latin typeface="微软雅黑"/>
                  <a:cs typeface="微软雅黑"/>
                </a:rPr>
                <a:t>权利</a:t>
              </a:r>
              <a:r>
                <a:rPr dirty="0" sz="1400" spc="-15">
                  <a:solidFill>
                    <a:srgbClr val="FFFFFF"/>
                  </a:solidFill>
                  <a:latin typeface="微软雅黑"/>
                  <a:cs typeface="微软雅黑"/>
                </a:rPr>
                <a:t>和</a:t>
              </a:r>
              <a:r>
                <a:rPr dirty="0" sz="1400" spc="0">
                  <a:solidFill>
                    <a:srgbClr val="FFFFFF"/>
                  </a:solidFill>
                  <a:latin typeface="微软雅黑"/>
                  <a:cs typeface="微软雅黑"/>
                </a:rPr>
                <a:t>义务</a:t>
              </a:r>
              <a:endParaRPr dirty="0" sz="1400">
                <a:latin typeface="微软雅黑"/>
                <a:cs typeface="微软雅黑"/>
              </a:endParaRPr>
            </a:p>
          </p:txBody>
        </p:sp>
        <p:sp>
          <p:nvSpPr>
            <p:cNvPr id="1048907" name="object 20"/>
            <p:cNvSpPr txBox="1"/>
            <p:nvPr/>
          </p:nvSpPr>
          <p:spPr>
            <a:xfrm>
              <a:off x="5543868" y="3197352"/>
              <a:ext cx="939800" cy="287020"/>
            </a:xfrm>
            <a:prstGeom prst="rect"/>
          </p:spPr>
          <p:txBody>
            <a:bodyPr bIns="0" lIns="0" rIns="0" rtlCol="0" tIns="0" vert="horz" wrap="square">
              <a:spAutoFit/>
            </a:bodyPr>
            <a:p>
              <a:pPr marL="12700">
                <a:lnSpc>
                  <a:spcPct val="100000"/>
                </a:lnSpc>
              </a:pPr>
              <a:r>
                <a:rPr b="1" dirty="0" sz="1800">
                  <a:latin typeface="微软雅黑"/>
                  <a:cs typeface="微软雅黑"/>
                </a:rPr>
                <a:t>安全培训</a:t>
              </a:r>
              <a:endParaRPr dirty="0" sz="1800">
                <a:latin typeface="微软雅黑"/>
                <a:cs typeface="微软雅黑"/>
              </a:endParaRPr>
            </a:p>
          </p:txBody>
        </p:sp>
        <p:sp>
          <p:nvSpPr>
            <p:cNvPr id="1048908" name="object 21"/>
            <p:cNvSpPr txBox="1"/>
            <p:nvPr/>
          </p:nvSpPr>
          <p:spPr>
            <a:xfrm>
              <a:off x="5543868" y="5769559"/>
              <a:ext cx="939800" cy="287020"/>
            </a:xfrm>
            <a:prstGeom prst="rect"/>
          </p:spPr>
          <p:txBody>
            <a:bodyPr bIns="0" lIns="0" rIns="0" rtlCol="0" tIns="0" vert="horz" wrap="square">
              <a:spAutoFit/>
            </a:bodyPr>
            <a:p>
              <a:pPr marL="12700">
                <a:lnSpc>
                  <a:spcPct val="100000"/>
                </a:lnSpc>
              </a:pPr>
              <a:r>
                <a:rPr b="1" dirty="0" sz="1800">
                  <a:solidFill>
                    <a:srgbClr val="C00000"/>
                  </a:solidFill>
                  <a:latin typeface="微软雅黑"/>
                  <a:cs typeface="微软雅黑"/>
                </a:rPr>
                <a:t>不得上岗</a:t>
              </a:r>
              <a:endParaRPr dirty="0" sz="1800">
                <a:latin typeface="微软雅黑"/>
                <a:cs typeface="微软雅黑"/>
              </a:endParaRPr>
            </a:p>
          </p:txBody>
        </p:sp>
        <p:sp>
          <p:nvSpPr>
            <p:cNvPr id="1048909" name="object 22"/>
            <p:cNvSpPr/>
            <p:nvPr/>
          </p:nvSpPr>
          <p:spPr>
            <a:xfrm>
              <a:off x="4930967" y="1916429"/>
              <a:ext cx="2232025" cy="0"/>
            </a:xfrm>
            <a:custGeom>
              <a:avLst/>
              <a:ahLst/>
              <a:rect l="l" t="t" r="r" b="b"/>
              <a:pathLst>
                <a:path w="2232025">
                  <a:moveTo>
                    <a:pt x="0" y="0"/>
                  </a:moveTo>
                  <a:lnTo>
                    <a:pt x="2232025" y="0"/>
                  </a:lnTo>
                </a:path>
              </a:pathLst>
            </a:custGeom>
            <a:ln w="28956">
              <a:solidFill>
                <a:srgbClr val="585858"/>
              </a:solidFill>
              <a:prstDash val="lgDash"/>
            </a:ln>
          </p:spPr>
          <p:txBody>
            <a:bodyPr bIns="0" lIns="0" rIns="0" rtlCol="0" tIns="0" wrap="square">
              <a:spAutoFit/>
            </a:bodyPr>
            <a:p>
              <a:endParaRPr dirty="0"/>
            </a:p>
          </p:txBody>
        </p:sp>
        <p:sp>
          <p:nvSpPr>
            <p:cNvPr id="1048910" name="object 23"/>
            <p:cNvSpPr/>
            <p:nvPr/>
          </p:nvSpPr>
          <p:spPr>
            <a:xfrm>
              <a:off x="7160579" y="1916429"/>
              <a:ext cx="0" cy="576199"/>
            </a:xfrm>
            <a:custGeom>
              <a:avLst/>
              <a:ahLst/>
              <a:rect l="l" t="t" r="r" b="b"/>
              <a:pathLst>
                <a:path h="576199">
                  <a:moveTo>
                    <a:pt x="0" y="0"/>
                  </a:moveTo>
                  <a:lnTo>
                    <a:pt x="0" y="576199"/>
                  </a:lnTo>
                </a:path>
              </a:pathLst>
            </a:custGeom>
            <a:ln w="28956">
              <a:solidFill>
                <a:srgbClr val="585858"/>
              </a:solidFill>
              <a:prstDash val="lgDash"/>
            </a:ln>
          </p:spPr>
          <p:txBody>
            <a:bodyPr bIns="0" lIns="0" rIns="0" rtlCol="0" tIns="0" wrap="square">
              <a:spAutoFit/>
            </a:bodyPr>
            <a:p>
              <a:endParaRPr dirty="0"/>
            </a:p>
          </p:txBody>
        </p:sp>
        <p:sp>
          <p:nvSpPr>
            <p:cNvPr id="1048911" name="object 24"/>
            <p:cNvSpPr/>
            <p:nvPr/>
          </p:nvSpPr>
          <p:spPr>
            <a:xfrm>
              <a:off x="4788473" y="1942338"/>
              <a:ext cx="144779" cy="576199"/>
            </a:xfrm>
            <a:custGeom>
              <a:avLst/>
              <a:ahLst/>
              <a:rect l="l" t="t" r="r" b="b"/>
              <a:pathLst>
                <a:path w="144779" h="576199">
                  <a:moveTo>
                    <a:pt x="86867" y="0"/>
                  </a:moveTo>
                  <a:lnTo>
                    <a:pt x="57912" y="0"/>
                  </a:lnTo>
                  <a:lnTo>
                    <a:pt x="57912" y="115824"/>
                  </a:lnTo>
                  <a:lnTo>
                    <a:pt x="86867" y="115824"/>
                  </a:lnTo>
                  <a:lnTo>
                    <a:pt x="86867" y="0"/>
                  </a:lnTo>
                  <a:close/>
                </a:path>
                <a:path w="144779" h="576199">
                  <a:moveTo>
                    <a:pt x="86867" y="202691"/>
                  </a:moveTo>
                  <a:lnTo>
                    <a:pt x="57912" y="202691"/>
                  </a:lnTo>
                  <a:lnTo>
                    <a:pt x="57912" y="318515"/>
                  </a:lnTo>
                  <a:lnTo>
                    <a:pt x="86867" y="318515"/>
                  </a:lnTo>
                  <a:lnTo>
                    <a:pt x="86867" y="202691"/>
                  </a:lnTo>
                  <a:close/>
                </a:path>
                <a:path w="144779" h="576199">
                  <a:moveTo>
                    <a:pt x="57912" y="431419"/>
                  </a:moveTo>
                  <a:lnTo>
                    <a:pt x="0" y="431419"/>
                  </a:lnTo>
                  <a:lnTo>
                    <a:pt x="72389" y="576199"/>
                  </a:lnTo>
                  <a:lnTo>
                    <a:pt x="137540" y="445897"/>
                  </a:lnTo>
                  <a:lnTo>
                    <a:pt x="57912" y="445897"/>
                  </a:lnTo>
                  <a:lnTo>
                    <a:pt x="57912" y="431419"/>
                  </a:lnTo>
                  <a:close/>
                </a:path>
                <a:path w="144779" h="576199">
                  <a:moveTo>
                    <a:pt x="86867" y="405384"/>
                  </a:moveTo>
                  <a:lnTo>
                    <a:pt x="57912" y="405384"/>
                  </a:lnTo>
                  <a:lnTo>
                    <a:pt x="57912" y="445897"/>
                  </a:lnTo>
                  <a:lnTo>
                    <a:pt x="86867" y="445897"/>
                  </a:lnTo>
                  <a:lnTo>
                    <a:pt x="86867" y="405384"/>
                  </a:lnTo>
                  <a:close/>
                </a:path>
                <a:path w="144779" h="576199">
                  <a:moveTo>
                    <a:pt x="144779" y="431419"/>
                  </a:moveTo>
                  <a:lnTo>
                    <a:pt x="86867" y="431419"/>
                  </a:lnTo>
                  <a:lnTo>
                    <a:pt x="86867" y="445897"/>
                  </a:lnTo>
                  <a:lnTo>
                    <a:pt x="137540" y="445897"/>
                  </a:lnTo>
                  <a:lnTo>
                    <a:pt x="144779" y="431419"/>
                  </a:lnTo>
                  <a:close/>
                </a:path>
              </a:pathLst>
            </a:custGeom>
            <a:solidFill>
              <a:srgbClr val="585858"/>
            </a:solidFill>
          </p:spPr>
          <p:txBody>
            <a:bodyPr bIns="0" lIns="0" rIns="0" rtlCol="0" tIns="0" wrap="square">
              <a:spAutoFit/>
            </a:bodyPr>
            <a:p>
              <a:endParaRPr dirty="0"/>
            </a:p>
          </p:txBody>
        </p:sp>
        <p:sp>
          <p:nvSpPr>
            <p:cNvPr id="1048912" name="object 25"/>
            <p:cNvSpPr txBox="1"/>
            <p:nvPr/>
          </p:nvSpPr>
          <p:spPr>
            <a:xfrm>
              <a:off x="4729418" y="1458721"/>
              <a:ext cx="1739900" cy="1402335"/>
            </a:xfrm>
            <a:prstGeom prst="rect"/>
          </p:spPr>
          <p:txBody>
            <a:bodyPr bIns="0" lIns="0" rIns="0" rtlCol="0" tIns="0" vert="horz" wrap="square">
              <a:spAutoFit/>
            </a:bodyPr>
            <a:p>
              <a:pPr marL="812800">
                <a:lnSpc>
                  <a:spcPct val="100000"/>
                </a:lnSpc>
              </a:pPr>
              <a:r>
                <a:rPr b="1" dirty="0" sz="1800">
                  <a:solidFill>
                    <a:srgbClr val="C00000"/>
                  </a:solidFill>
                  <a:latin typeface="微软雅黑"/>
                  <a:cs typeface="微软雅黑"/>
                </a:rPr>
                <a:t>培训合格</a:t>
              </a:r>
              <a:endParaRPr dirty="0" sz="1800">
                <a:latin typeface="微软雅黑"/>
                <a:cs typeface="微软雅黑"/>
              </a:endParaRPr>
            </a:p>
            <a:p>
              <a:pPr>
                <a:lnSpc>
                  <a:spcPts val="2400"/>
                </a:lnSpc>
                <a:spcBef>
                  <a:spcPts val="53"/>
                </a:spcBef>
              </a:pPr>
              <a:endParaRPr dirty="0" sz="2400"/>
            </a:p>
            <a:p>
              <a:pPr marL="796925">
                <a:lnSpc>
                  <a:spcPct val="100000"/>
                </a:lnSpc>
              </a:pPr>
              <a:r>
                <a:rPr b="1" dirty="0" sz="1800">
                  <a:solidFill>
                    <a:srgbClr val="C00000"/>
                  </a:solidFill>
                  <a:latin typeface="微软雅黑"/>
                  <a:cs typeface="微软雅黑"/>
                </a:rPr>
                <a:t>上岗作业</a:t>
              </a:r>
              <a:endParaRPr dirty="0" sz="1800">
                <a:latin typeface="微软雅黑"/>
                <a:cs typeface="微软雅黑"/>
              </a:endParaRPr>
            </a:p>
            <a:p>
              <a:pPr>
                <a:lnSpc>
                  <a:spcPts val="1900"/>
                </a:lnSpc>
                <a:spcBef>
                  <a:spcPts val="89"/>
                </a:spcBef>
              </a:pPr>
              <a:endParaRPr dirty="0" sz="1900"/>
            </a:p>
            <a:p>
              <a:pPr marL="12700">
                <a:lnSpc>
                  <a:spcPct val="100000"/>
                </a:lnSpc>
              </a:pPr>
              <a:r>
                <a:rPr b="1" dirty="0" sz="2000">
                  <a:solidFill>
                    <a:srgbClr val="FFFFFF"/>
                  </a:solidFill>
                  <a:latin typeface="微软雅黑"/>
                  <a:cs typeface="微软雅黑"/>
                </a:rPr>
                <a:t>生</a:t>
              </a:r>
              <a:endParaRPr dirty="0" sz="2000">
                <a:latin typeface="微软雅黑"/>
                <a:cs typeface="微软雅黑"/>
              </a:endParaRPr>
            </a:p>
          </p:txBody>
        </p:sp>
        <p:sp>
          <p:nvSpPr>
            <p:cNvPr id="1048913" name="object 26"/>
            <p:cNvSpPr txBox="1"/>
            <p:nvPr/>
          </p:nvSpPr>
          <p:spPr>
            <a:xfrm>
              <a:off x="7812470" y="2903092"/>
              <a:ext cx="2341880" cy="226060"/>
            </a:xfrm>
            <a:prstGeom prst="rect"/>
          </p:spPr>
          <p:txBody>
            <a:bodyPr bIns="0" lIns="0" rIns="0" rtlCol="0" tIns="0" vert="horz" wrap="square">
              <a:spAutoFit/>
            </a:bodyPr>
            <a:p>
              <a:pPr marL="12700">
                <a:lnSpc>
                  <a:spcPct val="100000"/>
                </a:lnSpc>
              </a:pPr>
              <a:r>
                <a:rPr dirty="0" sz="1400">
                  <a:solidFill>
                    <a:srgbClr val="FFFFFF"/>
                  </a:solidFill>
                  <a:latin typeface="微软雅黑"/>
                  <a:cs typeface="微软雅黑"/>
                </a:rPr>
                <a:t>保证具备必要的安全生</a:t>
              </a:r>
              <a:r>
                <a:rPr dirty="0" sz="1400" spc="-15">
                  <a:solidFill>
                    <a:srgbClr val="FFFFFF"/>
                  </a:solidFill>
                  <a:latin typeface="微软雅黑"/>
                  <a:cs typeface="微软雅黑"/>
                </a:rPr>
                <a:t>产</a:t>
              </a:r>
              <a:r>
                <a:rPr dirty="0" sz="1400" spc="0">
                  <a:solidFill>
                    <a:srgbClr val="FFFFFF"/>
                  </a:solidFill>
                  <a:latin typeface="微软雅黑"/>
                  <a:cs typeface="微软雅黑"/>
                </a:rPr>
                <a:t>知识</a:t>
              </a:r>
              <a:endParaRPr dirty="0" sz="1400">
                <a:latin typeface="微软雅黑"/>
                <a:cs typeface="微软雅黑"/>
              </a:endParaRPr>
            </a:p>
          </p:txBody>
        </p:sp>
      </p:grpSp>
      <p:sp>
        <p:nvSpPr>
          <p:cNvPr id="1048914" name="object 3"/>
          <p:cNvSpPr/>
          <p:nvPr/>
        </p:nvSpPr>
        <p:spPr>
          <a:xfrm>
            <a:off x="865191" y="2635001"/>
            <a:ext cx="3204972" cy="2639568"/>
          </a:xfrm>
          <a:prstGeom prst="rect"/>
          <a:blipFill>
            <a:blip xmlns:r="http://schemas.openxmlformats.org/officeDocument/2006/relationships" r:embed="rId1" cstate="print"/>
            <a:stretch>
              <a:fillRect/>
            </a:stretch>
          </a:blipFill>
        </p:spPr>
        <p:txBody>
          <a:bodyPr bIns="0" lIns="0" rIns="0" rtlCol="0" tIns="0" wrap="square">
            <a:spAutoFit/>
          </a:bodyPr>
          <a:p>
            <a:endParaRPr dirty="0"/>
          </a:p>
        </p:txBody>
      </p:sp>
      <p:grpSp>
        <p:nvGrpSpPr>
          <p:cNvPr id="157" name="组合 26"/>
          <p:cNvGrpSpPr/>
          <p:nvPr/>
        </p:nvGrpSpPr>
        <p:grpSpPr>
          <a:xfrm>
            <a:off x="194519" y="948674"/>
            <a:ext cx="5116038" cy="523220"/>
            <a:chOff x="400233" y="909514"/>
            <a:chExt cx="5116038" cy="523220"/>
          </a:xfrm>
        </p:grpSpPr>
        <p:sp>
          <p:nvSpPr>
            <p:cNvPr id="1048915" name="矩形 27"/>
            <p:cNvSpPr/>
            <p:nvPr/>
          </p:nvSpPr>
          <p:spPr>
            <a:xfrm flipH="1">
              <a:off x="400233" y="929898"/>
              <a:ext cx="226334" cy="502836"/>
            </a:xfrm>
            <a:prstGeom prst="rect"/>
            <a:solidFill>
              <a:srgbClr val="0071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solidFill>
                  <a:srgbClr val="FFFF00"/>
                </a:solidFill>
              </a:endParaRPr>
            </a:p>
          </p:txBody>
        </p:sp>
        <p:sp>
          <p:nvSpPr>
            <p:cNvPr id="1048916" name="文本框 28"/>
            <p:cNvSpPr txBox="1"/>
            <p:nvPr/>
          </p:nvSpPr>
          <p:spPr>
            <a:xfrm>
              <a:off x="626567" y="909514"/>
              <a:ext cx="4889704" cy="523220"/>
            </a:xfrm>
            <a:prstGeom prst="rect"/>
            <a:noFill/>
          </p:spPr>
          <p:txBody>
            <a:bodyPr rtlCol="0" wrap="square">
              <a:spAutoFit/>
            </a:bodyPr>
            <a:p>
              <a:r>
                <a:rPr altLang="en-US" b="1" dirty="0" sz="2800" lang="zh-CN">
                  <a:solidFill>
                    <a:schemeClr val="bg1">
                      <a:lumMod val="50000"/>
                    </a:schemeClr>
                  </a:solidFill>
                  <a:latin typeface="微软雅黑" panose="020B0503020204020204" pitchFamily="34" charset="-122"/>
                  <a:ea typeface="微软雅黑" panose="020B0503020204020204" pitchFamily="34" charset="-122"/>
                </a:rPr>
                <a:t>第二章</a:t>
              </a:r>
              <a:r>
                <a:rPr altLang="zh-CN" b="1" dirty="0" sz="2800" lang="en-US">
                  <a:solidFill>
                    <a:schemeClr val="bg1">
                      <a:lumMod val="50000"/>
                    </a:schemeClr>
                  </a:solidFill>
                  <a:latin typeface="微软雅黑" panose="020B0503020204020204" pitchFamily="34" charset="-122"/>
                  <a:ea typeface="微软雅黑" panose="020B0503020204020204" pitchFamily="34" charset="-122"/>
                </a:rPr>
                <a:t>&lt;</a:t>
              </a:r>
              <a:r>
                <a:rPr altLang="en-US" b="1" dirty="0" sz="2800" lang="zh-CN">
                  <a:solidFill>
                    <a:schemeClr val="bg1">
                      <a:lumMod val="50000"/>
                    </a:schemeClr>
                  </a:solidFill>
                  <a:latin typeface="微软雅黑" panose="020B0503020204020204" pitchFamily="34" charset="-122"/>
                  <a:ea typeface="微软雅黑" panose="020B0503020204020204" pitchFamily="34" charset="-122"/>
                </a:rPr>
                <a:t>第二十八条</a:t>
              </a:r>
              <a:r>
                <a:rPr altLang="zh-CN" b="1" dirty="0" sz="2800" lang="en-US">
                  <a:solidFill>
                    <a:schemeClr val="bg1">
                      <a:lumMod val="50000"/>
                    </a:schemeClr>
                  </a:solidFill>
                  <a:latin typeface="微软雅黑" panose="020B0503020204020204" pitchFamily="34" charset="-122"/>
                  <a:ea typeface="微软雅黑" panose="020B0503020204020204" pitchFamily="34" charset="-122"/>
                </a:rPr>
                <a:t>&gt;</a:t>
              </a:r>
              <a:endParaRPr altLang="en-US" b="1" dirty="0" sz="2800" lang="zh-CN">
                <a:solidFill>
                  <a:schemeClr val="bg1">
                    <a:lumMod val="50000"/>
                  </a:schemeClr>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58" name=""/>
        <p:cNvGrpSpPr/>
        <p:nvPr/>
      </p:nvGrpSpPr>
      <p:grpSpPr>
        <a:xfrm>
          <a:off x="0" y="0"/>
          <a:ext cx="0" cy="0"/>
          <a:chOff x="0" y="0"/>
          <a:chExt cx="0" cy="0"/>
        </a:xfrm>
      </p:grpSpPr>
      <p:grpSp>
        <p:nvGrpSpPr>
          <p:cNvPr id="159" name="组合 21"/>
          <p:cNvGrpSpPr/>
          <p:nvPr/>
        </p:nvGrpSpPr>
        <p:grpSpPr>
          <a:xfrm>
            <a:off x="2138735" y="1471894"/>
            <a:ext cx="5061203" cy="5102353"/>
            <a:chOff x="1708515" y="1290097"/>
            <a:chExt cx="5061203" cy="5102353"/>
          </a:xfrm>
        </p:grpSpPr>
        <p:sp>
          <p:nvSpPr>
            <p:cNvPr id="1048917" name="object 2"/>
            <p:cNvSpPr/>
            <p:nvPr/>
          </p:nvSpPr>
          <p:spPr>
            <a:xfrm>
              <a:off x="2642726" y="2225833"/>
              <a:ext cx="3240024" cy="3240024"/>
            </a:xfrm>
            <a:custGeom>
              <a:avLst/>
              <a:ahLst/>
              <a:rect l="l" t="t" r="r" b="b"/>
              <a:pathLst>
                <a:path w="3240024" h="3240024">
                  <a:moveTo>
                    <a:pt x="1620012" y="0"/>
                  </a:moveTo>
                  <a:lnTo>
                    <a:pt x="1487144" y="5370"/>
                  </a:lnTo>
                  <a:lnTo>
                    <a:pt x="1357235" y="21203"/>
                  </a:lnTo>
                  <a:lnTo>
                    <a:pt x="1230702" y="47081"/>
                  </a:lnTo>
                  <a:lnTo>
                    <a:pt x="1107960" y="82588"/>
                  </a:lnTo>
                  <a:lnTo>
                    <a:pt x="989427" y="127307"/>
                  </a:lnTo>
                  <a:lnTo>
                    <a:pt x="875520" y="180821"/>
                  </a:lnTo>
                  <a:lnTo>
                    <a:pt x="766655" y="242713"/>
                  </a:lnTo>
                  <a:lnTo>
                    <a:pt x="663250" y="312566"/>
                  </a:lnTo>
                  <a:lnTo>
                    <a:pt x="565722" y="389963"/>
                  </a:lnTo>
                  <a:lnTo>
                    <a:pt x="474487" y="474487"/>
                  </a:lnTo>
                  <a:lnTo>
                    <a:pt x="389963" y="565722"/>
                  </a:lnTo>
                  <a:lnTo>
                    <a:pt x="312566" y="663250"/>
                  </a:lnTo>
                  <a:lnTo>
                    <a:pt x="242713" y="766655"/>
                  </a:lnTo>
                  <a:lnTo>
                    <a:pt x="180821" y="875520"/>
                  </a:lnTo>
                  <a:lnTo>
                    <a:pt x="127307" y="989427"/>
                  </a:lnTo>
                  <a:lnTo>
                    <a:pt x="82588" y="1107960"/>
                  </a:lnTo>
                  <a:lnTo>
                    <a:pt x="47081" y="1230702"/>
                  </a:lnTo>
                  <a:lnTo>
                    <a:pt x="21203" y="1357235"/>
                  </a:lnTo>
                  <a:lnTo>
                    <a:pt x="5370" y="1487144"/>
                  </a:lnTo>
                  <a:lnTo>
                    <a:pt x="0" y="1620012"/>
                  </a:lnTo>
                  <a:lnTo>
                    <a:pt x="5370" y="1752879"/>
                  </a:lnTo>
                  <a:lnTo>
                    <a:pt x="21203" y="1882788"/>
                  </a:lnTo>
                  <a:lnTo>
                    <a:pt x="47081" y="2009321"/>
                  </a:lnTo>
                  <a:lnTo>
                    <a:pt x="82588" y="2132063"/>
                  </a:lnTo>
                  <a:lnTo>
                    <a:pt x="127307" y="2250596"/>
                  </a:lnTo>
                  <a:lnTo>
                    <a:pt x="180821" y="2364503"/>
                  </a:lnTo>
                  <a:lnTo>
                    <a:pt x="242713" y="2473368"/>
                  </a:lnTo>
                  <a:lnTo>
                    <a:pt x="312566" y="2576773"/>
                  </a:lnTo>
                  <a:lnTo>
                    <a:pt x="389963" y="2674301"/>
                  </a:lnTo>
                  <a:lnTo>
                    <a:pt x="474487" y="2765536"/>
                  </a:lnTo>
                  <a:lnTo>
                    <a:pt x="565722" y="2850060"/>
                  </a:lnTo>
                  <a:lnTo>
                    <a:pt x="663250" y="2927457"/>
                  </a:lnTo>
                  <a:lnTo>
                    <a:pt x="766655" y="2997310"/>
                  </a:lnTo>
                  <a:lnTo>
                    <a:pt x="875520" y="3059202"/>
                  </a:lnTo>
                  <a:lnTo>
                    <a:pt x="989427" y="3112716"/>
                  </a:lnTo>
                  <a:lnTo>
                    <a:pt x="1107960" y="3157435"/>
                  </a:lnTo>
                  <a:lnTo>
                    <a:pt x="1230702" y="3192942"/>
                  </a:lnTo>
                  <a:lnTo>
                    <a:pt x="1357235" y="3218820"/>
                  </a:lnTo>
                  <a:lnTo>
                    <a:pt x="1487144" y="3234653"/>
                  </a:lnTo>
                  <a:lnTo>
                    <a:pt x="1620012" y="3240024"/>
                  </a:lnTo>
                  <a:lnTo>
                    <a:pt x="1752879" y="3234653"/>
                  </a:lnTo>
                  <a:lnTo>
                    <a:pt x="1882788" y="3218820"/>
                  </a:lnTo>
                  <a:lnTo>
                    <a:pt x="2009321" y="3192942"/>
                  </a:lnTo>
                  <a:lnTo>
                    <a:pt x="2132063" y="3157435"/>
                  </a:lnTo>
                  <a:lnTo>
                    <a:pt x="2250596" y="3112716"/>
                  </a:lnTo>
                  <a:lnTo>
                    <a:pt x="2364503" y="3059202"/>
                  </a:lnTo>
                  <a:lnTo>
                    <a:pt x="2473368" y="2997310"/>
                  </a:lnTo>
                  <a:lnTo>
                    <a:pt x="2576773" y="2927457"/>
                  </a:lnTo>
                  <a:lnTo>
                    <a:pt x="2674301" y="2850060"/>
                  </a:lnTo>
                  <a:lnTo>
                    <a:pt x="2765536" y="2765536"/>
                  </a:lnTo>
                  <a:lnTo>
                    <a:pt x="2850060" y="2674301"/>
                  </a:lnTo>
                  <a:lnTo>
                    <a:pt x="2927457" y="2576773"/>
                  </a:lnTo>
                  <a:lnTo>
                    <a:pt x="2997310" y="2473368"/>
                  </a:lnTo>
                  <a:lnTo>
                    <a:pt x="3059202" y="2364503"/>
                  </a:lnTo>
                  <a:lnTo>
                    <a:pt x="3112716" y="2250596"/>
                  </a:lnTo>
                  <a:lnTo>
                    <a:pt x="3157435" y="2132063"/>
                  </a:lnTo>
                  <a:lnTo>
                    <a:pt x="3192942" y="2009321"/>
                  </a:lnTo>
                  <a:lnTo>
                    <a:pt x="3218820" y="1882788"/>
                  </a:lnTo>
                  <a:lnTo>
                    <a:pt x="3234653" y="1752879"/>
                  </a:lnTo>
                  <a:lnTo>
                    <a:pt x="3240024" y="1620012"/>
                  </a:lnTo>
                  <a:lnTo>
                    <a:pt x="3234653" y="1487144"/>
                  </a:lnTo>
                  <a:lnTo>
                    <a:pt x="3218820" y="1357235"/>
                  </a:lnTo>
                  <a:lnTo>
                    <a:pt x="3192942" y="1230702"/>
                  </a:lnTo>
                  <a:lnTo>
                    <a:pt x="3157435" y="1107960"/>
                  </a:lnTo>
                  <a:lnTo>
                    <a:pt x="3112716" y="989427"/>
                  </a:lnTo>
                  <a:lnTo>
                    <a:pt x="3059202" y="875520"/>
                  </a:lnTo>
                  <a:lnTo>
                    <a:pt x="2997310" y="766655"/>
                  </a:lnTo>
                  <a:lnTo>
                    <a:pt x="2927457" y="663250"/>
                  </a:lnTo>
                  <a:lnTo>
                    <a:pt x="2850060" y="565722"/>
                  </a:lnTo>
                  <a:lnTo>
                    <a:pt x="2765536" y="474487"/>
                  </a:lnTo>
                  <a:lnTo>
                    <a:pt x="2674301" y="389963"/>
                  </a:lnTo>
                  <a:lnTo>
                    <a:pt x="2576773" y="312566"/>
                  </a:lnTo>
                  <a:lnTo>
                    <a:pt x="2473368" y="242713"/>
                  </a:lnTo>
                  <a:lnTo>
                    <a:pt x="2364503" y="180821"/>
                  </a:lnTo>
                  <a:lnTo>
                    <a:pt x="2250596" y="127307"/>
                  </a:lnTo>
                  <a:lnTo>
                    <a:pt x="2132063" y="82588"/>
                  </a:lnTo>
                  <a:lnTo>
                    <a:pt x="2009321" y="47081"/>
                  </a:lnTo>
                  <a:lnTo>
                    <a:pt x="1882788" y="21203"/>
                  </a:lnTo>
                  <a:lnTo>
                    <a:pt x="1752879" y="5370"/>
                  </a:lnTo>
                  <a:lnTo>
                    <a:pt x="1620012" y="0"/>
                  </a:lnTo>
                  <a:close/>
                </a:path>
              </a:pathLst>
            </a:custGeom>
            <a:solidFill>
              <a:srgbClr val="DC3B00"/>
            </a:solidFill>
          </p:spPr>
          <p:txBody>
            <a:bodyPr bIns="0" lIns="0" rIns="0" rtlCol="0" tIns="0" wrap="square">
              <a:spAutoFit/>
            </a:bodyPr>
            <a:p>
              <a:endParaRPr dirty="0"/>
            </a:p>
          </p:txBody>
        </p:sp>
        <p:sp>
          <p:nvSpPr>
            <p:cNvPr id="1048918" name="object 3"/>
            <p:cNvSpPr/>
            <p:nvPr/>
          </p:nvSpPr>
          <p:spPr>
            <a:xfrm>
              <a:off x="3686667" y="1290097"/>
              <a:ext cx="1082039" cy="1080516"/>
            </a:xfrm>
            <a:custGeom>
              <a:avLst/>
              <a:ahLst/>
              <a:rect l="l" t="t" r="r" b="b"/>
              <a:pathLst>
                <a:path w="1082039" h="1080516">
                  <a:moveTo>
                    <a:pt x="541019" y="0"/>
                  </a:moveTo>
                  <a:lnTo>
                    <a:pt x="496643" y="1791"/>
                  </a:lnTo>
                  <a:lnTo>
                    <a:pt x="453255" y="7072"/>
                  </a:lnTo>
                  <a:lnTo>
                    <a:pt x="410995" y="15704"/>
                  </a:lnTo>
                  <a:lnTo>
                    <a:pt x="370002" y="27547"/>
                  </a:lnTo>
                  <a:lnTo>
                    <a:pt x="330416" y="42463"/>
                  </a:lnTo>
                  <a:lnTo>
                    <a:pt x="292375" y="60312"/>
                  </a:lnTo>
                  <a:lnTo>
                    <a:pt x="256018" y="80955"/>
                  </a:lnTo>
                  <a:lnTo>
                    <a:pt x="221485" y="104253"/>
                  </a:lnTo>
                  <a:lnTo>
                    <a:pt x="188916" y="130067"/>
                  </a:lnTo>
                  <a:lnTo>
                    <a:pt x="158448" y="158257"/>
                  </a:lnTo>
                  <a:lnTo>
                    <a:pt x="130221" y="188685"/>
                  </a:lnTo>
                  <a:lnTo>
                    <a:pt x="104375" y="221211"/>
                  </a:lnTo>
                  <a:lnTo>
                    <a:pt x="81049" y="255696"/>
                  </a:lnTo>
                  <a:lnTo>
                    <a:pt x="60381" y="292001"/>
                  </a:lnTo>
                  <a:lnTo>
                    <a:pt x="42511" y="329987"/>
                  </a:lnTo>
                  <a:lnTo>
                    <a:pt x="27578" y="369515"/>
                  </a:lnTo>
                  <a:lnTo>
                    <a:pt x="15721" y="410445"/>
                  </a:lnTo>
                  <a:lnTo>
                    <a:pt x="7080" y="452638"/>
                  </a:lnTo>
                  <a:lnTo>
                    <a:pt x="1793" y="495955"/>
                  </a:lnTo>
                  <a:lnTo>
                    <a:pt x="0" y="540258"/>
                  </a:lnTo>
                  <a:lnTo>
                    <a:pt x="1793" y="584560"/>
                  </a:lnTo>
                  <a:lnTo>
                    <a:pt x="7080" y="627877"/>
                  </a:lnTo>
                  <a:lnTo>
                    <a:pt x="15721" y="670070"/>
                  </a:lnTo>
                  <a:lnTo>
                    <a:pt x="27578" y="711000"/>
                  </a:lnTo>
                  <a:lnTo>
                    <a:pt x="42511" y="750528"/>
                  </a:lnTo>
                  <a:lnTo>
                    <a:pt x="60381" y="788514"/>
                  </a:lnTo>
                  <a:lnTo>
                    <a:pt x="81049" y="824819"/>
                  </a:lnTo>
                  <a:lnTo>
                    <a:pt x="104375" y="859304"/>
                  </a:lnTo>
                  <a:lnTo>
                    <a:pt x="130221" y="891830"/>
                  </a:lnTo>
                  <a:lnTo>
                    <a:pt x="158448" y="922258"/>
                  </a:lnTo>
                  <a:lnTo>
                    <a:pt x="188916" y="950448"/>
                  </a:lnTo>
                  <a:lnTo>
                    <a:pt x="221485" y="976262"/>
                  </a:lnTo>
                  <a:lnTo>
                    <a:pt x="256018" y="999560"/>
                  </a:lnTo>
                  <a:lnTo>
                    <a:pt x="292375" y="1020203"/>
                  </a:lnTo>
                  <a:lnTo>
                    <a:pt x="330416" y="1038052"/>
                  </a:lnTo>
                  <a:lnTo>
                    <a:pt x="370002" y="1052968"/>
                  </a:lnTo>
                  <a:lnTo>
                    <a:pt x="410995" y="1064811"/>
                  </a:lnTo>
                  <a:lnTo>
                    <a:pt x="453255" y="1073443"/>
                  </a:lnTo>
                  <a:lnTo>
                    <a:pt x="496643" y="1078724"/>
                  </a:lnTo>
                  <a:lnTo>
                    <a:pt x="541019" y="1080516"/>
                  </a:lnTo>
                  <a:lnTo>
                    <a:pt x="585396" y="1078724"/>
                  </a:lnTo>
                  <a:lnTo>
                    <a:pt x="628784" y="1073443"/>
                  </a:lnTo>
                  <a:lnTo>
                    <a:pt x="671044" y="1064811"/>
                  </a:lnTo>
                  <a:lnTo>
                    <a:pt x="712037" y="1052968"/>
                  </a:lnTo>
                  <a:lnTo>
                    <a:pt x="751623" y="1038052"/>
                  </a:lnTo>
                  <a:lnTo>
                    <a:pt x="789664" y="1020203"/>
                  </a:lnTo>
                  <a:lnTo>
                    <a:pt x="826021" y="999560"/>
                  </a:lnTo>
                  <a:lnTo>
                    <a:pt x="860554" y="976262"/>
                  </a:lnTo>
                  <a:lnTo>
                    <a:pt x="893123" y="950448"/>
                  </a:lnTo>
                  <a:lnTo>
                    <a:pt x="923591" y="922258"/>
                  </a:lnTo>
                  <a:lnTo>
                    <a:pt x="951818" y="891830"/>
                  </a:lnTo>
                  <a:lnTo>
                    <a:pt x="977664" y="859304"/>
                  </a:lnTo>
                  <a:lnTo>
                    <a:pt x="1000990" y="824819"/>
                  </a:lnTo>
                  <a:lnTo>
                    <a:pt x="1021658" y="788514"/>
                  </a:lnTo>
                  <a:lnTo>
                    <a:pt x="1039528" y="750528"/>
                  </a:lnTo>
                  <a:lnTo>
                    <a:pt x="1054461" y="711000"/>
                  </a:lnTo>
                  <a:lnTo>
                    <a:pt x="1066318" y="670070"/>
                  </a:lnTo>
                  <a:lnTo>
                    <a:pt x="1074959" y="627877"/>
                  </a:lnTo>
                  <a:lnTo>
                    <a:pt x="1080246" y="584560"/>
                  </a:lnTo>
                  <a:lnTo>
                    <a:pt x="1082039" y="540258"/>
                  </a:lnTo>
                  <a:lnTo>
                    <a:pt x="1080246" y="495955"/>
                  </a:lnTo>
                  <a:lnTo>
                    <a:pt x="1074959" y="452638"/>
                  </a:lnTo>
                  <a:lnTo>
                    <a:pt x="1066318" y="410445"/>
                  </a:lnTo>
                  <a:lnTo>
                    <a:pt x="1054461" y="369515"/>
                  </a:lnTo>
                  <a:lnTo>
                    <a:pt x="1039528" y="329987"/>
                  </a:lnTo>
                  <a:lnTo>
                    <a:pt x="1021658" y="292001"/>
                  </a:lnTo>
                  <a:lnTo>
                    <a:pt x="1000990" y="255696"/>
                  </a:lnTo>
                  <a:lnTo>
                    <a:pt x="977664" y="221211"/>
                  </a:lnTo>
                  <a:lnTo>
                    <a:pt x="951818" y="188685"/>
                  </a:lnTo>
                  <a:lnTo>
                    <a:pt x="923591" y="158257"/>
                  </a:lnTo>
                  <a:lnTo>
                    <a:pt x="893123" y="130067"/>
                  </a:lnTo>
                  <a:lnTo>
                    <a:pt x="860554" y="104253"/>
                  </a:lnTo>
                  <a:lnTo>
                    <a:pt x="826021" y="80955"/>
                  </a:lnTo>
                  <a:lnTo>
                    <a:pt x="789664" y="60312"/>
                  </a:lnTo>
                  <a:lnTo>
                    <a:pt x="751623" y="42463"/>
                  </a:lnTo>
                  <a:lnTo>
                    <a:pt x="712037" y="27547"/>
                  </a:lnTo>
                  <a:lnTo>
                    <a:pt x="671044" y="15704"/>
                  </a:lnTo>
                  <a:lnTo>
                    <a:pt x="628784" y="7072"/>
                  </a:lnTo>
                  <a:lnTo>
                    <a:pt x="585396" y="1791"/>
                  </a:lnTo>
                  <a:lnTo>
                    <a:pt x="541019" y="0"/>
                  </a:lnTo>
                  <a:close/>
                </a:path>
              </a:pathLst>
            </a:custGeom>
            <a:solidFill>
              <a:srgbClr val="7EB900"/>
            </a:solidFill>
          </p:spPr>
          <p:txBody>
            <a:bodyPr bIns="0" lIns="0" rIns="0" rtlCol="0" tIns="0" wrap="square">
              <a:spAutoFit/>
            </a:bodyPr>
            <a:p>
              <a:endParaRPr dirty="0"/>
            </a:p>
          </p:txBody>
        </p:sp>
        <p:sp>
          <p:nvSpPr>
            <p:cNvPr id="1048919" name="object 4"/>
            <p:cNvSpPr/>
            <p:nvPr/>
          </p:nvSpPr>
          <p:spPr>
            <a:xfrm>
              <a:off x="3686667" y="1290097"/>
              <a:ext cx="1082039" cy="1080516"/>
            </a:xfrm>
            <a:custGeom>
              <a:avLst/>
              <a:ahLst/>
              <a:rect l="l" t="t" r="r" b="b"/>
              <a:pathLst>
                <a:path w="1082039" h="1080516">
                  <a:moveTo>
                    <a:pt x="0" y="540258"/>
                  </a:moveTo>
                  <a:lnTo>
                    <a:pt x="1793" y="495955"/>
                  </a:lnTo>
                  <a:lnTo>
                    <a:pt x="7080" y="452638"/>
                  </a:lnTo>
                  <a:lnTo>
                    <a:pt x="15721" y="410445"/>
                  </a:lnTo>
                  <a:lnTo>
                    <a:pt x="27578" y="369515"/>
                  </a:lnTo>
                  <a:lnTo>
                    <a:pt x="42511" y="329987"/>
                  </a:lnTo>
                  <a:lnTo>
                    <a:pt x="60381" y="292001"/>
                  </a:lnTo>
                  <a:lnTo>
                    <a:pt x="81049" y="255696"/>
                  </a:lnTo>
                  <a:lnTo>
                    <a:pt x="104375" y="221211"/>
                  </a:lnTo>
                  <a:lnTo>
                    <a:pt x="130221" y="188685"/>
                  </a:lnTo>
                  <a:lnTo>
                    <a:pt x="158448" y="158257"/>
                  </a:lnTo>
                  <a:lnTo>
                    <a:pt x="188916" y="130067"/>
                  </a:lnTo>
                  <a:lnTo>
                    <a:pt x="221485" y="104253"/>
                  </a:lnTo>
                  <a:lnTo>
                    <a:pt x="256018" y="80955"/>
                  </a:lnTo>
                  <a:lnTo>
                    <a:pt x="292375" y="60312"/>
                  </a:lnTo>
                  <a:lnTo>
                    <a:pt x="330416" y="42463"/>
                  </a:lnTo>
                  <a:lnTo>
                    <a:pt x="370002" y="27547"/>
                  </a:lnTo>
                  <a:lnTo>
                    <a:pt x="410995" y="15704"/>
                  </a:lnTo>
                  <a:lnTo>
                    <a:pt x="453255" y="7072"/>
                  </a:lnTo>
                  <a:lnTo>
                    <a:pt x="496643" y="1791"/>
                  </a:lnTo>
                  <a:lnTo>
                    <a:pt x="541019" y="0"/>
                  </a:lnTo>
                  <a:lnTo>
                    <a:pt x="585396" y="1791"/>
                  </a:lnTo>
                  <a:lnTo>
                    <a:pt x="628784" y="7072"/>
                  </a:lnTo>
                  <a:lnTo>
                    <a:pt x="671044" y="15704"/>
                  </a:lnTo>
                  <a:lnTo>
                    <a:pt x="712037" y="27547"/>
                  </a:lnTo>
                  <a:lnTo>
                    <a:pt x="751623" y="42463"/>
                  </a:lnTo>
                  <a:lnTo>
                    <a:pt x="789664" y="60312"/>
                  </a:lnTo>
                  <a:lnTo>
                    <a:pt x="826021" y="80955"/>
                  </a:lnTo>
                  <a:lnTo>
                    <a:pt x="860554" y="104253"/>
                  </a:lnTo>
                  <a:lnTo>
                    <a:pt x="893123" y="130067"/>
                  </a:lnTo>
                  <a:lnTo>
                    <a:pt x="923591" y="158257"/>
                  </a:lnTo>
                  <a:lnTo>
                    <a:pt x="951818" y="188685"/>
                  </a:lnTo>
                  <a:lnTo>
                    <a:pt x="977664" y="221211"/>
                  </a:lnTo>
                  <a:lnTo>
                    <a:pt x="1000990" y="255696"/>
                  </a:lnTo>
                  <a:lnTo>
                    <a:pt x="1021658" y="292001"/>
                  </a:lnTo>
                  <a:lnTo>
                    <a:pt x="1039528" y="329987"/>
                  </a:lnTo>
                  <a:lnTo>
                    <a:pt x="1054461" y="369515"/>
                  </a:lnTo>
                  <a:lnTo>
                    <a:pt x="1066318" y="410445"/>
                  </a:lnTo>
                  <a:lnTo>
                    <a:pt x="1074959" y="452638"/>
                  </a:lnTo>
                  <a:lnTo>
                    <a:pt x="1080246" y="495955"/>
                  </a:lnTo>
                  <a:lnTo>
                    <a:pt x="1082039" y="540258"/>
                  </a:lnTo>
                  <a:lnTo>
                    <a:pt x="1080246" y="584560"/>
                  </a:lnTo>
                  <a:lnTo>
                    <a:pt x="1074959" y="627877"/>
                  </a:lnTo>
                  <a:lnTo>
                    <a:pt x="1066318" y="670070"/>
                  </a:lnTo>
                  <a:lnTo>
                    <a:pt x="1054461" y="711000"/>
                  </a:lnTo>
                  <a:lnTo>
                    <a:pt x="1039528" y="750528"/>
                  </a:lnTo>
                  <a:lnTo>
                    <a:pt x="1021658" y="788514"/>
                  </a:lnTo>
                  <a:lnTo>
                    <a:pt x="1000990" y="824819"/>
                  </a:lnTo>
                  <a:lnTo>
                    <a:pt x="977664" y="859304"/>
                  </a:lnTo>
                  <a:lnTo>
                    <a:pt x="951818" y="891830"/>
                  </a:lnTo>
                  <a:lnTo>
                    <a:pt x="923591" y="922258"/>
                  </a:lnTo>
                  <a:lnTo>
                    <a:pt x="893123" y="950448"/>
                  </a:lnTo>
                  <a:lnTo>
                    <a:pt x="860554" y="976262"/>
                  </a:lnTo>
                  <a:lnTo>
                    <a:pt x="826021" y="999560"/>
                  </a:lnTo>
                  <a:lnTo>
                    <a:pt x="789664" y="1020203"/>
                  </a:lnTo>
                  <a:lnTo>
                    <a:pt x="751623" y="1038052"/>
                  </a:lnTo>
                  <a:lnTo>
                    <a:pt x="712037" y="1052968"/>
                  </a:lnTo>
                  <a:lnTo>
                    <a:pt x="671044" y="1064811"/>
                  </a:lnTo>
                  <a:lnTo>
                    <a:pt x="628784" y="1073443"/>
                  </a:lnTo>
                  <a:lnTo>
                    <a:pt x="585396" y="1078724"/>
                  </a:lnTo>
                  <a:lnTo>
                    <a:pt x="541019" y="1080516"/>
                  </a:lnTo>
                  <a:lnTo>
                    <a:pt x="496643" y="1078724"/>
                  </a:lnTo>
                  <a:lnTo>
                    <a:pt x="453255" y="1073443"/>
                  </a:lnTo>
                  <a:lnTo>
                    <a:pt x="410995" y="1064811"/>
                  </a:lnTo>
                  <a:lnTo>
                    <a:pt x="370002" y="1052968"/>
                  </a:lnTo>
                  <a:lnTo>
                    <a:pt x="330416" y="1038052"/>
                  </a:lnTo>
                  <a:lnTo>
                    <a:pt x="292375" y="1020203"/>
                  </a:lnTo>
                  <a:lnTo>
                    <a:pt x="256018" y="999560"/>
                  </a:lnTo>
                  <a:lnTo>
                    <a:pt x="221485" y="976262"/>
                  </a:lnTo>
                  <a:lnTo>
                    <a:pt x="188916" y="950448"/>
                  </a:lnTo>
                  <a:lnTo>
                    <a:pt x="158448" y="922258"/>
                  </a:lnTo>
                  <a:lnTo>
                    <a:pt x="130221" y="891830"/>
                  </a:lnTo>
                  <a:lnTo>
                    <a:pt x="104375" y="859304"/>
                  </a:lnTo>
                  <a:lnTo>
                    <a:pt x="81049" y="824819"/>
                  </a:lnTo>
                  <a:lnTo>
                    <a:pt x="60381" y="788514"/>
                  </a:lnTo>
                  <a:lnTo>
                    <a:pt x="42511" y="750528"/>
                  </a:lnTo>
                  <a:lnTo>
                    <a:pt x="27578" y="711000"/>
                  </a:lnTo>
                  <a:lnTo>
                    <a:pt x="15721" y="670070"/>
                  </a:lnTo>
                  <a:lnTo>
                    <a:pt x="7080" y="627877"/>
                  </a:lnTo>
                  <a:lnTo>
                    <a:pt x="1793" y="584560"/>
                  </a:lnTo>
                  <a:lnTo>
                    <a:pt x="0" y="540258"/>
                  </a:lnTo>
                  <a:close/>
                </a:path>
              </a:pathLst>
            </a:custGeom>
            <a:ln w="57912">
              <a:solidFill>
                <a:srgbClr val="FFFFFF"/>
              </a:solidFill>
            </a:ln>
          </p:spPr>
          <p:txBody>
            <a:bodyPr bIns="0" lIns="0" rIns="0" rtlCol="0" tIns="0" wrap="square">
              <a:spAutoFit/>
            </a:bodyPr>
            <a:p>
              <a:endParaRPr dirty="0"/>
            </a:p>
          </p:txBody>
        </p:sp>
        <p:sp>
          <p:nvSpPr>
            <p:cNvPr id="1048920" name="object 5"/>
            <p:cNvSpPr/>
            <p:nvPr/>
          </p:nvSpPr>
          <p:spPr>
            <a:xfrm>
              <a:off x="1708515" y="3306349"/>
              <a:ext cx="1078992" cy="1080516"/>
            </a:xfrm>
            <a:custGeom>
              <a:avLst/>
              <a:ahLst/>
              <a:rect l="l" t="t" r="r" b="b"/>
              <a:pathLst>
                <a:path w="1078992" h="1080516">
                  <a:moveTo>
                    <a:pt x="539496" y="0"/>
                  </a:moveTo>
                  <a:lnTo>
                    <a:pt x="495249" y="1791"/>
                  </a:lnTo>
                  <a:lnTo>
                    <a:pt x="451987" y="7072"/>
                  </a:lnTo>
                  <a:lnTo>
                    <a:pt x="409849" y="15704"/>
                  </a:lnTo>
                  <a:lnTo>
                    <a:pt x="368973" y="27547"/>
                  </a:lnTo>
                  <a:lnTo>
                    <a:pt x="329500" y="42463"/>
                  </a:lnTo>
                  <a:lnTo>
                    <a:pt x="291566" y="60312"/>
                  </a:lnTo>
                  <a:lnTo>
                    <a:pt x="255312" y="80955"/>
                  </a:lnTo>
                  <a:lnTo>
                    <a:pt x="220876" y="104253"/>
                  </a:lnTo>
                  <a:lnTo>
                    <a:pt x="188398" y="130067"/>
                  </a:lnTo>
                  <a:lnTo>
                    <a:pt x="158014" y="158257"/>
                  </a:lnTo>
                  <a:lnTo>
                    <a:pt x="129866" y="188685"/>
                  </a:lnTo>
                  <a:lnTo>
                    <a:pt x="104091" y="221211"/>
                  </a:lnTo>
                  <a:lnTo>
                    <a:pt x="80829" y="255696"/>
                  </a:lnTo>
                  <a:lnTo>
                    <a:pt x="60217" y="292001"/>
                  </a:lnTo>
                  <a:lnTo>
                    <a:pt x="42396" y="329987"/>
                  </a:lnTo>
                  <a:lnTo>
                    <a:pt x="27503" y="369515"/>
                  </a:lnTo>
                  <a:lnTo>
                    <a:pt x="15679" y="410445"/>
                  </a:lnTo>
                  <a:lnTo>
                    <a:pt x="7061" y="452638"/>
                  </a:lnTo>
                  <a:lnTo>
                    <a:pt x="1788" y="495955"/>
                  </a:lnTo>
                  <a:lnTo>
                    <a:pt x="0" y="540258"/>
                  </a:lnTo>
                  <a:lnTo>
                    <a:pt x="1788" y="584560"/>
                  </a:lnTo>
                  <a:lnTo>
                    <a:pt x="7061" y="627877"/>
                  </a:lnTo>
                  <a:lnTo>
                    <a:pt x="15679" y="670070"/>
                  </a:lnTo>
                  <a:lnTo>
                    <a:pt x="27503" y="711000"/>
                  </a:lnTo>
                  <a:lnTo>
                    <a:pt x="42396" y="750528"/>
                  </a:lnTo>
                  <a:lnTo>
                    <a:pt x="60217" y="788514"/>
                  </a:lnTo>
                  <a:lnTo>
                    <a:pt x="80829" y="824819"/>
                  </a:lnTo>
                  <a:lnTo>
                    <a:pt x="104091" y="859304"/>
                  </a:lnTo>
                  <a:lnTo>
                    <a:pt x="129866" y="891830"/>
                  </a:lnTo>
                  <a:lnTo>
                    <a:pt x="158014" y="922258"/>
                  </a:lnTo>
                  <a:lnTo>
                    <a:pt x="188398" y="950448"/>
                  </a:lnTo>
                  <a:lnTo>
                    <a:pt x="220876" y="976262"/>
                  </a:lnTo>
                  <a:lnTo>
                    <a:pt x="255312" y="999560"/>
                  </a:lnTo>
                  <a:lnTo>
                    <a:pt x="291566" y="1020203"/>
                  </a:lnTo>
                  <a:lnTo>
                    <a:pt x="329500" y="1038052"/>
                  </a:lnTo>
                  <a:lnTo>
                    <a:pt x="368973" y="1052968"/>
                  </a:lnTo>
                  <a:lnTo>
                    <a:pt x="409849" y="1064811"/>
                  </a:lnTo>
                  <a:lnTo>
                    <a:pt x="451987" y="1073443"/>
                  </a:lnTo>
                  <a:lnTo>
                    <a:pt x="495249" y="1078724"/>
                  </a:lnTo>
                  <a:lnTo>
                    <a:pt x="539496" y="1080516"/>
                  </a:lnTo>
                  <a:lnTo>
                    <a:pt x="583741" y="1078724"/>
                  </a:lnTo>
                  <a:lnTo>
                    <a:pt x="627001" y="1073443"/>
                  </a:lnTo>
                  <a:lnTo>
                    <a:pt x="669138" y="1064811"/>
                  </a:lnTo>
                  <a:lnTo>
                    <a:pt x="710013" y="1052968"/>
                  </a:lnTo>
                  <a:lnTo>
                    <a:pt x="749486" y="1038052"/>
                  </a:lnTo>
                  <a:lnTo>
                    <a:pt x="787419" y="1020203"/>
                  </a:lnTo>
                  <a:lnTo>
                    <a:pt x="823673" y="999560"/>
                  </a:lnTo>
                  <a:lnTo>
                    <a:pt x="858109" y="976262"/>
                  </a:lnTo>
                  <a:lnTo>
                    <a:pt x="890588" y="950448"/>
                  </a:lnTo>
                  <a:lnTo>
                    <a:pt x="920972" y="922258"/>
                  </a:lnTo>
                  <a:lnTo>
                    <a:pt x="949121" y="891830"/>
                  </a:lnTo>
                  <a:lnTo>
                    <a:pt x="974896" y="859304"/>
                  </a:lnTo>
                  <a:lnTo>
                    <a:pt x="998159" y="824819"/>
                  </a:lnTo>
                  <a:lnTo>
                    <a:pt x="1018771" y="788514"/>
                  </a:lnTo>
                  <a:lnTo>
                    <a:pt x="1036593" y="750528"/>
                  </a:lnTo>
                  <a:lnTo>
                    <a:pt x="1051486" y="711000"/>
                  </a:lnTo>
                  <a:lnTo>
                    <a:pt x="1063312" y="670070"/>
                  </a:lnTo>
                  <a:lnTo>
                    <a:pt x="1071930" y="627877"/>
                  </a:lnTo>
                  <a:lnTo>
                    <a:pt x="1077203" y="584560"/>
                  </a:lnTo>
                  <a:lnTo>
                    <a:pt x="1078992" y="540258"/>
                  </a:lnTo>
                  <a:lnTo>
                    <a:pt x="1077203" y="495955"/>
                  </a:lnTo>
                  <a:lnTo>
                    <a:pt x="1071930" y="452638"/>
                  </a:lnTo>
                  <a:lnTo>
                    <a:pt x="1063312" y="410445"/>
                  </a:lnTo>
                  <a:lnTo>
                    <a:pt x="1051486" y="369515"/>
                  </a:lnTo>
                  <a:lnTo>
                    <a:pt x="1036593" y="329987"/>
                  </a:lnTo>
                  <a:lnTo>
                    <a:pt x="1018771" y="292001"/>
                  </a:lnTo>
                  <a:lnTo>
                    <a:pt x="998159" y="255696"/>
                  </a:lnTo>
                  <a:lnTo>
                    <a:pt x="974896" y="221211"/>
                  </a:lnTo>
                  <a:lnTo>
                    <a:pt x="949121" y="188685"/>
                  </a:lnTo>
                  <a:lnTo>
                    <a:pt x="920972" y="158257"/>
                  </a:lnTo>
                  <a:lnTo>
                    <a:pt x="890588" y="130067"/>
                  </a:lnTo>
                  <a:lnTo>
                    <a:pt x="858109" y="104253"/>
                  </a:lnTo>
                  <a:lnTo>
                    <a:pt x="823673" y="80955"/>
                  </a:lnTo>
                  <a:lnTo>
                    <a:pt x="787419" y="60312"/>
                  </a:lnTo>
                  <a:lnTo>
                    <a:pt x="749486" y="42463"/>
                  </a:lnTo>
                  <a:lnTo>
                    <a:pt x="710013" y="27547"/>
                  </a:lnTo>
                  <a:lnTo>
                    <a:pt x="669138" y="15704"/>
                  </a:lnTo>
                  <a:lnTo>
                    <a:pt x="627001" y="7072"/>
                  </a:lnTo>
                  <a:lnTo>
                    <a:pt x="583741" y="1791"/>
                  </a:lnTo>
                  <a:lnTo>
                    <a:pt x="539496" y="0"/>
                  </a:lnTo>
                  <a:close/>
                </a:path>
              </a:pathLst>
            </a:custGeom>
            <a:solidFill>
              <a:srgbClr val="007133"/>
            </a:solidFill>
          </p:spPr>
          <p:txBody>
            <a:bodyPr bIns="0" lIns="0" rIns="0" rtlCol="0" tIns="0" wrap="square">
              <a:spAutoFit/>
            </a:bodyPr>
            <a:p>
              <a:endParaRPr dirty="0"/>
            </a:p>
          </p:txBody>
        </p:sp>
        <p:sp>
          <p:nvSpPr>
            <p:cNvPr id="1048921" name="object 6"/>
            <p:cNvSpPr/>
            <p:nvPr/>
          </p:nvSpPr>
          <p:spPr>
            <a:xfrm>
              <a:off x="1708515" y="3306349"/>
              <a:ext cx="1078992" cy="1080516"/>
            </a:xfrm>
            <a:custGeom>
              <a:avLst/>
              <a:ahLst/>
              <a:rect l="l" t="t" r="r" b="b"/>
              <a:pathLst>
                <a:path w="1078992" h="1080516">
                  <a:moveTo>
                    <a:pt x="0" y="540258"/>
                  </a:moveTo>
                  <a:lnTo>
                    <a:pt x="1788" y="495955"/>
                  </a:lnTo>
                  <a:lnTo>
                    <a:pt x="7061" y="452638"/>
                  </a:lnTo>
                  <a:lnTo>
                    <a:pt x="15679" y="410445"/>
                  </a:lnTo>
                  <a:lnTo>
                    <a:pt x="27503" y="369515"/>
                  </a:lnTo>
                  <a:lnTo>
                    <a:pt x="42396" y="329987"/>
                  </a:lnTo>
                  <a:lnTo>
                    <a:pt x="60217" y="292001"/>
                  </a:lnTo>
                  <a:lnTo>
                    <a:pt x="80829" y="255696"/>
                  </a:lnTo>
                  <a:lnTo>
                    <a:pt x="104091" y="221211"/>
                  </a:lnTo>
                  <a:lnTo>
                    <a:pt x="129866" y="188685"/>
                  </a:lnTo>
                  <a:lnTo>
                    <a:pt x="158014" y="158257"/>
                  </a:lnTo>
                  <a:lnTo>
                    <a:pt x="188398" y="130067"/>
                  </a:lnTo>
                  <a:lnTo>
                    <a:pt x="220876" y="104253"/>
                  </a:lnTo>
                  <a:lnTo>
                    <a:pt x="255312" y="80955"/>
                  </a:lnTo>
                  <a:lnTo>
                    <a:pt x="291566" y="60312"/>
                  </a:lnTo>
                  <a:lnTo>
                    <a:pt x="329500" y="42463"/>
                  </a:lnTo>
                  <a:lnTo>
                    <a:pt x="368973" y="27547"/>
                  </a:lnTo>
                  <a:lnTo>
                    <a:pt x="409849" y="15704"/>
                  </a:lnTo>
                  <a:lnTo>
                    <a:pt x="451987" y="7072"/>
                  </a:lnTo>
                  <a:lnTo>
                    <a:pt x="495249" y="1791"/>
                  </a:lnTo>
                  <a:lnTo>
                    <a:pt x="539496" y="0"/>
                  </a:lnTo>
                  <a:lnTo>
                    <a:pt x="583741" y="1791"/>
                  </a:lnTo>
                  <a:lnTo>
                    <a:pt x="627001" y="7072"/>
                  </a:lnTo>
                  <a:lnTo>
                    <a:pt x="669138" y="15704"/>
                  </a:lnTo>
                  <a:lnTo>
                    <a:pt x="710013" y="27547"/>
                  </a:lnTo>
                  <a:lnTo>
                    <a:pt x="749486" y="42463"/>
                  </a:lnTo>
                  <a:lnTo>
                    <a:pt x="787419" y="60312"/>
                  </a:lnTo>
                  <a:lnTo>
                    <a:pt x="823673" y="80955"/>
                  </a:lnTo>
                  <a:lnTo>
                    <a:pt x="858109" y="104253"/>
                  </a:lnTo>
                  <a:lnTo>
                    <a:pt x="890588" y="130067"/>
                  </a:lnTo>
                  <a:lnTo>
                    <a:pt x="920972" y="158257"/>
                  </a:lnTo>
                  <a:lnTo>
                    <a:pt x="949121" y="188685"/>
                  </a:lnTo>
                  <a:lnTo>
                    <a:pt x="974896" y="221211"/>
                  </a:lnTo>
                  <a:lnTo>
                    <a:pt x="998159" y="255696"/>
                  </a:lnTo>
                  <a:lnTo>
                    <a:pt x="1018771" y="292001"/>
                  </a:lnTo>
                  <a:lnTo>
                    <a:pt x="1036593" y="329987"/>
                  </a:lnTo>
                  <a:lnTo>
                    <a:pt x="1051486" y="369515"/>
                  </a:lnTo>
                  <a:lnTo>
                    <a:pt x="1063312" y="410445"/>
                  </a:lnTo>
                  <a:lnTo>
                    <a:pt x="1071930" y="452638"/>
                  </a:lnTo>
                  <a:lnTo>
                    <a:pt x="1077203" y="495955"/>
                  </a:lnTo>
                  <a:lnTo>
                    <a:pt x="1078992" y="540258"/>
                  </a:lnTo>
                  <a:lnTo>
                    <a:pt x="1077203" y="584560"/>
                  </a:lnTo>
                  <a:lnTo>
                    <a:pt x="1071930" y="627877"/>
                  </a:lnTo>
                  <a:lnTo>
                    <a:pt x="1063312" y="670070"/>
                  </a:lnTo>
                  <a:lnTo>
                    <a:pt x="1051486" y="711000"/>
                  </a:lnTo>
                  <a:lnTo>
                    <a:pt x="1036593" y="750528"/>
                  </a:lnTo>
                  <a:lnTo>
                    <a:pt x="1018771" y="788514"/>
                  </a:lnTo>
                  <a:lnTo>
                    <a:pt x="998159" y="824819"/>
                  </a:lnTo>
                  <a:lnTo>
                    <a:pt x="974896" y="859304"/>
                  </a:lnTo>
                  <a:lnTo>
                    <a:pt x="949121" y="891830"/>
                  </a:lnTo>
                  <a:lnTo>
                    <a:pt x="920972" y="922258"/>
                  </a:lnTo>
                  <a:lnTo>
                    <a:pt x="890588" y="950448"/>
                  </a:lnTo>
                  <a:lnTo>
                    <a:pt x="858109" y="976262"/>
                  </a:lnTo>
                  <a:lnTo>
                    <a:pt x="823673" y="999560"/>
                  </a:lnTo>
                  <a:lnTo>
                    <a:pt x="787419" y="1020203"/>
                  </a:lnTo>
                  <a:lnTo>
                    <a:pt x="749486" y="1038052"/>
                  </a:lnTo>
                  <a:lnTo>
                    <a:pt x="710013" y="1052968"/>
                  </a:lnTo>
                  <a:lnTo>
                    <a:pt x="669138" y="1064811"/>
                  </a:lnTo>
                  <a:lnTo>
                    <a:pt x="627001" y="1073443"/>
                  </a:lnTo>
                  <a:lnTo>
                    <a:pt x="583741" y="1078724"/>
                  </a:lnTo>
                  <a:lnTo>
                    <a:pt x="539496" y="1080516"/>
                  </a:lnTo>
                  <a:lnTo>
                    <a:pt x="495249" y="1078724"/>
                  </a:lnTo>
                  <a:lnTo>
                    <a:pt x="451987" y="1073443"/>
                  </a:lnTo>
                  <a:lnTo>
                    <a:pt x="409849" y="1064811"/>
                  </a:lnTo>
                  <a:lnTo>
                    <a:pt x="368973" y="1052968"/>
                  </a:lnTo>
                  <a:lnTo>
                    <a:pt x="329500" y="1038052"/>
                  </a:lnTo>
                  <a:lnTo>
                    <a:pt x="291566" y="1020203"/>
                  </a:lnTo>
                  <a:lnTo>
                    <a:pt x="255312" y="999560"/>
                  </a:lnTo>
                  <a:lnTo>
                    <a:pt x="220876" y="976262"/>
                  </a:lnTo>
                  <a:lnTo>
                    <a:pt x="188398" y="950448"/>
                  </a:lnTo>
                  <a:lnTo>
                    <a:pt x="158014" y="922258"/>
                  </a:lnTo>
                  <a:lnTo>
                    <a:pt x="129866" y="891830"/>
                  </a:lnTo>
                  <a:lnTo>
                    <a:pt x="104091" y="859304"/>
                  </a:lnTo>
                  <a:lnTo>
                    <a:pt x="80829" y="824819"/>
                  </a:lnTo>
                  <a:lnTo>
                    <a:pt x="60217" y="788514"/>
                  </a:lnTo>
                  <a:lnTo>
                    <a:pt x="42396" y="750528"/>
                  </a:lnTo>
                  <a:lnTo>
                    <a:pt x="27503" y="711000"/>
                  </a:lnTo>
                  <a:lnTo>
                    <a:pt x="15679" y="670070"/>
                  </a:lnTo>
                  <a:lnTo>
                    <a:pt x="7061" y="627877"/>
                  </a:lnTo>
                  <a:lnTo>
                    <a:pt x="1788" y="584560"/>
                  </a:lnTo>
                  <a:lnTo>
                    <a:pt x="0" y="540258"/>
                  </a:lnTo>
                  <a:close/>
                </a:path>
              </a:pathLst>
            </a:custGeom>
            <a:ln w="57912">
              <a:solidFill>
                <a:srgbClr val="FFFFFF"/>
              </a:solidFill>
            </a:ln>
          </p:spPr>
          <p:txBody>
            <a:bodyPr bIns="0" lIns="0" rIns="0" rtlCol="0" tIns="0" wrap="square">
              <a:spAutoFit/>
            </a:bodyPr>
            <a:p>
              <a:endParaRPr dirty="0"/>
            </a:p>
          </p:txBody>
        </p:sp>
        <p:sp>
          <p:nvSpPr>
            <p:cNvPr id="1048922" name="object 7"/>
            <p:cNvSpPr/>
            <p:nvPr/>
          </p:nvSpPr>
          <p:spPr>
            <a:xfrm>
              <a:off x="3686667" y="5311934"/>
              <a:ext cx="1082039" cy="1080516"/>
            </a:xfrm>
            <a:custGeom>
              <a:avLst/>
              <a:ahLst/>
              <a:rect l="l" t="t" r="r" b="b"/>
              <a:pathLst>
                <a:path w="1082039" h="1080516">
                  <a:moveTo>
                    <a:pt x="541019" y="0"/>
                  </a:moveTo>
                  <a:lnTo>
                    <a:pt x="496643" y="1791"/>
                  </a:lnTo>
                  <a:lnTo>
                    <a:pt x="453255" y="7072"/>
                  </a:lnTo>
                  <a:lnTo>
                    <a:pt x="410995" y="15704"/>
                  </a:lnTo>
                  <a:lnTo>
                    <a:pt x="370002" y="27547"/>
                  </a:lnTo>
                  <a:lnTo>
                    <a:pt x="330416" y="42463"/>
                  </a:lnTo>
                  <a:lnTo>
                    <a:pt x="292375" y="60312"/>
                  </a:lnTo>
                  <a:lnTo>
                    <a:pt x="256018" y="80955"/>
                  </a:lnTo>
                  <a:lnTo>
                    <a:pt x="221485" y="104253"/>
                  </a:lnTo>
                  <a:lnTo>
                    <a:pt x="188916" y="130067"/>
                  </a:lnTo>
                  <a:lnTo>
                    <a:pt x="158448" y="158257"/>
                  </a:lnTo>
                  <a:lnTo>
                    <a:pt x="130221" y="188685"/>
                  </a:lnTo>
                  <a:lnTo>
                    <a:pt x="104375" y="221211"/>
                  </a:lnTo>
                  <a:lnTo>
                    <a:pt x="81049" y="255696"/>
                  </a:lnTo>
                  <a:lnTo>
                    <a:pt x="60381" y="292001"/>
                  </a:lnTo>
                  <a:lnTo>
                    <a:pt x="42511" y="329987"/>
                  </a:lnTo>
                  <a:lnTo>
                    <a:pt x="27578" y="369515"/>
                  </a:lnTo>
                  <a:lnTo>
                    <a:pt x="15721" y="410445"/>
                  </a:lnTo>
                  <a:lnTo>
                    <a:pt x="7080" y="452638"/>
                  </a:lnTo>
                  <a:lnTo>
                    <a:pt x="1793" y="495955"/>
                  </a:lnTo>
                  <a:lnTo>
                    <a:pt x="0" y="540258"/>
                  </a:lnTo>
                  <a:lnTo>
                    <a:pt x="1793" y="584567"/>
                  </a:lnTo>
                  <a:lnTo>
                    <a:pt x="7080" y="627890"/>
                  </a:lnTo>
                  <a:lnTo>
                    <a:pt x="15721" y="670087"/>
                  </a:lnTo>
                  <a:lnTo>
                    <a:pt x="27578" y="711020"/>
                  </a:lnTo>
                  <a:lnTo>
                    <a:pt x="42511" y="750549"/>
                  </a:lnTo>
                  <a:lnTo>
                    <a:pt x="60381" y="788536"/>
                  </a:lnTo>
                  <a:lnTo>
                    <a:pt x="81049" y="824841"/>
                  </a:lnTo>
                  <a:lnTo>
                    <a:pt x="104375" y="859326"/>
                  </a:lnTo>
                  <a:lnTo>
                    <a:pt x="130221" y="891851"/>
                  </a:lnTo>
                  <a:lnTo>
                    <a:pt x="158448" y="922277"/>
                  </a:lnTo>
                  <a:lnTo>
                    <a:pt x="188916" y="950465"/>
                  </a:lnTo>
                  <a:lnTo>
                    <a:pt x="221485" y="976276"/>
                  </a:lnTo>
                  <a:lnTo>
                    <a:pt x="256018" y="999572"/>
                  </a:lnTo>
                  <a:lnTo>
                    <a:pt x="292375" y="1020212"/>
                  </a:lnTo>
                  <a:lnTo>
                    <a:pt x="330416" y="1038059"/>
                  </a:lnTo>
                  <a:lnTo>
                    <a:pt x="370002" y="1052973"/>
                  </a:lnTo>
                  <a:lnTo>
                    <a:pt x="410995" y="1064814"/>
                  </a:lnTo>
                  <a:lnTo>
                    <a:pt x="453255" y="1073444"/>
                  </a:lnTo>
                  <a:lnTo>
                    <a:pt x="496643" y="1078725"/>
                  </a:lnTo>
                  <a:lnTo>
                    <a:pt x="541019" y="1080516"/>
                  </a:lnTo>
                  <a:lnTo>
                    <a:pt x="585396" y="1078725"/>
                  </a:lnTo>
                  <a:lnTo>
                    <a:pt x="628784" y="1073444"/>
                  </a:lnTo>
                  <a:lnTo>
                    <a:pt x="671044" y="1064814"/>
                  </a:lnTo>
                  <a:lnTo>
                    <a:pt x="712037" y="1052973"/>
                  </a:lnTo>
                  <a:lnTo>
                    <a:pt x="751623" y="1038059"/>
                  </a:lnTo>
                  <a:lnTo>
                    <a:pt x="789664" y="1020212"/>
                  </a:lnTo>
                  <a:lnTo>
                    <a:pt x="826021" y="999572"/>
                  </a:lnTo>
                  <a:lnTo>
                    <a:pt x="860554" y="976276"/>
                  </a:lnTo>
                  <a:lnTo>
                    <a:pt x="893123" y="950465"/>
                  </a:lnTo>
                  <a:lnTo>
                    <a:pt x="923591" y="922277"/>
                  </a:lnTo>
                  <a:lnTo>
                    <a:pt x="951818" y="891851"/>
                  </a:lnTo>
                  <a:lnTo>
                    <a:pt x="977664" y="859326"/>
                  </a:lnTo>
                  <a:lnTo>
                    <a:pt x="1000990" y="824841"/>
                  </a:lnTo>
                  <a:lnTo>
                    <a:pt x="1021658" y="788536"/>
                  </a:lnTo>
                  <a:lnTo>
                    <a:pt x="1039528" y="750549"/>
                  </a:lnTo>
                  <a:lnTo>
                    <a:pt x="1054461" y="711020"/>
                  </a:lnTo>
                  <a:lnTo>
                    <a:pt x="1066318" y="670087"/>
                  </a:lnTo>
                  <a:lnTo>
                    <a:pt x="1074959" y="627890"/>
                  </a:lnTo>
                  <a:lnTo>
                    <a:pt x="1080246" y="584567"/>
                  </a:lnTo>
                  <a:lnTo>
                    <a:pt x="1082039" y="540258"/>
                  </a:lnTo>
                  <a:lnTo>
                    <a:pt x="1080246" y="495955"/>
                  </a:lnTo>
                  <a:lnTo>
                    <a:pt x="1074959" y="452638"/>
                  </a:lnTo>
                  <a:lnTo>
                    <a:pt x="1066318" y="410445"/>
                  </a:lnTo>
                  <a:lnTo>
                    <a:pt x="1054461" y="369515"/>
                  </a:lnTo>
                  <a:lnTo>
                    <a:pt x="1039528" y="329987"/>
                  </a:lnTo>
                  <a:lnTo>
                    <a:pt x="1021658" y="292001"/>
                  </a:lnTo>
                  <a:lnTo>
                    <a:pt x="1000990" y="255696"/>
                  </a:lnTo>
                  <a:lnTo>
                    <a:pt x="977664" y="221211"/>
                  </a:lnTo>
                  <a:lnTo>
                    <a:pt x="951818" y="188685"/>
                  </a:lnTo>
                  <a:lnTo>
                    <a:pt x="923591" y="158257"/>
                  </a:lnTo>
                  <a:lnTo>
                    <a:pt x="893123" y="130067"/>
                  </a:lnTo>
                  <a:lnTo>
                    <a:pt x="860554" y="104253"/>
                  </a:lnTo>
                  <a:lnTo>
                    <a:pt x="826021" y="80955"/>
                  </a:lnTo>
                  <a:lnTo>
                    <a:pt x="789664" y="60312"/>
                  </a:lnTo>
                  <a:lnTo>
                    <a:pt x="751623" y="42463"/>
                  </a:lnTo>
                  <a:lnTo>
                    <a:pt x="712037" y="27547"/>
                  </a:lnTo>
                  <a:lnTo>
                    <a:pt x="671044" y="15704"/>
                  </a:lnTo>
                  <a:lnTo>
                    <a:pt x="628784" y="7072"/>
                  </a:lnTo>
                  <a:lnTo>
                    <a:pt x="585396" y="1791"/>
                  </a:lnTo>
                  <a:lnTo>
                    <a:pt x="541019" y="0"/>
                  </a:lnTo>
                  <a:close/>
                </a:path>
              </a:pathLst>
            </a:custGeom>
            <a:solidFill>
              <a:srgbClr val="6F2F9F"/>
            </a:solidFill>
          </p:spPr>
          <p:txBody>
            <a:bodyPr bIns="0" lIns="0" rIns="0" rtlCol="0" tIns="0" wrap="square">
              <a:spAutoFit/>
            </a:bodyPr>
            <a:p>
              <a:endParaRPr dirty="0"/>
            </a:p>
          </p:txBody>
        </p:sp>
        <p:sp>
          <p:nvSpPr>
            <p:cNvPr id="1048923" name="object 8"/>
            <p:cNvSpPr/>
            <p:nvPr/>
          </p:nvSpPr>
          <p:spPr>
            <a:xfrm>
              <a:off x="3686667" y="5311934"/>
              <a:ext cx="1082039" cy="1080516"/>
            </a:xfrm>
            <a:custGeom>
              <a:avLst/>
              <a:ahLst/>
              <a:rect l="l" t="t" r="r" b="b"/>
              <a:pathLst>
                <a:path w="1082039" h="1080516">
                  <a:moveTo>
                    <a:pt x="0" y="540258"/>
                  </a:moveTo>
                  <a:lnTo>
                    <a:pt x="1793" y="495955"/>
                  </a:lnTo>
                  <a:lnTo>
                    <a:pt x="7080" y="452638"/>
                  </a:lnTo>
                  <a:lnTo>
                    <a:pt x="15721" y="410445"/>
                  </a:lnTo>
                  <a:lnTo>
                    <a:pt x="27578" y="369515"/>
                  </a:lnTo>
                  <a:lnTo>
                    <a:pt x="42511" y="329987"/>
                  </a:lnTo>
                  <a:lnTo>
                    <a:pt x="60381" y="292001"/>
                  </a:lnTo>
                  <a:lnTo>
                    <a:pt x="81049" y="255696"/>
                  </a:lnTo>
                  <a:lnTo>
                    <a:pt x="104375" y="221211"/>
                  </a:lnTo>
                  <a:lnTo>
                    <a:pt x="130221" y="188685"/>
                  </a:lnTo>
                  <a:lnTo>
                    <a:pt x="158448" y="158257"/>
                  </a:lnTo>
                  <a:lnTo>
                    <a:pt x="188916" y="130067"/>
                  </a:lnTo>
                  <a:lnTo>
                    <a:pt x="221485" y="104253"/>
                  </a:lnTo>
                  <a:lnTo>
                    <a:pt x="256018" y="80955"/>
                  </a:lnTo>
                  <a:lnTo>
                    <a:pt x="292375" y="60312"/>
                  </a:lnTo>
                  <a:lnTo>
                    <a:pt x="330416" y="42463"/>
                  </a:lnTo>
                  <a:lnTo>
                    <a:pt x="370002" y="27547"/>
                  </a:lnTo>
                  <a:lnTo>
                    <a:pt x="410995" y="15704"/>
                  </a:lnTo>
                  <a:lnTo>
                    <a:pt x="453255" y="7072"/>
                  </a:lnTo>
                  <a:lnTo>
                    <a:pt x="496643" y="1791"/>
                  </a:lnTo>
                  <a:lnTo>
                    <a:pt x="541019" y="0"/>
                  </a:lnTo>
                  <a:lnTo>
                    <a:pt x="585396" y="1791"/>
                  </a:lnTo>
                  <a:lnTo>
                    <a:pt x="628784" y="7072"/>
                  </a:lnTo>
                  <a:lnTo>
                    <a:pt x="671044" y="15704"/>
                  </a:lnTo>
                  <a:lnTo>
                    <a:pt x="712037" y="27547"/>
                  </a:lnTo>
                  <a:lnTo>
                    <a:pt x="751623" y="42463"/>
                  </a:lnTo>
                  <a:lnTo>
                    <a:pt x="789664" y="60312"/>
                  </a:lnTo>
                  <a:lnTo>
                    <a:pt x="826021" y="80955"/>
                  </a:lnTo>
                  <a:lnTo>
                    <a:pt x="860554" y="104253"/>
                  </a:lnTo>
                  <a:lnTo>
                    <a:pt x="893123" y="130067"/>
                  </a:lnTo>
                  <a:lnTo>
                    <a:pt x="923591" y="158257"/>
                  </a:lnTo>
                  <a:lnTo>
                    <a:pt x="951818" y="188685"/>
                  </a:lnTo>
                  <a:lnTo>
                    <a:pt x="977664" y="221211"/>
                  </a:lnTo>
                  <a:lnTo>
                    <a:pt x="1000990" y="255696"/>
                  </a:lnTo>
                  <a:lnTo>
                    <a:pt x="1021658" y="292001"/>
                  </a:lnTo>
                  <a:lnTo>
                    <a:pt x="1039528" y="329987"/>
                  </a:lnTo>
                  <a:lnTo>
                    <a:pt x="1054461" y="369515"/>
                  </a:lnTo>
                  <a:lnTo>
                    <a:pt x="1066318" y="410445"/>
                  </a:lnTo>
                  <a:lnTo>
                    <a:pt x="1074959" y="452638"/>
                  </a:lnTo>
                  <a:lnTo>
                    <a:pt x="1080246" y="495955"/>
                  </a:lnTo>
                  <a:lnTo>
                    <a:pt x="1082039" y="540258"/>
                  </a:lnTo>
                  <a:lnTo>
                    <a:pt x="1080246" y="584567"/>
                  </a:lnTo>
                  <a:lnTo>
                    <a:pt x="1074959" y="627890"/>
                  </a:lnTo>
                  <a:lnTo>
                    <a:pt x="1066318" y="670087"/>
                  </a:lnTo>
                  <a:lnTo>
                    <a:pt x="1054461" y="711020"/>
                  </a:lnTo>
                  <a:lnTo>
                    <a:pt x="1039528" y="750549"/>
                  </a:lnTo>
                  <a:lnTo>
                    <a:pt x="1021658" y="788536"/>
                  </a:lnTo>
                  <a:lnTo>
                    <a:pt x="1000990" y="824841"/>
                  </a:lnTo>
                  <a:lnTo>
                    <a:pt x="977664" y="859326"/>
                  </a:lnTo>
                  <a:lnTo>
                    <a:pt x="951818" y="891851"/>
                  </a:lnTo>
                  <a:lnTo>
                    <a:pt x="923591" y="922277"/>
                  </a:lnTo>
                  <a:lnTo>
                    <a:pt x="893123" y="950465"/>
                  </a:lnTo>
                  <a:lnTo>
                    <a:pt x="860554" y="976276"/>
                  </a:lnTo>
                  <a:lnTo>
                    <a:pt x="826021" y="999572"/>
                  </a:lnTo>
                  <a:lnTo>
                    <a:pt x="789664" y="1020212"/>
                  </a:lnTo>
                  <a:lnTo>
                    <a:pt x="751623" y="1038059"/>
                  </a:lnTo>
                  <a:lnTo>
                    <a:pt x="712037" y="1052973"/>
                  </a:lnTo>
                  <a:lnTo>
                    <a:pt x="671044" y="1064814"/>
                  </a:lnTo>
                  <a:lnTo>
                    <a:pt x="628784" y="1073444"/>
                  </a:lnTo>
                  <a:lnTo>
                    <a:pt x="585396" y="1078725"/>
                  </a:lnTo>
                  <a:lnTo>
                    <a:pt x="541019" y="1080516"/>
                  </a:lnTo>
                  <a:lnTo>
                    <a:pt x="496643" y="1078725"/>
                  </a:lnTo>
                  <a:lnTo>
                    <a:pt x="453255" y="1073444"/>
                  </a:lnTo>
                  <a:lnTo>
                    <a:pt x="410995" y="1064814"/>
                  </a:lnTo>
                  <a:lnTo>
                    <a:pt x="370002" y="1052973"/>
                  </a:lnTo>
                  <a:lnTo>
                    <a:pt x="330416" y="1038059"/>
                  </a:lnTo>
                  <a:lnTo>
                    <a:pt x="292375" y="1020212"/>
                  </a:lnTo>
                  <a:lnTo>
                    <a:pt x="256018" y="999572"/>
                  </a:lnTo>
                  <a:lnTo>
                    <a:pt x="221485" y="976276"/>
                  </a:lnTo>
                  <a:lnTo>
                    <a:pt x="188916" y="950465"/>
                  </a:lnTo>
                  <a:lnTo>
                    <a:pt x="158448" y="922277"/>
                  </a:lnTo>
                  <a:lnTo>
                    <a:pt x="130221" y="891851"/>
                  </a:lnTo>
                  <a:lnTo>
                    <a:pt x="104375" y="859326"/>
                  </a:lnTo>
                  <a:lnTo>
                    <a:pt x="81049" y="824841"/>
                  </a:lnTo>
                  <a:lnTo>
                    <a:pt x="60381" y="788536"/>
                  </a:lnTo>
                  <a:lnTo>
                    <a:pt x="42511" y="750549"/>
                  </a:lnTo>
                  <a:lnTo>
                    <a:pt x="27578" y="711020"/>
                  </a:lnTo>
                  <a:lnTo>
                    <a:pt x="15721" y="670087"/>
                  </a:lnTo>
                  <a:lnTo>
                    <a:pt x="7080" y="627890"/>
                  </a:lnTo>
                  <a:lnTo>
                    <a:pt x="1793" y="584567"/>
                  </a:lnTo>
                  <a:lnTo>
                    <a:pt x="0" y="540258"/>
                  </a:lnTo>
                  <a:close/>
                </a:path>
              </a:pathLst>
            </a:custGeom>
            <a:ln w="57912">
              <a:solidFill>
                <a:srgbClr val="FFFFFF"/>
              </a:solidFill>
            </a:ln>
          </p:spPr>
          <p:txBody>
            <a:bodyPr bIns="0" lIns="0" rIns="0" rtlCol="0" tIns="0" wrap="square">
              <a:spAutoFit/>
            </a:bodyPr>
            <a:p>
              <a:endParaRPr dirty="0"/>
            </a:p>
          </p:txBody>
        </p:sp>
        <p:sp>
          <p:nvSpPr>
            <p:cNvPr id="1048924" name="object 9"/>
            <p:cNvSpPr/>
            <p:nvPr/>
          </p:nvSpPr>
          <p:spPr>
            <a:xfrm>
              <a:off x="5689203" y="3306349"/>
              <a:ext cx="1080515" cy="1080516"/>
            </a:xfrm>
            <a:custGeom>
              <a:avLst/>
              <a:ahLst/>
              <a:rect l="l" t="t" r="r" b="b"/>
              <a:pathLst>
                <a:path w="1080515" h="1080516">
                  <a:moveTo>
                    <a:pt x="540258" y="0"/>
                  </a:moveTo>
                  <a:lnTo>
                    <a:pt x="495955" y="1791"/>
                  </a:lnTo>
                  <a:lnTo>
                    <a:pt x="452638" y="7072"/>
                  </a:lnTo>
                  <a:lnTo>
                    <a:pt x="410445" y="15704"/>
                  </a:lnTo>
                  <a:lnTo>
                    <a:pt x="369515" y="27547"/>
                  </a:lnTo>
                  <a:lnTo>
                    <a:pt x="329987" y="42463"/>
                  </a:lnTo>
                  <a:lnTo>
                    <a:pt x="292001" y="60312"/>
                  </a:lnTo>
                  <a:lnTo>
                    <a:pt x="255696" y="80955"/>
                  </a:lnTo>
                  <a:lnTo>
                    <a:pt x="221211" y="104253"/>
                  </a:lnTo>
                  <a:lnTo>
                    <a:pt x="188685" y="130067"/>
                  </a:lnTo>
                  <a:lnTo>
                    <a:pt x="158257" y="158257"/>
                  </a:lnTo>
                  <a:lnTo>
                    <a:pt x="130067" y="188685"/>
                  </a:lnTo>
                  <a:lnTo>
                    <a:pt x="104253" y="221211"/>
                  </a:lnTo>
                  <a:lnTo>
                    <a:pt x="80955" y="255696"/>
                  </a:lnTo>
                  <a:lnTo>
                    <a:pt x="60312" y="292001"/>
                  </a:lnTo>
                  <a:lnTo>
                    <a:pt x="42463" y="329987"/>
                  </a:lnTo>
                  <a:lnTo>
                    <a:pt x="27547" y="369515"/>
                  </a:lnTo>
                  <a:lnTo>
                    <a:pt x="15704" y="410445"/>
                  </a:lnTo>
                  <a:lnTo>
                    <a:pt x="7072" y="452638"/>
                  </a:lnTo>
                  <a:lnTo>
                    <a:pt x="1791" y="495955"/>
                  </a:lnTo>
                  <a:lnTo>
                    <a:pt x="0" y="540258"/>
                  </a:lnTo>
                  <a:lnTo>
                    <a:pt x="1791" y="584560"/>
                  </a:lnTo>
                  <a:lnTo>
                    <a:pt x="7072" y="627877"/>
                  </a:lnTo>
                  <a:lnTo>
                    <a:pt x="15704" y="670070"/>
                  </a:lnTo>
                  <a:lnTo>
                    <a:pt x="27547" y="711000"/>
                  </a:lnTo>
                  <a:lnTo>
                    <a:pt x="42463" y="750528"/>
                  </a:lnTo>
                  <a:lnTo>
                    <a:pt x="60312" y="788514"/>
                  </a:lnTo>
                  <a:lnTo>
                    <a:pt x="80955" y="824819"/>
                  </a:lnTo>
                  <a:lnTo>
                    <a:pt x="104253" y="859304"/>
                  </a:lnTo>
                  <a:lnTo>
                    <a:pt x="130067" y="891830"/>
                  </a:lnTo>
                  <a:lnTo>
                    <a:pt x="158257" y="922258"/>
                  </a:lnTo>
                  <a:lnTo>
                    <a:pt x="188685" y="950448"/>
                  </a:lnTo>
                  <a:lnTo>
                    <a:pt x="221211" y="976262"/>
                  </a:lnTo>
                  <a:lnTo>
                    <a:pt x="255696" y="999560"/>
                  </a:lnTo>
                  <a:lnTo>
                    <a:pt x="292001" y="1020203"/>
                  </a:lnTo>
                  <a:lnTo>
                    <a:pt x="329987" y="1038052"/>
                  </a:lnTo>
                  <a:lnTo>
                    <a:pt x="369515" y="1052968"/>
                  </a:lnTo>
                  <a:lnTo>
                    <a:pt x="410445" y="1064811"/>
                  </a:lnTo>
                  <a:lnTo>
                    <a:pt x="452638" y="1073443"/>
                  </a:lnTo>
                  <a:lnTo>
                    <a:pt x="495955" y="1078724"/>
                  </a:lnTo>
                  <a:lnTo>
                    <a:pt x="540258" y="1080516"/>
                  </a:lnTo>
                  <a:lnTo>
                    <a:pt x="584560" y="1078724"/>
                  </a:lnTo>
                  <a:lnTo>
                    <a:pt x="627877" y="1073443"/>
                  </a:lnTo>
                  <a:lnTo>
                    <a:pt x="670070" y="1064811"/>
                  </a:lnTo>
                  <a:lnTo>
                    <a:pt x="711000" y="1052968"/>
                  </a:lnTo>
                  <a:lnTo>
                    <a:pt x="750528" y="1038052"/>
                  </a:lnTo>
                  <a:lnTo>
                    <a:pt x="788514" y="1020203"/>
                  </a:lnTo>
                  <a:lnTo>
                    <a:pt x="824819" y="999560"/>
                  </a:lnTo>
                  <a:lnTo>
                    <a:pt x="859304" y="976262"/>
                  </a:lnTo>
                  <a:lnTo>
                    <a:pt x="891830" y="950448"/>
                  </a:lnTo>
                  <a:lnTo>
                    <a:pt x="922258" y="922258"/>
                  </a:lnTo>
                  <a:lnTo>
                    <a:pt x="950448" y="891830"/>
                  </a:lnTo>
                  <a:lnTo>
                    <a:pt x="976262" y="859304"/>
                  </a:lnTo>
                  <a:lnTo>
                    <a:pt x="999560" y="824819"/>
                  </a:lnTo>
                  <a:lnTo>
                    <a:pt x="1020203" y="788514"/>
                  </a:lnTo>
                  <a:lnTo>
                    <a:pt x="1038052" y="750528"/>
                  </a:lnTo>
                  <a:lnTo>
                    <a:pt x="1052968" y="711000"/>
                  </a:lnTo>
                  <a:lnTo>
                    <a:pt x="1064811" y="670070"/>
                  </a:lnTo>
                  <a:lnTo>
                    <a:pt x="1073443" y="627877"/>
                  </a:lnTo>
                  <a:lnTo>
                    <a:pt x="1078724" y="584560"/>
                  </a:lnTo>
                  <a:lnTo>
                    <a:pt x="1080515" y="540258"/>
                  </a:lnTo>
                  <a:lnTo>
                    <a:pt x="1078724" y="495955"/>
                  </a:lnTo>
                  <a:lnTo>
                    <a:pt x="1073443" y="452638"/>
                  </a:lnTo>
                  <a:lnTo>
                    <a:pt x="1064811" y="410445"/>
                  </a:lnTo>
                  <a:lnTo>
                    <a:pt x="1052968" y="369515"/>
                  </a:lnTo>
                  <a:lnTo>
                    <a:pt x="1038052" y="329987"/>
                  </a:lnTo>
                  <a:lnTo>
                    <a:pt x="1020203" y="292001"/>
                  </a:lnTo>
                  <a:lnTo>
                    <a:pt x="999560" y="255696"/>
                  </a:lnTo>
                  <a:lnTo>
                    <a:pt x="976262" y="221211"/>
                  </a:lnTo>
                  <a:lnTo>
                    <a:pt x="950448" y="188685"/>
                  </a:lnTo>
                  <a:lnTo>
                    <a:pt x="922258" y="158257"/>
                  </a:lnTo>
                  <a:lnTo>
                    <a:pt x="891830" y="130067"/>
                  </a:lnTo>
                  <a:lnTo>
                    <a:pt x="859304" y="104253"/>
                  </a:lnTo>
                  <a:lnTo>
                    <a:pt x="824819" y="80955"/>
                  </a:lnTo>
                  <a:lnTo>
                    <a:pt x="788514" y="60312"/>
                  </a:lnTo>
                  <a:lnTo>
                    <a:pt x="750528" y="42463"/>
                  </a:lnTo>
                  <a:lnTo>
                    <a:pt x="711000" y="27547"/>
                  </a:lnTo>
                  <a:lnTo>
                    <a:pt x="670070" y="15704"/>
                  </a:lnTo>
                  <a:lnTo>
                    <a:pt x="627877" y="7072"/>
                  </a:lnTo>
                  <a:lnTo>
                    <a:pt x="584560" y="1791"/>
                  </a:lnTo>
                  <a:lnTo>
                    <a:pt x="540258" y="0"/>
                  </a:lnTo>
                  <a:close/>
                </a:path>
              </a:pathLst>
            </a:custGeom>
            <a:solidFill>
              <a:srgbClr val="0071C5"/>
            </a:solidFill>
          </p:spPr>
          <p:txBody>
            <a:bodyPr bIns="0" lIns="0" rIns="0" rtlCol="0" tIns="0" wrap="square">
              <a:spAutoFit/>
            </a:bodyPr>
            <a:p>
              <a:endParaRPr dirty="0"/>
            </a:p>
          </p:txBody>
        </p:sp>
        <p:sp>
          <p:nvSpPr>
            <p:cNvPr id="1048925" name="object 10"/>
            <p:cNvSpPr/>
            <p:nvPr/>
          </p:nvSpPr>
          <p:spPr>
            <a:xfrm>
              <a:off x="5689203" y="3306349"/>
              <a:ext cx="1080515" cy="1080516"/>
            </a:xfrm>
            <a:custGeom>
              <a:avLst/>
              <a:ahLst/>
              <a:rect l="l" t="t" r="r" b="b"/>
              <a:pathLst>
                <a:path w="1080515" h="1080516">
                  <a:moveTo>
                    <a:pt x="0" y="540258"/>
                  </a:moveTo>
                  <a:lnTo>
                    <a:pt x="1791" y="495955"/>
                  </a:lnTo>
                  <a:lnTo>
                    <a:pt x="7072" y="452638"/>
                  </a:lnTo>
                  <a:lnTo>
                    <a:pt x="15704" y="410445"/>
                  </a:lnTo>
                  <a:lnTo>
                    <a:pt x="27547" y="369515"/>
                  </a:lnTo>
                  <a:lnTo>
                    <a:pt x="42463" y="329987"/>
                  </a:lnTo>
                  <a:lnTo>
                    <a:pt x="60312" y="292001"/>
                  </a:lnTo>
                  <a:lnTo>
                    <a:pt x="80955" y="255696"/>
                  </a:lnTo>
                  <a:lnTo>
                    <a:pt x="104253" y="221211"/>
                  </a:lnTo>
                  <a:lnTo>
                    <a:pt x="130067" y="188685"/>
                  </a:lnTo>
                  <a:lnTo>
                    <a:pt x="158257" y="158257"/>
                  </a:lnTo>
                  <a:lnTo>
                    <a:pt x="188685" y="130067"/>
                  </a:lnTo>
                  <a:lnTo>
                    <a:pt x="221211" y="104253"/>
                  </a:lnTo>
                  <a:lnTo>
                    <a:pt x="255696" y="80955"/>
                  </a:lnTo>
                  <a:lnTo>
                    <a:pt x="292001" y="60312"/>
                  </a:lnTo>
                  <a:lnTo>
                    <a:pt x="329987" y="42463"/>
                  </a:lnTo>
                  <a:lnTo>
                    <a:pt x="369515" y="27547"/>
                  </a:lnTo>
                  <a:lnTo>
                    <a:pt x="410445" y="15704"/>
                  </a:lnTo>
                  <a:lnTo>
                    <a:pt x="452638" y="7072"/>
                  </a:lnTo>
                  <a:lnTo>
                    <a:pt x="495955" y="1791"/>
                  </a:lnTo>
                  <a:lnTo>
                    <a:pt x="540258" y="0"/>
                  </a:lnTo>
                  <a:lnTo>
                    <a:pt x="584560" y="1791"/>
                  </a:lnTo>
                  <a:lnTo>
                    <a:pt x="627877" y="7072"/>
                  </a:lnTo>
                  <a:lnTo>
                    <a:pt x="670070" y="15704"/>
                  </a:lnTo>
                  <a:lnTo>
                    <a:pt x="711000" y="27547"/>
                  </a:lnTo>
                  <a:lnTo>
                    <a:pt x="750528" y="42463"/>
                  </a:lnTo>
                  <a:lnTo>
                    <a:pt x="788514" y="60312"/>
                  </a:lnTo>
                  <a:lnTo>
                    <a:pt x="824819" y="80955"/>
                  </a:lnTo>
                  <a:lnTo>
                    <a:pt x="859304" y="104253"/>
                  </a:lnTo>
                  <a:lnTo>
                    <a:pt x="891830" y="130067"/>
                  </a:lnTo>
                  <a:lnTo>
                    <a:pt x="922258" y="158257"/>
                  </a:lnTo>
                  <a:lnTo>
                    <a:pt x="950448" y="188685"/>
                  </a:lnTo>
                  <a:lnTo>
                    <a:pt x="976262" y="221211"/>
                  </a:lnTo>
                  <a:lnTo>
                    <a:pt x="999560" y="255696"/>
                  </a:lnTo>
                  <a:lnTo>
                    <a:pt x="1020203" y="292001"/>
                  </a:lnTo>
                  <a:lnTo>
                    <a:pt x="1038052" y="329987"/>
                  </a:lnTo>
                  <a:lnTo>
                    <a:pt x="1052968" y="369515"/>
                  </a:lnTo>
                  <a:lnTo>
                    <a:pt x="1064811" y="410445"/>
                  </a:lnTo>
                  <a:lnTo>
                    <a:pt x="1073443" y="452638"/>
                  </a:lnTo>
                  <a:lnTo>
                    <a:pt x="1078724" y="495955"/>
                  </a:lnTo>
                  <a:lnTo>
                    <a:pt x="1080515" y="540258"/>
                  </a:lnTo>
                  <a:lnTo>
                    <a:pt x="1078724" y="584560"/>
                  </a:lnTo>
                  <a:lnTo>
                    <a:pt x="1073443" y="627877"/>
                  </a:lnTo>
                  <a:lnTo>
                    <a:pt x="1064811" y="670070"/>
                  </a:lnTo>
                  <a:lnTo>
                    <a:pt x="1052968" y="711000"/>
                  </a:lnTo>
                  <a:lnTo>
                    <a:pt x="1038052" y="750528"/>
                  </a:lnTo>
                  <a:lnTo>
                    <a:pt x="1020203" y="788514"/>
                  </a:lnTo>
                  <a:lnTo>
                    <a:pt x="999560" y="824819"/>
                  </a:lnTo>
                  <a:lnTo>
                    <a:pt x="976262" y="859304"/>
                  </a:lnTo>
                  <a:lnTo>
                    <a:pt x="950448" y="891830"/>
                  </a:lnTo>
                  <a:lnTo>
                    <a:pt x="922258" y="922258"/>
                  </a:lnTo>
                  <a:lnTo>
                    <a:pt x="891830" y="950448"/>
                  </a:lnTo>
                  <a:lnTo>
                    <a:pt x="859304" y="976262"/>
                  </a:lnTo>
                  <a:lnTo>
                    <a:pt x="824819" y="999560"/>
                  </a:lnTo>
                  <a:lnTo>
                    <a:pt x="788514" y="1020203"/>
                  </a:lnTo>
                  <a:lnTo>
                    <a:pt x="750528" y="1038052"/>
                  </a:lnTo>
                  <a:lnTo>
                    <a:pt x="711000" y="1052968"/>
                  </a:lnTo>
                  <a:lnTo>
                    <a:pt x="670070" y="1064811"/>
                  </a:lnTo>
                  <a:lnTo>
                    <a:pt x="627877" y="1073443"/>
                  </a:lnTo>
                  <a:lnTo>
                    <a:pt x="584560" y="1078724"/>
                  </a:lnTo>
                  <a:lnTo>
                    <a:pt x="540258" y="1080516"/>
                  </a:lnTo>
                  <a:lnTo>
                    <a:pt x="495955" y="1078724"/>
                  </a:lnTo>
                  <a:lnTo>
                    <a:pt x="452638" y="1073443"/>
                  </a:lnTo>
                  <a:lnTo>
                    <a:pt x="410445" y="1064811"/>
                  </a:lnTo>
                  <a:lnTo>
                    <a:pt x="369515" y="1052968"/>
                  </a:lnTo>
                  <a:lnTo>
                    <a:pt x="329987" y="1038052"/>
                  </a:lnTo>
                  <a:lnTo>
                    <a:pt x="292001" y="1020203"/>
                  </a:lnTo>
                  <a:lnTo>
                    <a:pt x="255696" y="999560"/>
                  </a:lnTo>
                  <a:lnTo>
                    <a:pt x="221211" y="976262"/>
                  </a:lnTo>
                  <a:lnTo>
                    <a:pt x="188685" y="950448"/>
                  </a:lnTo>
                  <a:lnTo>
                    <a:pt x="158257" y="922258"/>
                  </a:lnTo>
                  <a:lnTo>
                    <a:pt x="130067" y="891830"/>
                  </a:lnTo>
                  <a:lnTo>
                    <a:pt x="104253" y="859304"/>
                  </a:lnTo>
                  <a:lnTo>
                    <a:pt x="80955" y="824819"/>
                  </a:lnTo>
                  <a:lnTo>
                    <a:pt x="60312" y="788514"/>
                  </a:lnTo>
                  <a:lnTo>
                    <a:pt x="42463" y="750528"/>
                  </a:lnTo>
                  <a:lnTo>
                    <a:pt x="27547" y="711000"/>
                  </a:lnTo>
                  <a:lnTo>
                    <a:pt x="15704" y="670070"/>
                  </a:lnTo>
                  <a:lnTo>
                    <a:pt x="7072" y="627877"/>
                  </a:lnTo>
                  <a:lnTo>
                    <a:pt x="1791" y="584560"/>
                  </a:lnTo>
                  <a:lnTo>
                    <a:pt x="0" y="540258"/>
                  </a:lnTo>
                  <a:close/>
                </a:path>
              </a:pathLst>
            </a:custGeom>
            <a:ln w="57912">
              <a:solidFill>
                <a:srgbClr val="FFFFFF"/>
              </a:solidFill>
            </a:ln>
          </p:spPr>
          <p:txBody>
            <a:bodyPr bIns="0" lIns="0" rIns="0" rtlCol="0" tIns="0" wrap="square">
              <a:spAutoFit/>
            </a:bodyPr>
            <a:p>
              <a:endParaRPr dirty="0"/>
            </a:p>
          </p:txBody>
        </p:sp>
        <p:sp>
          <p:nvSpPr>
            <p:cNvPr id="1048926" name="object 11"/>
            <p:cNvSpPr txBox="1"/>
            <p:nvPr/>
          </p:nvSpPr>
          <p:spPr>
            <a:xfrm>
              <a:off x="3871832" y="1682401"/>
              <a:ext cx="711200" cy="287020"/>
            </a:xfrm>
            <a:prstGeom prst="rect"/>
          </p:spPr>
          <p:txBody>
            <a:bodyPr bIns="0" lIns="0" rIns="0" rtlCol="0" tIns="0" vert="horz" wrap="square">
              <a:spAutoFit/>
            </a:bodyPr>
            <a:p>
              <a:pPr marL="12700">
                <a:lnSpc>
                  <a:spcPct val="100000"/>
                </a:lnSpc>
              </a:pPr>
              <a:r>
                <a:rPr b="1" dirty="0" sz="1800">
                  <a:solidFill>
                    <a:srgbClr val="FFFFFF"/>
                  </a:solidFill>
                  <a:latin typeface="微软雅黑"/>
                  <a:cs typeface="微软雅黑"/>
                </a:rPr>
                <a:t>新工艺</a:t>
              </a:r>
              <a:endParaRPr dirty="0" sz="1800">
                <a:latin typeface="微软雅黑"/>
                <a:cs typeface="微软雅黑"/>
              </a:endParaRPr>
            </a:p>
          </p:txBody>
        </p:sp>
        <p:sp>
          <p:nvSpPr>
            <p:cNvPr id="1048927" name="object 12"/>
            <p:cNvSpPr txBox="1"/>
            <p:nvPr/>
          </p:nvSpPr>
          <p:spPr>
            <a:xfrm>
              <a:off x="1891801" y="3698907"/>
              <a:ext cx="711200" cy="287020"/>
            </a:xfrm>
            <a:prstGeom prst="rect"/>
          </p:spPr>
          <p:txBody>
            <a:bodyPr bIns="0" lIns="0" rIns="0" rtlCol="0" tIns="0" vert="horz" wrap="square">
              <a:spAutoFit/>
            </a:bodyPr>
            <a:p>
              <a:pPr marL="12700">
                <a:lnSpc>
                  <a:spcPct val="100000"/>
                </a:lnSpc>
              </a:pPr>
              <a:r>
                <a:rPr b="1" dirty="0" sz="1800">
                  <a:solidFill>
                    <a:srgbClr val="FFFFFF"/>
                  </a:solidFill>
                  <a:latin typeface="微软雅黑"/>
                  <a:cs typeface="微软雅黑"/>
                </a:rPr>
                <a:t>新技术</a:t>
              </a:r>
              <a:endParaRPr dirty="0" sz="1800">
                <a:latin typeface="微软雅黑"/>
                <a:cs typeface="微软雅黑"/>
              </a:endParaRPr>
            </a:p>
          </p:txBody>
        </p:sp>
        <p:sp>
          <p:nvSpPr>
            <p:cNvPr id="1048928" name="object 13"/>
            <p:cNvSpPr txBox="1"/>
            <p:nvPr/>
          </p:nvSpPr>
          <p:spPr>
            <a:xfrm>
              <a:off x="3871832" y="5704236"/>
              <a:ext cx="711200" cy="287020"/>
            </a:xfrm>
            <a:prstGeom prst="rect"/>
          </p:spPr>
          <p:txBody>
            <a:bodyPr bIns="0" lIns="0" rIns="0" rtlCol="0" tIns="0" vert="horz" wrap="square">
              <a:spAutoFit/>
            </a:bodyPr>
            <a:p>
              <a:pPr marL="12700">
                <a:lnSpc>
                  <a:spcPct val="100000"/>
                </a:lnSpc>
              </a:pPr>
              <a:r>
                <a:rPr b="1" dirty="0" sz="1800">
                  <a:solidFill>
                    <a:srgbClr val="FFFFFF"/>
                  </a:solidFill>
                  <a:latin typeface="微软雅黑"/>
                  <a:cs typeface="微软雅黑"/>
                </a:rPr>
                <a:t>新材料</a:t>
              </a:r>
              <a:endParaRPr dirty="0" sz="1800">
                <a:latin typeface="微软雅黑"/>
                <a:cs typeface="微软雅黑"/>
              </a:endParaRPr>
            </a:p>
          </p:txBody>
        </p:sp>
        <p:sp>
          <p:nvSpPr>
            <p:cNvPr id="1048929" name="object 14"/>
            <p:cNvSpPr txBox="1"/>
            <p:nvPr/>
          </p:nvSpPr>
          <p:spPr>
            <a:xfrm>
              <a:off x="5873987" y="3698907"/>
              <a:ext cx="711200" cy="287020"/>
            </a:xfrm>
            <a:prstGeom prst="rect"/>
          </p:spPr>
          <p:txBody>
            <a:bodyPr bIns="0" lIns="0" rIns="0" rtlCol="0" tIns="0" vert="horz" wrap="square">
              <a:spAutoFit/>
            </a:bodyPr>
            <a:p>
              <a:pPr marL="12700">
                <a:lnSpc>
                  <a:spcPct val="100000"/>
                </a:lnSpc>
              </a:pPr>
              <a:r>
                <a:rPr b="1" dirty="0" sz="1800">
                  <a:solidFill>
                    <a:srgbClr val="FFFFFF"/>
                  </a:solidFill>
                  <a:latin typeface="微软雅黑"/>
                  <a:cs typeface="微软雅黑"/>
                </a:rPr>
                <a:t>新设备</a:t>
              </a:r>
              <a:endParaRPr dirty="0" sz="1800">
                <a:latin typeface="微软雅黑"/>
                <a:cs typeface="微软雅黑"/>
              </a:endParaRPr>
            </a:p>
          </p:txBody>
        </p:sp>
        <p:sp>
          <p:nvSpPr>
            <p:cNvPr id="1048930" name="object 15"/>
            <p:cNvSpPr txBox="1"/>
            <p:nvPr/>
          </p:nvSpPr>
          <p:spPr>
            <a:xfrm>
              <a:off x="2775060" y="3241834"/>
              <a:ext cx="2863215" cy="256540"/>
            </a:xfrm>
            <a:prstGeom prst="rect"/>
          </p:spPr>
          <p:txBody>
            <a:bodyPr bIns="0" lIns="0" rIns="0" rtlCol="0" tIns="0" vert="horz" wrap="square">
              <a:spAutoFit/>
            </a:bodyPr>
            <a:p>
              <a:pPr marL="12700">
                <a:lnSpc>
                  <a:spcPct val="100000"/>
                </a:lnSpc>
              </a:pPr>
              <a:r>
                <a:rPr b="1" dirty="0" sz="1600" spc="-20">
                  <a:solidFill>
                    <a:srgbClr val="FFFFFF"/>
                  </a:solidFill>
                  <a:latin typeface="微软雅黑"/>
                  <a:cs typeface="微软雅黑"/>
                </a:rPr>
                <a:t>必须了解、掌握其安全技术特性</a:t>
              </a:r>
              <a:endParaRPr dirty="0" sz="1600">
                <a:latin typeface="微软雅黑"/>
                <a:cs typeface="微软雅黑"/>
              </a:endParaRPr>
            </a:p>
          </p:txBody>
        </p:sp>
        <p:sp>
          <p:nvSpPr>
            <p:cNvPr id="1048931" name="object 16"/>
            <p:cNvSpPr txBox="1"/>
            <p:nvPr/>
          </p:nvSpPr>
          <p:spPr>
            <a:xfrm>
              <a:off x="3079860" y="3729514"/>
              <a:ext cx="2255520" cy="256540"/>
            </a:xfrm>
            <a:prstGeom prst="rect"/>
          </p:spPr>
          <p:txBody>
            <a:bodyPr bIns="0" lIns="0" rIns="0" rtlCol="0" tIns="0" vert="horz" wrap="square">
              <a:spAutoFit/>
            </a:bodyPr>
            <a:p>
              <a:pPr marL="12700">
                <a:lnSpc>
                  <a:spcPct val="100000"/>
                </a:lnSpc>
              </a:pPr>
              <a:r>
                <a:rPr b="1" dirty="0" sz="1600" spc="-20">
                  <a:solidFill>
                    <a:srgbClr val="FFFFFF"/>
                  </a:solidFill>
                  <a:latin typeface="微软雅黑"/>
                  <a:cs typeface="微软雅黑"/>
                </a:rPr>
                <a:t>采取有效的安全防护措施</a:t>
              </a:r>
              <a:endParaRPr dirty="0" sz="1600">
                <a:latin typeface="微软雅黑"/>
                <a:cs typeface="微软雅黑"/>
              </a:endParaRPr>
            </a:p>
          </p:txBody>
        </p:sp>
        <p:sp>
          <p:nvSpPr>
            <p:cNvPr id="1048932" name="object 17"/>
            <p:cNvSpPr txBox="1"/>
            <p:nvPr/>
          </p:nvSpPr>
          <p:spPr>
            <a:xfrm>
              <a:off x="3079860" y="4217448"/>
              <a:ext cx="2255520" cy="256540"/>
            </a:xfrm>
            <a:prstGeom prst="rect"/>
          </p:spPr>
          <p:txBody>
            <a:bodyPr bIns="0" lIns="0" rIns="0" rtlCol="0" tIns="0" vert="horz" wrap="square">
              <a:spAutoFit/>
            </a:bodyPr>
            <a:p>
              <a:pPr marL="12700">
                <a:lnSpc>
                  <a:spcPct val="100000"/>
                </a:lnSpc>
              </a:pPr>
              <a:r>
                <a:rPr b="1" dirty="0" sz="1600" spc="-20">
                  <a:solidFill>
                    <a:srgbClr val="FFFFFF"/>
                  </a:solidFill>
                  <a:latin typeface="微软雅黑"/>
                  <a:cs typeface="微软雅黑"/>
                </a:rPr>
                <a:t>对从业人员进行专门培训</a:t>
              </a:r>
              <a:endParaRPr dirty="0" sz="1600">
                <a:latin typeface="微软雅黑"/>
                <a:cs typeface="微软雅黑"/>
              </a:endParaRPr>
            </a:p>
          </p:txBody>
        </p:sp>
      </p:grpSp>
      <p:sp>
        <p:nvSpPr>
          <p:cNvPr id="1048933" name="object 18"/>
          <p:cNvSpPr/>
          <p:nvPr/>
        </p:nvSpPr>
        <p:spPr>
          <a:xfrm>
            <a:off x="8784446" y="3753387"/>
            <a:ext cx="3384804" cy="2977896"/>
          </a:xfrm>
          <a:prstGeom prst="rect"/>
          <a:blipFill>
            <a:blip xmlns:r="http://schemas.openxmlformats.org/officeDocument/2006/relationships" r:embed="rId1" cstate="print"/>
            <a:stretch>
              <a:fillRect/>
            </a:stretch>
          </a:blipFill>
        </p:spPr>
        <p:txBody>
          <a:bodyPr bIns="0" lIns="0" rIns="0" rtlCol="0" tIns="0" wrap="square">
            <a:spAutoFit/>
          </a:bodyPr>
          <a:p>
            <a:endParaRPr dirty="0"/>
          </a:p>
        </p:txBody>
      </p:sp>
      <p:grpSp>
        <p:nvGrpSpPr>
          <p:cNvPr id="160" name="组合 18"/>
          <p:cNvGrpSpPr/>
          <p:nvPr/>
        </p:nvGrpSpPr>
        <p:grpSpPr>
          <a:xfrm>
            <a:off x="194519" y="948674"/>
            <a:ext cx="5116038" cy="523220"/>
            <a:chOff x="400233" y="909514"/>
            <a:chExt cx="5116038" cy="523220"/>
          </a:xfrm>
        </p:grpSpPr>
        <p:sp>
          <p:nvSpPr>
            <p:cNvPr id="1048934" name="矩形 19"/>
            <p:cNvSpPr/>
            <p:nvPr/>
          </p:nvSpPr>
          <p:spPr>
            <a:xfrm flipH="1">
              <a:off x="400233" y="929898"/>
              <a:ext cx="226334" cy="502836"/>
            </a:xfrm>
            <a:prstGeom prst="rect"/>
            <a:solidFill>
              <a:srgbClr val="0071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solidFill>
                  <a:srgbClr val="FFFF00"/>
                </a:solidFill>
              </a:endParaRPr>
            </a:p>
          </p:txBody>
        </p:sp>
        <p:sp>
          <p:nvSpPr>
            <p:cNvPr id="1048935" name="文本框 20"/>
            <p:cNvSpPr txBox="1"/>
            <p:nvPr/>
          </p:nvSpPr>
          <p:spPr>
            <a:xfrm>
              <a:off x="626567" y="909514"/>
              <a:ext cx="4889704" cy="523220"/>
            </a:xfrm>
            <a:prstGeom prst="rect"/>
            <a:noFill/>
          </p:spPr>
          <p:txBody>
            <a:bodyPr rtlCol="0" wrap="square">
              <a:spAutoFit/>
            </a:bodyPr>
            <a:p>
              <a:r>
                <a:rPr altLang="en-US" b="1" dirty="0" sz="2800" lang="zh-CN">
                  <a:solidFill>
                    <a:schemeClr val="bg1">
                      <a:lumMod val="50000"/>
                    </a:schemeClr>
                  </a:solidFill>
                  <a:latin typeface="微软雅黑" panose="020B0503020204020204" pitchFamily="34" charset="-122"/>
                  <a:ea typeface="微软雅黑" panose="020B0503020204020204" pitchFamily="34" charset="-122"/>
                </a:rPr>
                <a:t>第二章</a:t>
              </a:r>
              <a:r>
                <a:rPr altLang="zh-CN" b="1" dirty="0" sz="2800" lang="en-US">
                  <a:solidFill>
                    <a:schemeClr val="bg1">
                      <a:lumMod val="50000"/>
                    </a:schemeClr>
                  </a:solidFill>
                  <a:latin typeface="微软雅黑" panose="020B0503020204020204" pitchFamily="34" charset="-122"/>
                  <a:ea typeface="微软雅黑" panose="020B0503020204020204" pitchFamily="34" charset="-122"/>
                </a:rPr>
                <a:t>&lt;</a:t>
              </a:r>
              <a:r>
                <a:rPr altLang="en-US" b="1" dirty="0" sz="2800" lang="zh-CN">
                  <a:solidFill>
                    <a:schemeClr val="bg1">
                      <a:lumMod val="50000"/>
                    </a:schemeClr>
                  </a:solidFill>
                  <a:latin typeface="微软雅黑" panose="020B0503020204020204" pitchFamily="34" charset="-122"/>
                  <a:ea typeface="微软雅黑" panose="020B0503020204020204" pitchFamily="34" charset="-122"/>
                </a:rPr>
                <a:t>第二十九条</a:t>
              </a:r>
              <a:r>
                <a:rPr altLang="zh-CN" b="1" dirty="0" sz="2800" lang="en-US">
                  <a:solidFill>
                    <a:schemeClr val="bg1">
                      <a:lumMod val="50000"/>
                    </a:schemeClr>
                  </a:solidFill>
                  <a:latin typeface="微软雅黑" panose="020B0503020204020204" pitchFamily="34" charset="-122"/>
                  <a:ea typeface="微软雅黑" panose="020B0503020204020204" pitchFamily="34" charset="-122"/>
                </a:rPr>
                <a:t>&gt;</a:t>
              </a:r>
              <a:endParaRPr altLang="en-US" b="1" dirty="0" sz="2800" lang="zh-CN">
                <a:solidFill>
                  <a:schemeClr val="bg1">
                    <a:lumMod val="50000"/>
                  </a:schemeClr>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61" name=""/>
        <p:cNvGrpSpPr/>
        <p:nvPr/>
      </p:nvGrpSpPr>
      <p:grpSpPr>
        <a:xfrm>
          <a:off x="0" y="0"/>
          <a:ext cx="0" cy="0"/>
          <a:chOff x="0" y="0"/>
          <a:chExt cx="0" cy="0"/>
        </a:xfrm>
      </p:grpSpPr>
      <p:grpSp>
        <p:nvGrpSpPr>
          <p:cNvPr id="162" name="组合 5"/>
          <p:cNvGrpSpPr/>
          <p:nvPr/>
        </p:nvGrpSpPr>
        <p:grpSpPr>
          <a:xfrm>
            <a:off x="1670683" y="1845618"/>
            <a:ext cx="8856984" cy="4464496"/>
            <a:chOff x="2282751" y="1917626"/>
            <a:chExt cx="6984492" cy="3671315"/>
          </a:xfrm>
        </p:grpSpPr>
        <p:sp>
          <p:nvSpPr>
            <p:cNvPr id="1048936" name="object 2"/>
            <p:cNvSpPr/>
            <p:nvPr/>
          </p:nvSpPr>
          <p:spPr>
            <a:xfrm>
              <a:off x="2282751" y="1917626"/>
              <a:ext cx="6984492" cy="3671315"/>
            </a:xfrm>
            <a:custGeom>
              <a:avLst/>
              <a:ahLst/>
              <a:rect l="l" t="t" r="r" b="b"/>
              <a:pathLst>
                <a:path w="6984492" h="3671315">
                  <a:moveTo>
                    <a:pt x="0" y="3671315"/>
                  </a:moveTo>
                  <a:lnTo>
                    <a:pt x="6984492" y="3671315"/>
                  </a:lnTo>
                  <a:lnTo>
                    <a:pt x="6984492" y="0"/>
                  </a:lnTo>
                  <a:lnTo>
                    <a:pt x="0" y="0"/>
                  </a:lnTo>
                  <a:lnTo>
                    <a:pt x="0" y="3671315"/>
                  </a:lnTo>
                  <a:close/>
                </a:path>
              </a:pathLst>
            </a:custGeom>
            <a:solidFill>
              <a:srgbClr val="007133"/>
            </a:solidFill>
          </p:spPr>
          <p:txBody>
            <a:bodyPr bIns="0" lIns="0" rIns="0" rtlCol="0" tIns="0" wrap="square">
              <a:spAutoFit/>
            </a:bodyPr>
            <a:p>
              <a:endParaRPr dirty="0"/>
            </a:p>
          </p:txBody>
        </p:sp>
        <p:sp>
          <p:nvSpPr>
            <p:cNvPr id="1048937" name="object 3"/>
            <p:cNvSpPr/>
            <p:nvPr/>
          </p:nvSpPr>
          <p:spPr>
            <a:xfrm>
              <a:off x="2555547" y="2181278"/>
              <a:ext cx="6438899" cy="1956816"/>
            </a:xfrm>
            <a:prstGeom prst="rect"/>
            <a:blipFill>
              <a:blip xmlns:r="http://schemas.openxmlformats.org/officeDocument/2006/relationships" r:embed="rId1" cstate="print"/>
              <a:stretch>
                <a:fillRect/>
              </a:stretch>
            </a:blipFill>
          </p:spPr>
          <p:txBody>
            <a:bodyPr bIns="0" lIns="0" rIns="0" rtlCol="0" tIns="0" wrap="square">
              <a:spAutoFit/>
            </a:bodyPr>
            <a:p>
              <a:endParaRPr dirty="0"/>
            </a:p>
          </p:txBody>
        </p:sp>
        <p:sp>
          <p:nvSpPr>
            <p:cNvPr id="1048938" name="object 4"/>
            <p:cNvSpPr/>
            <p:nvPr/>
          </p:nvSpPr>
          <p:spPr>
            <a:xfrm>
              <a:off x="2482395" y="4365170"/>
              <a:ext cx="6439662" cy="0"/>
            </a:xfrm>
            <a:custGeom>
              <a:avLst/>
              <a:ahLst/>
              <a:rect l="l" t="t" r="r" b="b"/>
              <a:pathLst>
                <a:path w="6439661">
                  <a:moveTo>
                    <a:pt x="0" y="0"/>
                  </a:moveTo>
                  <a:lnTo>
                    <a:pt x="6439662" y="0"/>
                  </a:lnTo>
                </a:path>
              </a:pathLst>
            </a:custGeom>
            <a:ln w="6096">
              <a:solidFill>
                <a:srgbClr val="FFFFFF"/>
              </a:solidFill>
            </a:ln>
          </p:spPr>
          <p:txBody>
            <a:bodyPr bIns="0" lIns="0" rIns="0" rtlCol="0" tIns="0" wrap="square">
              <a:spAutoFit/>
            </a:bodyPr>
            <a:p>
              <a:endParaRPr dirty="0"/>
            </a:p>
          </p:txBody>
        </p:sp>
        <p:sp>
          <p:nvSpPr>
            <p:cNvPr id="1048939" name="object 5"/>
            <p:cNvSpPr txBox="1"/>
            <p:nvPr/>
          </p:nvSpPr>
          <p:spPr>
            <a:xfrm>
              <a:off x="2412671" y="4592245"/>
              <a:ext cx="6724650" cy="706559"/>
            </a:xfrm>
            <a:prstGeom prst="rect"/>
          </p:spPr>
          <p:txBody>
            <a:bodyPr bIns="0" lIns="0" rIns="0" rtlCol="0" tIns="0" vert="horz" wrap="square">
              <a:spAutoFit/>
            </a:bodyPr>
            <a:p>
              <a:pPr algn="ctr" marL="12700">
                <a:lnSpc>
                  <a:spcPct val="100000"/>
                </a:lnSpc>
              </a:pPr>
              <a:r>
                <a:rPr b="1" dirty="0" sz="2000" spc="-20">
                  <a:solidFill>
                    <a:srgbClr val="FFFFFF"/>
                  </a:solidFill>
                  <a:latin typeface="微软雅黑"/>
                  <a:cs typeface="微软雅黑"/>
                </a:rPr>
                <a:t>必须按照国家有关规定经专门的安</a:t>
              </a:r>
              <a:r>
                <a:rPr b="1" dirty="0" sz="2000" spc="-10">
                  <a:solidFill>
                    <a:srgbClr val="FFFFFF"/>
                  </a:solidFill>
                  <a:latin typeface="微软雅黑"/>
                  <a:cs typeface="微软雅黑"/>
                </a:rPr>
                <a:t>全</a:t>
              </a:r>
              <a:r>
                <a:rPr b="1" dirty="0" sz="2000" spc="-20">
                  <a:solidFill>
                    <a:srgbClr val="FFFFFF"/>
                  </a:solidFill>
                  <a:latin typeface="微软雅黑"/>
                  <a:cs typeface="微软雅黑"/>
                </a:rPr>
                <a:t>作业</a:t>
              </a:r>
              <a:r>
                <a:rPr b="1" dirty="0" sz="2000" spc="-10">
                  <a:solidFill>
                    <a:srgbClr val="FFFFFF"/>
                  </a:solidFill>
                  <a:latin typeface="微软雅黑"/>
                  <a:cs typeface="微软雅黑"/>
                </a:rPr>
                <a:t>培</a:t>
              </a:r>
              <a:r>
                <a:rPr b="1" dirty="0" sz="2000" spc="-20">
                  <a:solidFill>
                    <a:srgbClr val="FFFFFF"/>
                  </a:solidFill>
                  <a:latin typeface="微软雅黑"/>
                  <a:cs typeface="微软雅黑"/>
                </a:rPr>
                <a:t>训，</a:t>
              </a:r>
              <a:r>
                <a:rPr b="1" dirty="0" sz="2000" spc="-10">
                  <a:solidFill>
                    <a:srgbClr val="FFFFFF"/>
                  </a:solidFill>
                  <a:latin typeface="微软雅黑"/>
                  <a:cs typeface="微软雅黑"/>
                </a:rPr>
                <a:t>取</a:t>
              </a:r>
              <a:r>
                <a:rPr b="1" dirty="0" sz="2000" spc="-20">
                  <a:solidFill>
                    <a:srgbClr val="FFFFFF"/>
                  </a:solidFill>
                  <a:latin typeface="微软雅黑"/>
                  <a:cs typeface="微软雅黑"/>
                </a:rPr>
                <a:t>得相</a:t>
              </a:r>
              <a:r>
                <a:rPr b="1" dirty="0" sz="2000" spc="-5">
                  <a:solidFill>
                    <a:srgbClr val="FFFFFF"/>
                  </a:solidFill>
                  <a:latin typeface="微软雅黑"/>
                  <a:cs typeface="微软雅黑"/>
                </a:rPr>
                <a:t>应</a:t>
              </a:r>
              <a:r>
                <a:rPr b="1" dirty="0" sz="2000" spc="-20">
                  <a:solidFill>
                    <a:srgbClr val="FFFFFF"/>
                  </a:solidFill>
                  <a:latin typeface="微软雅黑"/>
                  <a:cs typeface="微软雅黑"/>
                </a:rPr>
                <a:t>资格</a:t>
              </a:r>
              <a:r>
                <a:rPr b="1" dirty="0" sz="2000" spc="-10">
                  <a:solidFill>
                    <a:srgbClr val="FFFFFF"/>
                  </a:solidFill>
                  <a:latin typeface="微软雅黑"/>
                  <a:cs typeface="微软雅黑"/>
                </a:rPr>
                <a:t>方</a:t>
              </a:r>
              <a:r>
                <a:rPr b="1" dirty="0" sz="2000" spc="-20">
                  <a:solidFill>
                    <a:srgbClr val="FFFFFF"/>
                  </a:solidFill>
                  <a:latin typeface="微软雅黑"/>
                  <a:cs typeface="微软雅黑"/>
                </a:rPr>
                <a:t>可上</a:t>
              </a:r>
              <a:r>
                <a:rPr b="1" dirty="0" sz="2000" spc="-10">
                  <a:solidFill>
                    <a:srgbClr val="FFFFFF"/>
                  </a:solidFill>
                  <a:latin typeface="微软雅黑"/>
                  <a:cs typeface="微软雅黑"/>
                </a:rPr>
                <a:t>岗</a:t>
              </a:r>
              <a:r>
                <a:rPr b="1" dirty="0" sz="2000" spc="-20">
                  <a:solidFill>
                    <a:srgbClr val="FFFFFF"/>
                  </a:solidFill>
                  <a:latin typeface="微软雅黑"/>
                  <a:cs typeface="微软雅黑"/>
                </a:rPr>
                <a:t>作业</a:t>
              </a:r>
              <a:endParaRPr dirty="0" sz="2000">
                <a:latin typeface="微软雅黑"/>
                <a:cs typeface="微软雅黑"/>
              </a:endParaRPr>
            </a:p>
            <a:p>
              <a:pPr algn="ctr">
                <a:lnSpc>
                  <a:spcPts val="1900"/>
                </a:lnSpc>
                <a:spcBef>
                  <a:spcPts val="20"/>
                </a:spcBef>
              </a:pPr>
              <a:endParaRPr dirty="0"/>
            </a:p>
            <a:p>
              <a:pPr algn="ctr" marL="12700">
                <a:lnSpc>
                  <a:spcPct val="100000"/>
                </a:lnSpc>
              </a:pPr>
              <a:r>
                <a:rPr b="1" dirty="0" sz="2000" spc="-20">
                  <a:solidFill>
                    <a:srgbClr val="FFFFFF"/>
                  </a:solidFill>
                  <a:latin typeface="微软雅黑"/>
                  <a:cs typeface="微软雅黑"/>
                </a:rPr>
                <a:t>特种作</a:t>
              </a:r>
              <a:r>
                <a:rPr b="1" dirty="0" sz="2000" spc="-25">
                  <a:solidFill>
                    <a:srgbClr val="FFFFFF"/>
                  </a:solidFill>
                  <a:latin typeface="微软雅黑"/>
                  <a:cs typeface="微软雅黑"/>
                </a:rPr>
                <a:t>业</a:t>
              </a:r>
              <a:r>
                <a:rPr b="1" dirty="0" sz="2000" spc="-20">
                  <a:solidFill>
                    <a:srgbClr val="FFFFFF"/>
                  </a:solidFill>
                  <a:latin typeface="微软雅黑"/>
                  <a:cs typeface="微软雅黑"/>
                </a:rPr>
                <a:t>人员范围由国务院安全生</a:t>
              </a:r>
              <a:r>
                <a:rPr b="1" dirty="0" sz="2000" spc="-10">
                  <a:solidFill>
                    <a:srgbClr val="FFFFFF"/>
                  </a:solidFill>
                  <a:latin typeface="微软雅黑"/>
                  <a:cs typeface="微软雅黑"/>
                </a:rPr>
                <a:t>产</a:t>
              </a:r>
              <a:r>
                <a:rPr b="1" dirty="0" sz="2000" spc="-20">
                  <a:solidFill>
                    <a:srgbClr val="FFFFFF"/>
                  </a:solidFill>
                  <a:latin typeface="微软雅黑"/>
                  <a:cs typeface="微软雅黑"/>
                </a:rPr>
                <a:t>监督</a:t>
              </a:r>
              <a:r>
                <a:rPr b="1" dirty="0" sz="2000" spc="-10">
                  <a:solidFill>
                    <a:srgbClr val="FFFFFF"/>
                  </a:solidFill>
                  <a:latin typeface="微软雅黑"/>
                  <a:cs typeface="微软雅黑"/>
                </a:rPr>
                <a:t>管</a:t>
              </a:r>
              <a:r>
                <a:rPr b="1" dirty="0" sz="2000" spc="-20">
                  <a:solidFill>
                    <a:srgbClr val="FFFFFF"/>
                  </a:solidFill>
                  <a:latin typeface="微软雅黑"/>
                  <a:cs typeface="微软雅黑"/>
                </a:rPr>
                <a:t>理部</a:t>
              </a:r>
              <a:r>
                <a:rPr b="1" dirty="0" sz="2000" spc="-10">
                  <a:solidFill>
                    <a:srgbClr val="FFFFFF"/>
                  </a:solidFill>
                  <a:latin typeface="微软雅黑"/>
                  <a:cs typeface="微软雅黑"/>
                </a:rPr>
                <a:t>门</a:t>
              </a:r>
              <a:r>
                <a:rPr b="1" dirty="0" sz="2000" spc="-20">
                  <a:solidFill>
                    <a:srgbClr val="FFFFFF"/>
                  </a:solidFill>
                  <a:latin typeface="微软雅黑"/>
                  <a:cs typeface="微软雅黑"/>
                </a:rPr>
                <a:t>会同</a:t>
              </a:r>
              <a:r>
                <a:rPr b="1" dirty="0" sz="2000" spc="-10">
                  <a:solidFill>
                    <a:srgbClr val="FFFFFF"/>
                  </a:solidFill>
                  <a:latin typeface="微软雅黑"/>
                  <a:cs typeface="微软雅黑"/>
                </a:rPr>
                <a:t>国</a:t>
              </a:r>
              <a:r>
                <a:rPr b="1" dirty="0" sz="2000" spc="-20">
                  <a:solidFill>
                    <a:srgbClr val="FFFFFF"/>
                  </a:solidFill>
                  <a:latin typeface="微软雅黑"/>
                  <a:cs typeface="微软雅黑"/>
                </a:rPr>
                <a:t>务院</a:t>
              </a:r>
              <a:r>
                <a:rPr b="1" dirty="0" sz="2000" spc="-10">
                  <a:solidFill>
                    <a:srgbClr val="FFFFFF"/>
                  </a:solidFill>
                  <a:latin typeface="微软雅黑"/>
                  <a:cs typeface="微软雅黑"/>
                </a:rPr>
                <a:t>有</a:t>
              </a:r>
              <a:r>
                <a:rPr b="1" dirty="0" sz="2000" spc="-20">
                  <a:solidFill>
                    <a:srgbClr val="FFFFFF"/>
                  </a:solidFill>
                  <a:latin typeface="微软雅黑"/>
                  <a:cs typeface="微软雅黑"/>
                </a:rPr>
                <a:t>关部</a:t>
              </a:r>
              <a:r>
                <a:rPr b="1" dirty="0" sz="2000" spc="-10">
                  <a:solidFill>
                    <a:srgbClr val="FFFFFF"/>
                  </a:solidFill>
                  <a:latin typeface="微软雅黑"/>
                  <a:cs typeface="微软雅黑"/>
                </a:rPr>
                <a:t>门</a:t>
              </a:r>
              <a:r>
                <a:rPr b="1" dirty="0" sz="2000" spc="-20">
                  <a:solidFill>
                    <a:srgbClr val="FFFFFF"/>
                  </a:solidFill>
                  <a:latin typeface="微软雅黑"/>
                  <a:cs typeface="微软雅黑"/>
                </a:rPr>
                <a:t>确定</a:t>
              </a:r>
              <a:endParaRPr dirty="0" sz="2000">
                <a:latin typeface="微软雅黑"/>
                <a:cs typeface="微软雅黑"/>
              </a:endParaRPr>
            </a:p>
          </p:txBody>
        </p:sp>
      </p:grpSp>
      <p:grpSp>
        <p:nvGrpSpPr>
          <p:cNvPr id="163" name="组合 6"/>
          <p:cNvGrpSpPr/>
          <p:nvPr/>
        </p:nvGrpSpPr>
        <p:grpSpPr>
          <a:xfrm>
            <a:off x="194519" y="948674"/>
            <a:ext cx="5116038" cy="523220"/>
            <a:chOff x="400233" y="909514"/>
            <a:chExt cx="5116038" cy="523220"/>
          </a:xfrm>
        </p:grpSpPr>
        <p:sp>
          <p:nvSpPr>
            <p:cNvPr id="1048940" name="矩形 7"/>
            <p:cNvSpPr/>
            <p:nvPr/>
          </p:nvSpPr>
          <p:spPr>
            <a:xfrm flipH="1">
              <a:off x="400233" y="929898"/>
              <a:ext cx="226334" cy="502836"/>
            </a:xfrm>
            <a:prstGeom prst="rect"/>
            <a:solidFill>
              <a:srgbClr val="0071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solidFill>
                  <a:srgbClr val="FFFF00"/>
                </a:solidFill>
              </a:endParaRPr>
            </a:p>
          </p:txBody>
        </p:sp>
        <p:sp>
          <p:nvSpPr>
            <p:cNvPr id="1048941" name="文本框 8"/>
            <p:cNvSpPr txBox="1"/>
            <p:nvPr/>
          </p:nvSpPr>
          <p:spPr>
            <a:xfrm>
              <a:off x="626567" y="909514"/>
              <a:ext cx="4889704" cy="523220"/>
            </a:xfrm>
            <a:prstGeom prst="rect"/>
            <a:noFill/>
          </p:spPr>
          <p:txBody>
            <a:bodyPr rtlCol="0" wrap="square">
              <a:spAutoFit/>
            </a:bodyPr>
            <a:p>
              <a:r>
                <a:rPr altLang="en-US" b="1" dirty="0" sz="2800" lang="zh-CN">
                  <a:solidFill>
                    <a:schemeClr val="bg1">
                      <a:lumMod val="50000"/>
                    </a:schemeClr>
                  </a:solidFill>
                  <a:latin typeface="微软雅黑" panose="020B0503020204020204" pitchFamily="34" charset="-122"/>
                  <a:ea typeface="微软雅黑" panose="020B0503020204020204" pitchFamily="34" charset="-122"/>
                </a:rPr>
                <a:t>第二章</a:t>
              </a:r>
              <a:r>
                <a:rPr altLang="zh-CN" b="1" dirty="0" sz="2800" lang="en-US">
                  <a:solidFill>
                    <a:schemeClr val="bg1">
                      <a:lumMod val="50000"/>
                    </a:schemeClr>
                  </a:solidFill>
                  <a:latin typeface="微软雅黑" panose="020B0503020204020204" pitchFamily="34" charset="-122"/>
                  <a:ea typeface="微软雅黑" panose="020B0503020204020204" pitchFamily="34" charset="-122"/>
                </a:rPr>
                <a:t>&lt;</a:t>
              </a:r>
              <a:r>
                <a:rPr altLang="en-US" b="1" dirty="0" sz="2800" lang="zh-CN">
                  <a:solidFill>
                    <a:schemeClr val="bg1">
                      <a:lumMod val="50000"/>
                    </a:schemeClr>
                  </a:solidFill>
                  <a:latin typeface="微软雅黑" panose="020B0503020204020204" pitchFamily="34" charset="-122"/>
                  <a:ea typeface="微软雅黑" panose="020B0503020204020204" pitchFamily="34" charset="-122"/>
                </a:rPr>
                <a:t>第三十条</a:t>
              </a:r>
              <a:r>
                <a:rPr altLang="zh-CN" b="1" dirty="0" sz="2800" lang="en-US">
                  <a:solidFill>
                    <a:schemeClr val="bg1">
                      <a:lumMod val="50000"/>
                    </a:schemeClr>
                  </a:solidFill>
                  <a:latin typeface="微软雅黑" panose="020B0503020204020204" pitchFamily="34" charset="-122"/>
                  <a:ea typeface="微软雅黑" panose="020B0503020204020204" pitchFamily="34" charset="-122"/>
                </a:rPr>
                <a:t>&gt;</a:t>
              </a:r>
              <a:endParaRPr altLang="en-US" b="1" dirty="0" sz="2800" lang="zh-CN">
                <a:solidFill>
                  <a:schemeClr val="bg1">
                    <a:lumMod val="50000"/>
                  </a:schemeClr>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64" name=""/>
        <p:cNvGrpSpPr/>
        <p:nvPr/>
      </p:nvGrpSpPr>
      <p:grpSpPr>
        <a:xfrm>
          <a:off x="0" y="0"/>
          <a:ext cx="0" cy="0"/>
          <a:chOff x="0" y="0"/>
          <a:chExt cx="0" cy="0"/>
        </a:xfrm>
      </p:grpSpPr>
      <p:grpSp>
        <p:nvGrpSpPr>
          <p:cNvPr id="165" name="组合 36"/>
          <p:cNvGrpSpPr/>
          <p:nvPr/>
        </p:nvGrpSpPr>
        <p:grpSpPr>
          <a:xfrm>
            <a:off x="1130623" y="1917626"/>
            <a:ext cx="10081120" cy="3960440"/>
            <a:chOff x="992124" y="1767839"/>
            <a:chExt cx="7205471" cy="2971800"/>
          </a:xfrm>
        </p:grpSpPr>
        <p:sp>
          <p:nvSpPr>
            <p:cNvPr id="1048942" name="object 2"/>
            <p:cNvSpPr/>
            <p:nvPr/>
          </p:nvSpPr>
          <p:spPr>
            <a:xfrm>
              <a:off x="6802881" y="1772411"/>
              <a:ext cx="1390142" cy="1440180"/>
            </a:xfrm>
            <a:prstGeom prst="rect"/>
            <a:blipFill>
              <a:blip xmlns:r="http://schemas.openxmlformats.org/officeDocument/2006/relationships" r:embed="rId1" cstate="print"/>
              <a:stretch>
                <a:fillRect/>
              </a:stretch>
            </a:blipFill>
          </p:spPr>
          <p:txBody>
            <a:bodyPr bIns="0" lIns="0" rIns="0" rtlCol="0" tIns="0" wrap="square">
              <a:spAutoFit/>
            </a:bodyPr>
            <a:p>
              <a:endParaRPr dirty="0"/>
            </a:p>
          </p:txBody>
        </p:sp>
        <p:sp>
          <p:nvSpPr>
            <p:cNvPr id="1048943" name="object 3"/>
            <p:cNvSpPr/>
            <p:nvPr/>
          </p:nvSpPr>
          <p:spPr>
            <a:xfrm>
              <a:off x="6748271" y="1767839"/>
              <a:ext cx="1449324" cy="1449324"/>
            </a:xfrm>
            <a:custGeom>
              <a:avLst/>
              <a:ahLst/>
              <a:rect l="l" t="t" r="r" b="b"/>
              <a:pathLst>
                <a:path w="1449324" h="1449324">
                  <a:moveTo>
                    <a:pt x="0" y="1449324"/>
                  </a:moveTo>
                  <a:lnTo>
                    <a:pt x="1449324" y="1449324"/>
                  </a:lnTo>
                  <a:lnTo>
                    <a:pt x="1449324" y="0"/>
                  </a:lnTo>
                  <a:lnTo>
                    <a:pt x="0" y="0"/>
                  </a:lnTo>
                  <a:lnTo>
                    <a:pt x="0" y="1449324"/>
                  </a:lnTo>
                  <a:close/>
                </a:path>
              </a:pathLst>
            </a:custGeom>
            <a:ln w="9144">
              <a:solidFill>
                <a:srgbClr val="D9D9D9"/>
              </a:solidFill>
            </a:ln>
          </p:spPr>
          <p:txBody>
            <a:bodyPr bIns="0" lIns="0" rIns="0" rtlCol="0" tIns="0" wrap="square">
              <a:spAutoFit/>
            </a:bodyPr>
            <a:p>
              <a:endParaRPr dirty="0"/>
            </a:p>
          </p:txBody>
        </p:sp>
        <p:sp>
          <p:nvSpPr>
            <p:cNvPr id="1048944" name="object 4"/>
            <p:cNvSpPr/>
            <p:nvPr/>
          </p:nvSpPr>
          <p:spPr>
            <a:xfrm>
              <a:off x="5245608" y="3294888"/>
              <a:ext cx="1440180" cy="1440180"/>
            </a:xfrm>
            <a:prstGeom prst="rect"/>
            <a:blipFill>
              <a:blip xmlns:r="http://schemas.openxmlformats.org/officeDocument/2006/relationships" r:embed="rId2" cstate="print"/>
              <a:stretch>
                <a:fillRect/>
              </a:stretch>
            </a:blipFill>
          </p:spPr>
          <p:txBody>
            <a:bodyPr bIns="0" lIns="0" rIns="0" rtlCol="0" tIns="0" wrap="square">
              <a:spAutoFit/>
            </a:bodyPr>
            <a:p>
              <a:endParaRPr dirty="0"/>
            </a:p>
          </p:txBody>
        </p:sp>
        <p:sp>
          <p:nvSpPr>
            <p:cNvPr id="1048945" name="object 5"/>
            <p:cNvSpPr/>
            <p:nvPr/>
          </p:nvSpPr>
          <p:spPr>
            <a:xfrm>
              <a:off x="5241035" y="3290315"/>
              <a:ext cx="1449323" cy="1449324"/>
            </a:xfrm>
            <a:custGeom>
              <a:avLst/>
              <a:ahLst/>
              <a:rect l="l" t="t" r="r" b="b"/>
              <a:pathLst>
                <a:path w="1449323" h="1449324">
                  <a:moveTo>
                    <a:pt x="0" y="1449324"/>
                  </a:moveTo>
                  <a:lnTo>
                    <a:pt x="1449323" y="1449324"/>
                  </a:lnTo>
                  <a:lnTo>
                    <a:pt x="1449323" y="0"/>
                  </a:lnTo>
                  <a:lnTo>
                    <a:pt x="0" y="0"/>
                  </a:lnTo>
                  <a:lnTo>
                    <a:pt x="0" y="1449324"/>
                  </a:lnTo>
                  <a:close/>
                </a:path>
              </a:pathLst>
            </a:custGeom>
            <a:ln w="9144">
              <a:solidFill>
                <a:srgbClr val="D9D9D9"/>
              </a:solidFill>
            </a:ln>
          </p:spPr>
          <p:txBody>
            <a:bodyPr bIns="0" lIns="0" rIns="0" rtlCol="0" tIns="0" wrap="square">
              <a:spAutoFit/>
            </a:bodyPr>
            <a:p>
              <a:endParaRPr dirty="0"/>
            </a:p>
          </p:txBody>
        </p:sp>
        <p:sp>
          <p:nvSpPr>
            <p:cNvPr id="1048946" name="object 6"/>
            <p:cNvSpPr/>
            <p:nvPr/>
          </p:nvSpPr>
          <p:spPr>
            <a:xfrm>
              <a:off x="6752843" y="3294888"/>
              <a:ext cx="1238643" cy="1440180"/>
            </a:xfrm>
            <a:prstGeom prst="rect"/>
            <a:blipFill>
              <a:blip xmlns:r="http://schemas.openxmlformats.org/officeDocument/2006/relationships" r:embed="rId3" cstate="print"/>
              <a:stretch>
                <a:fillRect/>
              </a:stretch>
            </a:blipFill>
          </p:spPr>
          <p:txBody>
            <a:bodyPr bIns="0" lIns="0" rIns="0" rtlCol="0" tIns="0" wrap="square">
              <a:spAutoFit/>
            </a:bodyPr>
            <a:p>
              <a:endParaRPr dirty="0"/>
            </a:p>
          </p:txBody>
        </p:sp>
        <p:sp>
          <p:nvSpPr>
            <p:cNvPr id="1048947" name="object 7"/>
            <p:cNvSpPr/>
            <p:nvPr/>
          </p:nvSpPr>
          <p:spPr>
            <a:xfrm>
              <a:off x="6748271" y="3290315"/>
              <a:ext cx="1449324" cy="1449324"/>
            </a:xfrm>
            <a:custGeom>
              <a:avLst/>
              <a:ahLst/>
              <a:rect l="l" t="t" r="r" b="b"/>
              <a:pathLst>
                <a:path w="1449324" h="1449324">
                  <a:moveTo>
                    <a:pt x="0" y="1449324"/>
                  </a:moveTo>
                  <a:lnTo>
                    <a:pt x="1449324" y="1449324"/>
                  </a:lnTo>
                  <a:lnTo>
                    <a:pt x="1449324" y="0"/>
                  </a:lnTo>
                  <a:lnTo>
                    <a:pt x="0" y="0"/>
                  </a:lnTo>
                  <a:lnTo>
                    <a:pt x="0" y="1449324"/>
                  </a:lnTo>
                  <a:close/>
                </a:path>
              </a:pathLst>
            </a:custGeom>
            <a:ln w="9144">
              <a:solidFill>
                <a:srgbClr val="D9D9D9"/>
              </a:solidFill>
            </a:ln>
          </p:spPr>
          <p:txBody>
            <a:bodyPr bIns="0" lIns="0" rIns="0" rtlCol="0" tIns="0" wrap="square">
              <a:spAutoFit/>
            </a:bodyPr>
            <a:p>
              <a:endParaRPr dirty="0"/>
            </a:p>
          </p:txBody>
        </p:sp>
        <p:sp>
          <p:nvSpPr>
            <p:cNvPr id="1048948" name="object 8"/>
            <p:cNvSpPr/>
            <p:nvPr/>
          </p:nvSpPr>
          <p:spPr>
            <a:xfrm>
              <a:off x="5245608" y="1772411"/>
              <a:ext cx="1440180" cy="1440180"/>
            </a:xfrm>
            <a:custGeom>
              <a:avLst/>
              <a:ahLst/>
              <a:rect l="l" t="t" r="r" b="b"/>
              <a:pathLst>
                <a:path w="1440180" h="1440180">
                  <a:moveTo>
                    <a:pt x="0" y="1440180"/>
                  </a:moveTo>
                  <a:lnTo>
                    <a:pt x="1440180" y="1440180"/>
                  </a:lnTo>
                  <a:lnTo>
                    <a:pt x="1440180" y="0"/>
                  </a:lnTo>
                  <a:lnTo>
                    <a:pt x="0" y="0"/>
                  </a:lnTo>
                  <a:lnTo>
                    <a:pt x="0" y="1440180"/>
                  </a:lnTo>
                  <a:close/>
                </a:path>
              </a:pathLst>
            </a:custGeom>
            <a:solidFill>
              <a:srgbClr val="DC3B00"/>
            </a:solidFill>
          </p:spPr>
          <p:txBody>
            <a:bodyPr bIns="0" lIns="0" rIns="0" rtlCol="0" tIns="0" wrap="square">
              <a:spAutoFit/>
            </a:bodyPr>
            <a:p>
              <a:endParaRPr dirty="0"/>
            </a:p>
          </p:txBody>
        </p:sp>
        <p:sp>
          <p:nvSpPr>
            <p:cNvPr id="1048949" name="object 9"/>
            <p:cNvSpPr/>
            <p:nvPr/>
          </p:nvSpPr>
          <p:spPr>
            <a:xfrm>
              <a:off x="5472810" y="2228214"/>
              <a:ext cx="982852" cy="196079"/>
            </a:xfrm>
            <a:prstGeom prst="rect"/>
            <a:blipFill>
              <a:blip xmlns:r="http://schemas.openxmlformats.org/officeDocument/2006/relationships" r:embed="rId4" cstate="print"/>
              <a:stretch>
                <a:fillRect/>
              </a:stretch>
            </a:blipFill>
          </p:spPr>
          <p:txBody>
            <a:bodyPr bIns="0" lIns="0" rIns="0" rtlCol="0" tIns="0" wrap="square">
              <a:spAutoFit/>
            </a:bodyPr>
            <a:p>
              <a:endParaRPr dirty="0"/>
            </a:p>
          </p:txBody>
        </p:sp>
        <p:sp>
          <p:nvSpPr>
            <p:cNvPr id="1048950" name="object 10"/>
            <p:cNvSpPr/>
            <p:nvPr/>
          </p:nvSpPr>
          <p:spPr>
            <a:xfrm>
              <a:off x="5374385" y="2593975"/>
              <a:ext cx="1187305" cy="197485"/>
            </a:xfrm>
            <a:prstGeom prst="rect"/>
            <a:blipFill>
              <a:blip xmlns:r="http://schemas.openxmlformats.org/officeDocument/2006/relationships" r:embed="rId5" cstate="print"/>
              <a:stretch>
                <a:fillRect/>
              </a:stretch>
            </a:blipFill>
          </p:spPr>
          <p:txBody>
            <a:bodyPr bIns="0" lIns="0" rIns="0" rtlCol="0" tIns="0" wrap="square">
              <a:spAutoFit/>
            </a:bodyPr>
            <a:p>
              <a:endParaRPr dirty="0"/>
            </a:p>
          </p:txBody>
        </p:sp>
        <p:sp>
          <p:nvSpPr>
            <p:cNvPr id="1048951" name="object 11"/>
            <p:cNvSpPr/>
            <p:nvPr/>
          </p:nvSpPr>
          <p:spPr>
            <a:xfrm>
              <a:off x="992124" y="1781555"/>
              <a:ext cx="4003548" cy="2953512"/>
            </a:xfrm>
            <a:custGeom>
              <a:avLst/>
              <a:ahLst/>
              <a:rect l="l" t="t" r="r" b="b"/>
              <a:pathLst>
                <a:path w="4003548" h="2953512">
                  <a:moveTo>
                    <a:pt x="0" y="2953512"/>
                  </a:moveTo>
                  <a:lnTo>
                    <a:pt x="4003548" y="2953512"/>
                  </a:lnTo>
                  <a:lnTo>
                    <a:pt x="4003548" y="0"/>
                  </a:lnTo>
                  <a:lnTo>
                    <a:pt x="0" y="0"/>
                  </a:lnTo>
                  <a:lnTo>
                    <a:pt x="0" y="2953512"/>
                  </a:lnTo>
                  <a:close/>
                </a:path>
              </a:pathLst>
            </a:custGeom>
            <a:solidFill>
              <a:srgbClr val="0071C5"/>
            </a:solidFill>
          </p:spPr>
          <p:txBody>
            <a:bodyPr bIns="0" lIns="0" rIns="0" rtlCol="0" tIns="0" wrap="square">
              <a:spAutoFit/>
            </a:bodyPr>
            <a:p>
              <a:endParaRPr dirty="0"/>
            </a:p>
          </p:txBody>
        </p:sp>
        <p:sp>
          <p:nvSpPr>
            <p:cNvPr id="1048952" name="object 12"/>
            <p:cNvSpPr/>
            <p:nvPr/>
          </p:nvSpPr>
          <p:spPr>
            <a:xfrm>
              <a:off x="1522475" y="3745991"/>
              <a:ext cx="536448" cy="539495"/>
            </a:xfrm>
            <a:custGeom>
              <a:avLst/>
              <a:ahLst/>
              <a:rect l="l" t="t" r="r" b="b"/>
              <a:pathLst>
                <a:path w="536448" h="539496">
                  <a:moveTo>
                    <a:pt x="398652" y="416560"/>
                  </a:moveTo>
                  <a:lnTo>
                    <a:pt x="137794" y="416560"/>
                  </a:lnTo>
                  <a:lnTo>
                    <a:pt x="148844" y="427608"/>
                  </a:lnTo>
                  <a:lnTo>
                    <a:pt x="154305" y="431291"/>
                  </a:lnTo>
                  <a:lnTo>
                    <a:pt x="145199" y="506158"/>
                  </a:lnTo>
                  <a:lnTo>
                    <a:pt x="143256" y="513841"/>
                  </a:lnTo>
                  <a:lnTo>
                    <a:pt x="146938" y="519302"/>
                  </a:lnTo>
                  <a:lnTo>
                    <a:pt x="199568" y="537472"/>
                  </a:lnTo>
                  <a:lnTo>
                    <a:pt x="205740" y="539495"/>
                  </a:lnTo>
                  <a:lnTo>
                    <a:pt x="213106" y="537717"/>
                  </a:lnTo>
                  <a:lnTo>
                    <a:pt x="216789" y="534034"/>
                  </a:lnTo>
                  <a:lnTo>
                    <a:pt x="257174" y="467868"/>
                  </a:lnTo>
                  <a:lnTo>
                    <a:pt x="386591" y="467867"/>
                  </a:lnTo>
                  <a:lnTo>
                    <a:pt x="382181" y="431609"/>
                  </a:lnTo>
                  <a:lnTo>
                    <a:pt x="387604" y="425703"/>
                  </a:lnTo>
                  <a:lnTo>
                    <a:pt x="393192" y="422020"/>
                  </a:lnTo>
                  <a:lnTo>
                    <a:pt x="398652" y="416560"/>
                  </a:lnTo>
                  <a:close/>
                </a:path>
                <a:path w="536448" h="539496">
                  <a:moveTo>
                    <a:pt x="386591" y="467867"/>
                  </a:moveTo>
                  <a:lnTo>
                    <a:pt x="279273" y="467867"/>
                  </a:lnTo>
                  <a:lnTo>
                    <a:pt x="319659" y="534034"/>
                  </a:lnTo>
                  <a:lnTo>
                    <a:pt x="323342" y="537717"/>
                  </a:lnTo>
                  <a:lnTo>
                    <a:pt x="330707" y="539495"/>
                  </a:lnTo>
                  <a:lnTo>
                    <a:pt x="336169" y="537717"/>
                  </a:lnTo>
                  <a:lnTo>
                    <a:pt x="389509" y="519302"/>
                  </a:lnTo>
                  <a:lnTo>
                    <a:pt x="393192" y="513841"/>
                  </a:lnTo>
                  <a:lnTo>
                    <a:pt x="391287" y="506475"/>
                  </a:lnTo>
                  <a:lnTo>
                    <a:pt x="386591" y="467867"/>
                  </a:lnTo>
                  <a:close/>
                </a:path>
                <a:path w="536448" h="539496">
                  <a:moveTo>
                    <a:pt x="275590" y="467867"/>
                  </a:moveTo>
                  <a:lnTo>
                    <a:pt x="260857" y="467867"/>
                  </a:lnTo>
                  <a:lnTo>
                    <a:pt x="264541" y="469772"/>
                  </a:lnTo>
                  <a:lnTo>
                    <a:pt x="271906" y="469772"/>
                  </a:lnTo>
                  <a:lnTo>
                    <a:pt x="275590" y="467867"/>
                  </a:lnTo>
                  <a:close/>
                </a:path>
                <a:path w="536448" h="539496">
                  <a:moveTo>
                    <a:pt x="126746" y="53212"/>
                  </a:moveTo>
                  <a:lnTo>
                    <a:pt x="119380" y="53212"/>
                  </a:lnTo>
                  <a:lnTo>
                    <a:pt x="115696" y="56896"/>
                  </a:lnTo>
                  <a:lnTo>
                    <a:pt x="77807" y="89408"/>
                  </a:lnTo>
                  <a:lnTo>
                    <a:pt x="71628" y="93598"/>
                  </a:lnTo>
                  <a:lnTo>
                    <a:pt x="71628" y="100964"/>
                  </a:lnTo>
                  <a:lnTo>
                    <a:pt x="73533" y="106426"/>
                  </a:lnTo>
                  <a:lnTo>
                    <a:pt x="108330" y="174370"/>
                  </a:lnTo>
                  <a:lnTo>
                    <a:pt x="104775" y="179831"/>
                  </a:lnTo>
                  <a:lnTo>
                    <a:pt x="101092" y="187197"/>
                  </a:lnTo>
                  <a:lnTo>
                    <a:pt x="97409" y="192658"/>
                  </a:lnTo>
                  <a:lnTo>
                    <a:pt x="24713" y="196214"/>
                  </a:lnTo>
                  <a:lnTo>
                    <a:pt x="14732" y="196341"/>
                  </a:lnTo>
                  <a:lnTo>
                    <a:pt x="11049" y="201802"/>
                  </a:lnTo>
                  <a:lnTo>
                    <a:pt x="9143" y="207390"/>
                  </a:lnTo>
                  <a:lnTo>
                    <a:pt x="132" y="256205"/>
                  </a:lnTo>
                  <a:lnTo>
                    <a:pt x="0" y="262381"/>
                  </a:lnTo>
                  <a:lnTo>
                    <a:pt x="1778" y="269747"/>
                  </a:lnTo>
                  <a:lnTo>
                    <a:pt x="7366" y="271526"/>
                  </a:lnTo>
                  <a:lnTo>
                    <a:pt x="78993" y="300989"/>
                  </a:lnTo>
                  <a:lnTo>
                    <a:pt x="80772" y="308228"/>
                  </a:lnTo>
                  <a:lnTo>
                    <a:pt x="80772" y="315594"/>
                  </a:lnTo>
                  <a:lnTo>
                    <a:pt x="82676" y="322961"/>
                  </a:lnTo>
                  <a:lnTo>
                    <a:pt x="25781" y="374395"/>
                  </a:lnTo>
                  <a:lnTo>
                    <a:pt x="22098" y="377951"/>
                  </a:lnTo>
                  <a:lnTo>
                    <a:pt x="20193" y="385317"/>
                  </a:lnTo>
                  <a:lnTo>
                    <a:pt x="23876" y="390906"/>
                  </a:lnTo>
                  <a:lnTo>
                    <a:pt x="49656" y="434847"/>
                  </a:lnTo>
                  <a:lnTo>
                    <a:pt x="51435" y="438530"/>
                  </a:lnTo>
                  <a:lnTo>
                    <a:pt x="58801" y="442213"/>
                  </a:lnTo>
                  <a:lnTo>
                    <a:pt x="137794" y="416560"/>
                  </a:lnTo>
                  <a:lnTo>
                    <a:pt x="398653" y="416559"/>
                  </a:lnTo>
                  <a:lnTo>
                    <a:pt x="497520" y="416559"/>
                  </a:lnTo>
                  <a:lnTo>
                    <a:pt x="512572" y="390905"/>
                  </a:lnTo>
                  <a:lnTo>
                    <a:pt x="516255" y="385317"/>
                  </a:lnTo>
                  <a:lnTo>
                    <a:pt x="516119" y="384793"/>
                  </a:lnTo>
                  <a:lnTo>
                    <a:pt x="278407" y="384793"/>
                  </a:lnTo>
                  <a:lnTo>
                    <a:pt x="262668" y="384256"/>
                  </a:lnTo>
                  <a:lnTo>
                    <a:pt x="223727" y="374597"/>
                  </a:lnTo>
                  <a:lnTo>
                    <a:pt x="185833" y="345415"/>
                  </a:lnTo>
                  <a:lnTo>
                    <a:pt x="167201" y="311604"/>
                  </a:lnTo>
                  <a:lnTo>
                    <a:pt x="161951" y="286378"/>
                  </a:lnTo>
                  <a:lnTo>
                    <a:pt x="162618" y="271093"/>
                  </a:lnTo>
                  <a:lnTo>
                    <a:pt x="173008" y="232113"/>
                  </a:lnTo>
                  <a:lnTo>
                    <a:pt x="196956" y="201042"/>
                  </a:lnTo>
                  <a:lnTo>
                    <a:pt x="230700" y="179582"/>
                  </a:lnTo>
                  <a:lnTo>
                    <a:pt x="265693" y="172493"/>
                  </a:lnTo>
                  <a:lnTo>
                    <a:pt x="429078" y="172493"/>
                  </a:lnTo>
                  <a:lnTo>
                    <a:pt x="462915" y="106425"/>
                  </a:lnTo>
                  <a:lnTo>
                    <a:pt x="464114" y="104647"/>
                  </a:lnTo>
                  <a:lnTo>
                    <a:pt x="192912" y="104647"/>
                  </a:lnTo>
                  <a:lnTo>
                    <a:pt x="132333" y="56895"/>
                  </a:lnTo>
                  <a:lnTo>
                    <a:pt x="126746" y="53212"/>
                  </a:lnTo>
                  <a:close/>
                </a:path>
                <a:path w="536448" h="539496">
                  <a:moveTo>
                    <a:pt x="497520" y="416559"/>
                  </a:moveTo>
                  <a:lnTo>
                    <a:pt x="398653" y="416559"/>
                  </a:lnTo>
                  <a:lnTo>
                    <a:pt x="477647" y="442213"/>
                  </a:lnTo>
                  <a:lnTo>
                    <a:pt x="485013" y="438530"/>
                  </a:lnTo>
                  <a:lnTo>
                    <a:pt x="486791" y="434847"/>
                  </a:lnTo>
                  <a:lnTo>
                    <a:pt x="497520" y="416559"/>
                  </a:lnTo>
                  <a:close/>
                </a:path>
                <a:path w="536448" h="539496">
                  <a:moveTo>
                    <a:pt x="429078" y="172493"/>
                  </a:moveTo>
                  <a:lnTo>
                    <a:pt x="265693" y="172493"/>
                  </a:lnTo>
                  <a:lnTo>
                    <a:pt x="279749" y="173236"/>
                  </a:lnTo>
                  <a:lnTo>
                    <a:pt x="292980" y="175461"/>
                  </a:lnTo>
                  <a:lnTo>
                    <a:pt x="337842" y="198388"/>
                  </a:lnTo>
                  <a:lnTo>
                    <a:pt x="362567" y="230873"/>
                  </a:lnTo>
                  <a:lnTo>
                    <a:pt x="374776" y="278891"/>
                  </a:lnTo>
                  <a:lnTo>
                    <a:pt x="373870" y="292334"/>
                  </a:lnTo>
                  <a:lnTo>
                    <a:pt x="361589" y="329094"/>
                  </a:lnTo>
                  <a:lnTo>
                    <a:pt x="336463" y="359392"/>
                  </a:lnTo>
                  <a:lnTo>
                    <a:pt x="302744" y="379032"/>
                  </a:lnTo>
                  <a:lnTo>
                    <a:pt x="278407" y="384793"/>
                  </a:lnTo>
                  <a:lnTo>
                    <a:pt x="516119" y="384793"/>
                  </a:lnTo>
                  <a:lnTo>
                    <a:pt x="514350" y="377951"/>
                  </a:lnTo>
                  <a:lnTo>
                    <a:pt x="510666" y="374395"/>
                  </a:lnTo>
                  <a:lnTo>
                    <a:pt x="453771" y="322960"/>
                  </a:lnTo>
                  <a:lnTo>
                    <a:pt x="455675" y="315594"/>
                  </a:lnTo>
                  <a:lnTo>
                    <a:pt x="455675" y="308228"/>
                  </a:lnTo>
                  <a:lnTo>
                    <a:pt x="457454" y="300989"/>
                  </a:lnTo>
                  <a:lnTo>
                    <a:pt x="529082" y="271525"/>
                  </a:lnTo>
                  <a:lnTo>
                    <a:pt x="534669" y="269747"/>
                  </a:lnTo>
                  <a:lnTo>
                    <a:pt x="536448" y="264286"/>
                  </a:lnTo>
                  <a:lnTo>
                    <a:pt x="536448" y="256920"/>
                  </a:lnTo>
                  <a:lnTo>
                    <a:pt x="527436" y="208106"/>
                  </a:lnTo>
                  <a:lnTo>
                    <a:pt x="525399" y="201802"/>
                  </a:lnTo>
                  <a:lnTo>
                    <a:pt x="521716" y="198119"/>
                  </a:lnTo>
                  <a:lnTo>
                    <a:pt x="514350" y="196341"/>
                  </a:lnTo>
                  <a:lnTo>
                    <a:pt x="439335" y="192673"/>
                  </a:lnTo>
                  <a:lnTo>
                    <a:pt x="435356" y="187197"/>
                  </a:lnTo>
                  <a:lnTo>
                    <a:pt x="431673" y="179831"/>
                  </a:lnTo>
                  <a:lnTo>
                    <a:pt x="428117" y="174370"/>
                  </a:lnTo>
                  <a:lnTo>
                    <a:pt x="429078" y="172493"/>
                  </a:lnTo>
                  <a:close/>
                </a:path>
                <a:path w="536448" h="539496">
                  <a:moveTo>
                    <a:pt x="299466" y="0"/>
                  </a:moveTo>
                  <a:lnTo>
                    <a:pt x="236981" y="0"/>
                  </a:lnTo>
                  <a:lnTo>
                    <a:pt x="231521" y="5460"/>
                  </a:lnTo>
                  <a:lnTo>
                    <a:pt x="229616" y="11048"/>
                  </a:lnTo>
                  <a:lnTo>
                    <a:pt x="211373" y="97067"/>
                  </a:lnTo>
                  <a:lnTo>
                    <a:pt x="203962" y="99059"/>
                  </a:lnTo>
                  <a:lnTo>
                    <a:pt x="198374" y="100964"/>
                  </a:lnTo>
                  <a:lnTo>
                    <a:pt x="192912" y="104647"/>
                  </a:lnTo>
                  <a:lnTo>
                    <a:pt x="464114" y="104647"/>
                  </a:lnTo>
                  <a:lnTo>
                    <a:pt x="343535" y="104647"/>
                  </a:lnTo>
                  <a:lnTo>
                    <a:pt x="338074" y="100964"/>
                  </a:lnTo>
                  <a:lnTo>
                    <a:pt x="332486" y="99059"/>
                  </a:lnTo>
                  <a:lnTo>
                    <a:pt x="325119" y="97281"/>
                  </a:lnTo>
                  <a:lnTo>
                    <a:pt x="306877" y="11263"/>
                  </a:lnTo>
                  <a:lnTo>
                    <a:pt x="304926" y="5460"/>
                  </a:lnTo>
                  <a:lnTo>
                    <a:pt x="299466" y="0"/>
                  </a:lnTo>
                  <a:close/>
                </a:path>
                <a:path w="536448" h="539496">
                  <a:moveTo>
                    <a:pt x="417068" y="53212"/>
                  </a:moveTo>
                  <a:lnTo>
                    <a:pt x="409701" y="53212"/>
                  </a:lnTo>
                  <a:lnTo>
                    <a:pt x="404113" y="56896"/>
                  </a:lnTo>
                  <a:lnTo>
                    <a:pt x="343535" y="104647"/>
                  </a:lnTo>
                  <a:lnTo>
                    <a:pt x="464114" y="104647"/>
                  </a:lnTo>
                  <a:lnTo>
                    <a:pt x="466598" y="100964"/>
                  </a:lnTo>
                  <a:lnTo>
                    <a:pt x="464819" y="93598"/>
                  </a:lnTo>
                  <a:lnTo>
                    <a:pt x="459231" y="89915"/>
                  </a:lnTo>
                  <a:lnTo>
                    <a:pt x="421227" y="59060"/>
                  </a:lnTo>
                  <a:lnTo>
                    <a:pt x="417068" y="53212"/>
                  </a:lnTo>
                  <a:close/>
                </a:path>
              </a:pathLst>
            </a:custGeom>
            <a:solidFill>
              <a:srgbClr val="FFFFFF"/>
            </a:solidFill>
          </p:spPr>
          <p:txBody>
            <a:bodyPr bIns="0" lIns="0" rIns="0" rtlCol="0" tIns="0" wrap="square">
              <a:spAutoFit/>
            </a:bodyPr>
            <a:p>
              <a:endParaRPr dirty="0"/>
            </a:p>
          </p:txBody>
        </p:sp>
        <p:sp>
          <p:nvSpPr>
            <p:cNvPr id="1048953" name="object 13"/>
            <p:cNvSpPr/>
            <p:nvPr/>
          </p:nvSpPr>
          <p:spPr>
            <a:xfrm>
              <a:off x="1985772" y="3686555"/>
              <a:ext cx="260693" cy="294131"/>
            </a:xfrm>
            <a:custGeom>
              <a:avLst/>
              <a:ahLst/>
              <a:rect l="l" t="t" r="r" b="b"/>
              <a:pathLst>
                <a:path w="260693" h="294131">
                  <a:moveTo>
                    <a:pt x="259908" y="226063"/>
                  </a:moveTo>
                  <a:lnTo>
                    <a:pt x="67808" y="226063"/>
                  </a:lnTo>
                  <a:lnTo>
                    <a:pt x="77668" y="233343"/>
                  </a:lnTo>
                  <a:lnTo>
                    <a:pt x="88783" y="239787"/>
                  </a:lnTo>
                  <a:lnTo>
                    <a:pt x="109700" y="284387"/>
                  </a:lnTo>
                  <a:lnTo>
                    <a:pt x="111759" y="290449"/>
                  </a:lnTo>
                  <a:lnTo>
                    <a:pt x="115442" y="294132"/>
                  </a:lnTo>
                  <a:lnTo>
                    <a:pt x="153923" y="294132"/>
                  </a:lnTo>
                  <a:lnTo>
                    <a:pt x="159511" y="290449"/>
                  </a:lnTo>
                  <a:lnTo>
                    <a:pt x="161289" y="284988"/>
                  </a:lnTo>
                  <a:lnTo>
                    <a:pt x="168655" y="246381"/>
                  </a:lnTo>
                  <a:lnTo>
                    <a:pt x="180279" y="241011"/>
                  </a:lnTo>
                  <a:lnTo>
                    <a:pt x="191149" y="234978"/>
                  </a:lnTo>
                  <a:lnTo>
                    <a:pt x="201647" y="227543"/>
                  </a:lnTo>
                  <a:lnTo>
                    <a:pt x="259049" y="227543"/>
                  </a:lnTo>
                  <a:lnTo>
                    <a:pt x="259908" y="226063"/>
                  </a:lnTo>
                  <a:close/>
                </a:path>
                <a:path w="260693" h="294131">
                  <a:moveTo>
                    <a:pt x="21970" y="57023"/>
                  </a:moveTo>
                  <a:lnTo>
                    <a:pt x="16509" y="58801"/>
                  </a:lnTo>
                  <a:lnTo>
                    <a:pt x="14604" y="62484"/>
                  </a:lnTo>
                  <a:lnTo>
                    <a:pt x="1777" y="84582"/>
                  </a:lnTo>
                  <a:lnTo>
                    <a:pt x="0" y="86360"/>
                  </a:lnTo>
                  <a:lnTo>
                    <a:pt x="0" y="95631"/>
                  </a:lnTo>
                  <a:lnTo>
                    <a:pt x="1777" y="99314"/>
                  </a:lnTo>
                  <a:lnTo>
                    <a:pt x="3687" y="101096"/>
                  </a:lnTo>
                  <a:lnTo>
                    <a:pt x="34779" y="128635"/>
                  </a:lnTo>
                  <a:lnTo>
                    <a:pt x="33019" y="134239"/>
                  </a:lnTo>
                  <a:lnTo>
                    <a:pt x="31121" y="141580"/>
                  </a:lnTo>
                  <a:lnTo>
                    <a:pt x="31114" y="154432"/>
                  </a:lnTo>
                  <a:lnTo>
                    <a:pt x="33019" y="159893"/>
                  </a:lnTo>
                  <a:lnTo>
                    <a:pt x="34797" y="167259"/>
                  </a:lnTo>
                  <a:lnTo>
                    <a:pt x="3685" y="194818"/>
                  </a:lnTo>
                  <a:lnTo>
                    <a:pt x="1777" y="196723"/>
                  </a:lnTo>
                  <a:lnTo>
                    <a:pt x="0" y="200406"/>
                  </a:lnTo>
                  <a:lnTo>
                    <a:pt x="0" y="207772"/>
                  </a:lnTo>
                  <a:lnTo>
                    <a:pt x="1778" y="209550"/>
                  </a:lnTo>
                  <a:lnTo>
                    <a:pt x="14604" y="231648"/>
                  </a:lnTo>
                  <a:lnTo>
                    <a:pt x="16509" y="237109"/>
                  </a:lnTo>
                  <a:lnTo>
                    <a:pt x="21970" y="239014"/>
                  </a:lnTo>
                  <a:lnTo>
                    <a:pt x="29341" y="239012"/>
                  </a:lnTo>
                  <a:lnTo>
                    <a:pt x="67808" y="226063"/>
                  </a:lnTo>
                  <a:lnTo>
                    <a:pt x="259908" y="226063"/>
                  </a:lnTo>
                  <a:lnTo>
                    <a:pt x="269493" y="209550"/>
                  </a:lnTo>
                  <a:lnTo>
                    <a:pt x="269494" y="207772"/>
                  </a:lnTo>
                  <a:lnTo>
                    <a:pt x="271271" y="205867"/>
                  </a:lnTo>
                  <a:lnTo>
                    <a:pt x="269494" y="204089"/>
                  </a:lnTo>
                  <a:lnTo>
                    <a:pt x="271271" y="200406"/>
                  </a:lnTo>
                  <a:lnTo>
                    <a:pt x="269494" y="196723"/>
                  </a:lnTo>
                  <a:lnTo>
                    <a:pt x="265794" y="194802"/>
                  </a:lnTo>
                  <a:lnTo>
                    <a:pt x="257276" y="186800"/>
                  </a:lnTo>
                  <a:lnTo>
                    <a:pt x="142772" y="186800"/>
                  </a:lnTo>
                  <a:lnTo>
                    <a:pt x="126486" y="184996"/>
                  </a:lnTo>
                  <a:lnTo>
                    <a:pt x="113208" y="179294"/>
                  </a:lnTo>
                  <a:lnTo>
                    <a:pt x="103321" y="170446"/>
                  </a:lnTo>
                  <a:lnTo>
                    <a:pt x="97210" y="159202"/>
                  </a:lnTo>
                  <a:lnTo>
                    <a:pt x="98157" y="141580"/>
                  </a:lnTo>
                  <a:lnTo>
                    <a:pt x="102762" y="127442"/>
                  </a:lnTo>
                  <a:lnTo>
                    <a:pt x="110353" y="116881"/>
                  </a:lnTo>
                  <a:lnTo>
                    <a:pt x="120257" y="109992"/>
                  </a:lnTo>
                  <a:lnTo>
                    <a:pt x="131800" y="106869"/>
                  </a:lnTo>
                  <a:lnTo>
                    <a:pt x="259661" y="106869"/>
                  </a:lnTo>
                  <a:lnTo>
                    <a:pt x="265815" y="101092"/>
                  </a:lnTo>
                  <a:lnTo>
                    <a:pt x="269494" y="99314"/>
                  </a:lnTo>
                  <a:lnTo>
                    <a:pt x="269493" y="84581"/>
                  </a:lnTo>
                  <a:lnTo>
                    <a:pt x="260693" y="69421"/>
                  </a:lnTo>
                  <a:lnTo>
                    <a:pt x="68249" y="69421"/>
                  </a:lnTo>
                  <a:lnTo>
                    <a:pt x="29348" y="57026"/>
                  </a:lnTo>
                  <a:lnTo>
                    <a:pt x="21970" y="57023"/>
                  </a:lnTo>
                  <a:close/>
                </a:path>
                <a:path w="260693" h="294131">
                  <a:moveTo>
                    <a:pt x="259049" y="227543"/>
                  </a:moveTo>
                  <a:lnTo>
                    <a:pt x="201647" y="227543"/>
                  </a:lnTo>
                  <a:lnTo>
                    <a:pt x="240151" y="239012"/>
                  </a:lnTo>
                  <a:lnTo>
                    <a:pt x="249304" y="239012"/>
                  </a:lnTo>
                  <a:lnTo>
                    <a:pt x="252983" y="237109"/>
                  </a:lnTo>
                  <a:lnTo>
                    <a:pt x="256667" y="231647"/>
                  </a:lnTo>
                  <a:lnTo>
                    <a:pt x="259049" y="227543"/>
                  </a:lnTo>
                  <a:close/>
                </a:path>
                <a:path w="260693" h="294131">
                  <a:moveTo>
                    <a:pt x="259661" y="106869"/>
                  </a:moveTo>
                  <a:lnTo>
                    <a:pt x="131800" y="106869"/>
                  </a:lnTo>
                  <a:lnTo>
                    <a:pt x="147086" y="109092"/>
                  </a:lnTo>
                  <a:lnTo>
                    <a:pt x="159758" y="115445"/>
                  </a:lnTo>
                  <a:lnTo>
                    <a:pt x="169192" y="125096"/>
                  </a:lnTo>
                  <a:lnTo>
                    <a:pt x="174759" y="137208"/>
                  </a:lnTo>
                  <a:lnTo>
                    <a:pt x="176021" y="147066"/>
                  </a:lnTo>
                  <a:lnTo>
                    <a:pt x="173453" y="161082"/>
                  </a:lnTo>
                  <a:lnTo>
                    <a:pt x="166402" y="173014"/>
                  </a:lnTo>
                  <a:lnTo>
                    <a:pt x="155848" y="181905"/>
                  </a:lnTo>
                  <a:lnTo>
                    <a:pt x="142772" y="186800"/>
                  </a:lnTo>
                  <a:lnTo>
                    <a:pt x="257276" y="186800"/>
                  </a:lnTo>
                  <a:lnTo>
                    <a:pt x="236473" y="167259"/>
                  </a:lnTo>
                  <a:lnTo>
                    <a:pt x="238251" y="161798"/>
                  </a:lnTo>
                  <a:lnTo>
                    <a:pt x="240156" y="154432"/>
                  </a:lnTo>
                  <a:lnTo>
                    <a:pt x="240150" y="141580"/>
                  </a:lnTo>
                  <a:lnTo>
                    <a:pt x="238251" y="134239"/>
                  </a:lnTo>
                  <a:lnTo>
                    <a:pt x="236473" y="128651"/>
                  </a:lnTo>
                  <a:lnTo>
                    <a:pt x="259661" y="106869"/>
                  </a:lnTo>
                  <a:close/>
                </a:path>
                <a:path w="260693" h="294131">
                  <a:moveTo>
                    <a:pt x="153923" y="0"/>
                  </a:moveTo>
                  <a:lnTo>
                    <a:pt x="115442" y="0"/>
                  </a:lnTo>
                  <a:lnTo>
                    <a:pt x="111759" y="5461"/>
                  </a:lnTo>
                  <a:lnTo>
                    <a:pt x="109981" y="11052"/>
                  </a:lnTo>
                  <a:lnTo>
                    <a:pt x="100838" y="49654"/>
                  </a:lnTo>
                  <a:lnTo>
                    <a:pt x="88790" y="54403"/>
                  </a:lnTo>
                  <a:lnTo>
                    <a:pt x="77918" y="61127"/>
                  </a:lnTo>
                  <a:lnTo>
                    <a:pt x="68249" y="69421"/>
                  </a:lnTo>
                  <a:lnTo>
                    <a:pt x="260693" y="69421"/>
                  </a:lnTo>
                  <a:lnTo>
                    <a:pt x="259910" y="68071"/>
                  </a:lnTo>
                  <a:lnTo>
                    <a:pt x="203454" y="68071"/>
                  </a:lnTo>
                  <a:lnTo>
                    <a:pt x="192732" y="61067"/>
                  </a:lnTo>
                  <a:lnTo>
                    <a:pt x="181681" y="54804"/>
                  </a:lnTo>
                  <a:lnTo>
                    <a:pt x="169891" y="50024"/>
                  </a:lnTo>
                  <a:lnTo>
                    <a:pt x="161289" y="11049"/>
                  </a:lnTo>
                  <a:lnTo>
                    <a:pt x="159511" y="5461"/>
                  </a:lnTo>
                  <a:lnTo>
                    <a:pt x="153923" y="0"/>
                  </a:lnTo>
                  <a:close/>
                </a:path>
                <a:path w="260693" h="294131">
                  <a:moveTo>
                    <a:pt x="249300" y="57023"/>
                  </a:moveTo>
                  <a:lnTo>
                    <a:pt x="240144" y="57026"/>
                  </a:lnTo>
                  <a:lnTo>
                    <a:pt x="203454" y="68071"/>
                  </a:lnTo>
                  <a:lnTo>
                    <a:pt x="259910" y="68071"/>
                  </a:lnTo>
                  <a:lnTo>
                    <a:pt x="256666" y="62484"/>
                  </a:lnTo>
                  <a:lnTo>
                    <a:pt x="252983" y="58801"/>
                  </a:lnTo>
                  <a:lnTo>
                    <a:pt x="249300" y="57023"/>
                  </a:lnTo>
                  <a:close/>
                </a:path>
              </a:pathLst>
            </a:custGeom>
            <a:solidFill>
              <a:srgbClr val="FFFFFF"/>
            </a:solidFill>
          </p:spPr>
          <p:txBody>
            <a:bodyPr bIns="0" lIns="0" rIns="0" rtlCol="0" tIns="0" wrap="square">
              <a:spAutoFit/>
            </a:bodyPr>
            <a:p>
              <a:endParaRPr dirty="0"/>
            </a:p>
          </p:txBody>
        </p:sp>
        <p:sp>
          <p:nvSpPr>
            <p:cNvPr id="1048954" name="object 14"/>
            <p:cNvSpPr/>
            <p:nvPr/>
          </p:nvSpPr>
          <p:spPr>
            <a:xfrm>
              <a:off x="1240536" y="2325623"/>
              <a:ext cx="1235964" cy="1235964"/>
            </a:xfrm>
            <a:prstGeom prst="rect"/>
            <a:blipFill>
              <a:blip xmlns:r="http://schemas.openxmlformats.org/officeDocument/2006/relationships" r:embed="rId6" cstate="print"/>
              <a:stretch>
                <a:fillRect/>
              </a:stretch>
            </a:blipFill>
          </p:spPr>
          <p:txBody>
            <a:bodyPr bIns="0" lIns="0" rIns="0" rtlCol="0" tIns="0" wrap="square">
              <a:spAutoFit/>
            </a:bodyPr>
            <a:p>
              <a:endParaRPr dirty="0"/>
            </a:p>
          </p:txBody>
        </p:sp>
        <p:sp>
          <p:nvSpPr>
            <p:cNvPr id="1048955" name="object 15"/>
            <p:cNvSpPr txBox="1"/>
            <p:nvPr/>
          </p:nvSpPr>
          <p:spPr>
            <a:xfrm>
              <a:off x="2720777" y="2617384"/>
              <a:ext cx="1856739" cy="1466511"/>
            </a:xfrm>
            <a:prstGeom prst="rect"/>
          </p:spPr>
          <p:txBody>
            <a:bodyPr bIns="0" lIns="0" rIns="0" rtlCol="0" tIns="0" vert="horz" wrap="square">
              <a:spAutoFit/>
            </a:bodyPr>
            <a:p>
              <a:pPr marL="243204" marR="6350">
                <a:lnSpc>
                  <a:spcPct val="150000"/>
                </a:lnSpc>
              </a:pPr>
              <a:r>
                <a:rPr b="1" dirty="0" sz="1800" err="1">
                  <a:solidFill>
                    <a:srgbClr val="FFFFFF"/>
                  </a:solidFill>
                  <a:latin typeface="微软雅黑"/>
                  <a:cs typeface="微软雅黑"/>
                </a:rPr>
                <a:t>有较大危险因素</a:t>
              </a:r>
              <a:endParaRPr altLang="zh-CN" b="1" dirty="0" sz="1800" lang="en-US">
                <a:solidFill>
                  <a:srgbClr val="FFFFFF"/>
                </a:solidFill>
                <a:latin typeface="微软雅黑"/>
                <a:cs typeface="微软雅黑"/>
              </a:endParaRPr>
            </a:p>
            <a:p>
              <a:pPr marL="243204" marR="6350">
                <a:lnSpc>
                  <a:spcPct val="150000"/>
                </a:lnSpc>
              </a:pPr>
              <a:r>
                <a:rPr b="1" dirty="0" sz="1800" err="1">
                  <a:solidFill>
                    <a:srgbClr val="FFFFFF"/>
                  </a:solidFill>
                  <a:latin typeface="微软雅黑"/>
                  <a:cs typeface="微软雅黑"/>
                </a:rPr>
                <a:t>的生产经营场所</a:t>
              </a:r>
              <a:endParaRPr dirty="0" sz="1800">
                <a:latin typeface="微软雅黑"/>
                <a:cs typeface="微软雅黑"/>
              </a:endParaRPr>
            </a:p>
            <a:p>
              <a:pPr>
                <a:lnSpc>
                  <a:spcPts val="1200"/>
                </a:lnSpc>
                <a:spcBef>
                  <a:spcPts val="2"/>
                </a:spcBef>
              </a:pPr>
              <a:endParaRPr dirty="0" sz="1200"/>
            </a:p>
            <a:p>
              <a:pPr>
                <a:lnSpc>
                  <a:spcPts val="1800"/>
                </a:lnSpc>
              </a:pPr>
              <a:endParaRPr dirty="0" sz="1800"/>
            </a:p>
            <a:p>
              <a:pPr>
                <a:lnSpc>
                  <a:spcPts val="1800"/>
                </a:lnSpc>
              </a:pPr>
              <a:endParaRPr altLang="zh-CN" dirty="0" sz="1800" lang="en-US"/>
            </a:p>
            <a:p>
              <a:pPr>
                <a:lnSpc>
                  <a:spcPts val="1800"/>
                </a:lnSpc>
              </a:pPr>
              <a:endParaRPr dirty="0" sz="1800"/>
            </a:p>
            <a:p>
              <a:pPr marL="12700">
                <a:lnSpc>
                  <a:spcPct val="100000"/>
                </a:lnSpc>
              </a:pPr>
              <a:r>
                <a:rPr altLang="zh-CN" b="1" dirty="0" sz="1800" lang="en-US" spc="-5">
                  <a:solidFill>
                    <a:srgbClr val="FFFFFF"/>
                  </a:solidFill>
                  <a:latin typeface="微软雅黑"/>
                  <a:cs typeface="微软雅黑"/>
                </a:rPr>
                <a:t>   </a:t>
              </a:r>
              <a:r>
                <a:rPr b="1" dirty="0" sz="1800" spc="-5" err="1">
                  <a:solidFill>
                    <a:srgbClr val="FFFFFF"/>
                  </a:solidFill>
                  <a:latin typeface="微软雅黑"/>
                  <a:cs typeface="微软雅黑"/>
                </a:rPr>
                <a:t>有关设施、设备上</a:t>
              </a:r>
              <a:endParaRPr dirty="0" sz="1800">
                <a:latin typeface="微软雅黑"/>
                <a:cs typeface="微软雅黑"/>
              </a:endParaRPr>
            </a:p>
          </p:txBody>
        </p:sp>
        <p:sp>
          <p:nvSpPr>
            <p:cNvPr id="1048956" name="object 16"/>
            <p:cNvSpPr txBox="1"/>
            <p:nvPr/>
          </p:nvSpPr>
          <p:spPr>
            <a:xfrm>
              <a:off x="1115060" y="1895475"/>
              <a:ext cx="2061845" cy="317500"/>
            </a:xfrm>
            <a:prstGeom prst="rect"/>
          </p:spPr>
          <p:txBody>
            <a:bodyPr bIns="0" lIns="0" rIns="0" rtlCol="0" tIns="0" vert="horz" wrap="square">
              <a:spAutoFit/>
            </a:bodyPr>
            <a:p>
              <a:pPr marL="12700">
                <a:lnSpc>
                  <a:spcPct val="100000"/>
                </a:lnSpc>
              </a:pPr>
              <a:r>
                <a:rPr b="1" dirty="0" sz="2000">
                  <a:solidFill>
                    <a:srgbClr val="FFFFFF"/>
                  </a:solidFill>
                  <a:latin typeface="微软雅黑"/>
                  <a:cs typeface="微软雅黑"/>
                </a:rPr>
                <a:t>生产经营单位应当</a:t>
              </a:r>
              <a:endParaRPr dirty="0" sz="2000">
                <a:latin typeface="微软雅黑"/>
                <a:cs typeface="微软雅黑"/>
              </a:endParaRPr>
            </a:p>
          </p:txBody>
        </p:sp>
        <p:sp>
          <p:nvSpPr>
            <p:cNvPr id="1048957" name="object 17"/>
            <p:cNvSpPr/>
            <p:nvPr/>
          </p:nvSpPr>
          <p:spPr>
            <a:xfrm>
              <a:off x="1136903" y="2313432"/>
              <a:ext cx="3547491" cy="0"/>
            </a:xfrm>
            <a:custGeom>
              <a:avLst/>
              <a:ahLst/>
              <a:rect l="l" t="t" r="r" b="b"/>
              <a:pathLst>
                <a:path w="3547491">
                  <a:moveTo>
                    <a:pt x="0" y="0"/>
                  </a:moveTo>
                  <a:lnTo>
                    <a:pt x="3547491" y="0"/>
                  </a:lnTo>
                </a:path>
              </a:pathLst>
            </a:custGeom>
            <a:ln w="6096">
              <a:solidFill>
                <a:srgbClr val="FFFFFF"/>
              </a:solidFill>
            </a:ln>
          </p:spPr>
          <p:txBody>
            <a:bodyPr bIns="0" lIns="0" rIns="0" rtlCol="0" tIns="0" wrap="square">
              <a:spAutoFit/>
            </a:bodyPr>
            <a:p>
              <a:endParaRPr dirty="0"/>
            </a:p>
          </p:txBody>
        </p:sp>
      </p:grpSp>
      <p:grpSp>
        <p:nvGrpSpPr>
          <p:cNvPr id="166" name="组合 37"/>
          <p:cNvGrpSpPr/>
          <p:nvPr/>
        </p:nvGrpSpPr>
        <p:grpSpPr>
          <a:xfrm>
            <a:off x="194519" y="948674"/>
            <a:ext cx="5116038" cy="523220"/>
            <a:chOff x="400233" y="909514"/>
            <a:chExt cx="5116038" cy="523220"/>
          </a:xfrm>
        </p:grpSpPr>
        <p:sp>
          <p:nvSpPr>
            <p:cNvPr id="1048958" name="矩形 38"/>
            <p:cNvSpPr/>
            <p:nvPr/>
          </p:nvSpPr>
          <p:spPr>
            <a:xfrm flipH="1">
              <a:off x="400233" y="929898"/>
              <a:ext cx="226334" cy="502836"/>
            </a:xfrm>
            <a:prstGeom prst="rect"/>
            <a:solidFill>
              <a:srgbClr val="0071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solidFill>
                  <a:srgbClr val="FFFF00"/>
                </a:solidFill>
              </a:endParaRPr>
            </a:p>
          </p:txBody>
        </p:sp>
        <p:sp>
          <p:nvSpPr>
            <p:cNvPr id="1048959" name="文本框 39"/>
            <p:cNvSpPr txBox="1"/>
            <p:nvPr/>
          </p:nvSpPr>
          <p:spPr>
            <a:xfrm>
              <a:off x="626567" y="909514"/>
              <a:ext cx="4889704" cy="523220"/>
            </a:xfrm>
            <a:prstGeom prst="rect"/>
            <a:noFill/>
          </p:spPr>
          <p:txBody>
            <a:bodyPr rtlCol="0" wrap="square">
              <a:spAutoFit/>
            </a:bodyPr>
            <a:p>
              <a:r>
                <a:rPr altLang="en-US" b="1" dirty="0" sz="2800" lang="zh-CN">
                  <a:solidFill>
                    <a:schemeClr val="bg1">
                      <a:lumMod val="50000"/>
                    </a:schemeClr>
                  </a:solidFill>
                  <a:latin typeface="微软雅黑" panose="020B0503020204020204" pitchFamily="34" charset="-122"/>
                  <a:ea typeface="微软雅黑" panose="020B0503020204020204" pitchFamily="34" charset="-122"/>
                </a:rPr>
                <a:t>第二章</a:t>
              </a:r>
              <a:r>
                <a:rPr altLang="zh-CN" b="1" dirty="0" sz="2800" lang="en-US">
                  <a:solidFill>
                    <a:schemeClr val="bg1">
                      <a:lumMod val="50000"/>
                    </a:schemeClr>
                  </a:solidFill>
                  <a:latin typeface="微软雅黑" panose="020B0503020204020204" pitchFamily="34" charset="-122"/>
                  <a:ea typeface="微软雅黑" panose="020B0503020204020204" pitchFamily="34" charset="-122"/>
                </a:rPr>
                <a:t>&lt;</a:t>
              </a:r>
              <a:r>
                <a:rPr altLang="en-US" b="1" dirty="0" sz="2800" lang="zh-CN">
                  <a:solidFill>
                    <a:schemeClr val="bg1">
                      <a:lumMod val="50000"/>
                    </a:schemeClr>
                  </a:solidFill>
                  <a:latin typeface="微软雅黑" panose="020B0503020204020204" pitchFamily="34" charset="-122"/>
                  <a:ea typeface="微软雅黑" panose="020B0503020204020204" pitchFamily="34" charset="-122"/>
                </a:rPr>
                <a:t>第三十五条</a:t>
              </a:r>
              <a:r>
                <a:rPr altLang="zh-CN" b="1" dirty="0" sz="2800" lang="en-US">
                  <a:solidFill>
                    <a:schemeClr val="bg1">
                      <a:lumMod val="50000"/>
                    </a:schemeClr>
                  </a:solidFill>
                  <a:latin typeface="微软雅黑" panose="020B0503020204020204" pitchFamily="34" charset="-122"/>
                  <a:ea typeface="微软雅黑" panose="020B0503020204020204" pitchFamily="34" charset="-122"/>
                </a:rPr>
                <a:t>&gt;</a:t>
              </a:r>
              <a:endParaRPr altLang="en-US" b="1" dirty="0" sz="2800" lang="zh-CN">
                <a:solidFill>
                  <a:schemeClr val="bg1">
                    <a:lumMod val="50000"/>
                  </a:schemeClr>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11" name=""/>
        <p:cNvGrpSpPr/>
        <p:nvPr/>
      </p:nvGrpSpPr>
      <p:grpSpPr>
        <a:xfrm>
          <a:off x="0" y="0"/>
          <a:ext cx="0" cy="0"/>
          <a:chOff x="0" y="0"/>
          <a:chExt cx="0" cy="0"/>
        </a:xfrm>
      </p:grpSpPr>
      <p:sp>
        <p:nvSpPr>
          <p:cNvPr id="1048581" name="文本框 1"/>
          <p:cNvSpPr txBox="1"/>
          <p:nvPr/>
        </p:nvSpPr>
        <p:spPr>
          <a:xfrm>
            <a:off x="5379095" y="4555769"/>
            <a:ext cx="6739062" cy="1689052"/>
          </a:xfrm>
          <a:prstGeom prst="rect"/>
          <a:noFill/>
        </p:spPr>
        <p:txBody>
          <a:bodyPr rtlCol="0" wrap="square">
            <a:spAutoFit/>
          </a:bodyPr>
          <a:p>
            <a:pPr>
              <a:lnSpc>
                <a:spcPct val="150000"/>
              </a:lnSpc>
            </a:pPr>
            <a:r>
              <a:rPr altLang="en-US" dirty="0" lang="zh-CN">
                <a:solidFill>
                  <a:srgbClr val="FF0000"/>
                </a:solidFill>
                <a:latin typeface="微软雅黑" panose="020B0503020204020204" pitchFamily="34" charset="-122"/>
                <a:ea typeface="微软雅黑" panose="020B0503020204020204" pitchFamily="34" charset="-122"/>
              </a:rPr>
              <a:t>      中共十五大确立了“</a:t>
            </a:r>
            <a:r>
              <a:rPr altLang="en-US" b="1" dirty="0" lang="zh-CN">
                <a:solidFill>
                  <a:srgbClr val="FF0000"/>
                </a:solidFill>
                <a:latin typeface="微软雅黑" panose="020B0503020204020204" pitchFamily="34" charset="-122"/>
                <a:ea typeface="微软雅黑" panose="020B0503020204020204" pitchFamily="34" charset="-122"/>
              </a:rPr>
              <a:t>依法治国</a:t>
            </a:r>
            <a:r>
              <a:rPr altLang="en-US" dirty="0" lang="zh-CN">
                <a:solidFill>
                  <a:srgbClr val="FF0000"/>
                </a:solidFill>
                <a:latin typeface="微软雅黑" panose="020B0503020204020204" pitchFamily="34" charset="-122"/>
                <a:ea typeface="微软雅黑" panose="020B0503020204020204" pitchFamily="34" charset="-122"/>
              </a:rPr>
              <a:t>”建设社会主义法治国家的方略，并在</a:t>
            </a:r>
            <a:r>
              <a:rPr altLang="zh-CN" dirty="0" lang="en-US">
                <a:solidFill>
                  <a:srgbClr val="FF0000"/>
                </a:solidFill>
                <a:latin typeface="微软雅黑" panose="020B0503020204020204" pitchFamily="34" charset="-122"/>
                <a:ea typeface="微软雅黑" panose="020B0503020204020204" pitchFamily="34" charset="-122"/>
              </a:rPr>
              <a:t>2004</a:t>
            </a:r>
            <a:r>
              <a:rPr altLang="en-US" dirty="0" lang="zh-CN">
                <a:solidFill>
                  <a:srgbClr val="FF0000"/>
                </a:solidFill>
                <a:latin typeface="微软雅黑" panose="020B0503020204020204" pitchFamily="34" charset="-122"/>
                <a:ea typeface="微软雅黑" panose="020B0503020204020204" pitchFamily="34" charset="-122"/>
              </a:rPr>
              <a:t>年</a:t>
            </a:r>
            <a:r>
              <a:rPr altLang="zh-CN" dirty="0" lang="en-US">
                <a:solidFill>
                  <a:srgbClr val="FF0000"/>
                </a:solidFill>
                <a:latin typeface="微软雅黑" panose="020B0503020204020204" pitchFamily="34" charset="-122"/>
                <a:ea typeface="微软雅黑" panose="020B0503020204020204" pitchFamily="34" charset="-122"/>
              </a:rPr>
              <a:t>3</a:t>
            </a:r>
            <a:r>
              <a:rPr altLang="en-US" dirty="0" lang="zh-CN">
                <a:solidFill>
                  <a:srgbClr val="FF0000"/>
                </a:solidFill>
                <a:latin typeface="微软雅黑" panose="020B0503020204020204" pitchFamily="34" charset="-122"/>
                <a:ea typeface="微软雅黑" panose="020B0503020204020204" pitchFamily="34" charset="-122"/>
              </a:rPr>
              <a:t>月</a:t>
            </a:r>
            <a:r>
              <a:rPr altLang="zh-CN" dirty="0" lang="en-US">
                <a:solidFill>
                  <a:srgbClr val="FF0000"/>
                </a:solidFill>
                <a:latin typeface="微软雅黑" panose="020B0503020204020204" pitchFamily="34" charset="-122"/>
                <a:ea typeface="微软雅黑" panose="020B0503020204020204" pitchFamily="34" charset="-122"/>
              </a:rPr>
              <a:t>22</a:t>
            </a:r>
            <a:r>
              <a:rPr altLang="en-US" dirty="0" lang="zh-CN">
                <a:solidFill>
                  <a:srgbClr val="FF0000"/>
                </a:solidFill>
                <a:latin typeface="微软雅黑" panose="020B0503020204020204" pitchFamily="34" charset="-122"/>
                <a:ea typeface="微软雅黑" panose="020B0503020204020204" pitchFamily="34" charset="-122"/>
              </a:rPr>
              <a:t>日制定了</a:t>
            </a:r>
            <a:r>
              <a:rPr altLang="zh-CN" dirty="0" lang="en-US">
                <a:solidFill>
                  <a:srgbClr val="FF0000"/>
                </a:solidFill>
                <a:latin typeface="微软雅黑" panose="020B0503020204020204" pitchFamily="34" charset="-122"/>
                <a:ea typeface="微软雅黑" panose="020B0503020204020204" pitchFamily="34" charset="-122"/>
              </a:rPr>
              <a:t>《</a:t>
            </a:r>
            <a:r>
              <a:rPr altLang="en-US" dirty="0" lang="zh-CN">
                <a:solidFill>
                  <a:srgbClr val="FF0000"/>
                </a:solidFill>
                <a:latin typeface="微软雅黑" panose="020B0503020204020204" pitchFamily="34" charset="-122"/>
                <a:ea typeface="微软雅黑" panose="020B0503020204020204" pitchFamily="34" charset="-122"/>
              </a:rPr>
              <a:t>全面推进依法行政实施纲要</a:t>
            </a:r>
            <a:r>
              <a:rPr altLang="zh-CN" dirty="0" lang="en-US">
                <a:solidFill>
                  <a:srgbClr val="FF0000"/>
                </a:solidFill>
                <a:latin typeface="微软雅黑" panose="020B0503020204020204" pitchFamily="34" charset="-122"/>
                <a:ea typeface="微软雅黑" panose="020B0503020204020204" pitchFamily="34" charset="-122"/>
              </a:rPr>
              <a:t>》</a:t>
            </a:r>
            <a:r>
              <a:rPr altLang="en-US" dirty="0" lang="zh-CN">
                <a:solidFill>
                  <a:srgbClr val="FF0000"/>
                </a:solidFill>
                <a:latin typeface="微软雅黑" panose="020B0503020204020204" pitchFamily="34" charset="-122"/>
                <a:ea typeface="微软雅黑" panose="020B0503020204020204" pitchFamily="34" charset="-122"/>
              </a:rPr>
              <a:t>。</a:t>
            </a:r>
          </a:p>
        </p:txBody>
      </p:sp>
      <p:sp>
        <p:nvSpPr>
          <p:cNvPr id="1048582" name="文本框 2"/>
          <p:cNvSpPr txBox="1"/>
          <p:nvPr/>
        </p:nvSpPr>
        <p:spPr>
          <a:xfrm>
            <a:off x="1058615" y="1738167"/>
            <a:ext cx="10779695" cy="1653541"/>
          </a:xfrm>
          <a:prstGeom prst="rect"/>
          <a:noFill/>
        </p:spPr>
        <p:txBody>
          <a:bodyPr rtlCol="0" wrap="square">
            <a:spAutoFit/>
          </a:bodyPr>
          <a:p>
            <a:r>
              <a:rPr altLang="en-US" b="1" dirty="0" sz="4000" lang="zh-CN">
                <a:solidFill>
                  <a:srgbClr val="FF0000"/>
                </a:solidFill>
                <a:latin typeface="微软雅黑" panose="020B0503020204020204" pitchFamily="34" charset="-122"/>
                <a:ea typeface="微软雅黑" panose="020B0503020204020204" pitchFamily="34" charset="-122"/>
              </a:rPr>
              <a:t>有法可依，有法必依，执法必严，违法必究</a:t>
            </a:r>
            <a:endParaRPr altLang="zh-CN" b="1" dirty="0" sz="4000" lang="en-US">
              <a:solidFill>
                <a:srgbClr val="FF0000"/>
              </a:solidFill>
              <a:latin typeface="微软雅黑" panose="020B0503020204020204" pitchFamily="34" charset="-122"/>
              <a:ea typeface="微软雅黑" panose="020B0503020204020204" pitchFamily="34" charset="-122"/>
            </a:endParaRPr>
          </a:p>
          <a:p>
            <a:r>
              <a:rPr altLang="zh-CN" b="1" dirty="0" sz="3200" lang="en-US">
                <a:solidFill>
                  <a:srgbClr val="FF0000"/>
                </a:solidFill>
                <a:latin typeface="微软雅黑" panose="020B0503020204020204" pitchFamily="34" charset="-122"/>
                <a:ea typeface="微软雅黑" panose="020B0503020204020204" pitchFamily="34" charset="-122"/>
              </a:rPr>
              <a:t>                           </a:t>
            </a:r>
          </a:p>
          <a:p>
            <a:pPr algn="r"/>
            <a:r>
              <a:rPr altLang="zh-CN" b="1" dirty="0" sz="3200" lang="en-US">
                <a:solidFill>
                  <a:srgbClr val="FF0000"/>
                </a:solidFill>
                <a:latin typeface="微软雅黑" panose="020B0503020204020204" pitchFamily="34" charset="-122"/>
                <a:ea typeface="微软雅黑" panose="020B0503020204020204" pitchFamily="34" charset="-122"/>
              </a:rPr>
              <a:t>——</a:t>
            </a:r>
            <a:r>
              <a:rPr altLang="en-US" b="1" dirty="0" sz="3200" lang="zh-CN">
                <a:solidFill>
                  <a:srgbClr val="FF0000"/>
                </a:solidFill>
                <a:latin typeface="微软雅黑" panose="020B0503020204020204" pitchFamily="34" charset="-122"/>
                <a:ea typeface="微软雅黑" panose="020B0503020204020204" pitchFamily="34" charset="-122"/>
              </a:rPr>
              <a:t>中共十一届三中全会</a:t>
            </a:r>
          </a:p>
        </p:txBody>
      </p:sp>
      <p:grpSp>
        <p:nvGrpSpPr>
          <p:cNvPr id="112" name="组合 4"/>
          <p:cNvGrpSpPr/>
          <p:nvPr/>
        </p:nvGrpSpPr>
        <p:grpSpPr>
          <a:xfrm>
            <a:off x="303541" y="892075"/>
            <a:ext cx="3851418" cy="584775"/>
            <a:chOff x="303541" y="892075"/>
            <a:chExt cx="3692551" cy="584775"/>
          </a:xfrm>
        </p:grpSpPr>
        <p:pic>
          <p:nvPicPr>
            <p:cNvPr id="2097156" name="图片 5"/>
            <p:cNvPicPr>
              <a:picLocks noChangeAspect="1"/>
            </p:cNvPicPr>
            <p:nvPr userDrawn="1"/>
          </p:nvPicPr>
          <p:blipFill>
            <a:blip xmlns:r="http://schemas.openxmlformats.org/officeDocument/2006/relationships" r:embed="rId1"/>
            <a:stretch>
              <a:fillRect/>
            </a:stretch>
          </p:blipFill>
          <p:spPr>
            <a:xfrm>
              <a:off x="303541" y="959718"/>
              <a:ext cx="442792" cy="449487"/>
            </a:xfrm>
            <a:prstGeom prst="rect"/>
          </p:spPr>
        </p:pic>
        <p:sp>
          <p:nvSpPr>
            <p:cNvPr id="1048583" name="文本框 6"/>
            <p:cNvSpPr txBox="1"/>
            <p:nvPr userDrawn="1"/>
          </p:nvSpPr>
          <p:spPr>
            <a:xfrm>
              <a:off x="770583" y="892075"/>
              <a:ext cx="3225509" cy="584775"/>
            </a:xfrm>
            <a:prstGeom prst="rect"/>
            <a:noFill/>
          </p:spPr>
          <p:txBody>
            <a:bodyPr rtlCol="0" wrap="square">
              <a:spAutoFit/>
            </a:bodyPr>
            <a:p>
              <a:r>
                <a:rPr altLang="en-US" b="1" dirty="0" sz="3200" lang="zh-CN">
                  <a:solidFill>
                    <a:srgbClr val="FF0000"/>
                  </a:solidFill>
                  <a:latin typeface="微软雅黑" panose="020B0503020204020204" pitchFamily="34" charset="-122"/>
                  <a:ea typeface="微软雅黑" panose="020B0503020204020204" pitchFamily="34" charset="-122"/>
                </a:rPr>
                <a:t>法的含义</a:t>
              </a:r>
            </a:p>
          </p:txBody>
        </p:sp>
      </p:grpSp>
      <p:pic>
        <p:nvPicPr>
          <p:cNvPr id="2097157" name="图片 7"/>
          <p:cNvPicPr>
            <a:picLocks noChangeAspect="1"/>
          </p:cNvPicPr>
          <p:nvPr/>
        </p:nvPicPr>
        <p:blipFill>
          <a:blip xmlns:r="http://schemas.openxmlformats.org/officeDocument/2006/relationships" r:embed="rId2"/>
          <a:stretch>
            <a:fillRect/>
          </a:stretch>
        </p:blipFill>
        <p:spPr>
          <a:xfrm>
            <a:off x="537143" y="3008011"/>
            <a:ext cx="4650580" cy="3160009"/>
          </a:xfrm>
          <a:prstGeom prst="rec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67" name=""/>
        <p:cNvGrpSpPr/>
        <p:nvPr/>
      </p:nvGrpSpPr>
      <p:grpSpPr>
        <a:xfrm>
          <a:off x="0" y="0"/>
          <a:ext cx="0" cy="0"/>
          <a:chOff x="0" y="0"/>
          <a:chExt cx="0" cy="0"/>
        </a:xfrm>
      </p:grpSpPr>
      <p:grpSp>
        <p:nvGrpSpPr>
          <p:cNvPr id="168" name="组合 57"/>
          <p:cNvGrpSpPr/>
          <p:nvPr/>
        </p:nvGrpSpPr>
        <p:grpSpPr>
          <a:xfrm>
            <a:off x="1346647" y="1845618"/>
            <a:ext cx="9669019" cy="4415421"/>
            <a:chOff x="72389" y="1210944"/>
            <a:chExt cx="9669019" cy="4415421"/>
          </a:xfrm>
        </p:grpSpPr>
        <p:sp>
          <p:nvSpPr>
            <p:cNvPr id="1048960" name="object 2"/>
            <p:cNvSpPr txBox="1"/>
            <p:nvPr/>
          </p:nvSpPr>
          <p:spPr>
            <a:xfrm>
              <a:off x="5161534" y="2131186"/>
              <a:ext cx="2769235" cy="287020"/>
            </a:xfrm>
            <a:prstGeom prst="rect"/>
          </p:spPr>
          <p:txBody>
            <a:bodyPr bIns="0" lIns="0" rIns="0" rtlCol="0" tIns="0" vert="horz" wrap="square">
              <a:spAutoFit/>
            </a:bodyPr>
            <a:p>
              <a:pPr marL="12700">
                <a:lnSpc>
                  <a:spcPct val="100000"/>
                </a:lnSpc>
              </a:pPr>
              <a:r>
                <a:rPr b="1" dirty="0" sz="1800">
                  <a:solidFill>
                    <a:srgbClr val="DC3B00"/>
                  </a:solidFill>
                  <a:latin typeface="微软雅黑"/>
                  <a:cs typeface="微软雅黑"/>
                </a:rPr>
                <a:t>符合</a:t>
              </a:r>
              <a:r>
                <a:rPr b="1" dirty="0" sz="1800">
                  <a:solidFill>
                    <a:srgbClr val="585858"/>
                  </a:solidFill>
                  <a:latin typeface="微软雅黑"/>
                  <a:cs typeface="微软雅黑"/>
                </a:rPr>
                <a:t>国家标准或者行业标准</a:t>
              </a:r>
              <a:endParaRPr dirty="0" sz="1800">
                <a:latin typeface="微软雅黑"/>
                <a:cs typeface="微软雅黑"/>
              </a:endParaRPr>
            </a:p>
          </p:txBody>
        </p:sp>
        <p:sp>
          <p:nvSpPr>
            <p:cNvPr id="1048961" name="object 3"/>
            <p:cNvSpPr/>
            <p:nvPr/>
          </p:nvSpPr>
          <p:spPr>
            <a:xfrm>
              <a:off x="736091" y="2071116"/>
              <a:ext cx="2686811" cy="2685288"/>
            </a:xfrm>
            <a:custGeom>
              <a:avLst/>
              <a:ahLst/>
              <a:rect l="l" t="t" r="r" b="b"/>
              <a:pathLst>
                <a:path w="2686811" h="2685288">
                  <a:moveTo>
                    <a:pt x="0" y="1342644"/>
                  </a:moveTo>
                  <a:lnTo>
                    <a:pt x="4453" y="1232522"/>
                  </a:lnTo>
                  <a:lnTo>
                    <a:pt x="17583" y="1124852"/>
                  </a:lnTo>
                  <a:lnTo>
                    <a:pt x="39043" y="1019980"/>
                  </a:lnTo>
                  <a:lnTo>
                    <a:pt x="68488" y="918252"/>
                  </a:lnTo>
                  <a:lnTo>
                    <a:pt x="105572" y="820013"/>
                  </a:lnTo>
                  <a:lnTo>
                    <a:pt x="149950" y="725608"/>
                  </a:lnTo>
                  <a:lnTo>
                    <a:pt x="201275" y="635382"/>
                  </a:lnTo>
                  <a:lnTo>
                    <a:pt x="259201" y="549682"/>
                  </a:lnTo>
                  <a:lnTo>
                    <a:pt x="323384" y="468852"/>
                  </a:lnTo>
                  <a:lnTo>
                    <a:pt x="393477" y="393239"/>
                  </a:lnTo>
                  <a:lnTo>
                    <a:pt x="469135" y="323187"/>
                  </a:lnTo>
                  <a:lnTo>
                    <a:pt x="550011" y="259043"/>
                  </a:lnTo>
                  <a:lnTo>
                    <a:pt x="635760" y="201151"/>
                  </a:lnTo>
                  <a:lnTo>
                    <a:pt x="726037" y="149857"/>
                  </a:lnTo>
                  <a:lnTo>
                    <a:pt x="820495" y="105507"/>
                  </a:lnTo>
                  <a:lnTo>
                    <a:pt x="918789" y="68445"/>
                  </a:lnTo>
                  <a:lnTo>
                    <a:pt x="1020572" y="39019"/>
                  </a:lnTo>
                  <a:lnTo>
                    <a:pt x="1125500" y="17572"/>
                  </a:lnTo>
                  <a:lnTo>
                    <a:pt x="1233226" y="4450"/>
                  </a:lnTo>
                  <a:lnTo>
                    <a:pt x="1343406" y="0"/>
                  </a:lnTo>
                  <a:lnTo>
                    <a:pt x="1453585" y="4450"/>
                  </a:lnTo>
                  <a:lnTo>
                    <a:pt x="1561311" y="17572"/>
                  </a:lnTo>
                  <a:lnTo>
                    <a:pt x="1666239" y="39019"/>
                  </a:lnTo>
                  <a:lnTo>
                    <a:pt x="1768022" y="68445"/>
                  </a:lnTo>
                  <a:lnTo>
                    <a:pt x="1866316" y="105507"/>
                  </a:lnTo>
                  <a:lnTo>
                    <a:pt x="1960774" y="149857"/>
                  </a:lnTo>
                  <a:lnTo>
                    <a:pt x="2051051" y="201151"/>
                  </a:lnTo>
                  <a:lnTo>
                    <a:pt x="2136800" y="259043"/>
                  </a:lnTo>
                  <a:lnTo>
                    <a:pt x="2217676" y="323187"/>
                  </a:lnTo>
                  <a:lnTo>
                    <a:pt x="2293334" y="393239"/>
                  </a:lnTo>
                  <a:lnTo>
                    <a:pt x="2363427" y="468852"/>
                  </a:lnTo>
                  <a:lnTo>
                    <a:pt x="2427610" y="549682"/>
                  </a:lnTo>
                  <a:lnTo>
                    <a:pt x="2485536" y="635382"/>
                  </a:lnTo>
                  <a:lnTo>
                    <a:pt x="2536861" y="725608"/>
                  </a:lnTo>
                  <a:lnTo>
                    <a:pt x="2581239" y="820013"/>
                  </a:lnTo>
                  <a:lnTo>
                    <a:pt x="2618323" y="918252"/>
                  </a:lnTo>
                  <a:lnTo>
                    <a:pt x="2647768" y="1019980"/>
                  </a:lnTo>
                  <a:lnTo>
                    <a:pt x="2669228" y="1124852"/>
                  </a:lnTo>
                  <a:lnTo>
                    <a:pt x="2682358" y="1232522"/>
                  </a:lnTo>
                  <a:lnTo>
                    <a:pt x="2686811" y="1342644"/>
                  </a:lnTo>
                  <a:lnTo>
                    <a:pt x="2682358" y="1452765"/>
                  </a:lnTo>
                  <a:lnTo>
                    <a:pt x="2669228" y="1560435"/>
                  </a:lnTo>
                  <a:lnTo>
                    <a:pt x="2647768" y="1665307"/>
                  </a:lnTo>
                  <a:lnTo>
                    <a:pt x="2618323" y="1767035"/>
                  </a:lnTo>
                  <a:lnTo>
                    <a:pt x="2581239" y="1865274"/>
                  </a:lnTo>
                  <a:lnTo>
                    <a:pt x="2536861" y="1959679"/>
                  </a:lnTo>
                  <a:lnTo>
                    <a:pt x="2485536" y="2049905"/>
                  </a:lnTo>
                  <a:lnTo>
                    <a:pt x="2427610" y="2135605"/>
                  </a:lnTo>
                  <a:lnTo>
                    <a:pt x="2363427" y="2216435"/>
                  </a:lnTo>
                  <a:lnTo>
                    <a:pt x="2293334" y="2292048"/>
                  </a:lnTo>
                  <a:lnTo>
                    <a:pt x="2217676" y="2362100"/>
                  </a:lnTo>
                  <a:lnTo>
                    <a:pt x="2136800" y="2426244"/>
                  </a:lnTo>
                  <a:lnTo>
                    <a:pt x="2051051" y="2484136"/>
                  </a:lnTo>
                  <a:lnTo>
                    <a:pt x="1960774" y="2535430"/>
                  </a:lnTo>
                  <a:lnTo>
                    <a:pt x="1866316" y="2579780"/>
                  </a:lnTo>
                  <a:lnTo>
                    <a:pt x="1768022" y="2616842"/>
                  </a:lnTo>
                  <a:lnTo>
                    <a:pt x="1666239" y="2646268"/>
                  </a:lnTo>
                  <a:lnTo>
                    <a:pt x="1561311" y="2667715"/>
                  </a:lnTo>
                  <a:lnTo>
                    <a:pt x="1453585" y="2680837"/>
                  </a:lnTo>
                  <a:lnTo>
                    <a:pt x="1343406" y="2685288"/>
                  </a:lnTo>
                  <a:lnTo>
                    <a:pt x="1233226" y="2680837"/>
                  </a:lnTo>
                  <a:lnTo>
                    <a:pt x="1125500" y="2667715"/>
                  </a:lnTo>
                  <a:lnTo>
                    <a:pt x="1020572" y="2646268"/>
                  </a:lnTo>
                  <a:lnTo>
                    <a:pt x="918789" y="2616842"/>
                  </a:lnTo>
                  <a:lnTo>
                    <a:pt x="820495" y="2579780"/>
                  </a:lnTo>
                  <a:lnTo>
                    <a:pt x="726037" y="2535430"/>
                  </a:lnTo>
                  <a:lnTo>
                    <a:pt x="635760" y="2484136"/>
                  </a:lnTo>
                  <a:lnTo>
                    <a:pt x="550011" y="2426244"/>
                  </a:lnTo>
                  <a:lnTo>
                    <a:pt x="469135" y="2362100"/>
                  </a:lnTo>
                  <a:lnTo>
                    <a:pt x="393477" y="2292048"/>
                  </a:lnTo>
                  <a:lnTo>
                    <a:pt x="323384" y="2216435"/>
                  </a:lnTo>
                  <a:lnTo>
                    <a:pt x="259201" y="2135605"/>
                  </a:lnTo>
                  <a:lnTo>
                    <a:pt x="201275" y="2049905"/>
                  </a:lnTo>
                  <a:lnTo>
                    <a:pt x="149950" y="1959679"/>
                  </a:lnTo>
                  <a:lnTo>
                    <a:pt x="105572" y="1865274"/>
                  </a:lnTo>
                  <a:lnTo>
                    <a:pt x="68488" y="1767035"/>
                  </a:lnTo>
                  <a:lnTo>
                    <a:pt x="39043" y="1665307"/>
                  </a:lnTo>
                  <a:lnTo>
                    <a:pt x="17583" y="1560435"/>
                  </a:lnTo>
                  <a:lnTo>
                    <a:pt x="4453" y="1452765"/>
                  </a:lnTo>
                  <a:lnTo>
                    <a:pt x="0" y="1342644"/>
                  </a:lnTo>
                  <a:close/>
                </a:path>
              </a:pathLst>
            </a:custGeom>
            <a:ln w="57912">
              <a:solidFill>
                <a:srgbClr val="2FA0C3"/>
              </a:solidFill>
            </a:ln>
          </p:spPr>
          <p:txBody>
            <a:bodyPr bIns="0" lIns="0" rIns="0" rtlCol="0" tIns="0" wrap="square">
              <a:spAutoFit/>
            </a:bodyPr>
            <a:p>
              <a:endParaRPr dirty="0"/>
            </a:p>
          </p:txBody>
        </p:sp>
        <p:sp>
          <p:nvSpPr>
            <p:cNvPr id="1048962" name="object 4"/>
            <p:cNvSpPr/>
            <p:nvPr/>
          </p:nvSpPr>
          <p:spPr>
            <a:xfrm>
              <a:off x="1620774" y="1364741"/>
              <a:ext cx="917448" cy="917448"/>
            </a:xfrm>
            <a:custGeom>
              <a:avLst/>
              <a:ahLst/>
              <a:rect l="l" t="t" r="r" b="b"/>
              <a:pathLst>
                <a:path w="917448" h="917448">
                  <a:moveTo>
                    <a:pt x="458724" y="0"/>
                  </a:moveTo>
                  <a:lnTo>
                    <a:pt x="384312" y="6003"/>
                  </a:lnTo>
                  <a:lnTo>
                    <a:pt x="313724" y="23384"/>
                  </a:lnTo>
                  <a:lnTo>
                    <a:pt x="247905" y="51198"/>
                  </a:lnTo>
                  <a:lnTo>
                    <a:pt x="187799" y="88501"/>
                  </a:lnTo>
                  <a:lnTo>
                    <a:pt x="134350" y="134350"/>
                  </a:lnTo>
                  <a:lnTo>
                    <a:pt x="88501" y="187799"/>
                  </a:lnTo>
                  <a:lnTo>
                    <a:pt x="51198" y="247905"/>
                  </a:lnTo>
                  <a:lnTo>
                    <a:pt x="23384" y="313724"/>
                  </a:lnTo>
                  <a:lnTo>
                    <a:pt x="6003" y="384312"/>
                  </a:lnTo>
                  <a:lnTo>
                    <a:pt x="0" y="458724"/>
                  </a:lnTo>
                  <a:lnTo>
                    <a:pt x="1520" y="496349"/>
                  </a:lnTo>
                  <a:lnTo>
                    <a:pt x="13330" y="568966"/>
                  </a:lnTo>
                  <a:lnTo>
                    <a:pt x="36046" y="637287"/>
                  </a:lnTo>
                  <a:lnTo>
                    <a:pt x="68722" y="700368"/>
                  </a:lnTo>
                  <a:lnTo>
                    <a:pt x="110416" y="757264"/>
                  </a:lnTo>
                  <a:lnTo>
                    <a:pt x="160183" y="807031"/>
                  </a:lnTo>
                  <a:lnTo>
                    <a:pt x="217079" y="848725"/>
                  </a:lnTo>
                  <a:lnTo>
                    <a:pt x="280160" y="881401"/>
                  </a:lnTo>
                  <a:lnTo>
                    <a:pt x="348481" y="904117"/>
                  </a:lnTo>
                  <a:lnTo>
                    <a:pt x="421098" y="915927"/>
                  </a:lnTo>
                  <a:lnTo>
                    <a:pt x="458724" y="917448"/>
                  </a:lnTo>
                  <a:lnTo>
                    <a:pt x="496349" y="915927"/>
                  </a:lnTo>
                  <a:lnTo>
                    <a:pt x="568966" y="904117"/>
                  </a:lnTo>
                  <a:lnTo>
                    <a:pt x="637287" y="881401"/>
                  </a:lnTo>
                  <a:lnTo>
                    <a:pt x="700368" y="848725"/>
                  </a:lnTo>
                  <a:lnTo>
                    <a:pt x="757264" y="807031"/>
                  </a:lnTo>
                  <a:lnTo>
                    <a:pt x="807031" y="757264"/>
                  </a:lnTo>
                  <a:lnTo>
                    <a:pt x="848725" y="700368"/>
                  </a:lnTo>
                  <a:lnTo>
                    <a:pt x="881401" y="637287"/>
                  </a:lnTo>
                  <a:lnTo>
                    <a:pt x="904117" y="568966"/>
                  </a:lnTo>
                  <a:lnTo>
                    <a:pt x="915927" y="496349"/>
                  </a:lnTo>
                  <a:lnTo>
                    <a:pt x="917448" y="458724"/>
                  </a:lnTo>
                  <a:lnTo>
                    <a:pt x="915927" y="421098"/>
                  </a:lnTo>
                  <a:lnTo>
                    <a:pt x="904117" y="348481"/>
                  </a:lnTo>
                  <a:lnTo>
                    <a:pt x="881401" y="280160"/>
                  </a:lnTo>
                  <a:lnTo>
                    <a:pt x="848725" y="217079"/>
                  </a:lnTo>
                  <a:lnTo>
                    <a:pt x="807031" y="160183"/>
                  </a:lnTo>
                  <a:lnTo>
                    <a:pt x="757264" y="110416"/>
                  </a:lnTo>
                  <a:lnTo>
                    <a:pt x="700368" y="68722"/>
                  </a:lnTo>
                  <a:lnTo>
                    <a:pt x="637287" y="36046"/>
                  </a:lnTo>
                  <a:lnTo>
                    <a:pt x="568966" y="13330"/>
                  </a:lnTo>
                  <a:lnTo>
                    <a:pt x="496349" y="1520"/>
                  </a:lnTo>
                  <a:lnTo>
                    <a:pt x="458724" y="0"/>
                  </a:lnTo>
                  <a:close/>
                </a:path>
              </a:pathLst>
            </a:custGeom>
            <a:solidFill>
              <a:srgbClr val="CC6600"/>
            </a:solidFill>
          </p:spPr>
          <p:txBody>
            <a:bodyPr bIns="0" lIns="0" rIns="0" rtlCol="0" tIns="0" wrap="square">
              <a:spAutoFit/>
            </a:bodyPr>
            <a:p>
              <a:endParaRPr dirty="0"/>
            </a:p>
          </p:txBody>
        </p:sp>
        <p:sp>
          <p:nvSpPr>
            <p:cNvPr id="1048963" name="object 5"/>
            <p:cNvSpPr/>
            <p:nvPr/>
          </p:nvSpPr>
          <p:spPr>
            <a:xfrm>
              <a:off x="1620774" y="1364741"/>
              <a:ext cx="917448" cy="917448"/>
            </a:xfrm>
            <a:custGeom>
              <a:avLst/>
              <a:ahLst/>
              <a:rect l="l" t="t" r="r" b="b"/>
              <a:pathLst>
                <a:path w="917448" h="917448">
                  <a:moveTo>
                    <a:pt x="0" y="458724"/>
                  </a:moveTo>
                  <a:lnTo>
                    <a:pt x="6003" y="384312"/>
                  </a:lnTo>
                  <a:lnTo>
                    <a:pt x="23384" y="313724"/>
                  </a:lnTo>
                  <a:lnTo>
                    <a:pt x="51198" y="247905"/>
                  </a:lnTo>
                  <a:lnTo>
                    <a:pt x="88501" y="187799"/>
                  </a:lnTo>
                  <a:lnTo>
                    <a:pt x="134350" y="134350"/>
                  </a:lnTo>
                  <a:lnTo>
                    <a:pt x="187799" y="88501"/>
                  </a:lnTo>
                  <a:lnTo>
                    <a:pt x="247905" y="51198"/>
                  </a:lnTo>
                  <a:lnTo>
                    <a:pt x="313724" y="23384"/>
                  </a:lnTo>
                  <a:lnTo>
                    <a:pt x="384312" y="6003"/>
                  </a:lnTo>
                  <a:lnTo>
                    <a:pt x="458724" y="0"/>
                  </a:lnTo>
                  <a:lnTo>
                    <a:pt x="496349" y="1520"/>
                  </a:lnTo>
                  <a:lnTo>
                    <a:pt x="568966" y="13330"/>
                  </a:lnTo>
                  <a:lnTo>
                    <a:pt x="637287" y="36046"/>
                  </a:lnTo>
                  <a:lnTo>
                    <a:pt x="700368" y="68722"/>
                  </a:lnTo>
                  <a:lnTo>
                    <a:pt x="757264" y="110416"/>
                  </a:lnTo>
                  <a:lnTo>
                    <a:pt x="807031" y="160183"/>
                  </a:lnTo>
                  <a:lnTo>
                    <a:pt x="848725" y="217079"/>
                  </a:lnTo>
                  <a:lnTo>
                    <a:pt x="881401" y="280160"/>
                  </a:lnTo>
                  <a:lnTo>
                    <a:pt x="904117" y="348481"/>
                  </a:lnTo>
                  <a:lnTo>
                    <a:pt x="915927" y="421098"/>
                  </a:lnTo>
                  <a:lnTo>
                    <a:pt x="917448" y="458724"/>
                  </a:lnTo>
                  <a:lnTo>
                    <a:pt x="915927" y="496349"/>
                  </a:lnTo>
                  <a:lnTo>
                    <a:pt x="904117" y="568966"/>
                  </a:lnTo>
                  <a:lnTo>
                    <a:pt x="881401" y="637287"/>
                  </a:lnTo>
                  <a:lnTo>
                    <a:pt x="848725" y="700368"/>
                  </a:lnTo>
                  <a:lnTo>
                    <a:pt x="807031" y="757264"/>
                  </a:lnTo>
                  <a:lnTo>
                    <a:pt x="757264" y="807031"/>
                  </a:lnTo>
                  <a:lnTo>
                    <a:pt x="700368" y="848725"/>
                  </a:lnTo>
                  <a:lnTo>
                    <a:pt x="637287" y="881401"/>
                  </a:lnTo>
                  <a:lnTo>
                    <a:pt x="568966" y="904117"/>
                  </a:lnTo>
                  <a:lnTo>
                    <a:pt x="496349" y="915927"/>
                  </a:lnTo>
                  <a:lnTo>
                    <a:pt x="458724" y="917448"/>
                  </a:lnTo>
                  <a:lnTo>
                    <a:pt x="421098" y="915927"/>
                  </a:lnTo>
                  <a:lnTo>
                    <a:pt x="348481" y="904117"/>
                  </a:lnTo>
                  <a:lnTo>
                    <a:pt x="280160" y="881401"/>
                  </a:lnTo>
                  <a:lnTo>
                    <a:pt x="217079" y="848725"/>
                  </a:lnTo>
                  <a:lnTo>
                    <a:pt x="160183" y="807031"/>
                  </a:lnTo>
                  <a:lnTo>
                    <a:pt x="110416" y="757264"/>
                  </a:lnTo>
                  <a:lnTo>
                    <a:pt x="68722" y="700368"/>
                  </a:lnTo>
                  <a:lnTo>
                    <a:pt x="36046" y="637287"/>
                  </a:lnTo>
                  <a:lnTo>
                    <a:pt x="13330" y="568966"/>
                  </a:lnTo>
                  <a:lnTo>
                    <a:pt x="1520" y="496349"/>
                  </a:lnTo>
                  <a:lnTo>
                    <a:pt x="0" y="458724"/>
                  </a:lnTo>
                  <a:close/>
                </a:path>
              </a:pathLst>
            </a:custGeom>
            <a:ln w="28956">
              <a:solidFill>
                <a:srgbClr val="FFFFFF"/>
              </a:solidFill>
            </a:ln>
          </p:spPr>
          <p:txBody>
            <a:bodyPr bIns="0" lIns="0" rIns="0" rtlCol="0" tIns="0" wrap="square">
              <a:spAutoFit/>
            </a:bodyPr>
            <a:p>
              <a:endParaRPr dirty="0"/>
            </a:p>
          </p:txBody>
        </p:sp>
        <p:sp>
          <p:nvSpPr>
            <p:cNvPr id="1048964" name="object 6"/>
            <p:cNvSpPr txBox="1"/>
            <p:nvPr/>
          </p:nvSpPr>
          <p:spPr>
            <a:xfrm>
              <a:off x="1863598" y="1681353"/>
              <a:ext cx="431165" cy="256540"/>
            </a:xfrm>
            <a:prstGeom prst="rect"/>
          </p:spPr>
          <p:txBody>
            <a:bodyPr bIns="0" lIns="0" rIns="0" rtlCol="0" tIns="0" vert="horz" wrap="square">
              <a:spAutoFit/>
            </a:bodyPr>
            <a:p>
              <a:pPr marL="12700">
                <a:lnSpc>
                  <a:spcPct val="100000"/>
                </a:lnSpc>
              </a:pPr>
              <a:r>
                <a:rPr b="1" dirty="0" sz="1600" spc="-20">
                  <a:solidFill>
                    <a:srgbClr val="FFFFFF"/>
                  </a:solidFill>
                  <a:latin typeface="微软雅黑"/>
                  <a:cs typeface="微软雅黑"/>
                </a:rPr>
                <a:t>设计</a:t>
              </a:r>
              <a:endParaRPr dirty="0" sz="1600">
                <a:latin typeface="微软雅黑"/>
                <a:cs typeface="微软雅黑"/>
              </a:endParaRPr>
            </a:p>
          </p:txBody>
        </p:sp>
        <p:sp>
          <p:nvSpPr>
            <p:cNvPr id="1048965" name="object 7"/>
            <p:cNvSpPr/>
            <p:nvPr/>
          </p:nvSpPr>
          <p:spPr>
            <a:xfrm>
              <a:off x="2745485" y="1831085"/>
              <a:ext cx="917448" cy="917448"/>
            </a:xfrm>
            <a:custGeom>
              <a:avLst/>
              <a:ahLst/>
              <a:rect l="l" t="t" r="r" b="b"/>
              <a:pathLst>
                <a:path w="917448" h="917448">
                  <a:moveTo>
                    <a:pt x="458724" y="0"/>
                  </a:moveTo>
                  <a:lnTo>
                    <a:pt x="384312" y="6003"/>
                  </a:lnTo>
                  <a:lnTo>
                    <a:pt x="313724" y="23384"/>
                  </a:lnTo>
                  <a:lnTo>
                    <a:pt x="247905" y="51198"/>
                  </a:lnTo>
                  <a:lnTo>
                    <a:pt x="187799" y="88501"/>
                  </a:lnTo>
                  <a:lnTo>
                    <a:pt x="134350" y="134350"/>
                  </a:lnTo>
                  <a:lnTo>
                    <a:pt x="88501" y="187799"/>
                  </a:lnTo>
                  <a:lnTo>
                    <a:pt x="51198" y="247905"/>
                  </a:lnTo>
                  <a:lnTo>
                    <a:pt x="23384" y="313724"/>
                  </a:lnTo>
                  <a:lnTo>
                    <a:pt x="6003" y="384312"/>
                  </a:lnTo>
                  <a:lnTo>
                    <a:pt x="0" y="458724"/>
                  </a:lnTo>
                  <a:lnTo>
                    <a:pt x="1520" y="496349"/>
                  </a:lnTo>
                  <a:lnTo>
                    <a:pt x="13330" y="568966"/>
                  </a:lnTo>
                  <a:lnTo>
                    <a:pt x="36046" y="637287"/>
                  </a:lnTo>
                  <a:lnTo>
                    <a:pt x="68722" y="700368"/>
                  </a:lnTo>
                  <a:lnTo>
                    <a:pt x="110416" y="757264"/>
                  </a:lnTo>
                  <a:lnTo>
                    <a:pt x="160183" y="807031"/>
                  </a:lnTo>
                  <a:lnTo>
                    <a:pt x="217079" y="848725"/>
                  </a:lnTo>
                  <a:lnTo>
                    <a:pt x="280160" y="881401"/>
                  </a:lnTo>
                  <a:lnTo>
                    <a:pt x="348481" y="904117"/>
                  </a:lnTo>
                  <a:lnTo>
                    <a:pt x="421098" y="915927"/>
                  </a:lnTo>
                  <a:lnTo>
                    <a:pt x="458724" y="917448"/>
                  </a:lnTo>
                  <a:lnTo>
                    <a:pt x="496349" y="915927"/>
                  </a:lnTo>
                  <a:lnTo>
                    <a:pt x="568966" y="904117"/>
                  </a:lnTo>
                  <a:lnTo>
                    <a:pt x="637287" y="881401"/>
                  </a:lnTo>
                  <a:lnTo>
                    <a:pt x="700368" y="848725"/>
                  </a:lnTo>
                  <a:lnTo>
                    <a:pt x="757264" y="807031"/>
                  </a:lnTo>
                  <a:lnTo>
                    <a:pt x="807031" y="757264"/>
                  </a:lnTo>
                  <a:lnTo>
                    <a:pt x="848725" y="700368"/>
                  </a:lnTo>
                  <a:lnTo>
                    <a:pt x="881401" y="637287"/>
                  </a:lnTo>
                  <a:lnTo>
                    <a:pt x="904117" y="568966"/>
                  </a:lnTo>
                  <a:lnTo>
                    <a:pt x="915927" y="496349"/>
                  </a:lnTo>
                  <a:lnTo>
                    <a:pt x="917448" y="458724"/>
                  </a:lnTo>
                  <a:lnTo>
                    <a:pt x="915927" y="421098"/>
                  </a:lnTo>
                  <a:lnTo>
                    <a:pt x="904117" y="348481"/>
                  </a:lnTo>
                  <a:lnTo>
                    <a:pt x="881401" y="280160"/>
                  </a:lnTo>
                  <a:lnTo>
                    <a:pt x="848725" y="217079"/>
                  </a:lnTo>
                  <a:lnTo>
                    <a:pt x="807031" y="160183"/>
                  </a:lnTo>
                  <a:lnTo>
                    <a:pt x="757264" y="110416"/>
                  </a:lnTo>
                  <a:lnTo>
                    <a:pt x="700368" y="68722"/>
                  </a:lnTo>
                  <a:lnTo>
                    <a:pt x="637287" y="36046"/>
                  </a:lnTo>
                  <a:lnTo>
                    <a:pt x="568966" y="13330"/>
                  </a:lnTo>
                  <a:lnTo>
                    <a:pt x="496349" y="1520"/>
                  </a:lnTo>
                  <a:lnTo>
                    <a:pt x="458724" y="0"/>
                  </a:lnTo>
                  <a:close/>
                </a:path>
              </a:pathLst>
            </a:custGeom>
            <a:solidFill>
              <a:srgbClr val="0071C5"/>
            </a:solidFill>
          </p:spPr>
          <p:txBody>
            <a:bodyPr bIns="0" lIns="0" rIns="0" rtlCol="0" tIns="0" wrap="square">
              <a:spAutoFit/>
            </a:bodyPr>
            <a:p>
              <a:endParaRPr dirty="0"/>
            </a:p>
          </p:txBody>
        </p:sp>
        <p:sp>
          <p:nvSpPr>
            <p:cNvPr id="1048966" name="object 8"/>
            <p:cNvSpPr/>
            <p:nvPr/>
          </p:nvSpPr>
          <p:spPr>
            <a:xfrm>
              <a:off x="2745485" y="1831085"/>
              <a:ext cx="917448" cy="917448"/>
            </a:xfrm>
            <a:custGeom>
              <a:avLst/>
              <a:ahLst/>
              <a:rect l="l" t="t" r="r" b="b"/>
              <a:pathLst>
                <a:path w="917448" h="917448">
                  <a:moveTo>
                    <a:pt x="0" y="458724"/>
                  </a:moveTo>
                  <a:lnTo>
                    <a:pt x="6003" y="384312"/>
                  </a:lnTo>
                  <a:lnTo>
                    <a:pt x="23384" y="313724"/>
                  </a:lnTo>
                  <a:lnTo>
                    <a:pt x="51198" y="247905"/>
                  </a:lnTo>
                  <a:lnTo>
                    <a:pt x="88501" y="187799"/>
                  </a:lnTo>
                  <a:lnTo>
                    <a:pt x="134350" y="134350"/>
                  </a:lnTo>
                  <a:lnTo>
                    <a:pt x="187799" y="88501"/>
                  </a:lnTo>
                  <a:lnTo>
                    <a:pt x="247905" y="51198"/>
                  </a:lnTo>
                  <a:lnTo>
                    <a:pt x="313724" y="23384"/>
                  </a:lnTo>
                  <a:lnTo>
                    <a:pt x="384312" y="6003"/>
                  </a:lnTo>
                  <a:lnTo>
                    <a:pt x="458724" y="0"/>
                  </a:lnTo>
                  <a:lnTo>
                    <a:pt x="496349" y="1520"/>
                  </a:lnTo>
                  <a:lnTo>
                    <a:pt x="568966" y="13330"/>
                  </a:lnTo>
                  <a:lnTo>
                    <a:pt x="637287" y="36046"/>
                  </a:lnTo>
                  <a:lnTo>
                    <a:pt x="700368" y="68722"/>
                  </a:lnTo>
                  <a:lnTo>
                    <a:pt x="757264" y="110416"/>
                  </a:lnTo>
                  <a:lnTo>
                    <a:pt x="807031" y="160183"/>
                  </a:lnTo>
                  <a:lnTo>
                    <a:pt x="848725" y="217079"/>
                  </a:lnTo>
                  <a:lnTo>
                    <a:pt x="881401" y="280160"/>
                  </a:lnTo>
                  <a:lnTo>
                    <a:pt x="904117" y="348481"/>
                  </a:lnTo>
                  <a:lnTo>
                    <a:pt x="915927" y="421098"/>
                  </a:lnTo>
                  <a:lnTo>
                    <a:pt x="917448" y="458724"/>
                  </a:lnTo>
                  <a:lnTo>
                    <a:pt x="915927" y="496349"/>
                  </a:lnTo>
                  <a:lnTo>
                    <a:pt x="904117" y="568966"/>
                  </a:lnTo>
                  <a:lnTo>
                    <a:pt x="881401" y="637287"/>
                  </a:lnTo>
                  <a:lnTo>
                    <a:pt x="848725" y="700368"/>
                  </a:lnTo>
                  <a:lnTo>
                    <a:pt x="807031" y="757264"/>
                  </a:lnTo>
                  <a:lnTo>
                    <a:pt x="757264" y="807031"/>
                  </a:lnTo>
                  <a:lnTo>
                    <a:pt x="700368" y="848725"/>
                  </a:lnTo>
                  <a:lnTo>
                    <a:pt x="637287" y="881401"/>
                  </a:lnTo>
                  <a:lnTo>
                    <a:pt x="568966" y="904117"/>
                  </a:lnTo>
                  <a:lnTo>
                    <a:pt x="496349" y="915927"/>
                  </a:lnTo>
                  <a:lnTo>
                    <a:pt x="458724" y="917448"/>
                  </a:lnTo>
                  <a:lnTo>
                    <a:pt x="421098" y="915927"/>
                  </a:lnTo>
                  <a:lnTo>
                    <a:pt x="348481" y="904117"/>
                  </a:lnTo>
                  <a:lnTo>
                    <a:pt x="280160" y="881401"/>
                  </a:lnTo>
                  <a:lnTo>
                    <a:pt x="217079" y="848725"/>
                  </a:lnTo>
                  <a:lnTo>
                    <a:pt x="160183" y="807031"/>
                  </a:lnTo>
                  <a:lnTo>
                    <a:pt x="110416" y="757264"/>
                  </a:lnTo>
                  <a:lnTo>
                    <a:pt x="68722" y="700368"/>
                  </a:lnTo>
                  <a:lnTo>
                    <a:pt x="36046" y="637287"/>
                  </a:lnTo>
                  <a:lnTo>
                    <a:pt x="13330" y="568966"/>
                  </a:lnTo>
                  <a:lnTo>
                    <a:pt x="1520" y="496349"/>
                  </a:lnTo>
                  <a:lnTo>
                    <a:pt x="0" y="458724"/>
                  </a:lnTo>
                  <a:close/>
                </a:path>
              </a:pathLst>
            </a:custGeom>
            <a:ln w="28956">
              <a:solidFill>
                <a:srgbClr val="FFFFFF"/>
              </a:solidFill>
            </a:ln>
          </p:spPr>
          <p:txBody>
            <a:bodyPr bIns="0" lIns="0" rIns="0" rtlCol="0" tIns="0" wrap="square">
              <a:spAutoFit/>
            </a:bodyPr>
            <a:p>
              <a:endParaRPr dirty="0"/>
            </a:p>
          </p:txBody>
        </p:sp>
        <p:sp>
          <p:nvSpPr>
            <p:cNvPr id="1048967" name="object 9"/>
            <p:cNvSpPr txBox="1"/>
            <p:nvPr/>
          </p:nvSpPr>
          <p:spPr>
            <a:xfrm>
              <a:off x="2988310" y="2147442"/>
              <a:ext cx="431165" cy="256540"/>
            </a:xfrm>
            <a:prstGeom prst="rect"/>
          </p:spPr>
          <p:txBody>
            <a:bodyPr bIns="0" lIns="0" rIns="0" rtlCol="0" tIns="0" vert="horz" wrap="square">
              <a:spAutoFit/>
            </a:bodyPr>
            <a:p>
              <a:pPr marL="12700">
                <a:lnSpc>
                  <a:spcPct val="100000"/>
                </a:lnSpc>
              </a:pPr>
              <a:r>
                <a:rPr b="1" dirty="0" sz="1600" spc="-20">
                  <a:solidFill>
                    <a:srgbClr val="FFFFFF"/>
                  </a:solidFill>
                  <a:latin typeface="微软雅黑"/>
                  <a:cs typeface="微软雅黑"/>
                </a:rPr>
                <a:t>制造</a:t>
              </a:r>
              <a:endParaRPr dirty="0" sz="1600">
                <a:latin typeface="微软雅黑"/>
                <a:cs typeface="微软雅黑"/>
              </a:endParaRPr>
            </a:p>
          </p:txBody>
        </p:sp>
        <p:sp>
          <p:nvSpPr>
            <p:cNvPr id="1048968" name="object 10"/>
            <p:cNvSpPr/>
            <p:nvPr/>
          </p:nvSpPr>
          <p:spPr>
            <a:xfrm>
              <a:off x="3211829" y="2955798"/>
              <a:ext cx="917447" cy="917447"/>
            </a:xfrm>
            <a:custGeom>
              <a:avLst/>
              <a:ahLst/>
              <a:rect l="l" t="t" r="r" b="b"/>
              <a:pathLst>
                <a:path w="917448" h="917448">
                  <a:moveTo>
                    <a:pt x="458723" y="0"/>
                  </a:moveTo>
                  <a:lnTo>
                    <a:pt x="384312" y="6003"/>
                  </a:lnTo>
                  <a:lnTo>
                    <a:pt x="313724" y="23384"/>
                  </a:lnTo>
                  <a:lnTo>
                    <a:pt x="247905" y="51198"/>
                  </a:lnTo>
                  <a:lnTo>
                    <a:pt x="187799" y="88501"/>
                  </a:lnTo>
                  <a:lnTo>
                    <a:pt x="134350" y="134350"/>
                  </a:lnTo>
                  <a:lnTo>
                    <a:pt x="88501" y="187799"/>
                  </a:lnTo>
                  <a:lnTo>
                    <a:pt x="51198" y="247905"/>
                  </a:lnTo>
                  <a:lnTo>
                    <a:pt x="23384" y="313724"/>
                  </a:lnTo>
                  <a:lnTo>
                    <a:pt x="6003" y="384312"/>
                  </a:lnTo>
                  <a:lnTo>
                    <a:pt x="0" y="458724"/>
                  </a:lnTo>
                  <a:lnTo>
                    <a:pt x="1520" y="496349"/>
                  </a:lnTo>
                  <a:lnTo>
                    <a:pt x="13330" y="568966"/>
                  </a:lnTo>
                  <a:lnTo>
                    <a:pt x="36046" y="637287"/>
                  </a:lnTo>
                  <a:lnTo>
                    <a:pt x="68722" y="700368"/>
                  </a:lnTo>
                  <a:lnTo>
                    <a:pt x="110416" y="757264"/>
                  </a:lnTo>
                  <a:lnTo>
                    <a:pt x="160183" y="807031"/>
                  </a:lnTo>
                  <a:lnTo>
                    <a:pt x="217079" y="848725"/>
                  </a:lnTo>
                  <a:lnTo>
                    <a:pt x="280160" y="881401"/>
                  </a:lnTo>
                  <a:lnTo>
                    <a:pt x="348481" y="904117"/>
                  </a:lnTo>
                  <a:lnTo>
                    <a:pt x="421098" y="915927"/>
                  </a:lnTo>
                  <a:lnTo>
                    <a:pt x="458723" y="917447"/>
                  </a:lnTo>
                  <a:lnTo>
                    <a:pt x="496349" y="915927"/>
                  </a:lnTo>
                  <a:lnTo>
                    <a:pt x="568966" y="904117"/>
                  </a:lnTo>
                  <a:lnTo>
                    <a:pt x="637287" y="881401"/>
                  </a:lnTo>
                  <a:lnTo>
                    <a:pt x="700368" y="848725"/>
                  </a:lnTo>
                  <a:lnTo>
                    <a:pt x="757264" y="807031"/>
                  </a:lnTo>
                  <a:lnTo>
                    <a:pt x="807031" y="757264"/>
                  </a:lnTo>
                  <a:lnTo>
                    <a:pt x="848725" y="700368"/>
                  </a:lnTo>
                  <a:lnTo>
                    <a:pt x="881401" y="637287"/>
                  </a:lnTo>
                  <a:lnTo>
                    <a:pt x="904117" y="568966"/>
                  </a:lnTo>
                  <a:lnTo>
                    <a:pt x="915927" y="496349"/>
                  </a:lnTo>
                  <a:lnTo>
                    <a:pt x="917447" y="458724"/>
                  </a:lnTo>
                  <a:lnTo>
                    <a:pt x="915927" y="421098"/>
                  </a:lnTo>
                  <a:lnTo>
                    <a:pt x="904117" y="348481"/>
                  </a:lnTo>
                  <a:lnTo>
                    <a:pt x="881401" y="280160"/>
                  </a:lnTo>
                  <a:lnTo>
                    <a:pt x="848725" y="217079"/>
                  </a:lnTo>
                  <a:lnTo>
                    <a:pt x="807031" y="160183"/>
                  </a:lnTo>
                  <a:lnTo>
                    <a:pt x="757264" y="110416"/>
                  </a:lnTo>
                  <a:lnTo>
                    <a:pt x="700368" y="68722"/>
                  </a:lnTo>
                  <a:lnTo>
                    <a:pt x="637287" y="36046"/>
                  </a:lnTo>
                  <a:lnTo>
                    <a:pt x="568966" y="13330"/>
                  </a:lnTo>
                  <a:lnTo>
                    <a:pt x="496349" y="1520"/>
                  </a:lnTo>
                  <a:lnTo>
                    <a:pt x="458723" y="0"/>
                  </a:lnTo>
                  <a:close/>
                </a:path>
              </a:pathLst>
            </a:custGeom>
            <a:solidFill>
              <a:srgbClr val="17BC9B"/>
            </a:solidFill>
          </p:spPr>
          <p:txBody>
            <a:bodyPr bIns="0" lIns="0" rIns="0" rtlCol="0" tIns="0" wrap="square">
              <a:spAutoFit/>
            </a:bodyPr>
            <a:p>
              <a:endParaRPr dirty="0"/>
            </a:p>
          </p:txBody>
        </p:sp>
        <p:sp>
          <p:nvSpPr>
            <p:cNvPr id="1048969" name="object 11"/>
            <p:cNvSpPr/>
            <p:nvPr/>
          </p:nvSpPr>
          <p:spPr>
            <a:xfrm>
              <a:off x="3211829" y="2955798"/>
              <a:ext cx="917447" cy="917447"/>
            </a:xfrm>
            <a:custGeom>
              <a:avLst/>
              <a:ahLst/>
              <a:rect l="l" t="t" r="r" b="b"/>
              <a:pathLst>
                <a:path w="917448" h="917448">
                  <a:moveTo>
                    <a:pt x="0" y="458724"/>
                  </a:moveTo>
                  <a:lnTo>
                    <a:pt x="6003" y="384312"/>
                  </a:lnTo>
                  <a:lnTo>
                    <a:pt x="23384" y="313724"/>
                  </a:lnTo>
                  <a:lnTo>
                    <a:pt x="51198" y="247905"/>
                  </a:lnTo>
                  <a:lnTo>
                    <a:pt x="88501" y="187799"/>
                  </a:lnTo>
                  <a:lnTo>
                    <a:pt x="134350" y="134350"/>
                  </a:lnTo>
                  <a:lnTo>
                    <a:pt x="187799" y="88501"/>
                  </a:lnTo>
                  <a:lnTo>
                    <a:pt x="247905" y="51198"/>
                  </a:lnTo>
                  <a:lnTo>
                    <a:pt x="313724" y="23384"/>
                  </a:lnTo>
                  <a:lnTo>
                    <a:pt x="384312" y="6003"/>
                  </a:lnTo>
                  <a:lnTo>
                    <a:pt x="458723" y="0"/>
                  </a:lnTo>
                  <a:lnTo>
                    <a:pt x="496349" y="1520"/>
                  </a:lnTo>
                  <a:lnTo>
                    <a:pt x="568966" y="13330"/>
                  </a:lnTo>
                  <a:lnTo>
                    <a:pt x="637287" y="36046"/>
                  </a:lnTo>
                  <a:lnTo>
                    <a:pt x="700368" y="68722"/>
                  </a:lnTo>
                  <a:lnTo>
                    <a:pt x="757264" y="110416"/>
                  </a:lnTo>
                  <a:lnTo>
                    <a:pt x="807031" y="160183"/>
                  </a:lnTo>
                  <a:lnTo>
                    <a:pt x="848725" y="217079"/>
                  </a:lnTo>
                  <a:lnTo>
                    <a:pt x="881401" y="280160"/>
                  </a:lnTo>
                  <a:lnTo>
                    <a:pt x="904117" y="348481"/>
                  </a:lnTo>
                  <a:lnTo>
                    <a:pt x="915927" y="421098"/>
                  </a:lnTo>
                  <a:lnTo>
                    <a:pt x="917447" y="458724"/>
                  </a:lnTo>
                  <a:lnTo>
                    <a:pt x="915927" y="496349"/>
                  </a:lnTo>
                  <a:lnTo>
                    <a:pt x="904117" y="568966"/>
                  </a:lnTo>
                  <a:lnTo>
                    <a:pt x="881401" y="637287"/>
                  </a:lnTo>
                  <a:lnTo>
                    <a:pt x="848725" y="700368"/>
                  </a:lnTo>
                  <a:lnTo>
                    <a:pt x="807031" y="757264"/>
                  </a:lnTo>
                  <a:lnTo>
                    <a:pt x="757264" y="807031"/>
                  </a:lnTo>
                  <a:lnTo>
                    <a:pt x="700368" y="848725"/>
                  </a:lnTo>
                  <a:lnTo>
                    <a:pt x="637287" y="881401"/>
                  </a:lnTo>
                  <a:lnTo>
                    <a:pt x="568966" y="904117"/>
                  </a:lnTo>
                  <a:lnTo>
                    <a:pt x="496349" y="915927"/>
                  </a:lnTo>
                  <a:lnTo>
                    <a:pt x="458723" y="917447"/>
                  </a:lnTo>
                  <a:lnTo>
                    <a:pt x="421098" y="915927"/>
                  </a:lnTo>
                  <a:lnTo>
                    <a:pt x="348481" y="904117"/>
                  </a:lnTo>
                  <a:lnTo>
                    <a:pt x="280160" y="881401"/>
                  </a:lnTo>
                  <a:lnTo>
                    <a:pt x="217079" y="848725"/>
                  </a:lnTo>
                  <a:lnTo>
                    <a:pt x="160183" y="807031"/>
                  </a:lnTo>
                  <a:lnTo>
                    <a:pt x="110416" y="757264"/>
                  </a:lnTo>
                  <a:lnTo>
                    <a:pt x="68722" y="700368"/>
                  </a:lnTo>
                  <a:lnTo>
                    <a:pt x="36046" y="637287"/>
                  </a:lnTo>
                  <a:lnTo>
                    <a:pt x="13330" y="568966"/>
                  </a:lnTo>
                  <a:lnTo>
                    <a:pt x="1520" y="496349"/>
                  </a:lnTo>
                  <a:lnTo>
                    <a:pt x="0" y="458724"/>
                  </a:lnTo>
                  <a:close/>
                </a:path>
              </a:pathLst>
            </a:custGeom>
            <a:ln w="28956">
              <a:solidFill>
                <a:srgbClr val="FFFFFF"/>
              </a:solidFill>
            </a:ln>
          </p:spPr>
          <p:txBody>
            <a:bodyPr bIns="0" lIns="0" rIns="0" rtlCol="0" tIns="0" wrap="square">
              <a:spAutoFit/>
            </a:bodyPr>
            <a:p>
              <a:endParaRPr dirty="0"/>
            </a:p>
          </p:txBody>
        </p:sp>
        <p:sp>
          <p:nvSpPr>
            <p:cNvPr id="1048970" name="object 12"/>
            <p:cNvSpPr txBox="1"/>
            <p:nvPr/>
          </p:nvSpPr>
          <p:spPr>
            <a:xfrm>
              <a:off x="3454146" y="3272154"/>
              <a:ext cx="431165" cy="256540"/>
            </a:xfrm>
            <a:prstGeom prst="rect"/>
          </p:spPr>
          <p:txBody>
            <a:bodyPr bIns="0" lIns="0" rIns="0" rtlCol="0" tIns="0" vert="horz" wrap="square">
              <a:spAutoFit/>
            </a:bodyPr>
            <a:p>
              <a:pPr marL="12700">
                <a:lnSpc>
                  <a:spcPct val="100000"/>
                </a:lnSpc>
              </a:pPr>
              <a:r>
                <a:rPr b="1" dirty="0" sz="1600" spc="-20">
                  <a:solidFill>
                    <a:srgbClr val="FFFFFF"/>
                  </a:solidFill>
                  <a:latin typeface="微软雅黑"/>
                  <a:cs typeface="微软雅黑"/>
                </a:rPr>
                <a:t>安装</a:t>
              </a:r>
              <a:endParaRPr dirty="0" sz="1600">
                <a:latin typeface="微软雅黑"/>
                <a:cs typeface="微软雅黑"/>
              </a:endParaRPr>
            </a:p>
          </p:txBody>
        </p:sp>
        <p:sp>
          <p:nvSpPr>
            <p:cNvPr id="1048971" name="object 13"/>
            <p:cNvSpPr/>
            <p:nvPr/>
          </p:nvSpPr>
          <p:spPr>
            <a:xfrm>
              <a:off x="2745485" y="4080509"/>
              <a:ext cx="917448" cy="917447"/>
            </a:xfrm>
            <a:custGeom>
              <a:avLst/>
              <a:ahLst/>
              <a:rect l="l" t="t" r="r" b="b"/>
              <a:pathLst>
                <a:path w="917448" h="917448">
                  <a:moveTo>
                    <a:pt x="458724" y="0"/>
                  </a:moveTo>
                  <a:lnTo>
                    <a:pt x="384312" y="6003"/>
                  </a:lnTo>
                  <a:lnTo>
                    <a:pt x="313724" y="23384"/>
                  </a:lnTo>
                  <a:lnTo>
                    <a:pt x="247905" y="51198"/>
                  </a:lnTo>
                  <a:lnTo>
                    <a:pt x="187799" y="88501"/>
                  </a:lnTo>
                  <a:lnTo>
                    <a:pt x="134350" y="134350"/>
                  </a:lnTo>
                  <a:lnTo>
                    <a:pt x="88501" y="187799"/>
                  </a:lnTo>
                  <a:lnTo>
                    <a:pt x="51198" y="247905"/>
                  </a:lnTo>
                  <a:lnTo>
                    <a:pt x="23384" y="313724"/>
                  </a:lnTo>
                  <a:lnTo>
                    <a:pt x="6003" y="384312"/>
                  </a:lnTo>
                  <a:lnTo>
                    <a:pt x="0" y="458723"/>
                  </a:lnTo>
                  <a:lnTo>
                    <a:pt x="1520" y="496349"/>
                  </a:lnTo>
                  <a:lnTo>
                    <a:pt x="13330" y="568966"/>
                  </a:lnTo>
                  <a:lnTo>
                    <a:pt x="36046" y="637287"/>
                  </a:lnTo>
                  <a:lnTo>
                    <a:pt x="68722" y="700368"/>
                  </a:lnTo>
                  <a:lnTo>
                    <a:pt x="110416" y="757264"/>
                  </a:lnTo>
                  <a:lnTo>
                    <a:pt x="160183" y="807031"/>
                  </a:lnTo>
                  <a:lnTo>
                    <a:pt x="217079" y="848725"/>
                  </a:lnTo>
                  <a:lnTo>
                    <a:pt x="280160" y="881401"/>
                  </a:lnTo>
                  <a:lnTo>
                    <a:pt x="348481" y="904117"/>
                  </a:lnTo>
                  <a:lnTo>
                    <a:pt x="421098" y="915927"/>
                  </a:lnTo>
                  <a:lnTo>
                    <a:pt x="458724" y="917447"/>
                  </a:lnTo>
                  <a:lnTo>
                    <a:pt x="496349" y="915927"/>
                  </a:lnTo>
                  <a:lnTo>
                    <a:pt x="568966" y="904117"/>
                  </a:lnTo>
                  <a:lnTo>
                    <a:pt x="637287" y="881401"/>
                  </a:lnTo>
                  <a:lnTo>
                    <a:pt x="700368" y="848725"/>
                  </a:lnTo>
                  <a:lnTo>
                    <a:pt x="757264" y="807031"/>
                  </a:lnTo>
                  <a:lnTo>
                    <a:pt x="807031" y="757264"/>
                  </a:lnTo>
                  <a:lnTo>
                    <a:pt x="848725" y="700368"/>
                  </a:lnTo>
                  <a:lnTo>
                    <a:pt x="881401" y="637287"/>
                  </a:lnTo>
                  <a:lnTo>
                    <a:pt x="904117" y="568966"/>
                  </a:lnTo>
                  <a:lnTo>
                    <a:pt x="915927" y="496349"/>
                  </a:lnTo>
                  <a:lnTo>
                    <a:pt x="917448" y="458723"/>
                  </a:lnTo>
                  <a:lnTo>
                    <a:pt x="915927" y="421098"/>
                  </a:lnTo>
                  <a:lnTo>
                    <a:pt x="904117" y="348481"/>
                  </a:lnTo>
                  <a:lnTo>
                    <a:pt x="881401" y="280160"/>
                  </a:lnTo>
                  <a:lnTo>
                    <a:pt x="848725" y="217079"/>
                  </a:lnTo>
                  <a:lnTo>
                    <a:pt x="807031" y="160183"/>
                  </a:lnTo>
                  <a:lnTo>
                    <a:pt x="757264" y="110416"/>
                  </a:lnTo>
                  <a:lnTo>
                    <a:pt x="700368" y="68722"/>
                  </a:lnTo>
                  <a:lnTo>
                    <a:pt x="637287" y="36046"/>
                  </a:lnTo>
                  <a:lnTo>
                    <a:pt x="568966" y="13330"/>
                  </a:lnTo>
                  <a:lnTo>
                    <a:pt x="496349" y="1520"/>
                  </a:lnTo>
                  <a:lnTo>
                    <a:pt x="458724" y="0"/>
                  </a:lnTo>
                  <a:close/>
                </a:path>
              </a:pathLst>
            </a:custGeom>
            <a:solidFill>
              <a:srgbClr val="5B9BD4"/>
            </a:solidFill>
          </p:spPr>
          <p:txBody>
            <a:bodyPr bIns="0" lIns="0" rIns="0" rtlCol="0" tIns="0" wrap="square">
              <a:spAutoFit/>
            </a:bodyPr>
            <a:p>
              <a:endParaRPr dirty="0"/>
            </a:p>
          </p:txBody>
        </p:sp>
        <p:sp>
          <p:nvSpPr>
            <p:cNvPr id="1048972" name="object 14"/>
            <p:cNvSpPr/>
            <p:nvPr/>
          </p:nvSpPr>
          <p:spPr>
            <a:xfrm>
              <a:off x="2745485" y="4080509"/>
              <a:ext cx="917448" cy="917447"/>
            </a:xfrm>
            <a:custGeom>
              <a:avLst/>
              <a:ahLst/>
              <a:rect l="l" t="t" r="r" b="b"/>
              <a:pathLst>
                <a:path w="917448" h="917448">
                  <a:moveTo>
                    <a:pt x="0" y="458723"/>
                  </a:moveTo>
                  <a:lnTo>
                    <a:pt x="6003" y="384312"/>
                  </a:lnTo>
                  <a:lnTo>
                    <a:pt x="23384" y="313724"/>
                  </a:lnTo>
                  <a:lnTo>
                    <a:pt x="51198" y="247905"/>
                  </a:lnTo>
                  <a:lnTo>
                    <a:pt x="88501" y="187799"/>
                  </a:lnTo>
                  <a:lnTo>
                    <a:pt x="134350" y="134350"/>
                  </a:lnTo>
                  <a:lnTo>
                    <a:pt x="187799" y="88501"/>
                  </a:lnTo>
                  <a:lnTo>
                    <a:pt x="247905" y="51198"/>
                  </a:lnTo>
                  <a:lnTo>
                    <a:pt x="313724" y="23384"/>
                  </a:lnTo>
                  <a:lnTo>
                    <a:pt x="384312" y="6003"/>
                  </a:lnTo>
                  <a:lnTo>
                    <a:pt x="458724" y="0"/>
                  </a:lnTo>
                  <a:lnTo>
                    <a:pt x="496349" y="1520"/>
                  </a:lnTo>
                  <a:lnTo>
                    <a:pt x="568966" y="13330"/>
                  </a:lnTo>
                  <a:lnTo>
                    <a:pt x="637287" y="36046"/>
                  </a:lnTo>
                  <a:lnTo>
                    <a:pt x="700368" y="68722"/>
                  </a:lnTo>
                  <a:lnTo>
                    <a:pt x="757264" y="110416"/>
                  </a:lnTo>
                  <a:lnTo>
                    <a:pt x="807031" y="160183"/>
                  </a:lnTo>
                  <a:lnTo>
                    <a:pt x="848725" y="217079"/>
                  </a:lnTo>
                  <a:lnTo>
                    <a:pt x="881401" y="280160"/>
                  </a:lnTo>
                  <a:lnTo>
                    <a:pt x="904117" y="348481"/>
                  </a:lnTo>
                  <a:lnTo>
                    <a:pt x="915927" y="421098"/>
                  </a:lnTo>
                  <a:lnTo>
                    <a:pt x="917448" y="458723"/>
                  </a:lnTo>
                  <a:lnTo>
                    <a:pt x="915927" y="496349"/>
                  </a:lnTo>
                  <a:lnTo>
                    <a:pt x="904117" y="568966"/>
                  </a:lnTo>
                  <a:lnTo>
                    <a:pt x="881401" y="637287"/>
                  </a:lnTo>
                  <a:lnTo>
                    <a:pt x="848725" y="700368"/>
                  </a:lnTo>
                  <a:lnTo>
                    <a:pt x="807031" y="757264"/>
                  </a:lnTo>
                  <a:lnTo>
                    <a:pt x="757264" y="807031"/>
                  </a:lnTo>
                  <a:lnTo>
                    <a:pt x="700368" y="848725"/>
                  </a:lnTo>
                  <a:lnTo>
                    <a:pt x="637287" y="881401"/>
                  </a:lnTo>
                  <a:lnTo>
                    <a:pt x="568966" y="904117"/>
                  </a:lnTo>
                  <a:lnTo>
                    <a:pt x="496349" y="915927"/>
                  </a:lnTo>
                  <a:lnTo>
                    <a:pt x="458724" y="917447"/>
                  </a:lnTo>
                  <a:lnTo>
                    <a:pt x="421098" y="915927"/>
                  </a:lnTo>
                  <a:lnTo>
                    <a:pt x="348481" y="904117"/>
                  </a:lnTo>
                  <a:lnTo>
                    <a:pt x="280160" y="881401"/>
                  </a:lnTo>
                  <a:lnTo>
                    <a:pt x="217079" y="848725"/>
                  </a:lnTo>
                  <a:lnTo>
                    <a:pt x="160183" y="807031"/>
                  </a:lnTo>
                  <a:lnTo>
                    <a:pt x="110416" y="757264"/>
                  </a:lnTo>
                  <a:lnTo>
                    <a:pt x="68722" y="700368"/>
                  </a:lnTo>
                  <a:lnTo>
                    <a:pt x="36046" y="637287"/>
                  </a:lnTo>
                  <a:lnTo>
                    <a:pt x="13330" y="568966"/>
                  </a:lnTo>
                  <a:lnTo>
                    <a:pt x="1520" y="496349"/>
                  </a:lnTo>
                  <a:lnTo>
                    <a:pt x="0" y="458723"/>
                  </a:lnTo>
                  <a:close/>
                </a:path>
              </a:pathLst>
            </a:custGeom>
            <a:ln w="28956">
              <a:solidFill>
                <a:srgbClr val="FFFFFF"/>
              </a:solidFill>
            </a:ln>
          </p:spPr>
          <p:txBody>
            <a:bodyPr bIns="0" lIns="0" rIns="0" rtlCol="0" tIns="0" wrap="square">
              <a:spAutoFit/>
            </a:bodyPr>
            <a:p>
              <a:endParaRPr dirty="0"/>
            </a:p>
          </p:txBody>
        </p:sp>
        <p:sp>
          <p:nvSpPr>
            <p:cNvPr id="1048973" name="object 15"/>
            <p:cNvSpPr txBox="1"/>
            <p:nvPr/>
          </p:nvSpPr>
          <p:spPr>
            <a:xfrm>
              <a:off x="2988310" y="4396867"/>
              <a:ext cx="431165" cy="256540"/>
            </a:xfrm>
            <a:prstGeom prst="rect"/>
          </p:spPr>
          <p:txBody>
            <a:bodyPr bIns="0" lIns="0" rIns="0" rtlCol="0" tIns="0" vert="horz" wrap="square">
              <a:spAutoFit/>
            </a:bodyPr>
            <a:p>
              <a:pPr marL="12700">
                <a:lnSpc>
                  <a:spcPct val="100000"/>
                </a:lnSpc>
              </a:pPr>
              <a:r>
                <a:rPr b="1" dirty="0" sz="1600" spc="-20">
                  <a:solidFill>
                    <a:srgbClr val="FFFFFF"/>
                  </a:solidFill>
                  <a:latin typeface="微软雅黑"/>
                  <a:cs typeface="微软雅黑"/>
                </a:rPr>
                <a:t>使用</a:t>
              </a:r>
              <a:endParaRPr dirty="0" sz="1600">
                <a:latin typeface="微软雅黑"/>
                <a:cs typeface="微软雅黑"/>
              </a:endParaRPr>
            </a:p>
          </p:txBody>
        </p:sp>
        <p:sp>
          <p:nvSpPr>
            <p:cNvPr id="1048974" name="object 16"/>
            <p:cNvSpPr/>
            <p:nvPr/>
          </p:nvSpPr>
          <p:spPr>
            <a:xfrm>
              <a:off x="1620774" y="4545329"/>
              <a:ext cx="917448" cy="917447"/>
            </a:xfrm>
            <a:custGeom>
              <a:avLst/>
              <a:ahLst/>
              <a:rect l="l" t="t" r="r" b="b"/>
              <a:pathLst>
                <a:path w="917448" h="917448">
                  <a:moveTo>
                    <a:pt x="458724" y="0"/>
                  </a:moveTo>
                  <a:lnTo>
                    <a:pt x="384312" y="6003"/>
                  </a:lnTo>
                  <a:lnTo>
                    <a:pt x="313724" y="23384"/>
                  </a:lnTo>
                  <a:lnTo>
                    <a:pt x="247905" y="51198"/>
                  </a:lnTo>
                  <a:lnTo>
                    <a:pt x="187799" y="88501"/>
                  </a:lnTo>
                  <a:lnTo>
                    <a:pt x="134350" y="134350"/>
                  </a:lnTo>
                  <a:lnTo>
                    <a:pt x="88501" y="187799"/>
                  </a:lnTo>
                  <a:lnTo>
                    <a:pt x="51198" y="247905"/>
                  </a:lnTo>
                  <a:lnTo>
                    <a:pt x="23384" y="313724"/>
                  </a:lnTo>
                  <a:lnTo>
                    <a:pt x="6003" y="384312"/>
                  </a:lnTo>
                  <a:lnTo>
                    <a:pt x="0" y="458724"/>
                  </a:lnTo>
                  <a:lnTo>
                    <a:pt x="1520" y="496349"/>
                  </a:lnTo>
                  <a:lnTo>
                    <a:pt x="13330" y="568966"/>
                  </a:lnTo>
                  <a:lnTo>
                    <a:pt x="36046" y="637287"/>
                  </a:lnTo>
                  <a:lnTo>
                    <a:pt x="68722" y="700368"/>
                  </a:lnTo>
                  <a:lnTo>
                    <a:pt x="110416" y="757264"/>
                  </a:lnTo>
                  <a:lnTo>
                    <a:pt x="160183" y="807031"/>
                  </a:lnTo>
                  <a:lnTo>
                    <a:pt x="217079" y="848725"/>
                  </a:lnTo>
                  <a:lnTo>
                    <a:pt x="280160" y="881401"/>
                  </a:lnTo>
                  <a:lnTo>
                    <a:pt x="348481" y="904117"/>
                  </a:lnTo>
                  <a:lnTo>
                    <a:pt x="421098" y="915927"/>
                  </a:lnTo>
                  <a:lnTo>
                    <a:pt x="458724" y="917448"/>
                  </a:lnTo>
                  <a:lnTo>
                    <a:pt x="496349" y="915927"/>
                  </a:lnTo>
                  <a:lnTo>
                    <a:pt x="568966" y="904117"/>
                  </a:lnTo>
                  <a:lnTo>
                    <a:pt x="637287" y="881401"/>
                  </a:lnTo>
                  <a:lnTo>
                    <a:pt x="700368" y="848725"/>
                  </a:lnTo>
                  <a:lnTo>
                    <a:pt x="757264" y="807031"/>
                  </a:lnTo>
                  <a:lnTo>
                    <a:pt x="807031" y="757264"/>
                  </a:lnTo>
                  <a:lnTo>
                    <a:pt x="848725" y="700368"/>
                  </a:lnTo>
                  <a:lnTo>
                    <a:pt x="881401" y="637287"/>
                  </a:lnTo>
                  <a:lnTo>
                    <a:pt x="904117" y="568966"/>
                  </a:lnTo>
                  <a:lnTo>
                    <a:pt x="915927" y="496349"/>
                  </a:lnTo>
                  <a:lnTo>
                    <a:pt x="917448" y="458724"/>
                  </a:lnTo>
                  <a:lnTo>
                    <a:pt x="915927" y="421098"/>
                  </a:lnTo>
                  <a:lnTo>
                    <a:pt x="904117" y="348481"/>
                  </a:lnTo>
                  <a:lnTo>
                    <a:pt x="881401" y="280160"/>
                  </a:lnTo>
                  <a:lnTo>
                    <a:pt x="848725" y="217079"/>
                  </a:lnTo>
                  <a:lnTo>
                    <a:pt x="807031" y="160183"/>
                  </a:lnTo>
                  <a:lnTo>
                    <a:pt x="757264" y="110416"/>
                  </a:lnTo>
                  <a:lnTo>
                    <a:pt x="700368" y="68722"/>
                  </a:lnTo>
                  <a:lnTo>
                    <a:pt x="637287" y="36046"/>
                  </a:lnTo>
                  <a:lnTo>
                    <a:pt x="568966" y="13330"/>
                  </a:lnTo>
                  <a:lnTo>
                    <a:pt x="496349" y="1520"/>
                  </a:lnTo>
                  <a:lnTo>
                    <a:pt x="458724" y="0"/>
                  </a:lnTo>
                  <a:close/>
                </a:path>
              </a:pathLst>
            </a:custGeom>
            <a:solidFill>
              <a:srgbClr val="6FAC46"/>
            </a:solidFill>
          </p:spPr>
          <p:txBody>
            <a:bodyPr bIns="0" lIns="0" rIns="0" rtlCol="0" tIns="0" wrap="square">
              <a:spAutoFit/>
            </a:bodyPr>
            <a:p>
              <a:endParaRPr dirty="0"/>
            </a:p>
          </p:txBody>
        </p:sp>
        <p:sp>
          <p:nvSpPr>
            <p:cNvPr id="1048975" name="object 17"/>
            <p:cNvSpPr/>
            <p:nvPr/>
          </p:nvSpPr>
          <p:spPr>
            <a:xfrm>
              <a:off x="1620774" y="4545329"/>
              <a:ext cx="917448" cy="917447"/>
            </a:xfrm>
            <a:custGeom>
              <a:avLst/>
              <a:ahLst/>
              <a:rect l="l" t="t" r="r" b="b"/>
              <a:pathLst>
                <a:path w="917448" h="917448">
                  <a:moveTo>
                    <a:pt x="0" y="458724"/>
                  </a:moveTo>
                  <a:lnTo>
                    <a:pt x="6003" y="384312"/>
                  </a:lnTo>
                  <a:lnTo>
                    <a:pt x="23384" y="313724"/>
                  </a:lnTo>
                  <a:lnTo>
                    <a:pt x="51198" y="247905"/>
                  </a:lnTo>
                  <a:lnTo>
                    <a:pt x="88501" y="187799"/>
                  </a:lnTo>
                  <a:lnTo>
                    <a:pt x="134350" y="134350"/>
                  </a:lnTo>
                  <a:lnTo>
                    <a:pt x="187799" y="88501"/>
                  </a:lnTo>
                  <a:lnTo>
                    <a:pt x="247905" y="51198"/>
                  </a:lnTo>
                  <a:lnTo>
                    <a:pt x="313724" y="23384"/>
                  </a:lnTo>
                  <a:lnTo>
                    <a:pt x="384312" y="6003"/>
                  </a:lnTo>
                  <a:lnTo>
                    <a:pt x="458724" y="0"/>
                  </a:lnTo>
                  <a:lnTo>
                    <a:pt x="496349" y="1520"/>
                  </a:lnTo>
                  <a:lnTo>
                    <a:pt x="568966" y="13330"/>
                  </a:lnTo>
                  <a:lnTo>
                    <a:pt x="637287" y="36046"/>
                  </a:lnTo>
                  <a:lnTo>
                    <a:pt x="700368" y="68722"/>
                  </a:lnTo>
                  <a:lnTo>
                    <a:pt x="757264" y="110416"/>
                  </a:lnTo>
                  <a:lnTo>
                    <a:pt x="807031" y="160183"/>
                  </a:lnTo>
                  <a:lnTo>
                    <a:pt x="848725" y="217079"/>
                  </a:lnTo>
                  <a:lnTo>
                    <a:pt x="881401" y="280160"/>
                  </a:lnTo>
                  <a:lnTo>
                    <a:pt x="904117" y="348481"/>
                  </a:lnTo>
                  <a:lnTo>
                    <a:pt x="915927" y="421098"/>
                  </a:lnTo>
                  <a:lnTo>
                    <a:pt x="917448" y="458724"/>
                  </a:lnTo>
                  <a:lnTo>
                    <a:pt x="915927" y="496349"/>
                  </a:lnTo>
                  <a:lnTo>
                    <a:pt x="904117" y="568966"/>
                  </a:lnTo>
                  <a:lnTo>
                    <a:pt x="881401" y="637287"/>
                  </a:lnTo>
                  <a:lnTo>
                    <a:pt x="848725" y="700368"/>
                  </a:lnTo>
                  <a:lnTo>
                    <a:pt x="807031" y="757264"/>
                  </a:lnTo>
                  <a:lnTo>
                    <a:pt x="757264" y="807031"/>
                  </a:lnTo>
                  <a:lnTo>
                    <a:pt x="700368" y="848725"/>
                  </a:lnTo>
                  <a:lnTo>
                    <a:pt x="637287" y="881401"/>
                  </a:lnTo>
                  <a:lnTo>
                    <a:pt x="568966" y="904117"/>
                  </a:lnTo>
                  <a:lnTo>
                    <a:pt x="496349" y="915927"/>
                  </a:lnTo>
                  <a:lnTo>
                    <a:pt x="458724" y="917448"/>
                  </a:lnTo>
                  <a:lnTo>
                    <a:pt x="421098" y="915927"/>
                  </a:lnTo>
                  <a:lnTo>
                    <a:pt x="348481" y="904117"/>
                  </a:lnTo>
                  <a:lnTo>
                    <a:pt x="280160" y="881401"/>
                  </a:lnTo>
                  <a:lnTo>
                    <a:pt x="217079" y="848725"/>
                  </a:lnTo>
                  <a:lnTo>
                    <a:pt x="160183" y="807031"/>
                  </a:lnTo>
                  <a:lnTo>
                    <a:pt x="110416" y="757264"/>
                  </a:lnTo>
                  <a:lnTo>
                    <a:pt x="68722" y="700368"/>
                  </a:lnTo>
                  <a:lnTo>
                    <a:pt x="36046" y="637287"/>
                  </a:lnTo>
                  <a:lnTo>
                    <a:pt x="13330" y="568966"/>
                  </a:lnTo>
                  <a:lnTo>
                    <a:pt x="1520" y="496349"/>
                  </a:lnTo>
                  <a:lnTo>
                    <a:pt x="0" y="458724"/>
                  </a:lnTo>
                  <a:close/>
                </a:path>
              </a:pathLst>
            </a:custGeom>
            <a:ln w="28956">
              <a:solidFill>
                <a:srgbClr val="FFFFFF"/>
              </a:solidFill>
            </a:ln>
          </p:spPr>
          <p:txBody>
            <a:bodyPr bIns="0" lIns="0" rIns="0" rtlCol="0" tIns="0" wrap="square">
              <a:spAutoFit/>
            </a:bodyPr>
            <a:p>
              <a:endParaRPr dirty="0"/>
            </a:p>
          </p:txBody>
        </p:sp>
        <p:sp>
          <p:nvSpPr>
            <p:cNvPr id="1048976" name="object 18"/>
            <p:cNvSpPr txBox="1"/>
            <p:nvPr/>
          </p:nvSpPr>
          <p:spPr>
            <a:xfrm>
              <a:off x="1863598" y="4862829"/>
              <a:ext cx="431165" cy="256540"/>
            </a:xfrm>
            <a:prstGeom prst="rect"/>
          </p:spPr>
          <p:txBody>
            <a:bodyPr bIns="0" lIns="0" rIns="0" rtlCol="0" tIns="0" vert="horz" wrap="square">
              <a:spAutoFit/>
            </a:bodyPr>
            <a:p>
              <a:pPr marL="12700">
                <a:lnSpc>
                  <a:spcPct val="100000"/>
                </a:lnSpc>
              </a:pPr>
              <a:r>
                <a:rPr b="1" dirty="0" sz="1600" spc="-20">
                  <a:solidFill>
                    <a:srgbClr val="FFFFFF"/>
                  </a:solidFill>
                  <a:latin typeface="微软雅黑"/>
                  <a:cs typeface="微软雅黑"/>
                </a:rPr>
                <a:t>检测</a:t>
              </a:r>
              <a:endParaRPr dirty="0" sz="1600">
                <a:latin typeface="微软雅黑"/>
                <a:cs typeface="微软雅黑"/>
              </a:endParaRPr>
            </a:p>
          </p:txBody>
        </p:sp>
        <p:sp>
          <p:nvSpPr>
            <p:cNvPr id="1048977" name="object 19"/>
            <p:cNvSpPr/>
            <p:nvPr/>
          </p:nvSpPr>
          <p:spPr>
            <a:xfrm>
              <a:off x="497586" y="4080509"/>
              <a:ext cx="917448" cy="917447"/>
            </a:xfrm>
            <a:custGeom>
              <a:avLst/>
              <a:ahLst/>
              <a:rect l="l" t="t" r="r" b="b"/>
              <a:pathLst>
                <a:path w="917448" h="917448">
                  <a:moveTo>
                    <a:pt x="458723" y="0"/>
                  </a:moveTo>
                  <a:lnTo>
                    <a:pt x="384315" y="6003"/>
                  </a:lnTo>
                  <a:lnTo>
                    <a:pt x="313729" y="23384"/>
                  </a:lnTo>
                  <a:lnTo>
                    <a:pt x="247911" y="51198"/>
                  </a:lnTo>
                  <a:lnTo>
                    <a:pt x="187804" y="88501"/>
                  </a:lnTo>
                  <a:lnTo>
                    <a:pt x="134354" y="134350"/>
                  </a:lnTo>
                  <a:lnTo>
                    <a:pt x="88505" y="187799"/>
                  </a:lnTo>
                  <a:lnTo>
                    <a:pt x="51200" y="247905"/>
                  </a:lnTo>
                  <a:lnTo>
                    <a:pt x="23385" y="313724"/>
                  </a:lnTo>
                  <a:lnTo>
                    <a:pt x="6003" y="384312"/>
                  </a:lnTo>
                  <a:lnTo>
                    <a:pt x="0" y="458723"/>
                  </a:lnTo>
                  <a:lnTo>
                    <a:pt x="1520" y="496349"/>
                  </a:lnTo>
                  <a:lnTo>
                    <a:pt x="13331" y="568966"/>
                  </a:lnTo>
                  <a:lnTo>
                    <a:pt x="36047" y="637287"/>
                  </a:lnTo>
                  <a:lnTo>
                    <a:pt x="68725" y="700368"/>
                  </a:lnTo>
                  <a:lnTo>
                    <a:pt x="110421" y="757264"/>
                  </a:lnTo>
                  <a:lnTo>
                    <a:pt x="160188" y="807031"/>
                  </a:lnTo>
                  <a:lnTo>
                    <a:pt x="217085" y="848725"/>
                  </a:lnTo>
                  <a:lnTo>
                    <a:pt x="280165" y="881401"/>
                  </a:lnTo>
                  <a:lnTo>
                    <a:pt x="348485" y="904117"/>
                  </a:lnTo>
                  <a:lnTo>
                    <a:pt x="421100" y="915927"/>
                  </a:lnTo>
                  <a:lnTo>
                    <a:pt x="458723" y="917447"/>
                  </a:lnTo>
                  <a:lnTo>
                    <a:pt x="496347" y="915927"/>
                  </a:lnTo>
                  <a:lnTo>
                    <a:pt x="568962" y="904117"/>
                  </a:lnTo>
                  <a:lnTo>
                    <a:pt x="637282" y="881401"/>
                  </a:lnTo>
                  <a:lnTo>
                    <a:pt x="700362" y="848725"/>
                  </a:lnTo>
                  <a:lnTo>
                    <a:pt x="757259" y="807031"/>
                  </a:lnTo>
                  <a:lnTo>
                    <a:pt x="807026" y="757264"/>
                  </a:lnTo>
                  <a:lnTo>
                    <a:pt x="848722" y="700368"/>
                  </a:lnTo>
                  <a:lnTo>
                    <a:pt x="881400" y="637287"/>
                  </a:lnTo>
                  <a:lnTo>
                    <a:pt x="904116" y="568966"/>
                  </a:lnTo>
                  <a:lnTo>
                    <a:pt x="915927" y="496349"/>
                  </a:lnTo>
                  <a:lnTo>
                    <a:pt x="917448" y="458723"/>
                  </a:lnTo>
                  <a:lnTo>
                    <a:pt x="915927" y="421098"/>
                  </a:lnTo>
                  <a:lnTo>
                    <a:pt x="904116" y="348481"/>
                  </a:lnTo>
                  <a:lnTo>
                    <a:pt x="881400" y="280160"/>
                  </a:lnTo>
                  <a:lnTo>
                    <a:pt x="848722" y="217079"/>
                  </a:lnTo>
                  <a:lnTo>
                    <a:pt x="807026" y="160183"/>
                  </a:lnTo>
                  <a:lnTo>
                    <a:pt x="757259" y="110416"/>
                  </a:lnTo>
                  <a:lnTo>
                    <a:pt x="700362" y="68722"/>
                  </a:lnTo>
                  <a:lnTo>
                    <a:pt x="637282" y="36046"/>
                  </a:lnTo>
                  <a:lnTo>
                    <a:pt x="568962" y="13330"/>
                  </a:lnTo>
                  <a:lnTo>
                    <a:pt x="496347" y="1520"/>
                  </a:lnTo>
                  <a:lnTo>
                    <a:pt x="458723" y="0"/>
                  </a:lnTo>
                  <a:close/>
                </a:path>
              </a:pathLst>
            </a:custGeom>
            <a:solidFill>
              <a:srgbClr val="FFA617"/>
            </a:solidFill>
          </p:spPr>
          <p:txBody>
            <a:bodyPr bIns="0" lIns="0" rIns="0" rtlCol="0" tIns="0" wrap="square">
              <a:spAutoFit/>
            </a:bodyPr>
            <a:p>
              <a:endParaRPr dirty="0"/>
            </a:p>
          </p:txBody>
        </p:sp>
        <p:sp>
          <p:nvSpPr>
            <p:cNvPr id="1048978" name="object 20"/>
            <p:cNvSpPr/>
            <p:nvPr/>
          </p:nvSpPr>
          <p:spPr>
            <a:xfrm>
              <a:off x="497586" y="4080509"/>
              <a:ext cx="917448" cy="917447"/>
            </a:xfrm>
            <a:custGeom>
              <a:avLst/>
              <a:ahLst/>
              <a:rect l="l" t="t" r="r" b="b"/>
              <a:pathLst>
                <a:path w="917448" h="917448">
                  <a:moveTo>
                    <a:pt x="0" y="458723"/>
                  </a:moveTo>
                  <a:lnTo>
                    <a:pt x="6003" y="384312"/>
                  </a:lnTo>
                  <a:lnTo>
                    <a:pt x="23385" y="313724"/>
                  </a:lnTo>
                  <a:lnTo>
                    <a:pt x="51200" y="247905"/>
                  </a:lnTo>
                  <a:lnTo>
                    <a:pt x="88505" y="187799"/>
                  </a:lnTo>
                  <a:lnTo>
                    <a:pt x="134354" y="134350"/>
                  </a:lnTo>
                  <a:lnTo>
                    <a:pt x="187804" y="88501"/>
                  </a:lnTo>
                  <a:lnTo>
                    <a:pt x="247911" y="51198"/>
                  </a:lnTo>
                  <a:lnTo>
                    <a:pt x="313729" y="23384"/>
                  </a:lnTo>
                  <a:lnTo>
                    <a:pt x="384315" y="6003"/>
                  </a:lnTo>
                  <a:lnTo>
                    <a:pt x="458723" y="0"/>
                  </a:lnTo>
                  <a:lnTo>
                    <a:pt x="496347" y="1520"/>
                  </a:lnTo>
                  <a:lnTo>
                    <a:pt x="568962" y="13330"/>
                  </a:lnTo>
                  <a:lnTo>
                    <a:pt x="637282" y="36046"/>
                  </a:lnTo>
                  <a:lnTo>
                    <a:pt x="700362" y="68722"/>
                  </a:lnTo>
                  <a:lnTo>
                    <a:pt x="757259" y="110416"/>
                  </a:lnTo>
                  <a:lnTo>
                    <a:pt x="807026" y="160183"/>
                  </a:lnTo>
                  <a:lnTo>
                    <a:pt x="848722" y="217079"/>
                  </a:lnTo>
                  <a:lnTo>
                    <a:pt x="881400" y="280160"/>
                  </a:lnTo>
                  <a:lnTo>
                    <a:pt x="904116" y="348481"/>
                  </a:lnTo>
                  <a:lnTo>
                    <a:pt x="915927" y="421098"/>
                  </a:lnTo>
                  <a:lnTo>
                    <a:pt x="917448" y="458723"/>
                  </a:lnTo>
                  <a:lnTo>
                    <a:pt x="915927" y="496349"/>
                  </a:lnTo>
                  <a:lnTo>
                    <a:pt x="904116" y="568966"/>
                  </a:lnTo>
                  <a:lnTo>
                    <a:pt x="881400" y="637287"/>
                  </a:lnTo>
                  <a:lnTo>
                    <a:pt x="848722" y="700368"/>
                  </a:lnTo>
                  <a:lnTo>
                    <a:pt x="807026" y="757264"/>
                  </a:lnTo>
                  <a:lnTo>
                    <a:pt x="757259" y="807031"/>
                  </a:lnTo>
                  <a:lnTo>
                    <a:pt x="700362" y="848725"/>
                  </a:lnTo>
                  <a:lnTo>
                    <a:pt x="637282" y="881401"/>
                  </a:lnTo>
                  <a:lnTo>
                    <a:pt x="568962" y="904117"/>
                  </a:lnTo>
                  <a:lnTo>
                    <a:pt x="496347" y="915927"/>
                  </a:lnTo>
                  <a:lnTo>
                    <a:pt x="458723" y="917447"/>
                  </a:lnTo>
                  <a:lnTo>
                    <a:pt x="421100" y="915927"/>
                  </a:lnTo>
                  <a:lnTo>
                    <a:pt x="348485" y="904117"/>
                  </a:lnTo>
                  <a:lnTo>
                    <a:pt x="280165" y="881401"/>
                  </a:lnTo>
                  <a:lnTo>
                    <a:pt x="217085" y="848725"/>
                  </a:lnTo>
                  <a:lnTo>
                    <a:pt x="160188" y="807031"/>
                  </a:lnTo>
                  <a:lnTo>
                    <a:pt x="110421" y="757264"/>
                  </a:lnTo>
                  <a:lnTo>
                    <a:pt x="68725" y="700368"/>
                  </a:lnTo>
                  <a:lnTo>
                    <a:pt x="36047" y="637287"/>
                  </a:lnTo>
                  <a:lnTo>
                    <a:pt x="13331" y="568966"/>
                  </a:lnTo>
                  <a:lnTo>
                    <a:pt x="1520" y="496349"/>
                  </a:lnTo>
                  <a:lnTo>
                    <a:pt x="0" y="458723"/>
                  </a:lnTo>
                  <a:close/>
                </a:path>
              </a:pathLst>
            </a:custGeom>
            <a:ln w="28956">
              <a:solidFill>
                <a:srgbClr val="FFFFFF"/>
              </a:solidFill>
            </a:ln>
          </p:spPr>
          <p:txBody>
            <a:bodyPr bIns="0" lIns="0" rIns="0" rtlCol="0" tIns="0" wrap="square">
              <a:spAutoFit/>
            </a:bodyPr>
            <a:p>
              <a:endParaRPr dirty="0"/>
            </a:p>
          </p:txBody>
        </p:sp>
        <p:sp>
          <p:nvSpPr>
            <p:cNvPr id="1048979" name="object 21"/>
            <p:cNvSpPr txBox="1"/>
            <p:nvPr/>
          </p:nvSpPr>
          <p:spPr>
            <a:xfrm>
              <a:off x="738936" y="4396867"/>
              <a:ext cx="431165" cy="256540"/>
            </a:xfrm>
            <a:prstGeom prst="rect"/>
          </p:spPr>
          <p:txBody>
            <a:bodyPr bIns="0" lIns="0" rIns="0" rtlCol="0" tIns="0" vert="horz" wrap="square">
              <a:spAutoFit/>
            </a:bodyPr>
            <a:p>
              <a:pPr marL="12700">
                <a:lnSpc>
                  <a:spcPct val="100000"/>
                </a:lnSpc>
              </a:pPr>
              <a:r>
                <a:rPr b="1" dirty="0" sz="1600" spc="-20">
                  <a:solidFill>
                    <a:srgbClr val="FFFFFF"/>
                  </a:solidFill>
                  <a:latin typeface="微软雅黑"/>
                  <a:cs typeface="微软雅黑"/>
                </a:rPr>
                <a:t>维修</a:t>
              </a:r>
              <a:endParaRPr dirty="0" sz="1600">
                <a:latin typeface="微软雅黑"/>
                <a:cs typeface="微软雅黑"/>
              </a:endParaRPr>
            </a:p>
          </p:txBody>
        </p:sp>
        <p:sp>
          <p:nvSpPr>
            <p:cNvPr id="1048980" name="object 22"/>
            <p:cNvSpPr/>
            <p:nvPr/>
          </p:nvSpPr>
          <p:spPr>
            <a:xfrm>
              <a:off x="72389" y="2996945"/>
              <a:ext cx="833628" cy="835151"/>
            </a:xfrm>
            <a:custGeom>
              <a:avLst/>
              <a:ahLst/>
              <a:rect l="l" t="t" r="r" b="b"/>
              <a:pathLst>
                <a:path w="833628" h="835151">
                  <a:moveTo>
                    <a:pt x="416814" y="0"/>
                  </a:moveTo>
                  <a:lnTo>
                    <a:pt x="349204" y="5465"/>
                  </a:lnTo>
                  <a:lnTo>
                    <a:pt x="285068" y="21287"/>
                  </a:lnTo>
                  <a:lnTo>
                    <a:pt x="225263" y="46606"/>
                  </a:lnTo>
                  <a:lnTo>
                    <a:pt x="170648" y="80564"/>
                  </a:lnTo>
                  <a:lnTo>
                    <a:pt x="122081" y="122300"/>
                  </a:lnTo>
                  <a:lnTo>
                    <a:pt x="80420" y="170956"/>
                  </a:lnTo>
                  <a:lnTo>
                    <a:pt x="46523" y="225670"/>
                  </a:lnTo>
                  <a:lnTo>
                    <a:pt x="21249" y="285585"/>
                  </a:lnTo>
                  <a:lnTo>
                    <a:pt x="5455" y="349840"/>
                  </a:lnTo>
                  <a:lnTo>
                    <a:pt x="0" y="417575"/>
                  </a:lnTo>
                  <a:lnTo>
                    <a:pt x="1381" y="451825"/>
                  </a:lnTo>
                  <a:lnTo>
                    <a:pt x="12113" y="517927"/>
                  </a:lnTo>
                  <a:lnTo>
                    <a:pt x="32755" y="580120"/>
                  </a:lnTo>
                  <a:lnTo>
                    <a:pt x="62448" y="637542"/>
                  </a:lnTo>
                  <a:lnTo>
                    <a:pt x="100334" y="689334"/>
                  </a:lnTo>
                  <a:lnTo>
                    <a:pt x="145555" y="734637"/>
                  </a:lnTo>
                  <a:lnTo>
                    <a:pt x="197254" y="772592"/>
                  </a:lnTo>
                  <a:lnTo>
                    <a:pt x="254571" y="802338"/>
                  </a:lnTo>
                  <a:lnTo>
                    <a:pt x="316648" y="823016"/>
                  </a:lnTo>
                  <a:lnTo>
                    <a:pt x="382628" y="833767"/>
                  </a:lnTo>
                  <a:lnTo>
                    <a:pt x="416814" y="835151"/>
                  </a:lnTo>
                  <a:lnTo>
                    <a:pt x="450999" y="833767"/>
                  </a:lnTo>
                  <a:lnTo>
                    <a:pt x="516979" y="823016"/>
                  </a:lnTo>
                  <a:lnTo>
                    <a:pt x="579056" y="802338"/>
                  </a:lnTo>
                  <a:lnTo>
                    <a:pt x="636373" y="772592"/>
                  </a:lnTo>
                  <a:lnTo>
                    <a:pt x="688072" y="734637"/>
                  </a:lnTo>
                  <a:lnTo>
                    <a:pt x="733293" y="689334"/>
                  </a:lnTo>
                  <a:lnTo>
                    <a:pt x="771179" y="637542"/>
                  </a:lnTo>
                  <a:lnTo>
                    <a:pt x="800872" y="580120"/>
                  </a:lnTo>
                  <a:lnTo>
                    <a:pt x="821514" y="517927"/>
                  </a:lnTo>
                  <a:lnTo>
                    <a:pt x="832246" y="451825"/>
                  </a:lnTo>
                  <a:lnTo>
                    <a:pt x="833628" y="417575"/>
                  </a:lnTo>
                  <a:lnTo>
                    <a:pt x="832246" y="383326"/>
                  </a:lnTo>
                  <a:lnTo>
                    <a:pt x="821514" y="317224"/>
                  </a:lnTo>
                  <a:lnTo>
                    <a:pt x="800872" y="255031"/>
                  </a:lnTo>
                  <a:lnTo>
                    <a:pt x="771179" y="197609"/>
                  </a:lnTo>
                  <a:lnTo>
                    <a:pt x="733293" y="145817"/>
                  </a:lnTo>
                  <a:lnTo>
                    <a:pt x="688072" y="100514"/>
                  </a:lnTo>
                  <a:lnTo>
                    <a:pt x="636373" y="62559"/>
                  </a:lnTo>
                  <a:lnTo>
                    <a:pt x="579056" y="32813"/>
                  </a:lnTo>
                  <a:lnTo>
                    <a:pt x="516979" y="12135"/>
                  </a:lnTo>
                  <a:lnTo>
                    <a:pt x="450999" y="1384"/>
                  </a:lnTo>
                  <a:lnTo>
                    <a:pt x="416814" y="0"/>
                  </a:lnTo>
                  <a:close/>
                </a:path>
              </a:pathLst>
            </a:custGeom>
            <a:solidFill>
              <a:srgbClr val="2FA0C3"/>
            </a:solidFill>
          </p:spPr>
          <p:txBody>
            <a:bodyPr bIns="0" lIns="0" rIns="0" rtlCol="0" tIns="0" wrap="square">
              <a:spAutoFit/>
            </a:bodyPr>
            <a:p>
              <a:endParaRPr dirty="0"/>
            </a:p>
          </p:txBody>
        </p:sp>
        <p:sp>
          <p:nvSpPr>
            <p:cNvPr id="1048981" name="object 23"/>
            <p:cNvSpPr/>
            <p:nvPr/>
          </p:nvSpPr>
          <p:spPr>
            <a:xfrm>
              <a:off x="72389" y="2996945"/>
              <a:ext cx="833628" cy="835151"/>
            </a:xfrm>
            <a:custGeom>
              <a:avLst/>
              <a:ahLst/>
              <a:rect l="l" t="t" r="r" b="b"/>
              <a:pathLst>
                <a:path w="833628" h="835151">
                  <a:moveTo>
                    <a:pt x="0" y="417575"/>
                  </a:moveTo>
                  <a:lnTo>
                    <a:pt x="5455" y="349840"/>
                  </a:lnTo>
                  <a:lnTo>
                    <a:pt x="21249" y="285585"/>
                  </a:lnTo>
                  <a:lnTo>
                    <a:pt x="46523" y="225670"/>
                  </a:lnTo>
                  <a:lnTo>
                    <a:pt x="80420" y="170956"/>
                  </a:lnTo>
                  <a:lnTo>
                    <a:pt x="122081" y="122300"/>
                  </a:lnTo>
                  <a:lnTo>
                    <a:pt x="170648" y="80564"/>
                  </a:lnTo>
                  <a:lnTo>
                    <a:pt x="225263" y="46606"/>
                  </a:lnTo>
                  <a:lnTo>
                    <a:pt x="285068" y="21287"/>
                  </a:lnTo>
                  <a:lnTo>
                    <a:pt x="349204" y="5465"/>
                  </a:lnTo>
                  <a:lnTo>
                    <a:pt x="416814" y="0"/>
                  </a:lnTo>
                  <a:lnTo>
                    <a:pt x="450999" y="1384"/>
                  </a:lnTo>
                  <a:lnTo>
                    <a:pt x="516979" y="12135"/>
                  </a:lnTo>
                  <a:lnTo>
                    <a:pt x="579056" y="32813"/>
                  </a:lnTo>
                  <a:lnTo>
                    <a:pt x="636373" y="62559"/>
                  </a:lnTo>
                  <a:lnTo>
                    <a:pt x="688072" y="100514"/>
                  </a:lnTo>
                  <a:lnTo>
                    <a:pt x="733293" y="145817"/>
                  </a:lnTo>
                  <a:lnTo>
                    <a:pt x="771179" y="197609"/>
                  </a:lnTo>
                  <a:lnTo>
                    <a:pt x="800872" y="255031"/>
                  </a:lnTo>
                  <a:lnTo>
                    <a:pt x="821514" y="317224"/>
                  </a:lnTo>
                  <a:lnTo>
                    <a:pt x="832246" y="383326"/>
                  </a:lnTo>
                  <a:lnTo>
                    <a:pt x="833628" y="417575"/>
                  </a:lnTo>
                  <a:lnTo>
                    <a:pt x="832246" y="451825"/>
                  </a:lnTo>
                  <a:lnTo>
                    <a:pt x="821514" y="517927"/>
                  </a:lnTo>
                  <a:lnTo>
                    <a:pt x="800872" y="580120"/>
                  </a:lnTo>
                  <a:lnTo>
                    <a:pt x="771179" y="637542"/>
                  </a:lnTo>
                  <a:lnTo>
                    <a:pt x="733293" y="689334"/>
                  </a:lnTo>
                  <a:lnTo>
                    <a:pt x="688072" y="734637"/>
                  </a:lnTo>
                  <a:lnTo>
                    <a:pt x="636373" y="772592"/>
                  </a:lnTo>
                  <a:lnTo>
                    <a:pt x="579056" y="802338"/>
                  </a:lnTo>
                  <a:lnTo>
                    <a:pt x="516979" y="823016"/>
                  </a:lnTo>
                  <a:lnTo>
                    <a:pt x="450999" y="833767"/>
                  </a:lnTo>
                  <a:lnTo>
                    <a:pt x="416814" y="835151"/>
                  </a:lnTo>
                  <a:lnTo>
                    <a:pt x="382628" y="833767"/>
                  </a:lnTo>
                  <a:lnTo>
                    <a:pt x="316648" y="823016"/>
                  </a:lnTo>
                  <a:lnTo>
                    <a:pt x="254571" y="802338"/>
                  </a:lnTo>
                  <a:lnTo>
                    <a:pt x="197254" y="772592"/>
                  </a:lnTo>
                  <a:lnTo>
                    <a:pt x="145555" y="734637"/>
                  </a:lnTo>
                  <a:lnTo>
                    <a:pt x="100334" y="689334"/>
                  </a:lnTo>
                  <a:lnTo>
                    <a:pt x="62448" y="637542"/>
                  </a:lnTo>
                  <a:lnTo>
                    <a:pt x="32755" y="580120"/>
                  </a:lnTo>
                  <a:lnTo>
                    <a:pt x="12113" y="517927"/>
                  </a:lnTo>
                  <a:lnTo>
                    <a:pt x="1381" y="451825"/>
                  </a:lnTo>
                  <a:lnTo>
                    <a:pt x="0" y="417575"/>
                  </a:lnTo>
                  <a:close/>
                </a:path>
              </a:pathLst>
            </a:custGeom>
            <a:ln w="28955">
              <a:solidFill>
                <a:srgbClr val="FFFFFF"/>
              </a:solidFill>
            </a:ln>
          </p:spPr>
          <p:txBody>
            <a:bodyPr bIns="0" lIns="0" rIns="0" rtlCol="0" tIns="0" wrap="square">
              <a:spAutoFit/>
            </a:bodyPr>
            <a:p>
              <a:endParaRPr dirty="0"/>
            </a:p>
          </p:txBody>
        </p:sp>
        <p:sp>
          <p:nvSpPr>
            <p:cNvPr id="1048982" name="object 24"/>
            <p:cNvSpPr txBox="1"/>
            <p:nvPr/>
          </p:nvSpPr>
          <p:spPr>
            <a:xfrm>
              <a:off x="272592" y="3272154"/>
              <a:ext cx="431165" cy="256540"/>
            </a:xfrm>
            <a:prstGeom prst="rect"/>
          </p:spPr>
          <p:txBody>
            <a:bodyPr bIns="0" lIns="0" rIns="0" rtlCol="0" tIns="0" vert="horz" wrap="square">
              <a:spAutoFit/>
            </a:bodyPr>
            <a:p>
              <a:pPr marL="12700">
                <a:lnSpc>
                  <a:spcPct val="100000"/>
                </a:lnSpc>
              </a:pPr>
              <a:r>
                <a:rPr b="1" dirty="0" sz="1600" spc="-20">
                  <a:solidFill>
                    <a:srgbClr val="FFFFFF"/>
                  </a:solidFill>
                  <a:latin typeface="微软雅黑"/>
                  <a:cs typeface="微软雅黑"/>
                </a:rPr>
                <a:t>改造</a:t>
              </a:r>
              <a:endParaRPr dirty="0" sz="1600">
                <a:latin typeface="微软雅黑"/>
                <a:cs typeface="微软雅黑"/>
              </a:endParaRPr>
            </a:p>
          </p:txBody>
        </p:sp>
        <p:sp>
          <p:nvSpPr>
            <p:cNvPr id="1048983" name="object 25"/>
            <p:cNvSpPr/>
            <p:nvPr/>
          </p:nvSpPr>
          <p:spPr>
            <a:xfrm>
              <a:off x="496823" y="1830323"/>
              <a:ext cx="917448" cy="917448"/>
            </a:xfrm>
            <a:custGeom>
              <a:avLst/>
              <a:ahLst/>
              <a:rect l="l" t="t" r="r" b="b"/>
              <a:pathLst>
                <a:path w="917448" h="917448">
                  <a:moveTo>
                    <a:pt x="458723" y="0"/>
                  </a:moveTo>
                  <a:lnTo>
                    <a:pt x="384315" y="6003"/>
                  </a:lnTo>
                  <a:lnTo>
                    <a:pt x="313729" y="23384"/>
                  </a:lnTo>
                  <a:lnTo>
                    <a:pt x="247911" y="51198"/>
                  </a:lnTo>
                  <a:lnTo>
                    <a:pt x="187804" y="88501"/>
                  </a:lnTo>
                  <a:lnTo>
                    <a:pt x="134354" y="134350"/>
                  </a:lnTo>
                  <a:lnTo>
                    <a:pt x="88505" y="187799"/>
                  </a:lnTo>
                  <a:lnTo>
                    <a:pt x="51200" y="247905"/>
                  </a:lnTo>
                  <a:lnTo>
                    <a:pt x="23385" y="313724"/>
                  </a:lnTo>
                  <a:lnTo>
                    <a:pt x="6003" y="384312"/>
                  </a:lnTo>
                  <a:lnTo>
                    <a:pt x="0" y="458724"/>
                  </a:lnTo>
                  <a:lnTo>
                    <a:pt x="1520" y="496349"/>
                  </a:lnTo>
                  <a:lnTo>
                    <a:pt x="13331" y="568966"/>
                  </a:lnTo>
                  <a:lnTo>
                    <a:pt x="36047" y="637287"/>
                  </a:lnTo>
                  <a:lnTo>
                    <a:pt x="68725" y="700368"/>
                  </a:lnTo>
                  <a:lnTo>
                    <a:pt x="110421" y="757264"/>
                  </a:lnTo>
                  <a:lnTo>
                    <a:pt x="160188" y="807031"/>
                  </a:lnTo>
                  <a:lnTo>
                    <a:pt x="217085" y="848725"/>
                  </a:lnTo>
                  <a:lnTo>
                    <a:pt x="280165" y="881401"/>
                  </a:lnTo>
                  <a:lnTo>
                    <a:pt x="348485" y="904117"/>
                  </a:lnTo>
                  <a:lnTo>
                    <a:pt x="421100" y="915927"/>
                  </a:lnTo>
                  <a:lnTo>
                    <a:pt x="458723" y="917448"/>
                  </a:lnTo>
                  <a:lnTo>
                    <a:pt x="496347" y="915927"/>
                  </a:lnTo>
                  <a:lnTo>
                    <a:pt x="568962" y="904117"/>
                  </a:lnTo>
                  <a:lnTo>
                    <a:pt x="637282" y="881401"/>
                  </a:lnTo>
                  <a:lnTo>
                    <a:pt x="700362" y="848725"/>
                  </a:lnTo>
                  <a:lnTo>
                    <a:pt x="757259" y="807031"/>
                  </a:lnTo>
                  <a:lnTo>
                    <a:pt x="807026" y="757264"/>
                  </a:lnTo>
                  <a:lnTo>
                    <a:pt x="848722" y="700368"/>
                  </a:lnTo>
                  <a:lnTo>
                    <a:pt x="881400" y="637287"/>
                  </a:lnTo>
                  <a:lnTo>
                    <a:pt x="904116" y="568966"/>
                  </a:lnTo>
                  <a:lnTo>
                    <a:pt x="915927" y="496349"/>
                  </a:lnTo>
                  <a:lnTo>
                    <a:pt x="917448" y="458724"/>
                  </a:lnTo>
                  <a:lnTo>
                    <a:pt x="915927" y="421098"/>
                  </a:lnTo>
                  <a:lnTo>
                    <a:pt x="904116" y="348481"/>
                  </a:lnTo>
                  <a:lnTo>
                    <a:pt x="881400" y="280160"/>
                  </a:lnTo>
                  <a:lnTo>
                    <a:pt x="848722" y="217079"/>
                  </a:lnTo>
                  <a:lnTo>
                    <a:pt x="807026" y="160183"/>
                  </a:lnTo>
                  <a:lnTo>
                    <a:pt x="757259" y="110416"/>
                  </a:lnTo>
                  <a:lnTo>
                    <a:pt x="700362" y="68722"/>
                  </a:lnTo>
                  <a:lnTo>
                    <a:pt x="637282" y="36046"/>
                  </a:lnTo>
                  <a:lnTo>
                    <a:pt x="568962" y="13330"/>
                  </a:lnTo>
                  <a:lnTo>
                    <a:pt x="496347" y="1520"/>
                  </a:lnTo>
                  <a:lnTo>
                    <a:pt x="458723" y="0"/>
                  </a:lnTo>
                  <a:close/>
                </a:path>
              </a:pathLst>
            </a:custGeom>
            <a:solidFill>
              <a:srgbClr val="DC3B00"/>
            </a:solidFill>
          </p:spPr>
          <p:txBody>
            <a:bodyPr bIns="0" lIns="0" rIns="0" rtlCol="0" tIns="0" wrap="square">
              <a:spAutoFit/>
            </a:bodyPr>
            <a:p>
              <a:endParaRPr dirty="0"/>
            </a:p>
          </p:txBody>
        </p:sp>
        <p:sp>
          <p:nvSpPr>
            <p:cNvPr id="1048984" name="object 26"/>
            <p:cNvSpPr/>
            <p:nvPr/>
          </p:nvSpPr>
          <p:spPr>
            <a:xfrm>
              <a:off x="496823" y="1830323"/>
              <a:ext cx="917448" cy="917448"/>
            </a:xfrm>
            <a:custGeom>
              <a:avLst/>
              <a:ahLst/>
              <a:rect l="l" t="t" r="r" b="b"/>
              <a:pathLst>
                <a:path w="917448" h="917448">
                  <a:moveTo>
                    <a:pt x="0" y="458724"/>
                  </a:moveTo>
                  <a:lnTo>
                    <a:pt x="6003" y="384312"/>
                  </a:lnTo>
                  <a:lnTo>
                    <a:pt x="23385" y="313724"/>
                  </a:lnTo>
                  <a:lnTo>
                    <a:pt x="51200" y="247905"/>
                  </a:lnTo>
                  <a:lnTo>
                    <a:pt x="88505" y="187799"/>
                  </a:lnTo>
                  <a:lnTo>
                    <a:pt x="134354" y="134350"/>
                  </a:lnTo>
                  <a:lnTo>
                    <a:pt x="187804" y="88501"/>
                  </a:lnTo>
                  <a:lnTo>
                    <a:pt x="247911" y="51198"/>
                  </a:lnTo>
                  <a:lnTo>
                    <a:pt x="313729" y="23384"/>
                  </a:lnTo>
                  <a:lnTo>
                    <a:pt x="384315" y="6003"/>
                  </a:lnTo>
                  <a:lnTo>
                    <a:pt x="458723" y="0"/>
                  </a:lnTo>
                  <a:lnTo>
                    <a:pt x="496347" y="1520"/>
                  </a:lnTo>
                  <a:lnTo>
                    <a:pt x="568962" y="13330"/>
                  </a:lnTo>
                  <a:lnTo>
                    <a:pt x="637282" y="36046"/>
                  </a:lnTo>
                  <a:lnTo>
                    <a:pt x="700362" y="68722"/>
                  </a:lnTo>
                  <a:lnTo>
                    <a:pt x="757259" y="110416"/>
                  </a:lnTo>
                  <a:lnTo>
                    <a:pt x="807026" y="160183"/>
                  </a:lnTo>
                  <a:lnTo>
                    <a:pt x="848722" y="217079"/>
                  </a:lnTo>
                  <a:lnTo>
                    <a:pt x="881400" y="280160"/>
                  </a:lnTo>
                  <a:lnTo>
                    <a:pt x="904116" y="348481"/>
                  </a:lnTo>
                  <a:lnTo>
                    <a:pt x="915927" y="421098"/>
                  </a:lnTo>
                  <a:lnTo>
                    <a:pt x="917448" y="458724"/>
                  </a:lnTo>
                  <a:lnTo>
                    <a:pt x="915927" y="496349"/>
                  </a:lnTo>
                  <a:lnTo>
                    <a:pt x="904116" y="568966"/>
                  </a:lnTo>
                  <a:lnTo>
                    <a:pt x="881400" y="637287"/>
                  </a:lnTo>
                  <a:lnTo>
                    <a:pt x="848722" y="700368"/>
                  </a:lnTo>
                  <a:lnTo>
                    <a:pt x="807026" y="757264"/>
                  </a:lnTo>
                  <a:lnTo>
                    <a:pt x="757259" y="807031"/>
                  </a:lnTo>
                  <a:lnTo>
                    <a:pt x="700362" y="848725"/>
                  </a:lnTo>
                  <a:lnTo>
                    <a:pt x="637282" y="881401"/>
                  </a:lnTo>
                  <a:lnTo>
                    <a:pt x="568962" y="904117"/>
                  </a:lnTo>
                  <a:lnTo>
                    <a:pt x="496347" y="915927"/>
                  </a:lnTo>
                  <a:lnTo>
                    <a:pt x="458723" y="917448"/>
                  </a:lnTo>
                  <a:lnTo>
                    <a:pt x="421100" y="915927"/>
                  </a:lnTo>
                  <a:lnTo>
                    <a:pt x="348485" y="904117"/>
                  </a:lnTo>
                  <a:lnTo>
                    <a:pt x="280165" y="881401"/>
                  </a:lnTo>
                  <a:lnTo>
                    <a:pt x="217085" y="848725"/>
                  </a:lnTo>
                  <a:lnTo>
                    <a:pt x="160188" y="807031"/>
                  </a:lnTo>
                  <a:lnTo>
                    <a:pt x="110421" y="757264"/>
                  </a:lnTo>
                  <a:lnTo>
                    <a:pt x="68725" y="700368"/>
                  </a:lnTo>
                  <a:lnTo>
                    <a:pt x="36047" y="637287"/>
                  </a:lnTo>
                  <a:lnTo>
                    <a:pt x="13331" y="568966"/>
                  </a:lnTo>
                  <a:lnTo>
                    <a:pt x="1520" y="496349"/>
                  </a:lnTo>
                  <a:lnTo>
                    <a:pt x="0" y="458724"/>
                  </a:lnTo>
                  <a:close/>
                </a:path>
              </a:pathLst>
            </a:custGeom>
            <a:ln w="12192">
              <a:solidFill>
                <a:srgbClr val="FFFFFF"/>
              </a:solidFill>
            </a:ln>
          </p:spPr>
          <p:txBody>
            <a:bodyPr bIns="0" lIns="0" rIns="0" rtlCol="0" tIns="0" wrap="square">
              <a:spAutoFit/>
            </a:bodyPr>
            <a:p>
              <a:endParaRPr dirty="0"/>
            </a:p>
          </p:txBody>
        </p:sp>
        <p:sp>
          <p:nvSpPr>
            <p:cNvPr id="1048985" name="object 27"/>
            <p:cNvSpPr txBox="1"/>
            <p:nvPr/>
          </p:nvSpPr>
          <p:spPr>
            <a:xfrm>
              <a:off x="738936" y="2147442"/>
              <a:ext cx="431165" cy="256540"/>
            </a:xfrm>
            <a:prstGeom prst="rect"/>
          </p:spPr>
          <p:txBody>
            <a:bodyPr bIns="0" lIns="0" rIns="0" rtlCol="0" tIns="0" vert="horz" wrap="square">
              <a:spAutoFit/>
            </a:bodyPr>
            <a:p>
              <a:pPr marL="12700">
                <a:lnSpc>
                  <a:spcPct val="100000"/>
                </a:lnSpc>
              </a:pPr>
              <a:r>
                <a:rPr b="1" dirty="0" sz="1600" spc="-20">
                  <a:solidFill>
                    <a:srgbClr val="FFFFFF"/>
                  </a:solidFill>
                  <a:latin typeface="微软雅黑"/>
                  <a:cs typeface="微软雅黑"/>
                </a:rPr>
                <a:t>报废</a:t>
              </a:r>
              <a:endParaRPr dirty="0" sz="1600">
                <a:latin typeface="微软雅黑"/>
                <a:cs typeface="微软雅黑"/>
              </a:endParaRPr>
            </a:p>
          </p:txBody>
        </p:sp>
        <p:sp>
          <p:nvSpPr>
            <p:cNvPr id="1048986" name="object 28"/>
            <p:cNvSpPr txBox="1"/>
            <p:nvPr/>
          </p:nvSpPr>
          <p:spPr>
            <a:xfrm>
              <a:off x="1447927" y="3178555"/>
              <a:ext cx="1445895" cy="438784"/>
            </a:xfrm>
            <a:prstGeom prst="rect"/>
          </p:spPr>
          <p:txBody>
            <a:bodyPr bIns="0" lIns="0" rIns="0" rtlCol="0" tIns="0" vert="horz" wrap="square">
              <a:spAutoFit/>
            </a:bodyPr>
            <a:p>
              <a:pPr marL="12700">
                <a:lnSpc>
                  <a:spcPct val="100000"/>
                </a:lnSpc>
              </a:pPr>
              <a:r>
                <a:rPr b="1" dirty="0" sz="2800" spc="-30">
                  <a:solidFill>
                    <a:srgbClr val="585858"/>
                  </a:solidFill>
                  <a:latin typeface="微软雅黑"/>
                  <a:cs typeface="微软雅黑"/>
                </a:rPr>
                <a:t>安全设备</a:t>
              </a:r>
              <a:endParaRPr dirty="0" sz="2800">
                <a:latin typeface="微软雅黑"/>
                <a:cs typeface="微软雅黑"/>
              </a:endParaRPr>
            </a:p>
          </p:txBody>
        </p:sp>
        <p:sp>
          <p:nvSpPr>
            <p:cNvPr id="1048987" name="object 29"/>
            <p:cNvSpPr/>
            <p:nvPr/>
          </p:nvSpPr>
          <p:spPr>
            <a:xfrm>
              <a:off x="3236722" y="1210944"/>
              <a:ext cx="1257942" cy="4415421"/>
            </a:xfrm>
            <a:custGeom>
              <a:avLst/>
              <a:ahLst/>
              <a:rect l="l" t="t" r="r" b="b"/>
              <a:pathLst>
                <a:path w="1257942" h="4415421">
                  <a:moveTo>
                    <a:pt x="90042" y="0"/>
                  </a:moveTo>
                  <a:lnTo>
                    <a:pt x="0" y="131699"/>
                  </a:lnTo>
                  <a:lnTo>
                    <a:pt x="37017" y="157529"/>
                  </a:lnTo>
                  <a:lnTo>
                    <a:pt x="73541" y="184000"/>
                  </a:lnTo>
                  <a:lnTo>
                    <a:pt x="109564" y="211102"/>
                  </a:lnTo>
                  <a:lnTo>
                    <a:pt x="145078" y="238830"/>
                  </a:lnTo>
                  <a:lnTo>
                    <a:pt x="180076" y="267174"/>
                  </a:lnTo>
                  <a:lnTo>
                    <a:pt x="214549" y="296127"/>
                  </a:lnTo>
                  <a:lnTo>
                    <a:pt x="248490" y="325682"/>
                  </a:lnTo>
                  <a:lnTo>
                    <a:pt x="281891" y="355830"/>
                  </a:lnTo>
                  <a:lnTo>
                    <a:pt x="314744" y="386564"/>
                  </a:lnTo>
                  <a:lnTo>
                    <a:pt x="347043" y="417877"/>
                  </a:lnTo>
                  <a:lnTo>
                    <a:pt x="378778" y="449760"/>
                  </a:lnTo>
                  <a:lnTo>
                    <a:pt x="409943" y="482206"/>
                  </a:lnTo>
                  <a:lnTo>
                    <a:pt x="440530" y="515207"/>
                  </a:lnTo>
                  <a:lnTo>
                    <a:pt x="470530" y="548756"/>
                  </a:lnTo>
                  <a:lnTo>
                    <a:pt x="499937" y="582844"/>
                  </a:lnTo>
                  <a:lnTo>
                    <a:pt x="528742" y="617464"/>
                  </a:lnTo>
                  <a:lnTo>
                    <a:pt x="556938" y="652609"/>
                  </a:lnTo>
                  <a:lnTo>
                    <a:pt x="584517" y="688270"/>
                  </a:lnTo>
                  <a:lnTo>
                    <a:pt x="611471" y="724440"/>
                  </a:lnTo>
                  <a:lnTo>
                    <a:pt x="637793" y="761110"/>
                  </a:lnTo>
                  <a:lnTo>
                    <a:pt x="750401" y="935471"/>
                  </a:lnTo>
                  <a:lnTo>
                    <a:pt x="847004" y="1115466"/>
                  </a:lnTo>
                  <a:lnTo>
                    <a:pt x="927759" y="1300188"/>
                  </a:lnTo>
                  <a:lnTo>
                    <a:pt x="992823" y="1488732"/>
                  </a:lnTo>
                  <a:lnTo>
                    <a:pt x="1042352" y="1680190"/>
                  </a:lnTo>
                  <a:lnTo>
                    <a:pt x="1076504" y="1873654"/>
                  </a:lnTo>
                  <a:lnTo>
                    <a:pt x="1095436" y="2068219"/>
                  </a:lnTo>
                  <a:lnTo>
                    <a:pt x="1099305" y="2262976"/>
                  </a:lnTo>
                  <a:lnTo>
                    <a:pt x="1088268" y="2457019"/>
                  </a:lnTo>
                  <a:lnTo>
                    <a:pt x="1062481" y="2649442"/>
                  </a:lnTo>
                  <a:lnTo>
                    <a:pt x="1022103" y="2839336"/>
                  </a:lnTo>
                  <a:lnTo>
                    <a:pt x="967288" y="3025796"/>
                  </a:lnTo>
                  <a:lnTo>
                    <a:pt x="898196" y="3207914"/>
                  </a:lnTo>
                  <a:lnTo>
                    <a:pt x="814982" y="3384782"/>
                  </a:lnTo>
                  <a:lnTo>
                    <a:pt x="717803" y="3555495"/>
                  </a:lnTo>
                  <a:lnTo>
                    <a:pt x="606818" y="3719146"/>
                  </a:lnTo>
                  <a:lnTo>
                    <a:pt x="482181" y="3874826"/>
                  </a:lnTo>
                  <a:lnTo>
                    <a:pt x="344052" y="4021630"/>
                  </a:lnTo>
                  <a:lnTo>
                    <a:pt x="192585" y="4158650"/>
                  </a:lnTo>
                  <a:lnTo>
                    <a:pt x="27939" y="4284980"/>
                  </a:lnTo>
                  <a:lnTo>
                    <a:pt x="119887" y="4415421"/>
                  </a:lnTo>
                  <a:lnTo>
                    <a:pt x="158866" y="4387420"/>
                  </a:lnTo>
                  <a:lnTo>
                    <a:pt x="197311" y="4358747"/>
                  </a:lnTo>
                  <a:lnTo>
                    <a:pt x="235214" y="4329411"/>
                  </a:lnTo>
                  <a:lnTo>
                    <a:pt x="272568" y="4299419"/>
                  </a:lnTo>
                  <a:lnTo>
                    <a:pt x="309364" y="4268780"/>
                  </a:lnTo>
                  <a:lnTo>
                    <a:pt x="345593" y="4237503"/>
                  </a:lnTo>
                  <a:lnTo>
                    <a:pt x="381249" y="4205594"/>
                  </a:lnTo>
                  <a:lnTo>
                    <a:pt x="416324" y="4173063"/>
                  </a:lnTo>
                  <a:lnTo>
                    <a:pt x="450808" y="4139917"/>
                  </a:lnTo>
                  <a:lnTo>
                    <a:pt x="484695" y="4106165"/>
                  </a:lnTo>
                  <a:lnTo>
                    <a:pt x="517976" y="4071815"/>
                  </a:lnTo>
                  <a:lnTo>
                    <a:pt x="550643" y="4036875"/>
                  </a:lnTo>
                  <a:lnTo>
                    <a:pt x="582688" y="4001354"/>
                  </a:lnTo>
                  <a:lnTo>
                    <a:pt x="614104" y="3965258"/>
                  </a:lnTo>
                  <a:lnTo>
                    <a:pt x="644882" y="3928598"/>
                  </a:lnTo>
                  <a:lnTo>
                    <a:pt x="675014" y="3891380"/>
                  </a:lnTo>
                  <a:lnTo>
                    <a:pt x="704492" y="3853614"/>
                  </a:lnTo>
                  <a:lnTo>
                    <a:pt x="733308" y="3815306"/>
                  </a:lnTo>
                  <a:lnTo>
                    <a:pt x="761455" y="3776466"/>
                  </a:lnTo>
                  <a:lnTo>
                    <a:pt x="788924" y="3737102"/>
                  </a:lnTo>
                  <a:lnTo>
                    <a:pt x="906122" y="3550145"/>
                  </a:lnTo>
                  <a:lnTo>
                    <a:pt x="1006227" y="3357429"/>
                  </a:lnTo>
                  <a:lnTo>
                    <a:pt x="1089416" y="3159916"/>
                  </a:lnTo>
                  <a:lnTo>
                    <a:pt x="1155871" y="2958567"/>
                  </a:lnTo>
                  <a:lnTo>
                    <a:pt x="1205771" y="2754344"/>
                  </a:lnTo>
                  <a:lnTo>
                    <a:pt x="1239296" y="2548208"/>
                  </a:lnTo>
                  <a:lnTo>
                    <a:pt x="1256627" y="2341121"/>
                  </a:lnTo>
                  <a:lnTo>
                    <a:pt x="1257942" y="2134045"/>
                  </a:lnTo>
                  <a:lnTo>
                    <a:pt x="1243422" y="1927941"/>
                  </a:lnTo>
                  <a:lnTo>
                    <a:pt x="1213246" y="1723770"/>
                  </a:lnTo>
                  <a:lnTo>
                    <a:pt x="1167596" y="1522496"/>
                  </a:lnTo>
                  <a:lnTo>
                    <a:pt x="1106650" y="1325079"/>
                  </a:lnTo>
                  <a:lnTo>
                    <a:pt x="1030589" y="1132481"/>
                  </a:lnTo>
                  <a:lnTo>
                    <a:pt x="939592" y="945663"/>
                  </a:lnTo>
                  <a:lnTo>
                    <a:pt x="833840" y="765587"/>
                  </a:lnTo>
                  <a:lnTo>
                    <a:pt x="713512" y="593215"/>
                  </a:lnTo>
                  <a:lnTo>
                    <a:pt x="578788" y="429509"/>
                  </a:lnTo>
                  <a:lnTo>
                    <a:pt x="429849" y="275430"/>
                  </a:lnTo>
                  <a:lnTo>
                    <a:pt x="266874" y="131940"/>
                  </a:lnTo>
                  <a:lnTo>
                    <a:pt x="90042" y="0"/>
                  </a:lnTo>
                  <a:close/>
                </a:path>
              </a:pathLst>
            </a:custGeom>
            <a:solidFill>
              <a:srgbClr val="7E7E7E"/>
            </a:solidFill>
          </p:spPr>
          <p:txBody>
            <a:bodyPr bIns="0" lIns="0" rIns="0" rtlCol="0" tIns="0" wrap="square">
              <a:spAutoFit/>
            </a:bodyPr>
            <a:p>
              <a:endParaRPr dirty="0"/>
            </a:p>
          </p:txBody>
        </p:sp>
        <p:sp>
          <p:nvSpPr>
            <p:cNvPr id="1048988" name="object 30"/>
            <p:cNvSpPr/>
            <p:nvPr/>
          </p:nvSpPr>
          <p:spPr>
            <a:xfrm>
              <a:off x="4578096" y="2037588"/>
              <a:ext cx="504443" cy="502920"/>
            </a:xfrm>
            <a:custGeom>
              <a:avLst/>
              <a:ahLst/>
              <a:rect l="l" t="t" r="r" b="b"/>
              <a:pathLst>
                <a:path w="504443" h="502920">
                  <a:moveTo>
                    <a:pt x="252221" y="0"/>
                  </a:moveTo>
                  <a:lnTo>
                    <a:pt x="211305" y="3289"/>
                  </a:lnTo>
                  <a:lnTo>
                    <a:pt x="172492" y="12813"/>
                  </a:lnTo>
                  <a:lnTo>
                    <a:pt x="136302" y="28056"/>
                  </a:lnTo>
                  <a:lnTo>
                    <a:pt x="103254" y="48499"/>
                  </a:lnTo>
                  <a:lnTo>
                    <a:pt x="73866" y="73628"/>
                  </a:lnTo>
                  <a:lnTo>
                    <a:pt x="48658" y="102924"/>
                  </a:lnTo>
                  <a:lnTo>
                    <a:pt x="28148" y="135872"/>
                  </a:lnTo>
                  <a:lnTo>
                    <a:pt x="12856" y="171955"/>
                  </a:lnTo>
                  <a:lnTo>
                    <a:pt x="3300" y="210657"/>
                  </a:lnTo>
                  <a:lnTo>
                    <a:pt x="0" y="251460"/>
                  </a:lnTo>
                  <a:lnTo>
                    <a:pt x="835" y="272091"/>
                  </a:lnTo>
                  <a:lnTo>
                    <a:pt x="7329" y="311908"/>
                  </a:lnTo>
                  <a:lnTo>
                    <a:pt x="19817" y="349365"/>
                  </a:lnTo>
                  <a:lnTo>
                    <a:pt x="37783" y="383945"/>
                  </a:lnTo>
                  <a:lnTo>
                    <a:pt x="60707" y="415132"/>
                  </a:lnTo>
                  <a:lnTo>
                    <a:pt x="88070" y="442409"/>
                  </a:lnTo>
                  <a:lnTo>
                    <a:pt x="119353" y="465259"/>
                  </a:lnTo>
                  <a:lnTo>
                    <a:pt x="154037" y="483167"/>
                  </a:lnTo>
                  <a:lnTo>
                    <a:pt x="191603" y="495615"/>
                  </a:lnTo>
                  <a:lnTo>
                    <a:pt x="231533" y="502086"/>
                  </a:lnTo>
                  <a:lnTo>
                    <a:pt x="252221" y="502920"/>
                  </a:lnTo>
                  <a:lnTo>
                    <a:pt x="272910" y="502086"/>
                  </a:lnTo>
                  <a:lnTo>
                    <a:pt x="312840" y="495615"/>
                  </a:lnTo>
                  <a:lnTo>
                    <a:pt x="350406" y="483167"/>
                  </a:lnTo>
                  <a:lnTo>
                    <a:pt x="385090" y="465259"/>
                  </a:lnTo>
                  <a:lnTo>
                    <a:pt x="416373" y="442409"/>
                  </a:lnTo>
                  <a:lnTo>
                    <a:pt x="443736" y="415132"/>
                  </a:lnTo>
                  <a:lnTo>
                    <a:pt x="466660" y="383945"/>
                  </a:lnTo>
                  <a:lnTo>
                    <a:pt x="484626" y="349365"/>
                  </a:lnTo>
                  <a:lnTo>
                    <a:pt x="497114" y="311908"/>
                  </a:lnTo>
                  <a:lnTo>
                    <a:pt x="503608" y="272091"/>
                  </a:lnTo>
                  <a:lnTo>
                    <a:pt x="504443" y="251460"/>
                  </a:lnTo>
                  <a:lnTo>
                    <a:pt x="503608" y="230828"/>
                  </a:lnTo>
                  <a:lnTo>
                    <a:pt x="497114" y="191011"/>
                  </a:lnTo>
                  <a:lnTo>
                    <a:pt x="484626" y="153554"/>
                  </a:lnTo>
                  <a:lnTo>
                    <a:pt x="466660" y="118974"/>
                  </a:lnTo>
                  <a:lnTo>
                    <a:pt x="443736" y="87787"/>
                  </a:lnTo>
                  <a:lnTo>
                    <a:pt x="416373" y="60510"/>
                  </a:lnTo>
                  <a:lnTo>
                    <a:pt x="385090" y="37660"/>
                  </a:lnTo>
                  <a:lnTo>
                    <a:pt x="350406" y="19752"/>
                  </a:lnTo>
                  <a:lnTo>
                    <a:pt x="312840" y="7304"/>
                  </a:lnTo>
                  <a:lnTo>
                    <a:pt x="272910" y="833"/>
                  </a:lnTo>
                  <a:lnTo>
                    <a:pt x="252221" y="0"/>
                  </a:lnTo>
                  <a:close/>
                </a:path>
              </a:pathLst>
            </a:custGeom>
            <a:solidFill>
              <a:srgbClr val="4471C4"/>
            </a:solidFill>
          </p:spPr>
          <p:txBody>
            <a:bodyPr bIns="0" lIns="0" rIns="0" rtlCol="0" tIns="0" wrap="square">
              <a:spAutoFit/>
            </a:bodyPr>
            <a:p>
              <a:endParaRPr dirty="0"/>
            </a:p>
          </p:txBody>
        </p:sp>
        <p:sp>
          <p:nvSpPr>
            <p:cNvPr id="1048989" name="object 31"/>
            <p:cNvSpPr txBox="1"/>
            <p:nvPr/>
          </p:nvSpPr>
          <p:spPr>
            <a:xfrm>
              <a:off x="4718684" y="2066671"/>
              <a:ext cx="222885" cy="436245"/>
            </a:xfrm>
            <a:prstGeom prst="rect"/>
          </p:spPr>
          <p:txBody>
            <a:bodyPr bIns="0" lIns="0" rIns="0" rtlCol="0" tIns="0" vert="horz" wrap="square">
              <a:spAutoFit/>
            </a:bodyPr>
            <a:p>
              <a:pPr marL="12700">
                <a:lnSpc>
                  <a:spcPct val="100000"/>
                </a:lnSpc>
              </a:pPr>
              <a:r>
                <a:rPr b="1" dirty="0" sz="2800" spc="-20">
                  <a:solidFill>
                    <a:srgbClr val="FFFFFF"/>
                  </a:solidFill>
                  <a:latin typeface="Arial"/>
                  <a:cs typeface="Arial"/>
                </a:rPr>
                <a:t>1</a:t>
              </a:r>
              <a:endParaRPr dirty="0" sz="2800">
                <a:latin typeface="Arial"/>
                <a:cs typeface="Arial"/>
              </a:endParaRPr>
            </a:p>
          </p:txBody>
        </p:sp>
        <p:sp>
          <p:nvSpPr>
            <p:cNvPr id="1048990" name="object 32"/>
            <p:cNvSpPr/>
            <p:nvPr/>
          </p:nvSpPr>
          <p:spPr>
            <a:xfrm>
              <a:off x="4777740" y="3162300"/>
              <a:ext cx="504444" cy="502919"/>
            </a:xfrm>
            <a:custGeom>
              <a:avLst/>
              <a:ahLst/>
              <a:rect l="l" t="t" r="r" b="b"/>
              <a:pathLst>
                <a:path w="504444" h="502920">
                  <a:moveTo>
                    <a:pt x="252222" y="0"/>
                  </a:moveTo>
                  <a:lnTo>
                    <a:pt x="211305" y="3289"/>
                  </a:lnTo>
                  <a:lnTo>
                    <a:pt x="172492" y="12813"/>
                  </a:lnTo>
                  <a:lnTo>
                    <a:pt x="136302" y="28056"/>
                  </a:lnTo>
                  <a:lnTo>
                    <a:pt x="103254" y="48499"/>
                  </a:lnTo>
                  <a:lnTo>
                    <a:pt x="73866" y="73628"/>
                  </a:lnTo>
                  <a:lnTo>
                    <a:pt x="48658" y="102924"/>
                  </a:lnTo>
                  <a:lnTo>
                    <a:pt x="28148" y="135872"/>
                  </a:lnTo>
                  <a:lnTo>
                    <a:pt x="12856" y="171955"/>
                  </a:lnTo>
                  <a:lnTo>
                    <a:pt x="3300" y="210657"/>
                  </a:lnTo>
                  <a:lnTo>
                    <a:pt x="0" y="251460"/>
                  </a:lnTo>
                  <a:lnTo>
                    <a:pt x="835" y="272091"/>
                  </a:lnTo>
                  <a:lnTo>
                    <a:pt x="7329" y="311908"/>
                  </a:lnTo>
                  <a:lnTo>
                    <a:pt x="19817" y="349365"/>
                  </a:lnTo>
                  <a:lnTo>
                    <a:pt x="37783" y="383945"/>
                  </a:lnTo>
                  <a:lnTo>
                    <a:pt x="60707" y="415132"/>
                  </a:lnTo>
                  <a:lnTo>
                    <a:pt x="88070" y="442409"/>
                  </a:lnTo>
                  <a:lnTo>
                    <a:pt x="119353" y="465259"/>
                  </a:lnTo>
                  <a:lnTo>
                    <a:pt x="154037" y="483167"/>
                  </a:lnTo>
                  <a:lnTo>
                    <a:pt x="191603" y="495615"/>
                  </a:lnTo>
                  <a:lnTo>
                    <a:pt x="231533" y="502086"/>
                  </a:lnTo>
                  <a:lnTo>
                    <a:pt x="252222" y="502919"/>
                  </a:lnTo>
                  <a:lnTo>
                    <a:pt x="272910" y="502086"/>
                  </a:lnTo>
                  <a:lnTo>
                    <a:pt x="312840" y="495615"/>
                  </a:lnTo>
                  <a:lnTo>
                    <a:pt x="350406" y="483167"/>
                  </a:lnTo>
                  <a:lnTo>
                    <a:pt x="385090" y="465259"/>
                  </a:lnTo>
                  <a:lnTo>
                    <a:pt x="416373" y="442409"/>
                  </a:lnTo>
                  <a:lnTo>
                    <a:pt x="443736" y="415132"/>
                  </a:lnTo>
                  <a:lnTo>
                    <a:pt x="466660" y="383945"/>
                  </a:lnTo>
                  <a:lnTo>
                    <a:pt x="484626" y="349365"/>
                  </a:lnTo>
                  <a:lnTo>
                    <a:pt x="497114" y="311908"/>
                  </a:lnTo>
                  <a:lnTo>
                    <a:pt x="503608" y="272091"/>
                  </a:lnTo>
                  <a:lnTo>
                    <a:pt x="504444" y="251460"/>
                  </a:lnTo>
                  <a:lnTo>
                    <a:pt x="503608" y="230828"/>
                  </a:lnTo>
                  <a:lnTo>
                    <a:pt x="497114" y="191011"/>
                  </a:lnTo>
                  <a:lnTo>
                    <a:pt x="484626" y="153554"/>
                  </a:lnTo>
                  <a:lnTo>
                    <a:pt x="466660" y="118974"/>
                  </a:lnTo>
                  <a:lnTo>
                    <a:pt x="443736" y="87787"/>
                  </a:lnTo>
                  <a:lnTo>
                    <a:pt x="416373" y="60510"/>
                  </a:lnTo>
                  <a:lnTo>
                    <a:pt x="385090" y="37660"/>
                  </a:lnTo>
                  <a:lnTo>
                    <a:pt x="350406" y="19752"/>
                  </a:lnTo>
                  <a:lnTo>
                    <a:pt x="312840" y="7304"/>
                  </a:lnTo>
                  <a:lnTo>
                    <a:pt x="272910" y="833"/>
                  </a:lnTo>
                  <a:lnTo>
                    <a:pt x="252222" y="0"/>
                  </a:lnTo>
                  <a:close/>
                </a:path>
              </a:pathLst>
            </a:custGeom>
            <a:solidFill>
              <a:srgbClr val="4471C4"/>
            </a:solidFill>
          </p:spPr>
          <p:txBody>
            <a:bodyPr bIns="0" lIns="0" rIns="0" rtlCol="0" tIns="0" wrap="square">
              <a:spAutoFit/>
            </a:bodyPr>
            <a:p>
              <a:endParaRPr dirty="0"/>
            </a:p>
          </p:txBody>
        </p:sp>
        <p:sp>
          <p:nvSpPr>
            <p:cNvPr id="1048991" name="object 33"/>
            <p:cNvSpPr txBox="1"/>
            <p:nvPr/>
          </p:nvSpPr>
          <p:spPr>
            <a:xfrm>
              <a:off x="4918709" y="3191383"/>
              <a:ext cx="222885" cy="436245"/>
            </a:xfrm>
            <a:prstGeom prst="rect"/>
          </p:spPr>
          <p:txBody>
            <a:bodyPr bIns="0" lIns="0" rIns="0" rtlCol="0" tIns="0" vert="horz" wrap="square">
              <a:spAutoFit/>
            </a:bodyPr>
            <a:p>
              <a:pPr marL="12700">
                <a:lnSpc>
                  <a:spcPct val="100000"/>
                </a:lnSpc>
              </a:pPr>
              <a:r>
                <a:rPr b="1" dirty="0" sz="2800" spc="-20">
                  <a:solidFill>
                    <a:srgbClr val="FFFFFF"/>
                  </a:solidFill>
                  <a:latin typeface="Arial"/>
                  <a:cs typeface="Arial"/>
                </a:rPr>
                <a:t>2</a:t>
              </a:r>
              <a:endParaRPr dirty="0" sz="2800">
                <a:latin typeface="Arial"/>
                <a:cs typeface="Arial"/>
              </a:endParaRPr>
            </a:p>
          </p:txBody>
        </p:sp>
        <p:sp>
          <p:nvSpPr>
            <p:cNvPr id="1048992" name="object 34"/>
            <p:cNvSpPr txBox="1"/>
            <p:nvPr/>
          </p:nvSpPr>
          <p:spPr>
            <a:xfrm>
              <a:off x="5334380" y="3143122"/>
              <a:ext cx="2540635" cy="561340"/>
            </a:xfrm>
            <a:prstGeom prst="rect"/>
          </p:spPr>
          <p:txBody>
            <a:bodyPr bIns="0" lIns="0" rIns="0" rtlCol="0" tIns="0" vert="horz" wrap="square">
              <a:spAutoFit/>
            </a:bodyPr>
            <a:p>
              <a:pPr marL="12700" marR="6350">
                <a:lnSpc>
                  <a:spcPct val="100000"/>
                </a:lnSpc>
              </a:pPr>
              <a:r>
                <a:rPr b="1" dirty="0" sz="1800">
                  <a:solidFill>
                    <a:srgbClr val="585858"/>
                  </a:solidFill>
                  <a:latin typeface="微软雅黑"/>
                  <a:cs typeface="微软雅黑"/>
                </a:rPr>
                <a:t>进行经常性维护、保养并 定期检测，</a:t>
              </a:r>
              <a:r>
                <a:rPr b="1" dirty="0" sz="1800">
                  <a:solidFill>
                    <a:srgbClr val="DC3B00"/>
                  </a:solidFill>
                  <a:latin typeface="微软雅黑"/>
                  <a:cs typeface="微软雅黑"/>
                </a:rPr>
                <a:t>保证正常运转</a:t>
              </a:r>
              <a:endParaRPr dirty="0" sz="1800">
                <a:latin typeface="微软雅黑"/>
                <a:cs typeface="微软雅黑"/>
              </a:endParaRPr>
            </a:p>
          </p:txBody>
        </p:sp>
        <p:sp>
          <p:nvSpPr>
            <p:cNvPr id="1048993" name="object 35"/>
            <p:cNvSpPr/>
            <p:nvPr/>
          </p:nvSpPr>
          <p:spPr>
            <a:xfrm>
              <a:off x="4578096" y="4325111"/>
              <a:ext cx="504443" cy="504444"/>
            </a:xfrm>
            <a:custGeom>
              <a:avLst/>
              <a:ahLst/>
              <a:rect l="l" t="t" r="r" b="b"/>
              <a:pathLst>
                <a:path w="504443" h="504444">
                  <a:moveTo>
                    <a:pt x="252221" y="0"/>
                  </a:moveTo>
                  <a:lnTo>
                    <a:pt x="211305" y="3300"/>
                  </a:lnTo>
                  <a:lnTo>
                    <a:pt x="172492" y="12856"/>
                  </a:lnTo>
                  <a:lnTo>
                    <a:pt x="136302" y="28148"/>
                  </a:lnTo>
                  <a:lnTo>
                    <a:pt x="103254" y="48658"/>
                  </a:lnTo>
                  <a:lnTo>
                    <a:pt x="73866" y="73866"/>
                  </a:lnTo>
                  <a:lnTo>
                    <a:pt x="48658" y="103254"/>
                  </a:lnTo>
                  <a:lnTo>
                    <a:pt x="28148" y="136302"/>
                  </a:lnTo>
                  <a:lnTo>
                    <a:pt x="12856" y="172492"/>
                  </a:lnTo>
                  <a:lnTo>
                    <a:pt x="3300" y="211305"/>
                  </a:lnTo>
                  <a:lnTo>
                    <a:pt x="0" y="252221"/>
                  </a:lnTo>
                  <a:lnTo>
                    <a:pt x="835" y="272910"/>
                  </a:lnTo>
                  <a:lnTo>
                    <a:pt x="7329" y="312840"/>
                  </a:lnTo>
                  <a:lnTo>
                    <a:pt x="19817" y="350406"/>
                  </a:lnTo>
                  <a:lnTo>
                    <a:pt x="37783" y="385090"/>
                  </a:lnTo>
                  <a:lnTo>
                    <a:pt x="60707" y="416373"/>
                  </a:lnTo>
                  <a:lnTo>
                    <a:pt x="88070" y="443736"/>
                  </a:lnTo>
                  <a:lnTo>
                    <a:pt x="119353" y="466660"/>
                  </a:lnTo>
                  <a:lnTo>
                    <a:pt x="154037" y="484626"/>
                  </a:lnTo>
                  <a:lnTo>
                    <a:pt x="191603" y="497114"/>
                  </a:lnTo>
                  <a:lnTo>
                    <a:pt x="231533" y="503608"/>
                  </a:lnTo>
                  <a:lnTo>
                    <a:pt x="252221" y="504444"/>
                  </a:lnTo>
                  <a:lnTo>
                    <a:pt x="272910" y="503608"/>
                  </a:lnTo>
                  <a:lnTo>
                    <a:pt x="312840" y="497114"/>
                  </a:lnTo>
                  <a:lnTo>
                    <a:pt x="350406" y="484626"/>
                  </a:lnTo>
                  <a:lnTo>
                    <a:pt x="385090" y="466660"/>
                  </a:lnTo>
                  <a:lnTo>
                    <a:pt x="416373" y="443736"/>
                  </a:lnTo>
                  <a:lnTo>
                    <a:pt x="443736" y="416373"/>
                  </a:lnTo>
                  <a:lnTo>
                    <a:pt x="466660" y="385090"/>
                  </a:lnTo>
                  <a:lnTo>
                    <a:pt x="484626" y="350406"/>
                  </a:lnTo>
                  <a:lnTo>
                    <a:pt x="497114" y="312840"/>
                  </a:lnTo>
                  <a:lnTo>
                    <a:pt x="503608" y="272910"/>
                  </a:lnTo>
                  <a:lnTo>
                    <a:pt x="504443" y="252221"/>
                  </a:lnTo>
                  <a:lnTo>
                    <a:pt x="503608" y="231533"/>
                  </a:lnTo>
                  <a:lnTo>
                    <a:pt x="497114" y="191603"/>
                  </a:lnTo>
                  <a:lnTo>
                    <a:pt x="484626" y="154037"/>
                  </a:lnTo>
                  <a:lnTo>
                    <a:pt x="466660" y="119353"/>
                  </a:lnTo>
                  <a:lnTo>
                    <a:pt x="443736" y="88070"/>
                  </a:lnTo>
                  <a:lnTo>
                    <a:pt x="416373" y="60707"/>
                  </a:lnTo>
                  <a:lnTo>
                    <a:pt x="385090" y="37783"/>
                  </a:lnTo>
                  <a:lnTo>
                    <a:pt x="350406" y="19817"/>
                  </a:lnTo>
                  <a:lnTo>
                    <a:pt x="312840" y="7329"/>
                  </a:lnTo>
                  <a:lnTo>
                    <a:pt x="272910" y="835"/>
                  </a:lnTo>
                  <a:lnTo>
                    <a:pt x="252221" y="0"/>
                  </a:lnTo>
                  <a:close/>
                </a:path>
              </a:pathLst>
            </a:custGeom>
            <a:solidFill>
              <a:srgbClr val="4471C4"/>
            </a:solidFill>
          </p:spPr>
          <p:txBody>
            <a:bodyPr bIns="0" lIns="0" rIns="0" rtlCol="0" tIns="0" wrap="square">
              <a:spAutoFit/>
            </a:bodyPr>
            <a:p>
              <a:endParaRPr dirty="0"/>
            </a:p>
          </p:txBody>
        </p:sp>
        <p:sp>
          <p:nvSpPr>
            <p:cNvPr id="1048994" name="object 36"/>
            <p:cNvSpPr txBox="1"/>
            <p:nvPr/>
          </p:nvSpPr>
          <p:spPr>
            <a:xfrm>
              <a:off x="4718684" y="4355083"/>
              <a:ext cx="223520" cy="436245"/>
            </a:xfrm>
            <a:prstGeom prst="rect"/>
          </p:spPr>
          <p:txBody>
            <a:bodyPr bIns="0" lIns="0" rIns="0" rtlCol="0" tIns="0" vert="horz" wrap="square">
              <a:spAutoFit/>
            </a:bodyPr>
            <a:p>
              <a:pPr marL="12700">
                <a:lnSpc>
                  <a:spcPct val="100000"/>
                </a:lnSpc>
              </a:pPr>
              <a:r>
                <a:rPr b="1" dirty="0" sz="2800" spc="-20">
                  <a:solidFill>
                    <a:srgbClr val="FFFFFF"/>
                  </a:solidFill>
                  <a:latin typeface="Arial"/>
                  <a:cs typeface="Arial"/>
                </a:rPr>
                <a:t>3</a:t>
              </a:r>
              <a:endParaRPr dirty="0" sz="2800">
                <a:latin typeface="Arial"/>
                <a:cs typeface="Arial"/>
              </a:endParaRPr>
            </a:p>
          </p:txBody>
        </p:sp>
        <p:sp>
          <p:nvSpPr>
            <p:cNvPr id="1048995" name="object 37"/>
            <p:cNvSpPr txBox="1"/>
            <p:nvPr/>
          </p:nvSpPr>
          <p:spPr>
            <a:xfrm>
              <a:off x="5126482" y="4295902"/>
              <a:ext cx="3226435" cy="561340"/>
            </a:xfrm>
            <a:prstGeom prst="rect"/>
          </p:spPr>
          <p:txBody>
            <a:bodyPr bIns="0" lIns="0" rIns="0" rtlCol="0" tIns="0" vert="horz" wrap="square">
              <a:spAutoFit/>
            </a:bodyPr>
            <a:p>
              <a:pPr marL="12700" marR="6350">
                <a:lnSpc>
                  <a:spcPct val="100000"/>
                </a:lnSpc>
              </a:pPr>
              <a:r>
                <a:rPr b="1" dirty="0" sz="1800">
                  <a:solidFill>
                    <a:srgbClr val="585858"/>
                  </a:solidFill>
                  <a:latin typeface="微软雅黑"/>
                  <a:cs typeface="微软雅黑"/>
                </a:rPr>
                <a:t>维护、保养、检测应当</a:t>
              </a:r>
              <a:r>
                <a:rPr b="1" dirty="0" sz="1800">
                  <a:solidFill>
                    <a:srgbClr val="DC3B00"/>
                  </a:solidFill>
                  <a:latin typeface="微软雅黑"/>
                  <a:cs typeface="微软雅黑"/>
                </a:rPr>
                <a:t>作好记录 </a:t>
              </a:r>
              <a:r>
                <a:rPr b="1" dirty="0" sz="1800">
                  <a:solidFill>
                    <a:srgbClr val="585858"/>
                  </a:solidFill>
                  <a:latin typeface="微软雅黑"/>
                  <a:cs typeface="微软雅黑"/>
                </a:rPr>
                <a:t>并由有关人员</a:t>
              </a:r>
              <a:r>
                <a:rPr b="1" dirty="0" sz="1800">
                  <a:solidFill>
                    <a:srgbClr val="DC3B00"/>
                  </a:solidFill>
                  <a:latin typeface="微软雅黑"/>
                  <a:cs typeface="微软雅黑"/>
                </a:rPr>
                <a:t>签字</a:t>
              </a:r>
              <a:endParaRPr dirty="0" sz="1800">
                <a:latin typeface="微软雅黑"/>
                <a:cs typeface="微软雅黑"/>
              </a:endParaRPr>
            </a:p>
          </p:txBody>
        </p:sp>
        <p:sp>
          <p:nvSpPr>
            <p:cNvPr id="1048996" name="object 38"/>
            <p:cNvSpPr/>
            <p:nvPr/>
          </p:nvSpPr>
          <p:spPr>
            <a:xfrm>
              <a:off x="8968740" y="2840735"/>
              <a:ext cx="772668" cy="2478024"/>
            </a:xfrm>
            <a:custGeom>
              <a:avLst/>
              <a:ahLst/>
              <a:rect l="l" t="t" r="r" b="b"/>
              <a:pathLst>
                <a:path w="772668" h="2478024">
                  <a:moveTo>
                    <a:pt x="0" y="2478024"/>
                  </a:moveTo>
                  <a:lnTo>
                    <a:pt x="772668" y="2478024"/>
                  </a:lnTo>
                  <a:lnTo>
                    <a:pt x="772668" y="0"/>
                  </a:lnTo>
                  <a:lnTo>
                    <a:pt x="0" y="0"/>
                  </a:lnTo>
                  <a:lnTo>
                    <a:pt x="0" y="2478024"/>
                  </a:lnTo>
                  <a:close/>
                </a:path>
              </a:pathLst>
            </a:custGeom>
            <a:solidFill>
              <a:srgbClr val="0071C5"/>
            </a:solidFill>
          </p:spPr>
          <p:txBody>
            <a:bodyPr bIns="0" lIns="0" rIns="0" rtlCol="0" tIns="0" wrap="square">
              <a:spAutoFit/>
            </a:bodyPr>
            <a:p>
              <a:endParaRPr dirty="0"/>
            </a:p>
          </p:txBody>
        </p:sp>
        <p:sp>
          <p:nvSpPr>
            <p:cNvPr id="1048997" name="object 39"/>
            <p:cNvSpPr txBox="1"/>
            <p:nvPr/>
          </p:nvSpPr>
          <p:spPr>
            <a:xfrm>
              <a:off x="9215056" y="2840735"/>
              <a:ext cx="280035" cy="2482215"/>
            </a:xfrm>
            <a:prstGeom prst="rect"/>
          </p:spPr>
          <p:txBody>
            <a:bodyPr bIns="0" lIns="0" rIns="0" rtlCol="0" tIns="0" vert="horz" wrap="square">
              <a:spAutoFit/>
            </a:bodyPr>
            <a:p>
              <a:pPr algn="just" marL="12700" marR="6350">
                <a:lnSpc>
                  <a:spcPct val="135000"/>
                </a:lnSpc>
              </a:pPr>
              <a:r>
                <a:rPr b="1" dirty="0" sz="2000">
                  <a:solidFill>
                    <a:srgbClr val="FFFFFF"/>
                  </a:solidFill>
                  <a:latin typeface="微软雅黑"/>
                  <a:cs typeface="微软雅黑"/>
                </a:rPr>
                <a:t>生 产 经 营 单 位</a:t>
              </a:r>
              <a:endParaRPr dirty="0" sz="2000">
                <a:latin typeface="微软雅黑"/>
                <a:cs typeface="微软雅黑"/>
              </a:endParaRPr>
            </a:p>
          </p:txBody>
        </p:sp>
        <p:sp>
          <p:nvSpPr>
            <p:cNvPr id="1048998" name="object 40"/>
            <p:cNvSpPr/>
            <p:nvPr/>
          </p:nvSpPr>
          <p:spPr>
            <a:xfrm>
              <a:off x="8424671" y="3342132"/>
              <a:ext cx="540003" cy="173735"/>
            </a:xfrm>
            <a:custGeom>
              <a:avLst/>
              <a:ahLst/>
              <a:rect l="l" t="t" r="r" b="b"/>
              <a:pathLst>
                <a:path w="540003" h="173735">
                  <a:moveTo>
                    <a:pt x="173735" y="0"/>
                  </a:moveTo>
                  <a:lnTo>
                    <a:pt x="0" y="86867"/>
                  </a:lnTo>
                  <a:lnTo>
                    <a:pt x="173735" y="173735"/>
                  </a:lnTo>
                  <a:lnTo>
                    <a:pt x="173735" y="115823"/>
                  </a:lnTo>
                  <a:lnTo>
                    <a:pt x="144779" y="115823"/>
                  </a:lnTo>
                  <a:lnTo>
                    <a:pt x="144779" y="57912"/>
                  </a:lnTo>
                  <a:lnTo>
                    <a:pt x="173735" y="57912"/>
                  </a:lnTo>
                  <a:lnTo>
                    <a:pt x="173735" y="0"/>
                  </a:lnTo>
                  <a:close/>
                </a:path>
                <a:path w="540003" h="173735">
                  <a:moveTo>
                    <a:pt x="173735" y="57912"/>
                  </a:moveTo>
                  <a:lnTo>
                    <a:pt x="144779" y="57912"/>
                  </a:lnTo>
                  <a:lnTo>
                    <a:pt x="144779" y="115823"/>
                  </a:lnTo>
                  <a:lnTo>
                    <a:pt x="173735" y="115823"/>
                  </a:lnTo>
                  <a:lnTo>
                    <a:pt x="173735" y="57912"/>
                  </a:lnTo>
                  <a:close/>
                </a:path>
                <a:path w="540003" h="173735">
                  <a:moveTo>
                    <a:pt x="540003" y="57912"/>
                  </a:moveTo>
                  <a:lnTo>
                    <a:pt x="173735" y="57912"/>
                  </a:lnTo>
                  <a:lnTo>
                    <a:pt x="173735" y="115823"/>
                  </a:lnTo>
                  <a:lnTo>
                    <a:pt x="540003" y="115823"/>
                  </a:lnTo>
                  <a:lnTo>
                    <a:pt x="540003" y="57912"/>
                  </a:lnTo>
                  <a:close/>
                </a:path>
              </a:pathLst>
            </a:custGeom>
            <a:solidFill>
              <a:srgbClr val="6FAC46"/>
            </a:solidFill>
          </p:spPr>
          <p:txBody>
            <a:bodyPr bIns="0" lIns="0" rIns="0" rtlCol="0" tIns="0" wrap="square">
              <a:spAutoFit/>
            </a:bodyPr>
            <a:p>
              <a:endParaRPr dirty="0"/>
            </a:p>
          </p:txBody>
        </p:sp>
        <p:sp>
          <p:nvSpPr>
            <p:cNvPr id="1048999" name="object 41"/>
            <p:cNvSpPr/>
            <p:nvPr/>
          </p:nvSpPr>
          <p:spPr>
            <a:xfrm>
              <a:off x="8427719" y="4454652"/>
              <a:ext cx="540003" cy="173736"/>
            </a:xfrm>
            <a:custGeom>
              <a:avLst/>
              <a:ahLst/>
              <a:rect l="l" t="t" r="r" b="b"/>
              <a:pathLst>
                <a:path w="540003" h="173736">
                  <a:moveTo>
                    <a:pt x="173735" y="0"/>
                  </a:moveTo>
                  <a:lnTo>
                    <a:pt x="0" y="86868"/>
                  </a:lnTo>
                  <a:lnTo>
                    <a:pt x="173735" y="173736"/>
                  </a:lnTo>
                  <a:lnTo>
                    <a:pt x="173735" y="115824"/>
                  </a:lnTo>
                  <a:lnTo>
                    <a:pt x="144779" y="115824"/>
                  </a:lnTo>
                  <a:lnTo>
                    <a:pt x="144779" y="57912"/>
                  </a:lnTo>
                  <a:lnTo>
                    <a:pt x="173735" y="57912"/>
                  </a:lnTo>
                  <a:lnTo>
                    <a:pt x="173735" y="0"/>
                  </a:lnTo>
                  <a:close/>
                </a:path>
                <a:path w="540003" h="173736">
                  <a:moveTo>
                    <a:pt x="173735" y="57912"/>
                  </a:moveTo>
                  <a:lnTo>
                    <a:pt x="144779" y="57912"/>
                  </a:lnTo>
                  <a:lnTo>
                    <a:pt x="144779" y="115824"/>
                  </a:lnTo>
                  <a:lnTo>
                    <a:pt x="173735" y="115824"/>
                  </a:lnTo>
                  <a:lnTo>
                    <a:pt x="173735" y="57912"/>
                  </a:lnTo>
                  <a:close/>
                </a:path>
                <a:path w="540003" h="173736">
                  <a:moveTo>
                    <a:pt x="540003" y="57912"/>
                  </a:moveTo>
                  <a:lnTo>
                    <a:pt x="173735" y="57912"/>
                  </a:lnTo>
                  <a:lnTo>
                    <a:pt x="173735" y="115824"/>
                  </a:lnTo>
                  <a:lnTo>
                    <a:pt x="540003" y="115824"/>
                  </a:lnTo>
                  <a:lnTo>
                    <a:pt x="540003" y="57912"/>
                  </a:lnTo>
                  <a:close/>
                </a:path>
              </a:pathLst>
            </a:custGeom>
            <a:solidFill>
              <a:srgbClr val="6FAC46"/>
            </a:solidFill>
          </p:spPr>
          <p:txBody>
            <a:bodyPr bIns="0" lIns="0" rIns="0" rtlCol="0" tIns="0" wrap="square">
              <a:spAutoFit/>
            </a:bodyPr>
            <a:p>
              <a:endParaRPr dirty="0"/>
            </a:p>
          </p:txBody>
        </p:sp>
      </p:grpSp>
      <p:grpSp>
        <p:nvGrpSpPr>
          <p:cNvPr id="169" name="组合 58"/>
          <p:cNvGrpSpPr/>
          <p:nvPr/>
        </p:nvGrpSpPr>
        <p:grpSpPr>
          <a:xfrm>
            <a:off x="194519" y="948674"/>
            <a:ext cx="5116038" cy="523220"/>
            <a:chOff x="400233" y="909514"/>
            <a:chExt cx="5116038" cy="523220"/>
          </a:xfrm>
        </p:grpSpPr>
        <p:sp>
          <p:nvSpPr>
            <p:cNvPr id="1049000" name="矩形 59"/>
            <p:cNvSpPr/>
            <p:nvPr/>
          </p:nvSpPr>
          <p:spPr>
            <a:xfrm flipH="1">
              <a:off x="400233" y="929898"/>
              <a:ext cx="226334" cy="502836"/>
            </a:xfrm>
            <a:prstGeom prst="rect"/>
            <a:solidFill>
              <a:srgbClr val="0071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solidFill>
                  <a:srgbClr val="FFFF00"/>
                </a:solidFill>
              </a:endParaRPr>
            </a:p>
          </p:txBody>
        </p:sp>
        <p:sp>
          <p:nvSpPr>
            <p:cNvPr id="1049001" name="文本框 60"/>
            <p:cNvSpPr txBox="1"/>
            <p:nvPr/>
          </p:nvSpPr>
          <p:spPr>
            <a:xfrm>
              <a:off x="626567" y="909514"/>
              <a:ext cx="4889704" cy="523220"/>
            </a:xfrm>
            <a:prstGeom prst="rect"/>
            <a:noFill/>
          </p:spPr>
          <p:txBody>
            <a:bodyPr rtlCol="0" wrap="square">
              <a:spAutoFit/>
            </a:bodyPr>
            <a:p>
              <a:r>
                <a:rPr altLang="en-US" b="1" dirty="0" sz="2800" lang="zh-CN">
                  <a:solidFill>
                    <a:schemeClr val="bg1">
                      <a:lumMod val="50000"/>
                    </a:schemeClr>
                  </a:solidFill>
                  <a:latin typeface="微软雅黑" panose="020B0503020204020204" pitchFamily="34" charset="-122"/>
                  <a:ea typeface="微软雅黑" panose="020B0503020204020204" pitchFamily="34" charset="-122"/>
                </a:rPr>
                <a:t>第二章</a:t>
              </a:r>
              <a:r>
                <a:rPr altLang="zh-CN" b="1" dirty="0" sz="2800" lang="en-US">
                  <a:solidFill>
                    <a:schemeClr val="bg1">
                      <a:lumMod val="50000"/>
                    </a:schemeClr>
                  </a:solidFill>
                  <a:latin typeface="微软雅黑" panose="020B0503020204020204" pitchFamily="34" charset="-122"/>
                  <a:ea typeface="微软雅黑" panose="020B0503020204020204" pitchFamily="34" charset="-122"/>
                </a:rPr>
                <a:t>&lt;</a:t>
              </a:r>
              <a:r>
                <a:rPr altLang="en-US" b="1" dirty="0" sz="2800" lang="zh-CN">
                  <a:solidFill>
                    <a:schemeClr val="bg1">
                      <a:lumMod val="50000"/>
                    </a:schemeClr>
                  </a:solidFill>
                  <a:latin typeface="微软雅黑" panose="020B0503020204020204" pitchFamily="34" charset="-122"/>
                  <a:ea typeface="微软雅黑" panose="020B0503020204020204" pitchFamily="34" charset="-122"/>
                </a:rPr>
                <a:t>第三十六条</a:t>
              </a:r>
              <a:r>
                <a:rPr altLang="zh-CN" b="1" dirty="0" sz="2800" lang="en-US">
                  <a:solidFill>
                    <a:schemeClr val="bg1">
                      <a:lumMod val="50000"/>
                    </a:schemeClr>
                  </a:solidFill>
                  <a:latin typeface="微软雅黑" panose="020B0503020204020204" pitchFamily="34" charset="-122"/>
                  <a:ea typeface="微软雅黑" panose="020B0503020204020204" pitchFamily="34" charset="-122"/>
                </a:rPr>
                <a:t>&gt;</a:t>
              </a:r>
              <a:endParaRPr altLang="en-US" b="1" dirty="0" sz="2800" lang="zh-CN">
                <a:solidFill>
                  <a:schemeClr val="bg1">
                    <a:lumMod val="50000"/>
                  </a:schemeClr>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70" name=""/>
        <p:cNvGrpSpPr/>
        <p:nvPr/>
      </p:nvGrpSpPr>
      <p:grpSpPr>
        <a:xfrm>
          <a:off x="0" y="0"/>
          <a:ext cx="0" cy="0"/>
          <a:chOff x="0" y="0"/>
          <a:chExt cx="0" cy="0"/>
        </a:xfrm>
      </p:grpSpPr>
      <p:grpSp>
        <p:nvGrpSpPr>
          <p:cNvPr id="171" name="组合 11"/>
          <p:cNvGrpSpPr/>
          <p:nvPr/>
        </p:nvGrpSpPr>
        <p:grpSpPr>
          <a:xfrm>
            <a:off x="475955" y="2370452"/>
            <a:ext cx="4779500" cy="3190877"/>
            <a:chOff x="580021" y="2119706"/>
            <a:chExt cx="4779500" cy="3190877"/>
          </a:xfrm>
        </p:grpSpPr>
        <p:sp>
          <p:nvSpPr>
            <p:cNvPr id="1049002" name="object 2"/>
            <p:cNvSpPr/>
            <p:nvPr/>
          </p:nvSpPr>
          <p:spPr>
            <a:xfrm>
              <a:off x="602916" y="2157012"/>
              <a:ext cx="4707641" cy="3105877"/>
            </a:xfrm>
            <a:prstGeom prst="rect"/>
            <a:blipFill>
              <a:blip xmlns:r="http://schemas.openxmlformats.org/officeDocument/2006/relationships" r:embed="rId1" cstate="print"/>
              <a:stretch>
                <a:fillRect/>
              </a:stretch>
            </a:blipFill>
          </p:spPr>
          <p:txBody>
            <a:bodyPr bIns="0" lIns="0" rIns="0" rtlCol="0" tIns="0" wrap="square">
              <a:spAutoFit/>
            </a:bodyPr>
            <a:p>
              <a:endParaRPr dirty="0"/>
            </a:p>
          </p:txBody>
        </p:sp>
        <p:sp>
          <p:nvSpPr>
            <p:cNvPr id="1049003" name="object 3"/>
            <p:cNvSpPr/>
            <p:nvPr/>
          </p:nvSpPr>
          <p:spPr>
            <a:xfrm>
              <a:off x="580021" y="2119706"/>
              <a:ext cx="4779500" cy="3190877"/>
            </a:xfrm>
            <a:custGeom>
              <a:avLst/>
              <a:ahLst/>
              <a:rect l="l" t="t" r="r" b="b"/>
              <a:pathLst>
                <a:path w="3605784" h="2860548">
                  <a:moveTo>
                    <a:pt x="0" y="2860548"/>
                  </a:moveTo>
                  <a:lnTo>
                    <a:pt x="3605784" y="2860548"/>
                  </a:lnTo>
                  <a:lnTo>
                    <a:pt x="3605784" y="0"/>
                  </a:lnTo>
                  <a:lnTo>
                    <a:pt x="0" y="0"/>
                  </a:lnTo>
                  <a:lnTo>
                    <a:pt x="0" y="2860548"/>
                  </a:lnTo>
                  <a:close/>
                </a:path>
              </a:pathLst>
            </a:custGeom>
            <a:ln w="76200">
              <a:solidFill>
                <a:srgbClr val="F90404"/>
              </a:solidFill>
            </a:ln>
          </p:spPr>
          <p:txBody>
            <a:bodyPr bIns="0" lIns="0" rIns="0" rtlCol="0" tIns="0" wrap="square">
              <a:spAutoFit/>
            </a:bodyPr>
            <a:p>
              <a:endParaRPr dirty="0"/>
            </a:p>
          </p:txBody>
        </p:sp>
      </p:grpSp>
      <p:sp>
        <p:nvSpPr>
          <p:cNvPr id="1049004" name="object 4"/>
          <p:cNvSpPr txBox="1"/>
          <p:nvPr/>
        </p:nvSpPr>
        <p:spPr>
          <a:xfrm>
            <a:off x="5912341" y="2157012"/>
            <a:ext cx="2491090" cy="369332"/>
          </a:xfrm>
          <a:prstGeom prst="rect"/>
        </p:spPr>
        <p:txBody>
          <a:bodyPr bIns="0" lIns="0" rIns="0" rtlCol="0" tIns="0" vert="horz" wrap="square">
            <a:spAutoFit/>
          </a:bodyPr>
          <a:p>
            <a:pPr marL="12700">
              <a:lnSpc>
                <a:spcPct val="100000"/>
              </a:lnSpc>
            </a:pPr>
            <a:r>
              <a:rPr b="1" dirty="0">
                <a:solidFill>
                  <a:srgbClr val="DC3B00"/>
                </a:solidFill>
                <a:latin typeface="微软雅黑"/>
                <a:cs typeface="微软雅黑"/>
              </a:rPr>
              <a:t>重大危险源</a:t>
            </a:r>
            <a:endParaRPr dirty="0">
              <a:latin typeface="微软雅黑"/>
              <a:cs typeface="微软雅黑"/>
            </a:endParaRPr>
          </a:p>
        </p:txBody>
      </p:sp>
      <p:grpSp>
        <p:nvGrpSpPr>
          <p:cNvPr id="172" name="组合 7"/>
          <p:cNvGrpSpPr/>
          <p:nvPr/>
        </p:nvGrpSpPr>
        <p:grpSpPr>
          <a:xfrm>
            <a:off x="194519" y="948674"/>
            <a:ext cx="5116038" cy="523220"/>
            <a:chOff x="400233" y="909514"/>
            <a:chExt cx="5116038" cy="523220"/>
          </a:xfrm>
        </p:grpSpPr>
        <p:sp>
          <p:nvSpPr>
            <p:cNvPr id="1049005" name="矩形 8"/>
            <p:cNvSpPr/>
            <p:nvPr/>
          </p:nvSpPr>
          <p:spPr>
            <a:xfrm flipH="1">
              <a:off x="400233" y="929898"/>
              <a:ext cx="226334" cy="502836"/>
            </a:xfrm>
            <a:prstGeom prst="rect"/>
            <a:solidFill>
              <a:srgbClr val="0071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solidFill>
                  <a:srgbClr val="FFFF00"/>
                </a:solidFill>
              </a:endParaRPr>
            </a:p>
          </p:txBody>
        </p:sp>
        <p:sp>
          <p:nvSpPr>
            <p:cNvPr id="1049006" name="文本框 9"/>
            <p:cNvSpPr txBox="1"/>
            <p:nvPr/>
          </p:nvSpPr>
          <p:spPr>
            <a:xfrm>
              <a:off x="626567" y="909514"/>
              <a:ext cx="4889704" cy="523220"/>
            </a:xfrm>
            <a:prstGeom prst="rect"/>
            <a:noFill/>
          </p:spPr>
          <p:txBody>
            <a:bodyPr rtlCol="0" wrap="square">
              <a:spAutoFit/>
            </a:bodyPr>
            <a:p>
              <a:r>
                <a:rPr altLang="en-US" b="1" dirty="0" sz="2800" lang="zh-CN">
                  <a:solidFill>
                    <a:schemeClr val="bg1">
                      <a:lumMod val="50000"/>
                    </a:schemeClr>
                  </a:solidFill>
                  <a:latin typeface="微软雅黑" panose="020B0503020204020204" pitchFamily="34" charset="-122"/>
                  <a:ea typeface="微软雅黑" panose="020B0503020204020204" pitchFamily="34" charset="-122"/>
                </a:rPr>
                <a:t>第二章</a:t>
              </a:r>
              <a:r>
                <a:rPr altLang="zh-CN" b="1" dirty="0" sz="2800" lang="en-US">
                  <a:solidFill>
                    <a:schemeClr val="bg1">
                      <a:lumMod val="50000"/>
                    </a:schemeClr>
                  </a:solidFill>
                  <a:latin typeface="微软雅黑" panose="020B0503020204020204" pitchFamily="34" charset="-122"/>
                  <a:ea typeface="微软雅黑" panose="020B0503020204020204" pitchFamily="34" charset="-122"/>
                </a:rPr>
                <a:t>&lt;</a:t>
              </a:r>
              <a:r>
                <a:rPr altLang="en-US" b="1" dirty="0" sz="2800" lang="zh-CN">
                  <a:solidFill>
                    <a:schemeClr val="bg1">
                      <a:lumMod val="50000"/>
                    </a:schemeClr>
                  </a:solidFill>
                  <a:latin typeface="微软雅黑" panose="020B0503020204020204" pitchFamily="34" charset="-122"/>
                  <a:ea typeface="微软雅黑" panose="020B0503020204020204" pitchFamily="34" charset="-122"/>
                </a:rPr>
                <a:t>第四十条</a:t>
              </a:r>
              <a:r>
                <a:rPr altLang="zh-CN" b="1" dirty="0" sz="2800" lang="en-US">
                  <a:solidFill>
                    <a:schemeClr val="bg1">
                      <a:lumMod val="50000"/>
                    </a:schemeClr>
                  </a:solidFill>
                  <a:latin typeface="微软雅黑" panose="020B0503020204020204" pitchFamily="34" charset="-122"/>
                  <a:ea typeface="微软雅黑" panose="020B0503020204020204" pitchFamily="34" charset="-122"/>
                </a:rPr>
                <a:t>&gt;</a:t>
              </a:r>
              <a:endParaRPr altLang="en-US" b="1" dirty="0" sz="2800" lang="zh-CN">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049007" name="object 5"/>
          <p:cNvSpPr txBox="1"/>
          <p:nvPr/>
        </p:nvSpPr>
        <p:spPr>
          <a:xfrm>
            <a:off x="5451103" y="2925738"/>
            <a:ext cx="7128792" cy="2492990"/>
          </a:xfrm>
          <a:prstGeom prst="rect"/>
        </p:spPr>
        <p:txBody>
          <a:bodyPr bIns="0" lIns="0" rIns="0" rtlCol="0" tIns="0" vert="horz" wrap="square">
            <a:spAutoFit/>
          </a:bodyPr>
          <a:lstStyle>
            <a:lvl1pPr algn="l" defTabSz="1219627" eaLnBrk="1" hangingPunct="1" indent="-457360" latinLnBrk="0" marL="457360" rtl="0">
              <a:spcBef>
                <a:spcPct val="20000"/>
              </a:spcBef>
              <a:buFont typeface="Arial" pitchFamily="34" charset="0"/>
              <a:buChar char="•"/>
              <a:defRPr sz="4300" kern="1200">
                <a:solidFill>
                  <a:schemeClr val="tx1"/>
                </a:solidFill>
                <a:latin typeface="+mn-lt"/>
                <a:ea typeface="+mn-ea"/>
                <a:cs typeface="+mn-cs"/>
              </a:defRPr>
            </a:lvl1pPr>
            <a:lvl2pPr algn="l" defTabSz="1219627" eaLnBrk="1" hangingPunct="1" indent="-381133" latinLnBrk="0" marL="990947" rtl="0">
              <a:spcBef>
                <a:spcPct val="20000"/>
              </a:spcBef>
              <a:buFont typeface="Arial" pitchFamily="34" charset="0"/>
              <a:buChar char="–"/>
              <a:defRPr sz="3700" kern="1200">
                <a:solidFill>
                  <a:schemeClr val="tx1"/>
                </a:solidFill>
                <a:latin typeface="+mn-lt"/>
                <a:ea typeface="+mn-ea"/>
                <a:cs typeface="+mn-cs"/>
              </a:defRPr>
            </a:lvl2pPr>
            <a:lvl3pPr algn="l" defTabSz="1219627" eaLnBrk="1" hangingPunct="1" indent="-304907" latinLnBrk="0" marL="1524533" rtl="0">
              <a:spcBef>
                <a:spcPct val="20000"/>
              </a:spcBef>
              <a:buFont typeface="Arial" pitchFamily="34" charset="0"/>
              <a:buChar char="•"/>
              <a:defRPr sz="3200" kern="1200">
                <a:solidFill>
                  <a:schemeClr val="tx1"/>
                </a:solidFill>
                <a:latin typeface="+mn-lt"/>
                <a:ea typeface="+mn-ea"/>
                <a:cs typeface="+mn-cs"/>
              </a:defRPr>
            </a:lvl3pPr>
            <a:lvl4pPr algn="l" defTabSz="1219627" eaLnBrk="1" hangingPunct="1" indent="-304907" latinLnBrk="0" marL="2134347" rtl="0">
              <a:spcBef>
                <a:spcPct val="20000"/>
              </a:spcBef>
              <a:buFont typeface="Arial" pitchFamily="34" charset="0"/>
              <a:buChar char="–"/>
              <a:defRPr sz="2700" kern="1200">
                <a:solidFill>
                  <a:schemeClr val="tx1"/>
                </a:solidFill>
                <a:latin typeface="+mn-lt"/>
                <a:ea typeface="+mn-ea"/>
                <a:cs typeface="+mn-cs"/>
              </a:defRPr>
            </a:lvl4pPr>
            <a:lvl5pPr algn="l" defTabSz="1219627" eaLnBrk="1" hangingPunct="1" indent="-304907" latinLnBrk="0" marL="2744160" rtl="0">
              <a:spcBef>
                <a:spcPct val="20000"/>
              </a:spcBef>
              <a:buFont typeface="Arial" pitchFamily="34" charset="0"/>
              <a:buChar char="»"/>
              <a:defRPr sz="2700" kern="1200">
                <a:solidFill>
                  <a:schemeClr val="tx1"/>
                </a:solidFill>
                <a:latin typeface="+mn-lt"/>
                <a:ea typeface="+mn-ea"/>
                <a:cs typeface="+mn-cs"/>
              </a:defRPr>
            </a:lvl5pPr>
            <a:lvl6pPr algn="l" defTabSz="1219627" eaLnBrk="1" hangingPunct="1" indent="-304907" latinLnBrk="0" marL="3353973" rtl="0">
              <a:spcBef>
                <a:spcPct val="20000"/>
              </a:spcBef>
              <a:buFont typeface="Arial" pitchFamily="34" charset="0"/>
              <a:buChar char="•"/>
              <a:defRPr sz="2700" kern="1200">
                <a:solidFill>
                  <a:schemeClr val="tx1"/>
                </a:solidFill>
                <a:latin typeface="+mn-lt"/>
                <a:ea typeface="+mn-ea"/>
                <a:cs typeface="+mn-cs"/>
              </a:defRPr>
            </a:lvl6pPr>
            <a:lvl7pPr algn="l" defTabSz="1219627" eaLnBrk="1" hangingPunct="1" indent="-304907" latinLnBrk="0" marL="3963787" rtl="0">
              <a:spcBef>
                <a:spcPct val="20000"/>
              </a:spcBef>
              <a:buFont typeface="Arial" pitchFamily="34" charset="0"/>
              <a:buChar char="•"/>
              <a:defRPr sz="2700" kern="1200">
                <a:solidFill>
                  <a:schemeClr val="tx1"/>
                </a:solidFill>
                <a:latin typeface="+mn-lt"/>
                <a:ea typeface="+mn-ea"/>
                <a:cs typeface="+mn-cs"/>
              </a:defRPr>
            </a:lvl7pPr>
            <a:lvl8pPr algn="l" defTabSz="1219627" eaLnBrk="1" hangingPunct="1" indent="-304907" latinLnBrk="0" marL="4573600" rtl="0">
              <a:spcBef>
                <a:spcPct val="20000"/>
              </a:spcBef>
              <a:buFont typeface="Arial" pitchFamily="34" charset="0"/>
              <a:buChar char="•"/>
              <a:defRPr sz="2700" kern="1200">
                <a:solidFill>
                  <a:schemeClr val="tx1"/>
                </a:solidFill>
                <a:latin typeface="+mn-lt"/>
                <a:ea typeface="+mn-ea"/>
                <a:cs typeface="+mn-cs"/>
              </a:defRPr>
            </a:lvl8pPr>
            <a:lvl9pPr algn="l" defTabSz="1219627" eaLnBrk="1" hangingPunct="1" indent="-304907" latinLnBrk="0" marL="5183414" rtl="0">
              <a:spcBef>
                <a:spcPct val="20000"/>
              </a:spcBef>
              <a:buFont typeface="Arial" pitchFamily="34" charset="0"/>
              <a:buChar char="•"/>
              <a:defRPr sz="2700" kern="1200">
                <a:solidFill>
                  <a:schemeClr val="tx1"/>
                </a:solidFill>
                <a:latin typeface="+mn-lt"/>
                <a:ea typeface="+mn-ea"/>
                <a:cs typeface="+mn-cs"/>
              </a:defRPr>
            </a:lvl9pPr>
          </a:lstStyle>
          <a:p>
            <a:pPr>
              <a:buFont typeface="Wingdings" panose="05000000000000000000" pitchFamily="2" charset="2"/>
              <a:buChar char="ü"/>
              <a:tabLst>
                <a:tab algn="l" pos="3605529"/>
              </a:tabLst>
            </a:pPr>
            <a:r>
              <a:rPr altLang="en-US" baseline="1736" b="1" dirty="0" sz="2800" lang="zh-CN" spc="-30">
                <a:solidFill>
                  <a:srgbClr val="585858"/>
                </a:solidFill>
                <a:latin typeface="微软雅黑" panose="020B0503020204020204" pitchFamily="34" charset="-122"/>
                <a:ea typeface="微软雅黑" panose="020B0503020204020204" pitchFamily="34" charset="-122"/>
                <a:cs typeface="微软雅黑"/>
              </a:rPr>
              <a:t>  登记建档</a:t>
            </a:r>
            <a:endParaRPr altLang="en-US" baseline="1736" b="1" dirty="0" sz="2800" lang="zh-CN">
              <a:latin typeface="微软雅黑" panose="020B0503020204020204" pitchFamily="34" charset="-122"/>
              <a:ea typeface="微软雅黑" panose="020B0503020204020204" pitchFamily="34" charset="-122"/>
              <a:cs typeface="微软雅黑"/>
            </a:endParaRPr>
          </a:p>
          <a:p>
            <a:pPr>
              <a:spcBef>
                <a:spcPts val="1205"/>
              </a:spcBef>
              <a:buFont typeface="Wingdings" panose="05000000000000000000" pitchFamily="2" charset="2"/>
              <a:buChar char="ü"/>
              <a:tabLst>
                <a:tab algn="l" pos="3605529"/>
              </a:tabLst>
            </a:pPr>
            <a:r>
              <a:rPr altLang="en-US" baseline="1736" b="1" dirty="0" sz="2800" lang="zh-CN" spc="-30">
                <a:solidFill>
                  <a:srgbClr val="585858"/>
                </a:solidFill>
                <a:latin typeface="微软雅黑" panose="020B0503020204020204" pitchFamily="34" charset="-122"/>
                <a:ea typeface="微软雅黑" panose="020B0503020204020204" pitchFamily="34" charset="-122"/>
                <a:cs typeface="微软雅黑"/>
              </a:rPr>
              <a:t>  定期检测、评估、监控</a:t>
            </a:r>
            <a:endParaRPr altLang="en-US" baseline="1736" b="1" dirty="0" sz="2800" lang="zh-CN">
              <a:latin typeface="微软雅黑" panose="020B0503020204020204" pitchFamily="34" charset="-122"/>
              <a:ea typeface="微软雅黑" panose="020B0503020204020204" pitchFamily="34" charset="-122"/>
              <a:cs typeface="微软雅黑"/>
            </a:endParaRPr>
          </a:p>
          <a:p>
            <a:pPr>
              <a:spcBef>
                <a:spcPts val="1200"/>
              </a:spcBef>
              <a:buFont typeface="Wingdings" panose="05000000000000000000" pitchFamily="2" charset="2"/>
              <a:buChar char="ü"/>
              <a:tabLst>
                <a:tab algn="l" pos="3605529"/>
              </a:tabLst>
            </a:pPr>
            <a:r>
              <a:rPr altLang="en-US" baseline="1736" b="1" dirty="0" sz="2800" lang="zh-CN" spc="-30">
                <a:solidFill>
                  <a:srgbClr val="585858"/>
                </a:solidFill>
                <a:latin typeface="微软雅黑" panose="020B0503020204020204" pitchFamily="34" charset="-122"/>
                <a:ea typeface="微软雅黑" panose="020B0503020204020204" pitchFamily="34" charset="-122"/>
              </a:rPr>
              <a:t>  制定应急预案</a:t>
            </a:r>
            <a:endParaRPr altLang="zh-CN" baseline="1736" b="1" dirty="0" sz="2800" lang="en-US" spc="-30">
              <a:solidFill>
                <a:srgbClr val="585858"/>
              </a:solidFill>
              <a:latin typeface="微软雅黑" panose="020B0503020204020204" pitchFamily="34" charset="-122"/>
              <a:ea typeface="微软雅黑" panose="020B0503020204020204" pitchFamily="34" charset="-122"/>
            </a:endParaRPr>
          </a:p>
          <a:p>
            <a:pPr>
              <a:spcBef>
                <a:spcPts val="1200"/>
              </a:spcBef>
              <a:buFont typeface="Wingdings" panose="05000000000000000000" pitchFamily="2" charset="2"/>
              <a:buChar char="ü"/>
              <a:tabLst>
                <a:tab algn="l" pos="3605529"/>
              </a:tabLst>
            </a:pPr>
            <a:r>
              <a:rPr altLang="en-US" baseline="1736" b="1" dirty="0" sz="2800" lang="zh-CN" spc="-30">
                <a:solidFill>
                  <a:srgbClr val="585858"/>
                </a:solidFill>
                <a:latin typeface="微软雅黑" panose="020B0503020204020204" pitchFamily="34" charset="-122"/>
                <a:ea typeface="微软雅黑" panose="020B0503020204020204" pitchFamily="34" charset="-122"/>
              </a:rPr>
              <a:t>  告知从业人员和相关人员在紧急情况下应当采取的应急措施</a:t>
            </a:r>
            <a:endParaRPr altLang="zh-CN" baseline="1736" b="1" dirty="0" sz="2800" lang="en-US" spc="-30">
              <a:solidFill>
                <a:srgbClr val="585858"/>
              </a:solidFill>
              <a:latin typeface="微软雅黑" panose="020B0503020204020204" pitchFamily="34" charset="-122"/>
              <a:ea typeface="微软雅黑" panose="020B0503020204020204" pitchFamily="34" charset="-122"/>
            </a:endParaRPr>
          </a:p>
          <a:p>
            <a:pPr>
              <a:spcBef>
                <a:spcPts val="1200"/>
              </a:spcBef>
              <a:buFont typeface="Wingdings" panose="05000000000000000000" pitchFamily="2" charset="2"/>
              <a:buChar char="ü"/>
              <a:tabLst>
                <a:tab algn="l" pos="3605529"/>
              </a:tabLst>
            </a:pPr>
            <a:r>
              <a:rPr altLang="en-US" baseline="1736" b="1" dirty="0" sz="2800" lang="zh-CN" spc="-30">
                <a:solidFill>
                  <a:srgbClr val="585858"/>
                </a:solidFill>
                <a:latin typeface="微软雅黑" panose="020B0503020204020204" pitchFamily="34" charset="-122"/>
                <a:ea typeface="微软雅黑" panose="020B0503020204020204" pitchFamily="34" charset="-122"/>
              </a:rPr>
              <a:t>  将重大危险源及有关安全措施、应急措施报地方</a:t>
            </a:r>
            <a:endParaRPr altLang="zh-CN" baseline="1736" b="1" dirty="0" sz="2800" lang="en-US" spc="-30">
              <a:solidFill>
                <a:srgbClr val="585858"/>
              </a:solidFill>
              <a:latin typeface="微软雅黑" panose="020B0503020204020204" pitchFamily="34" charset="-122"/>
              <a:ea typeface="微软雅黑" panose="020B0503020204020204" pitchFamily="34" charset="-122"/>
            </a:endParaRPr>
          </a:p>
          <a:p>
            <a:pPr indent="0" marL="0">
              <a:spcBef>
                <a:spcPts val="1200"/>
              </a:spcBef>
              <a:buNone/>
              <a:tabLst>
                <a:tab algn="l" pos="3605529"/>
              </a:tabLst>
            </a:pPr>
            <a:r>
              <a:rPr altLang="zh-CN" baseline="1736" b="1" dirty="0" sz="2800" lang="en-US" spc="-30">
                <a:solidFill>
                  <a:srgbClr val="585858"/>
                </a:solidFill>
                <a:latin typeface="微软雅黑" panose="020B0503020204020204" pitchFamily="34" charset="-122"/>
                <a:ea typeface="微软雅黑" panose="020B0503020204020204" pitchFamily="34" charset="-122"/>
              </a:rPr>
              <a:t>        </a:t>
            </a:r>
            <a:r>
              <a:rPr altLang="en-US" baseline="1736" b="1" dirty="0" sz="2800" lang="zh-CN" spc="-30">
                <a:solidFill>
                  <a:srgbClr val="585858"/>
                </a:solidFill>
                <a:latin typeface="微软雅黑" panose="020B0503020204020204" pitchFamily="34" charset="-122"/>
                <a:ea typeface="微软雅黑" panose="020B0503020204020204" pitchFamily="34" charset="-122"/>
              </a:rPr>
              <a:t>人民政府安全生产监督管理部门和有关部门备案</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73" name=""/>
        <p:cNvGrpSpPr/>
        <p:nvPr/>
      </p:nvGrpSpPr>
      <p:grpSpPr>
        <a:xfrm>
          <a:off x="0" y="0"/>
          <a:ext cx="0" cy="0"/>
          <a:chOff x="0" y="0"/>
          <a:chExt cx="0" cy="0"/>
        </a:xfrm>
      </p:grpSpPr>
      <p:sp>
        <p:nvSpPr>
          <p:cNvPr id="1049008" name="object 2"/>
          <p:cNvSpPr txBox="1"/>
          <p:nvPr/>
        </p:nvSpPr>
        <p:spPr>
          <a:xfrm>
            <a:off x="842591" y="1845618"/>
            <a:ext cx="4140200" cy="351529"/>
          </a:xfrm>
          <a:prstGeom prst="rect"/>
        </p:spPr>
        <p:txBody>
          <a:bodyPr bIns="0" lIns="0" rIns="0" rtlCol="0" tIns="0" vert="horz" wrap="square">
            <a:spAutoFit/>
          </a:bodyPr>
          <a:p>
            <a:pPr marL="12700">
              <a:lnSpc>
                <a:spcPts val="2875"/>
              </a:lnSpc>
            </a:pPr>
            <a:r>
              <a:rPr dirty="0" sz="2400" spc="300">
                <a:latin typeface="微软雅黑"/>
                <a:cs typeface="微软雅黑"/>
              </a:rPr>
              <a:t>生产经营单位应当建立健</a:t>
            </a:r>
            <a:r>
              <a:rPr dirty="0" sz="2400" spc="0">
                <a:latin typeface="微软雅黑"/>
                <a:cs typeface="微软雅黑"/>
              </a:rPr>
              <a:t>全</a:t>
            </a:r>
            <a:r>
              <a:rPr dirty="0" sz="2400" spc="-415">
                <a:latin typeface="微软雅黑"/>
                <a:cs typeface="微软雅黑"/>
              </a:rPr>
              <a:t> </a:t>
            </a:r>
            <a:endParaRPr dirty="0" sz="2400">
              <a:latin typeface="微软雅黑"/>
              <a:cs typeface="微软雅黑"/>
            </a:endParaRPr>
          </a:p>
        </p:txBody>
      </p:sp>
      <p:sp>
        <p:nvSpPr>
          <p:cNvPr id="1049009" name="object 3"/>
          <p:cNvSpPr txBox="1"/>
          <p:nvPr/>
        </p:nvSpPr>
        <p:spPr>
          <a:xfrm>
            <a:off x="914599" y="3005716"/>
            <a:ext cx="5530215" cy="409506"/>
          </a:xfrm>
          <a:prstGeom prst="rect"/>
        </p:spPr>
        <p:txBody>
          <a:bodyPr bIns="0" lIns="0" rIns="0" rtlCol="0" tIns="0" vert="horz" wrap="square">
            <a:spAutoFit/>
          </a:bodyPr>
          <a:p>
            <a:pPr marL="12700">
              <a:lnSpc>
                <a:spcPts val="3354"/>
              </a:lnSpc>
            </a:pPr>
            <a:r>
              <a:rPr b="1" dirty="0" spc="270">
                <a:solidFill>
                  <a:srgbClr val="CC6600"/>
                </a:solidFill>
                <a:latin typeface="微软雅黑"/>
                <a:cs typeface="微软雅黑"/>
              </a:rPr>
              <a:t>生产安全事故隐患排查治理制</a:t>
            </a:r>
            <a:r>
              <a:rPr b="1" dirty="0" spc="-30">
                <a:solidFill>
                  <a:srgbClr val="CC6600"/>
                </a:solidFill>
                <a:latin typeface="微软雅黑"/>
                <a:cs typeface="微软雅黑"/>
              </a:rPr>
              <a:t>度</a:t>
            </a:r>
            <a:r>
              <a:rPr b="1" dirty="0" spc="-535">
                <a:solidFill>
                  <a:srgbClr val="CC6600"/>
                </a:solidFill>
                <a:latin typeface="微软雅黑"/>
                <a:cs typeface="微软雅黑"/>
              </a:rPr>
              <a:t> </a:t>
            </a:r>
            <a:endParaRPr dirty="0">
              <a:latin typeface="微软雅黑"/>
              <a:cs typeface="微软雅黑"/>
            </a:endParaRPr>
          </a:p>
        </p:txBody>
      </p:sp>
      <p:sp>
        <p:nvSpPr>
          <p:cNvPr id="1049010" name="object 4"/>
          <p:cNvSpPr/>
          <p:nvPr/>
        </p:nvSpPr>
        <p:spPr>
          <a:xfrm>
            <a:off x="3297197" y="3774000"/>
            <a:ext cx="2520695" cy="968168"/>
          </a:xfrm>
          <a:custGeom>
            <a:avLst/>
            <a:ahLst/>
            <a:rect l="l" t="t" r="r" b="b"/>
            <a:pathLst>
              <a:path w="2520695" h="1007363">
                <a:moveTo>
                  <a:pt x="2156841" y="0"/>
                </a:moveTo>
                <a:lnTo>
                  <a:pt x="0" y="0"/>
                </a:lnTo>
                <a:lnTo>
                  <a:pt x="363854" y="503682"/>
                </a:lnTo>
                <a:lnTo>
                  <a:pt x="0" y="1007363"/>
                </a:lnTo>
                <a:lnTo>
                  <a:pt x="2156841" y="1007363"/>
                </a:lnTo>
                <a:lnTo>
                  <a:pt x="2520695" y="503682"/>
                </a:lnTo>
                <a:lnTo>
                  <a:pt x="2156841" y="0"/>
                </a:lnTo>
                <a:close/>
              </a:path>
            </a:pathLst>
          </a:custGeom>
          <a:solidFill>
            <a:srgbClr val="00AF50"/>
          </a:solidFill>
        </p:spPr>
        <p:txBody>
          <a:bodyPr bIns="0" lIns="0" rIns="0" rtlCol="0" tIns="0" wrap="square">
            <a:spAutoFit/>
          </a:bodyPr>
          <a:p>
            <a:endParaRPr dirty="0"/>
          </a:p>
        </p:txBody>
      </p:sp>
      <p:sp>
        <p:nvSpPr>
          <p:cNvPr id="1049011" name="object 5"/>
          <p:cNvSpPr txBox="1"/>
          <p:nvPr/>
        </p:nvSpPr>
        <p:spPr>
          <a:xfrm>
            <a:off x="4037987" y="3858708"/>
            <a:ext cx="1038860" cy="715264"/>
          </a:xfrm>
          <a:prstGeom prst="rect"/>
        </p:spPr>
        <p:txBody>
          <a:bodyPr bIns="0" lIns="0" rIns="0" rtlCol="0" tIns="0" vert="horz" wrap="square">
            <a:spAutoFit/>
          </a:bodyPr>
          <a:p>
            <a:pPr indent="-102235" marL="114300" marR="6350">
              <a:lnSpc>
                <a:spcPct val="150000"/>
              </a:lnSpc>
            </a:pPr>
            <a:r>
              <a:rPr b="1" dirty="0" sz="1600" spc="-15">
                <a:solidFill>
                  <a:srgbClr val="FFFFFF"/>
                </a:solidFill>
                <a:latin typeface="微软雅黑"/>
                <a:cs typeface="微软雅黑"/>
              </a:rPr>
              <a:t>发现并消除 事故隐患</a:t>
            </a:r>
            <a:endParaRPr dirty="0" sz="1600">
              <a:latin typeface="微软雅黑"/>
              <a:cs typeface="微软雅黑"/>
            </a:endParaRPr>
          </a:p>
        </p:txBody>
      </p:sp>
      <p:sp>
        <p:nvSpPr>
          <p:cNvPr id="1049012" name="object 6"/>
          <p:cNvSpPr/>
          <p:nvPr/>
        </p:nvSpPr>
        <p:spPr>
          <a:xfrm>
            <a:off x="5737121" y="3774000"/>
            <a:ext cx="2519172" cy="968168"/>
          </a:xfrm>
          <a:custGeom>
            <a:avLst/>
            <a:ahLst/>
            <a:rect l="l" t="t" r="r" b="b"/>
            <a:pathLst>
              <a:path w="2519172" h="1007363">
                <a:moveTo>
                  <a:pt x="2155570" y="0"/>
                </a:moveTo>
                <a:lnTo>
                  <a:pt x="0" y="0"/>
                </a:lnTo>
                <a:lnTo>
                  <a:pt x="363600" y="503682"/>
                </a:lnTo>
                <a:lnTo>
                  <a:pt x="0" y="1007363"/>
                </a:lnTo>
                <a:lnTo>
                  <a:pt x="2155570" y="1007363"/>
                </a:lnTo>
                <a:lnTo>
                  <a:pt x="2519172" y="503682"/>
                </a:lnTo>
                <a:lnTo>
                  <a:pt x="2155570" y="0"/>
                </a:lnTo>
                <a:close/>
              </a:path>
            </a:pathLst>
          </a:custGeom>
          <a:solidFill>
            <a:srgbClr val="006FC0"/>
          </a:solidFill>
        </p:spPr>
        <p:txBody>
          <a:bodyPr bIns="0" lIns="0" rIns="0" rtlCol="0" tIns="0" wrap="square">
            <a:spAutoFit/>
          </a:bodyPr>
          <a:p>
            <a:endParaRPr dirty="0"/>
          </a:p>
        </p:txBody>
      </p:sp>
      <p:sp>
        <p:nvSpPr>
          <p:cNvPr id="1049013" name="object 7"/>
          <p:cNvSpPr txBox="1"/>
          <p:nvPr/>
        </p:nvSpPr>
        <p:spPr>
          <a:xfrm>
            <a:off x="6376058" y="3858708"/>
            <a:ext cx="1242060" cy="715264"/>
          </a:xfrm>
          <a:prstGeom prst="rect"/>
        </p:spPr>
        <p:txBody>
          <a:bodyPr bIns="0" lIns="0" rIns="0" rtlCol="0" tIns="0" vert="horz" wrap="square">
            <a:spAutoFit/>
          </a:bodyPr>
          <a:p>
            <a:pPr indent="202565" marL="12700" marR="6350">
              <a:lnSpc>
                <a:spcPct val="150000"/>
              </a:lnSpc>
            </a:pPr>
            <a:r>
              <a:rPr b="1" dirty="0" sz="1600" spc="-15">
                <a:solidFill>
                  <a:srgbClr val="FFFFFF"/>
                </a:solidFill>
                <a:latin typeface="微软雅黑"/>
                <a:cs typeface="微软雅黑"/>
              </a:rPr>
              <a:t>如实记录 排查治理情况</a:t>
            </a:r>
            <a:endParaRPr dirty="0" sz="1600">
              <a:latin typeface="微软雅黑"/>
              <a:cs typeface="微软雅黑"/>
            </a:endParaRPr>
          </a:p>
        </p:txBody>
      </p:sp>
      <p:sp>
        <p:nvSpPr>
          <p:cNvPr id="1049014" name="object 8"/>
          <p:cNvSpPr/>
          <p:nvPr/>
        </p:nvSpPr>
        <p:spPr>
          <a:xfrm>
            <a:off x="8169424" y="3772535"/>
            <a:ext cx="2519172" cy="968168"/>
          </a:xfrm>
          <a:custGeom>
            <a:avLst/>
            <a:ahLst/>
            <a:rect l="l" t="t" r="r" b="b"/>
            <a:pathLst>
              <a:path w="2519172" h="1007363">
                <a:moveTo>
                  <a:pt x="2043683" y="0"/>
                </a:moveTo>
                <a:lnTo>
                  <a:pt x="0" y="0"/>
                </a:lnTo>
                <a:lnTo>
                  <a:pt x="475487" y="503682"/>
                </a:lnTo>
                <a:lnTo>
                  <a:pt x="0" y="1007363"/>
                </a:lnTo>
                <a:lnTo>
                  <a:pt x="2043683" y="1007363"/>
                </a:lnTo>
                <a:lnTo>
                  <a:pt x="2519172" y="503682"/>
                </a:lnTo>
                <a:lnTo>
                  <a:pt x="2043683" y="0"/>
                </a:lnTo>
                <a:close/>
              </a:path>
            </a:pathLst>
          </a:custGeom>
          <a:solidFill>
            <a:srgbClr val="CC6600"/>
          </a:solidFill>
        </p:spPr>
        <p:txBody>
          <a:bodyPr bIns="0" lIns="0" rIns="0" rtlCol="0" tIns="0" wrap="square">
            <a:spAutoFit/>
          </a:bodyPr>
          <a:p>
            <a:endParaRPr dirty="0"/>
          </a:p>
        </p:txBody>
      </p:sp>
      <p:sp>
        <p:nvSpPr>
          <p:cNvPr id="1049015" name="object 9"/>
          <p:cNvSpPr txBox="1"/>
          <p:nvPr/>
        </p:nvSpPr>
        <p:spPr>
          <a:xfrm>
            <a:off x="9011943" y="3857244"/>
            <a:ext cx="836294" cy="715264"/>
          </a:xfrm>
          <a:prstGeom prst="rect"/>
        </p:spPr>
        <p:txBody>
          <a:bodyPr bIns="0" lIns="0" rIns="0" rtlCol="0" tIns="0" vert="horz" wrap="square">
            <a:spAutoFit/>
          </a:bodyPr>
          <a:p>
            <a:pPr marL="12700" marR="6350">
              <a:lnSpc>
                <a:spcPct val="150000"/>
              </a:lnSpc>
            </a:pPr>
            <a:r>
              <a:rPr b="1" dirty="0" sz="1600" spc="-15">
                <a:solidFill>
                  <a:srgbClr val="FFFFFF"/>
                </a:solidFill>
                <a:latin typeface="微软雅黑"/>
                <a:cs typeface="微软雅黑"/>
              </a:rPr>
              <a:t>及时通报 从业人员</a:t>
            </a:r>
            <a:endParaRPr dirty="0" sz="1600">
              <a:latin typeface="微软雅黑"/>
              <a:cs typeface="微软雅黑"/>
            </a:endParaRPr>
          </a:p>
        </p:txBody>
      </p:sp>
      <p:grpSp>
        <p:nvGrpSpPr>
          <p:cNvPr id="174" name="组合 20"/>
          <p:cNvGrpSpPr/>
          <p:nvPr/>
        </p:nvGrpSpPr>
        <p:grpSpPr>
          <a:xfrm>
            <a:off x="2959853" y="5086584"/>
            <a:ext cx="2923031" cy="1637538"/>
            <a:chOff x="3297196" y="4604096"/>
            <a:chExt cx="2923031" cy="1637538"/>
          </a:xfrm>
        </p:grpSpPr>
        <p:sp>
          <p:nvSpPr>
            <p:cNvPr id="1049016" name="object 10"/>
            <p:cNvSpPr/>
            <p:nvPr/>
          </p:nvSpPr>
          <p:spPr>
            <a:xfrm>
              <a:off x="3865647" y="4667804"/>
              <a:ext cx="1786127" cy="1123428"/>
            </a:xfrm>
            <a:prstGeom prst="rect"/>
            <a:blipFill>
              <a:blip xmlns:r="http://schemas.openxmlformats.org/officeDocument/2006/relationships" r:embed="rId1" cstate="print"/>
              <a:stretch>
                <a:fillRect/>
              </a:stretch>
            </a:blipFill>
          </p:spPr>
          <p:txBody>
            <a:bodyPr bIns="0" lIns="0" rIns="0" rtlCol="0" tIns="0" wrap="square">
              <a:spAutoFit/>
            </a:bodyPr>
            <a:p>
              <a:endParaRPr dirty="0"/>
            </a:p>
          </p:txBody>
        </p:sp>
        <p:sp>
          <p:nvSpPr>
            <p:cNvPr id="1049017" name="object 11"/>
            <p:cNvSpPr/>
            <p:nvPr/>
          </p:nvSpPr>
          <p:spPr>
            <a:xfrm>
              <a:off x="3297196" y="4604096"/>
              <a:ext cx="2923031" cy="1637538"/>
            </a:xfrm>
            <a:custGeom>
              <a:avLst/>
              <a:ahLst/>
              <a:rect l="l" t="t" r="r" b="b"/>
              <a:pathLst>
                <a:path w="2923031" h="1703831">
                  <a:moveTo>
                    <a:pt x="0" y="1703831"/>
                  </a:moveTo>
                  <a:lnTo>
                    <a:pt x="2923031" y="1703831"/>
                  </a:lnTo>
                  <a:lnTo>
                    <a:pt x="2923031" y="0"/>
                  </a:lnTo>
                  <a:lnTo>
                    <a:pt x="0" y="0"/>
                  </a:lnTo>
                  <a:lnTo>
                    <a:pt x="0" y="1703831"/>
                  </a:lnTo>
                  <a:close/>
                </a:path>
              </a:pathLst>
            </a:custGeom>
            <a:ln w="57912">
              <a:solidFill>
                <a:srgbClr val="6483B8"/>
              </a:solidFill>
            </a:ln>
          </p:spPr>
          <p:txBody>
            <a:bodyPr bIns="0" lIns="0" rIns="0" rtlCol="0" tIns="0" wrap="square">
              <a:spAutoFit/>
            </a:bodyPr>
            <a:p>
              <a:endParaRPr dirty="0"/>
            </a:p>
          </p:txBody>
        </p:sp>
      </p:grpSp>
      <p:sp>
        <p:nvSpPr>
          <p:cNvPr id="1049018" name="object 12"/>
          <p:cNvSpPr/>
          <p:nvPr/>
        </p:nvSpPr>
        <p:spPr>
          <a:xfrm>
            <a:off x="1999637" y="3537416"/>
            <a:ext cx="862584" cy="716240"/>
          </a:xfrm>
          <a:custGeom>
            <a:avLst/>
            <a:ahLst/>
            <a:rect l="l" t="t" r="r" b="b"/>
            <a:pathLst>
              <a:path w="862584" h="745236">
                <a:moveTo>
                  <a:pt x="676275" y="0"/>
                </a:moveTo>
                <a:lnTo>
                  <a:pt x="186309" y="0"/>
                </a:lnTo>
                <a:lnTo>
                  <a:pt x="0" y="372618"/>
                </a:lnTo>
                <a:lnTo>
                  <a:pt x="186309" y="745236"/>
                </a:lnTo>
                <a:lnTo>
                  <a:pt x="676275" y="745236"/>
                </a:lnTo>
                <a:lnTo>
                  <a:pt x="862584" y="372618"/>
                </a:lnTo>
                <a:lnTo>
                  <a:pt x="676275" y="0"/>
                </a:lnTo>
                <a:close/>
              </a:path>
            </a:pathLst>
          </a:custGeom>
          <a:solidFill>
            <a:srgbClr val="006FC0"/>
          </a:solidFill>
        </p:spPr>
        <p:txBody>
          <a:bodyPr bIns="0" lIns="0" rIns="0" rtlCol="0" tIns="0" wrap="square">
            <a:spAutoFit/>
          </a:bodyPr>
          <a:p>
            <a:endParaRPr dirty="0"/>
          </a:p>
        </p:txBody>
      </p:sp>
      <p:sp>
        <p:nvSpPr>
          <p:cNvPr id="1049019" name="object 13"/>
          <p:cNvSpPr/>
          <p:nvPr/>
        </p:nvSpPr>
        <p:spPr>
          <a:xfrm>
            <a:off x="1999637" y="4418224"/>
            <a:ext cx="862584" cy="714775"/>
          </a:xfrm>
          <a:custGeom>
            <a:avLst/>
            <a:ahLst/>
            <a:rect l="l" t="t" r="r" b="b"/>
            <a:pathLst>
              <a:path w="862584" h="743711">
                <a:moveTo>
                  <a:pt x="676656" y="0"/>
                </a:moveTo>
                <a:lnTo>
                  <a:pt x="185928" y="0"/>
                </a:lnTo>
                <a:lnTo>
                  <a:pt x="0" y="371855"/>
                </a:lnTo>
                <a:lnTo>
                  <a:pt x="185928" y="743711"/>
                </a:lnTo>
                <a:lnTo>
                  <a:pt x="676656" y="743711"/>
                </a:lnTo>
                <a:lnTo>
                  <a:pt x="862584" y="371855"/>
                </a:lnTo>
                <a:lnTo>
                  <a:pt x="676656" y="0"/>
                </a:lnTo>
                <a:close/>
              </a:path>
            </a:pathLst>
          </a:custGeom>
          <a:solidFill>
            <a:srgbClr val="6F2F9F"/>
          </a:solidFill>
        </p:spPr>
        <p:txBody>
          <a:bodyPr bIns="0" lIns="0" rIns="0" rtlCol="0" tIns="0" wrap="square">
            <a:spAutoFit/>
          </a:bodyPr>
          <a:p>
            <a:endParaRPr dirty="0"/>
          </a:p>
        </p:txBody>
      </p:sp>
      <p:sp>
        <p:nvSpPr>
          <p:cNvPr id="1049020" name="object 15"/>
          <p:cNvSpPr txBox="1"/>
          <p:nvPr/>
        </p:nvSpPr>
        <p:spPr>
          <a:xfrm>
            <a:off x="2177947" y="3741239"/>
            <a:ext cx="499237" cy="276999"/>
          </a:xfrm>
          <a:prstGeom prst="rect"/>
        </p:spPr>
        <p:txBody>
          <a:bodyPr bIns="0" lIns="0" rIns="0" rtlCol="0" tIns="0" vert="horz" wrap="square">
            <a:spAutoFit/>
          </a:bodyPr>
          <a:p>
            <a:pPr marL="12700">
              <a:lnSpc>
                <a:spcPct val="100000"/>
              </a:lnSpc>
            </a:pPr>
            <a:r>
              <a:rPr b="1" dirty="0" sz="1800">
                <a:solidFill>
                  <a:srgbClr val="FFFFFF"/>
                </a:solidFill>
                <a:latin typeface="微软雅黑"/>
                <a:cs typeface="微软雅黑"/>
              </a:rPr>
              <a:t>技术</a:t>
            </a:r>
            <a:endParaRPr dirty="0" sz="1800">
              <a:latin typeface="微软雅黑"/>
              <a:cs typeface="微软雅黑"/>
            </a:endParaRPr>
          </a:p>
        </p:txBody>
      </p:sp>
      <p:sp>
        <p:nvSpPr>
          <p:cNvPr id="1049021" name="object 16"/>
          <p:cNvSpPr/>
          <p:nvPr/>
        </p:nvSpPr>
        <p:spPr>
          <a:xfrm>
            <a:off x="9893761" y="1407046"/>
            <a:ext cx="1289734" cy="1228672"/>
          </a:xfrm>
          <a:prstGeom prst="rect"/>
          <a:blipFill>
            <a:blip xmlns:r="http://schemas.openxmlformats.org/officeDocument/2006/relationships" r:embed="rId2" cstate="print"/>
            <a:stretch>
              <a:fillRect/>
            </a:stretch>
          </a:blipFill>
        </p:spPr>
        <p:txBody>
          <a:bodyPr bIns="0" lIns="0" rIns="0" rtlCol="0" tIns="0" wrap="square">
            <a:spAutoFit/>
          </a:bodyPr>
          <a:p>
            <a:endParaRPr dirty="0"/>
          </a:p>
        </p:txBody>
      </p:sp>
      <p:grpSp>
        <p:nvGrpSpPr>
          <p:cNvPr id="175" name="组合 17"/>
          <p:cNvGrpSpPr/>
          <p:nvPr/>
        </p:nvGrpSpPr>
        <p:grpSpPr>
          <a:xfrm>
            <a:off x="194519" y="948674"/>
            <a:ext cx="5116038" cy="523220"/>
            <a:chOff x="400233" y="909514"/>
            <a:chExt cx="5116038" cy="523220"/>
          </a:xfrm>
        </p:grpSpPr>
        <p:sp>
          <p:nvSpPr>
            <p:cNvPr id="1049022" name="矩形 18"/>
            <p:cNvSpPr/>
            <p:nvPr/>
          </p:nvSpPr>
          <p:spPr>
            <a:xfrm flipH="1">
              <a:off x="400233" y="929898"/>
              <a:ext cx="226334" cy="502836"/>
            </a:xfrm>
            <a:prstGeom prst="rect"/>
            <a:solidFill>
              <a:srgbClr val="0071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solidFill>
                  <a:srgbClr val="FFFF00"/>
                </a:solidFill>
              </a:endParaRPr>
            </a:p>
          </p:txBody>
        </p:sp>
        <p:sp>
          <p:nvSpPr>
            <p:cNvPr id="1049023" name="文本框 19"/>
            <p:cNvSpPr txBox="1"/>
            <p:nvPr/>
          </p:nvSpPr>
          <p:spPr>
            <a:xfrm>
              <a:off x="626567" y="909514"/>
              <a:ext cx="4889704" cy="523220"/>
            </a:xfrm>
            <a:prstGeom prst="rect"/>
            <a:noFill/>
          </p:spPr>
          <p:txBody>
            <a:bodyPr rtlCol="0" wrap="square">
              <a:spAutoFit/>
            </a:bodyPr>
            <a:p>
              <a:r>
                <a:rPr altLang="en-US" b="1" dirty="0" sz="2800" lang="zh-CN">
                  <a:solidFill>
                    <a:schemeClr val="bg1">
                      <a:lumMod val="50000"/>
                    </a:schemeClr>
                  </a:solidFill>
                  <a:latin typeface="微软雅黑" panose="020B0503020204020204" pitchFamily="34" charset="-122"/>
                  <a:ea typeface="微软雅黑" panose="020B0503020204020204" pitchFamily="34" charset="-122"/>
                </a:rPr>
                <a:t>第二章</a:t>
              </a:r>
              <a:r>
                <a:rPr altLang="zh-CN" b="1" dirty="0" sz="2800" lang="en-US">
                  <a:solidFill>
                    <a:schemeClr val="bg1">
                      <a:lumMod val="50000"/>
                    </a:schemeClr>
                  </a:solidFill>
                  <a:latin typeface="微软雅黑" panose="020B0503020204020204" pitchFamily="34" charset="-122"/>
                  <a:ea typeface="微软雅黑" panose="020B0503020204020204" pitchFamily="34" charset="-122"/>
                </a:rPr>
                <a:t>&lt;</a:t>
              </a:r>
              <a:r>
                <a:rPr altLang="en-US" b="1" dirty="0" sz="2800" lang="zh-CN">
                  <a:solidFill>
                    <a:schemeClr val="bg1">
                      <a:lumMod val="50000"/>
                    </a:schemeClr>
                  </a:solidFill>
                  <a:latin typeface="微软雅黑" panose="020B0503020204020204" pitchFamily="34" charset="-122"/>
                  <a:ea typeface="微软雅黑" panose="020B0503020204020204" pitchFamily="34" charset="-122"/>
                </a:rPr>
                <a:t>第四十一条</a:t>
              </a:r>
              <a:r>
                <a:rPr altLang="zh-CN" b="1" dirty="0" sz="2800" lang="en-US">
                  <a:solidFill>
                    <a:schemeClr val="bg1">
                      <a:lumMod val="50000"/>
                    </a:schemeClr>
                  </a:solidFill>
                  <a:latin typeface="微软雅黑" panose="020B0503020204020204" pitchFamily="34" charset="-122"/>
                  <a:ea typeface="微软雅黑" panose="020B0503020204020204" pitchFamily="34" charset="-122"/>
                </a:rPr>
                <a:t>&gt;</a:t>
              </a:r>
              <a:endParaRPr altLang="en-US" b="1" dirty="0" sz="2800" lang="zh-CN">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049024" name="文本框 22"/>
          <p:cNvSpPr txBox="1"/>
          <p:nvPr/>
        </p:nvSpPr>
        <p:spPr>
          <a:xfrm>
            <a:off x="6372806" y="4845304"/>
            <a:ext cx="5692014" cy="1499898"/>
          </a:xfrm>
          <a:prstGeom prst="rect"/>
          <a:noFill/>
        </p:spPr>
        <p:txBody>
          <a:bodyPr rtlCol="0" wrap="square">
            <a:spAutoFit/>
          </a:bodyPr>
          <a:p>
            <a:pPr indent="-342900" marL="342900">
              <a:lnSpc>
                <a:spcPct val="250000"/>
              </a:lnSpc>
              <a:buFont typeface="Wingdings" panose="05000000000000000000" pitchFamily="2" charset="2"/>
              <a:buChar char="ü"/>
            </a:pPr>
            <a:r>
              <a:rPr altLang="en-US" b="1" dirty="0" sz="2000" lang="zh-CN">
                <a:solidFill>
                  <a:srgbClr val="585858"/>
                </a:solidFill>
                <a:latin typeface="微软雅黑" panose="020B0503020204020204" pitchFamily="34" charset="-122"/>
                <a:ea typeface="微软雅黑" panose="020B0503020204020204" pitchFamily="34" charset="-122"/>
                <a:cs typeface="微软雅黑"/>
              </a:rPr>
              <a:t>应当建立健全重大事故隐患治理督办制度</a:t>
            </a:r>
            <a:endParaRPr altLang="zh-CN" b="1" dirty="0" sz="2000" lang="en-US">
              <a:solidFill>
                <a:srgbClr val="585858"/>
              </a:solidFill>
              <a:latin typeface="微软雅黑" panose="020B0503020204020204" pitchFamily="34" charset="-122"/>
              <a:ea typeface="微软雅黑" panose="020B0503020204020204" pitchFamily="34" charset="-122"/>
              <a:cs typeface="微软雅黑"/>
            </a:endParaRPr>
          </a:p>
          <a:p>
            <a:pPr indent="-342900" marL="342900">
              <a:lnSpc>
                <a:spcPct val="250000"/>
              </a:lnSpc>
              <a:buFont typeface="Wingdings" panose="05000000000000000000" pitchFamily="2" charset="2"/>
              <a:buChar char="ü"/>
            </a:pPr>
            <a:r>
              <a:rPr altLang="en-US" b="1" dirty="0" sz="2000" lang="zh-CN">
                <a:solidFill>
                  <a:srgbClr val="585858"/>
                </a:solidFill>
                <a:latin typeface="微软雅黑" panose="020B0503020204020204" pitchFamily="34" charset="-122"/>
                <a:ea typeface="微软雅黑" panose="020B0503020204020204" pitchFamily="34" charset="-122"/>
                <a:cs typeface="微软雅黑"/>
              </a:rPr>
              <a:t>督促生产经营单位消除重大事故隐患</a:t>
            </a:r>
            <a:endParaRPr altLang="en-US" dirty="0" sz="2000" lang="zh-CN">
              <a:latin typeface="微软雅黑" panose="020B0503020204020204" pitchFamily="34" charset="-122"/>
              <a:ea typeface="微软雅黑" panose="020B0503020204020204" pitchFamily="34" charset="-122"/>
            </a:endParaRPr>
          </a:p>
        </p:txBody>
      </p:sp>
      <p:sp>
        <p:nvSpPr>
          <p:cNvPr id="1049025" name="文本框 24"/>
          <p:cNvSpPr txBox="1"/>
          <p:nvPr/>
        </p:nvSpPr>
        <p:spPr>
          <a:xfrm>
            <a:off x="2099960" y="4460657"/>
            <a:ext cx="862584" cy="646331"/>
          </a:xfrm>
          <a:prstGeom prst="rect"/>
          <a:noFill/>
        </p:spPr>
        <p:txBody>
          <a:bodyPr rtlCol="0" wrap="square">
            <a:spAutoFit/>
          </a:bodyPr>
          <a:p>
            <a:r>
              <a:rPr altLang="en-US" b="1" dirty="0" sz="1800" lang="zh-CN">
                <a:solidFill>
                  <a:schemeClr val="bg1"/>
                </a:solidFill>
              </a:rPr>
              <a:t>管理措施</a:t>
            </a:r>
          </a:p>
        </p:txBody>
      </p:sp>
      <p:sp>
        <p:nvSpPr>
          <p:cNvPr id="1049026" name="文本框 25"/>
          <p:cNvSpPr txBox="1"/>
          <p:nvPr/>
        </p:nvSpPr>
        <p:spPr>
          <a:xfrm>
            <a:off x="2912691" y="6188654"/>
            <a:ext cx="3063190" cy="523220"/>
          </a:xfrm>
          <a:prstGeom prst="rect"/>
          <a:noFill/>
        </p:spPr>
        <p:txBody>
          <a:bodyPr rtlCol="0" wrap="square">
            <a:spAutoFit/>
          </a:bodyPr>
          <a:p>
            <a:pPr algn="ctr"/>
            <a:r>
              <a:rPr altLang="en-US" b="1" dirty="0" sz="1400" lang="zh-CN"/>
              <a:t>县级以上地方各级人民政府</a:t>
            </a:r>
          </a:p>
          <a:p>
            <a:pPr algn="ctr"/>
            <a:r>
              <a:rPr altLang="en-US" b="1" dirty="0" sz="1400" lang="zh-CN"/>
              <a:t>负有安全生产监督管理职责的部门</a:t>
            </a:r>
          </a:p>
        </p:txBody>
      </p:sp>
      <p:sp>
        <p:nvSpPr>
          <p:cNvPr id="1049027" name="文本框 23"/>
          <p:cNvSpPr txBox="1"/>
          <p:nvPr/>
        </p:nvSpPr>
        <p:spPr>
          <a:xfrm>
            <a:off x="842591" y="2435674"/>
            <a:ext cx="9505056" cy="461665"/>
          </a:xfrm>
          <a:prstGeom prst="rect"/>
          <a:noFill/>
        </p:spPr>
        <p:txBody>
          <a:bodyPr wrap="square">
            <a:spAutoFit/>
          </a:bodyPr>
          <a:p>
            <a:r>
              <a:rPr altLang="en-US" b="1" dirty="0" i="0" lang="zh-CN">
                <a:solidFill>
                  <a:srgbClr val="CC6600"/>
                </a:solidFill>
                <a:effectLst/>
                <a:latin typeface="微软雅黑" panose="020B0503020204020204" pitchFamily="34" charset="-122"/>
                <a:ea typeface="微软雅黑" panose="020B0503020204020204" pitchFamily="34" charset="-122"/>
              </a:rPr>
              <a:t>安全风险分级管控制度，按照安全风险分级采取相应的管控措施</a:t>
            </a:r>
            <a:endParaRPr altLang="en-US" b="1" dirty="0" lang="zh-CN">
              <a:solidFill>
                <a:srgbClr val="CC66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78" name=""/>
        <p:cNvGrpSpPr/>
        <p:nvPr/>
      </p:nvGrpSpPr>
      <p:grpSpPr>
        <a:xfrm>
          <a:off x="0" y="0"/>
          <a:ext cx="0" cy="0"/>
          <a:chOff x="0" y="0"/>
          <a:chExt cx="0" cy="0"/>
        </a:xfrm>
      </p:grpSpPr>
      <p:grpSp>
        <p:nvGrpSpPr>
          <p:cNvPr id="179" name="组合 26"/>
          <p:cNvGrpSpPr/>
          <p:nvPr/>
        </p:nvGrpSpPr>
        <p:grpSpPr>
          <a:xfrm>
            <a:off x="986607" y="1989634"/>
            <a:ext cx="9676946" cy="4048076"/>
            <a:chOff x="1527364" y="950206"/>
            <a:chExt cx="8961118" cy="5879592"/>
          </a:xfrm>
        </p:grpSpPr>
        <p:sp>
          <p:nvSpPr>
            <p:cNvPr id="1049031" name="object 2"/>
            <p:cNvSpPr/>
            <p:nvPr/>
          </p:nvSpPr>
          <p:spPr>
            <a:xfrm>
              <a:off x="2688518" y="5105444"/>
              <a:ext cx="1470660" cy="961644"/>
            </a:xfrm>
            <a:prstGeom prst="rect"/>
            <a:blipFill>
              <a:blip xmlns:r="http://schemas.openxmlformats.org/officeDocument/2006/relationships" r:embed="rId1" cstate="print"/>
              <a:stretch>
                <a:fillRect/>
              </a:stretch>
            </a:blipFill>
          </p:spPr>
          <p:txBody>
            <a:bodyPr bIns="0" lIns="0" rIns="0" rtlCol="0" tIns="0" wrap="square">
              <a:spAutoFit/>
            </a:bodyPr>
            <a:p>
              <a:endParaRPr dirty="0"/>
            </a:p>
          </p:txBody>
        </p:sp>
        <p:sp>
          <p:nvSpPr>
            <p:cNvPr id="1049032" name="object 3"/>
            <p:cNvSpPr txBox="1"/>
            <p:nvPr/>
          </p:nvSpPr>
          <p:spPr>
            <a:xfrm>
              <a:off x="1610887" y="6088779"/>
              <a:ext cx="2875915" cy="525145"/>
            </a:xfrm>
            <a:prstGeom prst="rect"/>
          </p:spPr>
          <p:txBody>
            <a:bodyPr bIns="0" lIns="0" rIns="0" rtlCol="0" tIns="0" vert="horz" wrap="square">
              <a:spAutoFit/>
            </a:bodyPr>
            <a:p>
              <a:pPr indent="89535" marL="12700" marR="6350">
                <a:lnSpc>
                  <a:spcPct val="120000"/>
                </a:lnSpc>
              </a:pPr>
              <a:r>
                <a:rPr b="1" dirty="0" sz="1400">
                  <a:latin typeface="微软雅黑"/>
                  <a:cs typeface="微软雅黑"/>
                </a:rPr>
                <a:t>国务院安全生产监督管</a:t>
              </a:r>
              <a:r>
                <a:rPr b="1" dirty="0" sz="1400" spc="-15">
                  <a:latin typeface="微软雅黑"/>
                  <a:cs typeface="微软雅黑"/>
                </a:rPr>
                <a:t>理</a:t>
              </a:r>
              <a:r>
                <a:rPr b="1" dirty="0" sz="1400" spc="0">
                  <a:latin typeface="微软雅黑"/>
                  <a:cs typeface="微软雅黑"/>
                </a:rPr>
                <a:t>部门</a:t>
              </a:r>
              <a:r>
                <a:rPr b="1" dirty="0" sz="1400" spc="-15">
                  <a:latin typeface="微软雅黑"/>
                  <a:cs typeface="微软雅黑"/>
                </a:rPr>
                <a:t>会</a:t>
              </a:r>
              <a:r>
                <a:rPr b="1" dirty="0" sz="1400" spc="0">
                  <a:latin typeface="微软雅黑"/>
                  <a:cs typeface="微软雅黑"/>
                </a:rPr>
                <a:t>同 国务院有关部门规定的</a:t>
              </a:r>
              <a:r>
                <a:rPr b="1" dirty="0" sz="1400" spc="-15">
                  <a:latin typeface="微软雅黑"/>
                  <a:cs typeface="微软雅黑"/>
                </a:rPr>
                <a:t>其</a:t>
              </a:r>
              <a:r>
                <a:rPr b="1" dirty="0" sz="1400" spc="0">
                  <a:latin typeface="微软雅黑"/>
                  <a:cs typeface="微软雅黑"/>
                </a:rPr>
                <a:t>他</a:t>
              </a:r>
              <a:r>
                <a:rPr b="1" dirty="0" sz="1400" spc="0">
                  <a:solidFill>
                    <a:srgbClr val="FF0000"/>
                  </a:solidFill>
                  <a:latin typeface="微软雅黑"/>
                  <a:cs typeface="微软雅黑"/>
                </a:rPr>
                <a:t>危</a:t>
              </a:r>
              <a:r>
                <a:rPr b="1" dirty="0" sz="1400" spc="-15">
                  <a:solidFill>
                    <a:srgbClr val="FF0000"/>
                  </a:solidFill>
                  <a:latin typeface="微软雅黑"/>
                  <a:cs typeface="微软雅黑"/>
                </a:rPr>
                <a:t>险</a:t>
              </a:r>
              <a:r>
                <a:rPr b="1" dirty="0" sz="1400" spc="0">
                  <a:solidFill>
                    <a:srgbClr val="FF0000"/>
                  </a:solidFill>
                  <a:latin typeface="微软雅黑"/>
                  <a:cs typeface="微软雅黑"/>
                </a:rPr>
                <a:t>作业</a:t>
              </a:r>
              <a:endParaRPr dirty="0" sz="1400">
                <a:latin typeface="微软雅黑"/>
                <a:cs typeface="微软雅黑"/>
              </a:endParaRPr>
            </a:p>
          </p:txBody>
        </p:sp>
        <p:sp>
          <p:nvSpPr>
            <p:cNvPr id="1049033" name="object 4"/>
            <p:cNvSpPr/>
            <p:nvPr/>
          </p:nvSpPr>
          <p:spPr>
            <a:xfrm>
              <a:off x="2630592" y="1133176"/>
              <a:ext cx="1586513" cy="1489462"/>
            </a:xfrm>
            <a:prstGeom prst="rect"/>
            <a:blipFill>
              <a:blip xmlns:r="http://schemas.openxmlformats.org/officeDocument/2006/relationships" r:embed="rId2" cstate="print"/>
              <a:stretch>
                <a:fillRect/>
              </a:stretch>
            </a:blipFill>
          </p:spPr>
          <p:txBody>
            <a:bodyPr bIns="0" lIns="0" rIns="0" rtlCol="0" tIns="0" wrap="square">
              <a:spAutoFit/>
            </a:bodyPr>
            <a:p>
              <a:endParaRPr dirty="0"/>
            </a:p>
          </p:txBody>
        </p:sp>
        <p:sp>
          <p:nvSpPr>
            <p:cNvPr id="1049034" name="object 5"/>
            <p:cNvSpPr/>
            <p:nvPr/>
          </p:nvSpPr>
          <p:spPr>
            <a:xfrm>
              <a:off x="2662320" y="3222881"/>
              <a:ext cx="1539845" cy="1403350"/>
            </a:xfrm>
            <a:prstGeom prst="rect"/>
            <a:blipFill>
              <a:blip xmlns:r="http://schemas.openxmlformats.org/officeDocument/2006/relationships" r:embed="rId3" cstate="print"/>
              <a:stretch>
                <a:fillRect/>
              </a:stretch>
            </a:blipFill>
          </p:spPr>
          <p:txBody>
            <a:bodyPr bIns="0" lIns="0" rIns="0" rtlCol="0" tIns="0" wrap="square">
              <a:spAutoFit/>
            </a:bodyPr>
            <a:p>
              <a:endParaRPr dirty="0"/>
            </a:p>
          </p:txBody>
        </p:sp>
        <p:sp>
          <p:nvSpPr>
            <p:cNvPr id="1049035" name="object 6"/>
            <p:cNvSpPr/>
            <p:nvPr/>
          </p:nvSpPr>
          <p:spPr>
            <a:xfrm>
              <a:off x="2454209" y="3515864"/>
              <a:ext cx="491998" cy="748280"/>
            </a:xfrm>
            <a:prstGeom prst="rect"/>
            <a:blipFill>
              <a:blip xmlns:r="http://schemas.openxmlformats.org/officeDocument/2006/relationships" r:embed="rId4" cstate="print"/>
              <a:stretch>
                <a:fillRect/>
              </a:stretch>
            </a:blipFill>
          </p:spPr>
          <p:txBody>
            <a:bodyPr bIns="0" lIns="0" rIns="0" rtlCol="0" tIns="0" wrap="square">
              <a:spAutoFit/>
            </a:bodyPr>
            <a:p>
              <a:endParaRPr dirty="0"/>
            </a:p>
          </p:txBody>
        </p:sp>
        <p:sp>
          <p:nvSpPr>
            <p:cNvPr id="1049036" name="object 7"/>
            <p:cNvSpPr/>
            <p:nvPr/>
          </p:nvSpPr>
          <p:spPr>
            <a:xfrm>
              <a:off x="1527364" y="950206"/>
              <a:ext cx="3124199" cy="1840991"/>
            </a:xfrm>
            <a:custGeom>
              <a:avLst/>
              <a:ahLst/>
              <a:rect l="l" t="t" r="r" b="b"/>
              <a:pathLst>
                <a:path w="3124200" h="1840991">
                  <a:moveTo>
                    <a:pt x="0" y="1840991"/>
                  </a:moveTo>
                  <a:lnTo>
                    <a:pt x="3124199" y="1840991"/>
                  </a:lnTo>
                  <a:lnTo>
                    <a:pt x="3124199" y="0"/>
                  </a:lnTo>
                  <a:lnTo>
                    <a:pt x="0" y="0"/>
                  </a:lnTo>
                  <a:lnTo>
                    <a:pt x="0" y="1840991"/>
                  </a:lnTo>
                  <a:close/>
                </a:path>
              </a:pathLst>
            </a:custGeom>
            <a:ln w="57912">
              <a:solidFill>
                <a:srgbClr val="83AC68"/>
              </a:solidFill>
            </a:ln>
          </p:spPr>
          <p:txBody>
            <a:bodyPr bIns="0" lIns="0" rIns="0" rtlCol="0" tIns="0" wrap="square">
              <a:spAutoFit/>
            </a:bodyPr>
            <a:p>
              <a:endParaRPr dirty="0"/>
            </a:p>
          </p:txBody>
        </p:sp>
        <p:sp>
          <p:nvSpPr>
            <p:cNvPr id="1049037" name="object 8"/>
            <p:cNvSpPr/>
            <p:nvPr/>
          </p:nvSpPr>
          <p:spPr>
            <a:xfrm>
              <a:off x="1527364" y="2969507"/>
              <a:ext cx="3124199" cy="1840992"/>
            </a:xfrm>
            <a:custGeom>
              <a:avLst/>
              <a:ahLst/>
              <a:rect l="l" t="t" r="r" b="b"/>
              <a:pathLst>
                <a:path w="3124200" h="1840992">
                  <a:moveTo>
                    <a:pt x="0" y="1840992"/>
                  </a:moveTo>
                  <a:lnTo>
                    <a:pt x="3124199" y="1840992"/>
                  </a:lnTo>
                  <a:lnTo>
                    <a:pt x="3124199" y="0"/>
                  </a:lnTo>
                  <a:lnTo>
                    <a:pt x="0" y="0"/>
                  </a:lnTo>
                  <a:lnTo>
                    <a:pt x="0" y="1840992"/>
                  </a:lnTo>
                  <a:close/>
                </a:path>
              </a:pathLst>
            </a:custGeom>
            <a:ln w="57912">
              <a:solidFill>
                <a:srgbClr val="83AC68"/>
              </a:solidFill>
            </a:ln>
          </p:spPr>
          <p:txBody>
            <a:bodyPr bIns="0" lIns="0" rIns="0" rtlCol="0" tIns="0" wrap="square">
              <a:spAutoFit/>
            </a:bodyPr>
            <a:p>
              <a:endParaRPr dirty="0"/>
            </a:p>
          </p:txBody>
        </p:sp>
        <p:sp>
          <p:nvSpPr>
            <p:cNvPr id="1049038" name="object 9"/>
            <p:cNvSpPr/>
            <p:nvPr/>
          </p:nvSpPr>
          <p:spPr>
            <a:xfrm>
              <a:off x="1527364" y="4987282"/>
              <a:ext cx="3124199" cy="1842516"/>
            </a:xfrm>
            <a:custGeom>
              <a:avLst/>
              <a:ahLst/>
              <a:rect l="l" t="t" r="r" b="b"/>
              <a:pathLst>
                <a:path w="3124200" h="1842516">
                  <a:moveTo>
                    <a:pt x="0" y="1842516"/>
                  </a:moveTo>
                  <a:lnTo>
                    <a:pt x="3124199" y="1842516"/>
                  </a:lnTo>
                  <a:lnTo>
                    <a:pt x="3124199" y="0"/>
                  </a:lnTo>
                  <a:lnTo>
                    <a:pt x="0" y="0"/>
                  </a:lnTo>
                  <a:lnTo>
                    <a:pt x="0" y="1842516"/>
                  </a:lnTo>
                  <a:close/>
                </a:path>
              </a:pathLst>
            </a:custGeom>
            <a:ln w="57912">
              <a:solidFill>
                <a:srgbClr val="83AC68"/>
              </a:solidFill>
            </a:ln>
          </p:spPr>
          <p:txBody>
            <a:bodyPr bIns="0" lIns="0" rIns="0" rtlCol="0" tIns="0" wrap="square">
              <a:spAutoFit/>
            </a:bodyPr>
            <a:p>
              <a:endParaRPr dirty="0"/>
            </a:p>
          </p:txBody>
        </p:sp>
        <p:sp>
          <p:nvSpPr>
            <p:cNvPr id="1049039" name="object 10"/>
            <p:cNvSpPr/>
            <p:nvPr/>
          </p:nvSpPr>
          <p:spPr>
            <a:xfrm>
              <a:off x="4938075" y="1610098"/>
              <a:ext cx="696468" cy="4410456"/>
            </a:xfrm>
            <a:custGeom>
              <a:avLst/>
              <a:ahLst/>
              <a:rect l="l" t="t" r="r" b="b"/>
              <a:pathLst>
                <a:path w="696468" h="4410456">
                  <a:moveTo>
                    <a:pt x="101473" y="0"/>
                  </a:moveTo>
                  <a:lnTo>
                    <a:pt x="0" y="0"/>
                  </a:lnTo>
                  <a:lnTo>
                    <a:pt x="594995" y="2205228"/>
                  </a:lnTo>
                  <a:lnTo>
                    <a:pt x="0" y="4410456"/>
                  </a:lnTo>
                  <a:lnTo>
                    <a:pt x="101473" y="4410456"/>
                  </a:lnTo>
                  <a:lnTo>
                    <a:pt x="696468" y="2205228"/>
                  </a:lnTo>
                  <a:lnTo>
                    <a:pt x="101473" y="0"/>
                  </a:lnTo>
                  <a:close/>
                </a:path>
              </a:pathLst>
            </a:custGeom>
            <a:solidFill>
              <a:srgbClr val="DC3B00"/>
            </a:solidFill>
          </p:spPr>
          <p:txBody>
            <a:bodyPr bIns="0" lIns="0" rIns="0" rtlCol="0" tIns="0" wrap="square">
              <a:spAutoFit/>
            </a:bodyPr>
            <a:p>
              <a:endParaRPr dirty="0"/>
            </a:p>
          </p:txBody>
        </p:sp>
        <p:sp>
          <p:nvSpPr>
            <p:cNvPr id="1049040" name="object 11"/>
            <p:cNvSpPr/>
            <p:nvPr/>
          </p:nvSpPr>
          <p:spPr>
            <a:xfrm>
              <a:off x="4938075" y="1610098"/>
              <a:ext cx="696468" cy="4410457"/>
            </a:xfrm>
            <a:custGeom>
              <a:avLst/>
              <a:ahLst/>
              <a:rect l="l" t="t" r="r" b="b"/>
              <a:pathLst>
                <a:path w="696468" h="4410456">
                  <a:moveTo>
                    <a:pt x="0" y="0"/>
                  </a:moveTo>
                  <a:lnTo>
                    <a:pt x="101473" y="0"/>
                  </a:lnTo>
                  <a:lnTo>
                    <a:pt x="696468" y="2205228"/>
                  </a:lnTo>
                  <a:lnTo>
                    <a:pt x="101473" y="4410456"/>
                  </a:lnTo>
                  <a:lnTo>
                    <a:pt x="0" y="4410456"/>
                  </a:lnTo>
                  <a:lnTo>
                    <a:pt x="594995" y="2205228"/>
                  </a:lnTo>
                  <a:lnTo>
                    <a:pt x="0" y="0"/>
                  </a:lnTo>
                  <a:close/>
                </a:path>
              </a:pathLst>
            </a:custGeom>
            <a:ln w="6096">
              <a:solidFill>
                <a:srgbClr val="DC3B00"/>
              </a:solidFill>
            </a:ln>
          </p:spPr>
          <p:txBody>
            <a:bodyPr bIns="0" lIns="0" rIns="0" rtlCol="0" tIns="0" wrap="square">
              <a:spAutoFit/>
            </a:bodyPr>
            <a:p>
              <a:endParaRPr dirty="0"/>
            </a:p>
          </p:txBody>
        </p:sp>
        <p:sp>
          <p:nvSpPr>
            <p:cNvPr id="1049041" name="object 12"/>
            <p:cNvSpPr/>
            <p:nvPr/>
          </p:nvSpPr>
          <p:spPr>
            <a:xfrm>
              <a:off x="6305104" y="2245607"/>
              <a:ext cx="1037843" cy="2912363"/>
            </a:xfrm>
            <a:prstGeom prst="rect"/>
            <a:blipFill>
              <a:blip xmlns:r="http://schemas.openxmlformats.org/officeDocument/2006/relationships" r:embed="rId5" cstate="print"/>
              <a:stretch>
                <a:fillRect/>
              </a:stretch>
            </a:blipFill>
          </p:spPr>
          <p:txBody>
            <a:bodyPr bIns="0" lIns="0" rIns="0" rtlCol="0" tIns="0" wrap="square">
              <a:spAutoFit/>
            </a:bodyPr>
            <a:p>
              <a:endParaRPr dirty="0"/>
            </a:p>
          </p:txBody>
        </p:sp>
        <p:sp>
          <p:nvSpPr>
            <p:cNvPr id="1049042" name="object 13"/>
            <p:cNvSpPr/>
            <p:nvPr/>
          </p:nvSpPr>
          <p:spPr>
            <a:xfrm>
              <a:off x="8791510" y="2897116"/>
              <a:ext cx="1476755" cy="1584960"/>
            </a:xfrm>
            <a:custGeom>
              <a:avLst/>
              <a:ahLst/>
              <a:rect l="l" t="t" r="r" b="b"/>
              <a:pathLst>
                <a:path w="1476755" h="1584960">
                  <a:moveTo>
                    <a:pt x="0" y="1584960"/>
                  </a:moveTo>
                  <a:lnTo>
                    <a:pt x="1476755" y="1584960"/>
                  </a:lnTo>
                  <a:lnTo>
                    <a:pt x="1476755" y="0"/>
                  </a:lnTo>
                  <a:lnTo>
                    <a:pt x="0" y="0"/>
                  </a:lnTo>
                  <a:lnTo>
                    <a:pt x="0" y="1584960"/>
                  </a:lnTo>
                  <a:close/>
                </a:path>
              </a:pathLst>
            </a:custGeom>
            <a:ln w="28956">
              <a:solidFill>
                <a:srgbClr val="7E7E7E"/>
              </a:solidFill>
            </a:ln>
          </p:spPr>
          <p:txBody>
            <a:bodyPr bIns="0" lIns="0" rIns="0" rtlCol="0" tIns="0" wrap="square">
              <a:spAutoFit/>
            </a:bodyPr>
            <a:p>
              <a:endParaRPr dirty="0"/>
            </a:p>
          </p:txBody>
        </p:sp>
        <p:sp>
          <p:nvSpPr>
            <p:cNvPr id="1049043" name="object 14"/>
            <p:cNvSpPr/>
            <p:nvPr/>
          </p:nvSpPr>
          <p:spPr>
            <a:xfrm>
              <a:off x="9019348" y="3502907"/>
              <a:ext cx="1007999" cy="0"/>
            </a:xfrm>
            <a:custGeom>
              <a:avLst/>
              <a:ahLst/>
              <a:rect l="l" t="t" r="r" b="b"/>
              <a:pathLst>
                <a:path w="1007999">
                  <a:moveTo>
                    <a:pt x="0" y="0"/>
                  </a:moveTo>
                  <a:lnTo>
                    <a:pt x="1007999" y="0"/>
                  </a:lnTo>
                </a:path>
              </a:pathLst>
            </a:custGeom>
            <a:ln w="6096">
              <a:solidFill>
                <a:srgbClr val="7E7E7E"/>
              </a:solidFill>
            </a:ln>
          </p:spPr>
          <p:txBody>
            <a:bodyPr bIns="0" lIns="0" rIns="0" rtlCol="0" tIns="0" wrap="square">
              <a:spAutoFit/>
            </a:bodyPr>
            <a:p>
              <a:endParaRPr dirty="0"/>
            </a:p>
          </p:txBody>
        </p:sp>
        <p:sp>
          <p:nvSpPr>
            <p:cNvPr id="1049044" name="object 15"/>
            <p:cNvSpPr/>
            <p:nvPr/>
          </p:nvSpPr>
          <p:spPr>
            <a:xfrm>
              <a:off x="9019348" y="3655307"/>
              <a:ext cx="1007999" cy="0"/>
            </a:xfrm>
            <a:custGeom>
              <a:avLst/>
              <a:ahLst/>
              <a:rect l="l" t="t" r="r" b="b"/>
              <a:pathLst>
                <a:path w="1007999">
                  <a:moveTo>
                    <a:pt x="0" y="0"/>
                  </a:moveTo>
                  <a:lnTo>
                    <a:pt x="1007999" y="0"/>
                  </a:lnTo>
                </a:path>
              </a:pathLst>
            </a:custGeom>
            <a:ln w="6096">
              <a:solidFill>
                <a:srgbClr val="7E7E7E"/>
              </a:solidFill>
            </a:ln>
          </p:spPr>
          <p:txBody>
            <a:bodyPr bIns="0" lIns="0" rIns="0" rtlCol="0" tIns="0" wrap="square">
              <a:spAutoFit/>
            </a:bodyPr>
            <a:p>
              <a:endParaRPr dirty="0"/>
            </a:p>
          </p:txBody>
        </p:sp>
        <p:sp>
          <p:nvSpPr>
            <p:cNvPr id="1049045" name="object 16"/>
            <p:cNvSpPr/>
            <p:nvPr/>
          </p:nvSpPr>
          <p:spPr>
            <a:xfrm>
              <a:off x="9019348" y="3807706"/>
              <a:ext cx="1007999" cy="0"/>
            </a:xfrm>
            <a:custGeom>
              <a:avLst/>
              <a:ahLst/>
              <a:rect l="l" t="t" r="r" b="b"/>
              <a:pathLst>
                <a:path w="1007999">
                  <a:moveTo>
                    <a:pt x="0" y="0"/>
                  </a:moveTo>
                  <a:lnTo>
                    <a:pt x="1007999" y="0"/>
                  </a:lnTo>
                </a:path>
              </a:pathLst>
            </a:custGeom>
            <a:ln w="6096">
              <a:solidFill>
                <a:srgbClr val="7E7E7E"/>
              </a:solidFill>
            </a:ln>
          </p:spPr>
          <p:txBody>
            <a:bodyPr bIns="0" lIns="0" rIns="0" rtlCol="0" tIns="0" wrap="square">
              <a:spAutoFit/>
            </a:bodyPr>
            <a:p>
              <a:endParaRPr dirty="0"/>
            </a:p>
          </p:txBody>
        </p:sp>
        <p:sp>
          <p:nvSpPr>
            <p:cNvPr id="1049046" name="object 17"/>
            <p:cNvSpPr/>
            <p:nvPr/>
          </p:nvSpPr>
          <p:spPr>
            <a:xfrm>
              <a:off x="9019348" y="3960106"/>
              <a:ext cx="1007999" cy="0"/>
            </a:xfrm>
            <a:custGeom>
              <a:avLst/>
              <a:ahLst/>
              <a:rect l="l" t="t" r="r" b="b"/>
              <a:pathLst>
                <a:path w="1007999">
                  <a:moveTo>
                    <a:pt x="0" y="0"/>
                  </a:moveTo>
                  <a:lnTo>
                    <a:pt x="1007999" y="0"/>
                  </a:lnTo>
                </a:path>
              </a:pathLst>
            </a:custGeom>
            <a:ln w="6096">
              <a:solidFill>
                <a:srgbClr val="7E7E7E"/>
              </a:solidFill>
            </a:ln>
          </p:spPr>
          <p:txBody>
            <a:bodyPr bIns="0" lIns="0" rIns="0" rtlCol="0" tIns="0" wrap="square">
              <a:spAutoFit/>
            </a:bodyPr>
            <a:p>
              <a:endParaRPr dirty="0"/>
            </a:p>
          </p:txBody>
        </p:sp>
        <p:sp>
          <p:nvSpPr>
            <p:cNvPr id="1049047" name="object 18"/>
            <p:cNvSpPr/>
            <p:nvPr/>
          </p:nvSpPr>
          <p:spPr>
            <a:xfrm>
              <a:off x="9019348" y="4112506"/>
              <a:ext cx="1007999" cy="0"/>
            </a:xfrm>
            <a:custGeom>
              <a:avLst/>
              <a:ahLst/>
              <a:rect l="l" t="t" r="r" b="b"/>
              <a:pathLst>
                <a:path w="1007999">
                  <a:moveTo>
                    <a:pt x="0" y="0"/>
                  </a:moveTo>
                  <a:lnTo>
                    <a:pt x="1007999" y="0"/>
                  </a:lnTo>
                </a:path>
              </a:pathLst>
            </a:custGeom>
            <a:ln w="6096">
              <a:solidFill>
                <a:srgbClr val="7E7E7E"/>
              </a:solidFill>
            </a:ln>
          </p:spPr>
          <p:txBody>
            <a:bodyPr bIns="0" lIns="0" rIns="0" rtlCol="0" tIns="0" wrap="square">
              <a:spAutoFit/>
            </a:bodyPr>
            <a:p>
              <a:endParaRPr dirty="0"/>
            </a:p>
          </p:txBody>
        </p:sp>
        <p:sp>
          <p:nvSpPr>
            <p:cNvPr id="1049048" name="object 19"/>
            <p:cNvSpPr txBox="1"/>
            <p:nvPr/>
          </p:nvSpPr>
          <p:spPr>
            <a:xfrm>
              <a:off x="8571291" y="5221071"/>
              <a:ext cx="1917191" cy="1009723"/>
            </a:xfrm>
            <a:prstGeom prst="rect"/>
          </p:spPr>
          <p:txBody>
            <a:bodyPr bIns="0" lIns="0" rIns="0" rtlCol="0" tIns="0" vert="horz" wrap="square">
              <a:spAutoFit/>
            </a:bodyPr>
            <a:p>
              <a:pPr algn="ctr" marR="6350">
                <a:lnSpc>
                  <a:spcPct val="150000"/>
                </a:lnSpc>
              </a:pPr>
              <a:r>
                <a:rPr b="1" dirty="0" sz="1600" spc="-20" err="1">
                  <a:latin typeface="微软雅黑"/>
                  <a:cs typeface="微软雅黑"/>
                </a:rPr>
                <a:t>确保操作规程的遵守</a:t>
              </a:r>
              <a:endParaRPr altLang="zh-CN" b="1" dirty="0" sz="1600" lang="en-US" spc="-20">
                <a:latin typeface="微软雅黑"/>
                <a:cs typeface="微软雅黑"/>
              </a:endParaRPr>
            </a:p>
            <a:p>
              <a:pPr algn="ctr" marR="6350">
                <a:lnSpc>
                  <a:spcPct val="150000"/>
                </a:lnSpc>
              </a:pPr>
              <a:r>
                <a:rPr b="1" dirty="0" sz="1600" spc="-20" err="1">
                  <a:latin typeface="微软雅黑"/>
                  <a:cs typeface="微软雅黑"/>
                </a:rPr>
                <a:t>和安全措施的落实</a:t>
              </a:r>
              <a:r>
                <a:rPr b="1" dirty="0" sz="1600" spc="-20">
                  <a:latin typeface="微软雅黑"/>
                  <a:cs typeface="微软雅黑"/>
                </a:rPr>
                <a:t>。</a:t>
              </a:r>
              <a:endParaRPr dirty="0" sz="1600">
                <a:latin typeface="微软雅黑"/>
                <a:cs typeface="微软雅黑"/>
              </a:endParaRPr>
            </a:p>
          </p:txBody>
        </p:sp>
        <p:sp>
          <p:nvSpPr>
            <p:cNvPr id="1049049" name="object 21"/>
            <p:cNvSpPr txBox="1"/>
            <p:nvPr/>
          </p:nvSpPr>
          <p:spPr>
            <a:xfrm>
              <a:off x="1796476" y="1424280"/>
              <a:ext cx="657733" cy="1072866"/>
            </a:xfrm>
            <a:prstGeom prst="rect"/>
          </p:spPr>
          <p:txBody>
            <a:bodyPr bIns="0" lIns="0" rIns="0" rtlCol="0" tIns="0" vert="horz" wrap="square">
              <a:spAutoFit/>
            </a:bodyPr>
            <a:p>
              <a:pPr marL="12700">
                <a:lnSpc>
                  <a:spcPct val="100000"/>
                </a:lnSpc>
              </a:pPr>
              <a:r>
                <a:rPr b="1" dirty="0" sz="2400">
                  <a:latin typeface="微软雅黑"/>
                  <a:cs typeface="微软雅黑"/>
                </a:rPr>
                <a:t>爆</a:t>
              </a:r>
              <a:endParaRPr dirty="0" sz="2400">
                <a:latin typeface="微软雅黑"/>
                <a:cs typeface="微软雅黑"/>
              </a:endParaRPr>
            </a:p>
            <a:p>
              <a:pPr marL="12700">
                <a:lnSpc>
                  <a:spcPct val="100000"/>
                </a:lnSpc>
              </a:pPr>
              <a:r>
                <a:rPr b="1" dirty="0" sz="2400">
                  <a:latin typeface="微软雅黑"/>
                  <a:cs typeface="微软雅黑"/>
                </a:rPr>
                <a:t>破</a:t>
              </a:r>
              <a:endParaRPr dirty="0" sz="2400">
                <a:latin typeface="微软雅黑"/>
                <a:cs typeface="微软雅黑"/>
              </a:endParaRPr>
            </a:p>
          </p:txBody>
        </p:sp>
        <p:sp>
          <p:nvSpPr>
            <p:cNvPr id="1049050" name="object 22"/>
            <p:cNvSpPr txBox="1"/>
            <p:nvPr/>
          </p:nvSpPr>
          <p:spPr>
            <a:xfrm>
              <a:off x="1628964" y="3146609"/>
              <a:ext cx="8233574" cy="1139919"/>
            </a:xfrm>
            <a:prstGeom prst="rect"/>
          </p:spPr>
          <p:txBody>
            <a:bodyPr bIns="0" lIns="0" rIns="0" rtlCol="0" tIns="0" vert="horz" wrap="square">
              <a:spAutoFit/>
            </a:bodyPr>
            <a:p>
              <a:pPr algn="r" marR="6350">
                <a:lnSpc>
                  <a:spcPct val="100000"/>
                </a:lnSpc>
              </a:pPr>
              <a:r>
                <a:rPr b="1" dirty="0" sz="1200">
                  <a:latin typeface="微软雅黑"/>
                  <a:cs typeface="微软雅黑"/>
                </a:rPr>
                <a:t>规程和措施</a:t>
              </a:r>
              <a:endParaRPr dirty="0" sz="1200">
                <a:latin typeface="微软雅黑"/>
                <a:cs typeface="微软雅黑"/>
              </a:endParaRPr>
            </a:p>
            <a:p>
              <a:pPr>
                <a:lnSpc>
                  <a:spcPts val="600"/>
                </a:lnSpc>
                <a:spcBef>
                  <a:spcPts val="28"/>
                </a:spcBef>
              </a:pPr>
              <a:endParaRPr dirty="0" sz="600"/>
            </a:p>
            <a:p>
              <a:pPr>
                <a:lnSpc>
                  <a:spcPts val="1200"/>
                </a:lnSpc>
              </a:pPr>
              <a:endParaRPr dirty="0" sz="1200"/>
            </a:p>
            <a:p>
              <a:pPr marL="12700" marR="7893050">
                <a:lnSpc>
                  <a:spcPct val="100099"/>
                </a:lnSpc>
              </a:pPr>
              <a:r>
                <a:rPr b="1" dirty="0" sz="2400">
                  <a:latin typeface="微软雅黑"/>
                  <a:cs typeface="微软雅黑"/>
                </a:rPr>
                <a:t>吊 装</a:t>
              </a:r>
              <a:endParaRPr dirty="0" sz="2400">
                <a:latin typeface="微软雅黑"/>
                <a:cs typeface="微软雅黑"/>
              </a:endParaRPr>
            </a:p>
          </p:txBody>
        </p:sp>
        <p:sp>
          <p:nvSpPr>
            <p:cNvPr id="1049051" name="object 23"/>
            <p:cNvSpPr txBox="1"/>
            <p:nvPr/>
          </p:nvSpPr>
          <p:spPr>
            <a:xfrm>
              <a:off x="1657310" y="5213343"/>
              <a:ext cx="789940" cy="622300"/>
            </a:xfrm>
            <a:prstGeom prst="rect"/>
          </p:spPr>
          <p:txBody>
            <a:bodyPr bIns="0" lIns="0" rIns="0" rtlCol="0" tIns="0" vert="horz" wrap="square">
              <a:spAutoFit/>
            </a:bodyPr>
            <a:p>
              <a:pPr marL="12700" marR="6350">
                <a:lnSpc>
                  <a:spcPct val="100000"/>
                </a:lnSpc>
              </a:pPr>
              <a:r>
                <a:rPr b="1" dirty="0" sz="2000">
                  <a:latin typeface="微软雅黑"/>
                  <a:cs typeface="微软雅黑"/>
                </a:rPr>
                <a:t>其他危 险作业</a:t>
              </a:r>
              <a:endParaRPr dirty="0" sz="2000">
                <a:latin typeface="微软雅黑"/>
                <a:cs typeface="微软雅黑"/>
              </a:endParaRPr>
            </a:p>
          </p:txBody>
        </p:sp>
        <p:sp>
          <p:nvSpPr>
            <p:cNvPr id="1049052" name="object 24"/>
            <p:cNvSpPr txBox="1"/>
            <p:nvPr/>
          </p:nvSpPr>
          <p:spPr>
            <a:xfrm>
              <a:off x="6203376" y="5280653"/>
              <a:ext cx="1242060" cy="744220"/>
            </a:xfrm>
            <a:prstGeom prst="rect"/>
          </p:spPr>
          <p:txBody>
            <a:bodyPr bIns="0" lIns="0" rIns="0" rtlCol="0" tIns="0" vert="horz" wrap="square">
              <a:spAutoFit/>
            </a:bodyPr>
            <a:p>
              <a:pPr marL="12700" marR="6350">
                <a:lnSpc>
                  <a:spcPct val="150000"/>
                </a:lnSpc>
              </a:pPr>
              <a:r>
                <a:rPr b="1" dirty="0" sz="1600" spc="-20">
                  <a:latin typeface="微软雅黑"/>
                  <a:cs typeface="微软雅黑"/>
                </a:rPr>
                <a:t>专门人员进行 现场安全管理</a:t>
              </a:r>
              <a:endParaRPr dirty="0" sz="1600">
                <a:latin typeface="微软雅黑"/>
                <a:cs typeface="微软雅黑"/>
              </a:endParaRPr>
            </a:p>
          </p:txBody>
        </p:sp>
        <p:sp>
          <p:nvSpPr>
            <p:cNvPr id="1049053" name="object 25"/>
            <p:cNvSpPr/>
            <p:nvPr/>
          </p:nvSpPr>
          <p:spPr>
            <a:xfrm>
              <a:off x="8131237" y="3700645"/>
              <a:ext cx="89153" cy="311023"/>
            </a:xfrm>
            <a:custGeom>
              <a:avLst/>
              <a:ahLst/>
              <a:rect l="l" t="t" r="r" b="b"/>
              <a:pathLst>
                <a:path w="89153" h="311023">
                  <a:moveTo>
                    <a:pt x="89153" y="0"/>
                  </a:moveTo>
                  <a:lnTo>
                    <a:pt x="0" y="0"/>
                  </a:lnTo>
                  <a:lnTo>
                    <a:pt x="0" y="311023"/>
                  </a:lnTo>
                  <a:lnTo>
                    <a:pt x="89153" y="311023"/>
                  </a:lnTo>
                  <a:lnTo>
                    <a:pt x="89153" y="0"/>
                  </a:lnTo>
                  <a:close/>
                </a:path>
              </a:pathLst>
            </a:custGeom>
            <a:solidFill>
              <a:srgbClr val="DC3B00"/>
            </a:solidFill>
          </p:spPr>
          <p:txBody>
            <a:bodyPr bIns="0" lIns="0" rIns="0" rtlCol="0" tIns="0" wrap="square">
              <a:spAutoFit/>
            </a:bodyPr>
            <a:p>
              <a:endParaRPr dirty="0"/>
            </a:p>
          </p:txBody>
        </p:sp>
        <p:sp>
          <p:nvSpPr>
            <p:cNvPr id="1049054" name="object 26"/>
            <p:cNvSpPr/>
            <p:nvPr/>
          </p:nvSpPr>
          <p:spPr>
            <a:xfrm>
              <a:off x="7820214" y="3611491"/>
              <a:ext cx="711200" cy="89153"/>
            </a:xfrm>
            <a:custGeom>
              <a:avLst/>
              <a:ahLst/>
              <a:rect l="l" t="t" r="r" b="b"/>
              <a:pathLst>
                <a:path w="711200" h="89153">
                  <a:moveTo>
                    <a:pt x="711200" y="0"/>
                  </a:moveTo>
                  <a:lnTo>
                    <a:pt x="0" y="0"/>
                  </a:lnTo>
                  <a:lnTo>
                    <a:pt x="0" y="89153"/>
                  </a:lnTo>
                  <a:lnTo>
                    <a:pt x="711200" y="89153"/>
                  </a:lnTo>
                  <a:lnTo>
                    <a:pt x="711200" y="0"/>
                  </a:lnTo>
                  <a:close/>
                </a:path>
              </a:pathLst>
            </a:custGeom>
            <a:solidFill>
              <a:srgbClr val="DC3B00"/>
            </a:solidFill>
          </p:spPr>
          <p:txBody>
            <a:bodyPr bIns="0" lIns="0" rIns="0" rtlCol="0" tIns="0" wrap="square">
              <a:spAutoFit/>
            </a:bodyPr>
            <a:p>
              <a:endParaRPr dirty="0"/>
            </a:p>
          </p:txBody>
        </p:sp>
        <p:sp>
          <p:nvSpPr>
            <p:cNvPr id="1049055" name="object 27"/>
            <p:cNvSpPr/>
            <p:nvPr/>
          </p:nvSpPr>
          <p:spPr>
            <a:xfrm>
              <a:off x="8131237" y="3300469"/>
              <a:ext cx="89153" cy="311023"/>
            </a:xfrm>
            <a:custGeom>
              <a:avLst/>
              <a:ahLst/>
              <a:rect l="l" t="t" r="r" b="b"/>
              <a:pathLst>
                <a:path w="89153" h="311023">
                  <a:moveTo>
                    <a:pt x="89153" y="0"/>
                  </a:moveTo>
                  <a:lnTo>
                    <a:pt x="0" y="0"/>
                  </a:lnTo>
                  <a:lnTo>
                    <a:pt x="0" y="311023"/>
                  </a:lnTo>
                  <a:lnTo>
                    <a:pt x="89153" y="311023"/>
                  </a:lnTo>
                  <a:lnTo>
                    <a:pt x="89153" y="0"/>
                  </a:lnTo>
                  <a:close/>
                </a:path>
              </a:pathLst>
            </a:custGeom>
            <a:solidFill>
              <a:srgbClr val="DC3B00"/>
            </a:solidFill>
          </p:spPr>
          <p:txBody>
            <a:bodyPr bIns="0" lIns="0" rIns="0" rtlCol="0" tIns="0" wrap="square">
              <a:spAutoFit/>
            </a:bodyPr>
            <a:p>
              <a:endParaRPr dirty="0"/>
            </a:p>
          </p:txBody>
        </p:sp>
      </p:grpSp>
      <p:grpSp>
        <p:nvGrpSpPr>
          <p:cNvPr id="180" name="组合 27"/>
          <p:cNvGrpSpPr/>
          <p:nvPr/>
        </p:nvGrpSpPr>
        <p:grpSpPr>
          <a:xfrm>
            <a:off x="194519" y="948674"/>
            <a:ext cx="5116038" cy="523220"/>
            <a:chOff x="400233" y="909514"/>
            <a:chExt cx="5116038" cy="523220"/>
          </a:xfrm>
        </p:grpSpPr>
        <p:sp>
          <p:nvSpPr>
            <p:cNvPr id="1049056" name="矩形 28"/>
            <p:cNvSpPr/>
            <p:nvPr/>
          </p:nvSpPr>
          <p:spPr>
            <a:xfrm flipH="1">
              <a:off x="400233" y="929898"/>
              <a:ext cx="226334" cy="502836"/>
            </a:xfrm>
            <a:prstGeom prst="rect"/>
            <a:solidFill>
              <a:srgbClr val="0071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solidFill>
                  <a:srgbClr val="FFFF00"/>
                </a:solidFill>
              </a:endParaRPr>
            </a:p>
          </p:txBody>
        </p:sp>
        <p:sp>
          <p:nvSpPr>
            <p:cNvPr id="1049057" name="文本框 29"/>
            <p:cNvSpPr txBox="1"/>
            <p:nvPr/>
          </p:nvSpPr>
          <p:spPr>
            <a:xfrm>
              <a:off x="626567" y="909514"/>
              <a:ext cx="4889704" cy="523220"/>
            </a:xfrm>
            <a:prstGeom prst="rect"/>
            <a:noFill/>
          </p:spPr>
          <p:txBody>
            <a:bodyPr rtlCol="0" wrap="square">
              <a:spAutoFit/>
            </a:bodyPr>
            <a:p>
              <a:r>
                <a:rPr altLang="en-US" b="1" dirty="0" sz="2800" lang="zh-CN">
                  <a:solidFill>
                    <a:schemeClr val="bg1">
                      <a:lumMod val="50000"/>
                    </a:schemeClr>
                  </a:solidFill>
                  <a:latin typeface="微软雅黑" panose="020B0503020204020204" pitchFamily="34" charset="-122"/>
                  <a:ea typeface="微软雅黑" panose="020B0503020204020204" pitchFamily="34" charset="-122"/>
                </a:rPr>
                <a:t>第二章</a:t>
              </a:r>
              <a:r>
                <a:rPr altLang="zh-CN" b="1" dirty="0" sz="2800" lang="en-US">
                  <a:solidFill>
                    <a:schemeClr val="bg1">
                      <a:lumMod val="50000"/>
                    </a:schemeClr>
                  </a:solidFill>
                  <a:latin typeface="微软雅黑" panose="020B0503020204020204" pitchFamily="34" charset="-122"/>
                  <a:ea typeface="微软雅黑" panose="020B0503020204020204" pitchFamily="34" charset="-122"/>
                </a:rPr>
                <a:t>&lt;</a:t>
              </a:r>
              <a:r>
                <a:rPr altLang="en-US" b="1" dirty="0" sz="2800" lang="zh-CN">
                  <a:solidFill>
                    <a:schemeClr val="bg1">
                      <a:lumMod val="50000"/>
                    </a:schemeClr>
                  </a:solidFill>
                  <a:latin typeface="微软雅黑" panose="020B0503020204020204" pitchFamily="34" charset="-122"/>
                  <a:ea typeface="微软雅黑" panose="020B0503020204020204" pitchFamily="34" charset="-122"/>
                </a:rPr>
                <a:t>第四十三条</a:t>
              </a:r>
              <a:r>
                <a:rPr altLang="zh-CN" b="1" dirty="0" sz="2800" lang="en-US">
                  <a:solidFill>
                    <a:schemeClr val="bg1">
                      <a:lumMod val="50000"/>
                    </a:schemeClr>
                  </a:solidFill>
                  <a:latin typeface="微软雅黑" panose="020B0503020204020204" pitchFamily="34" charset="-122"/>
                  <a:ea typeface="微软雅黑" panose="020B0503020204020204" pitchFamily="34" charset="-122"/>
                </a:rPr>
                <a:t>&gt;</a:t>
              </a:r>
              <a:endParaRPr altLang="en-US" b="1" dirty="0" sz="2800" lang="zh-CN">
                <a:solidFill>
                  <a:schemeClr val="bg1">
                    <a:lumMod val="50000"/>
                  </a:schemeClr>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81" name=""/>
        <p:cNvGrpSpPr/>
        <p:nvPr/>
      </p:nvGrpSpPr>
      <p:grpSpPr>
        <a:xfrm>
          <a:off x="0" y="0"/>
          <a:ext cx="0" cy="0"/>
          <a:chOff x="0" y="0"/>
          <a:chExt cx="0" cy="0"/>
        </a:xfrm>
      </p:grpSpPr>
      <p:grpSp>
        <p:nvGrpSpPr>
          <p:cNvPr id="182" name="组合 12"/>
          <p:cNvGrpSpPr/>
          <p:nvPr/>
        </p:nvGrpSpPr>
        <p:grpSpPr>
          <a:xfrm>
            <a:off x="1221227" y="2060983"/>
            <a:ext cx="5931408" cy="3168778"/>
            <a:chOff x="1221227" y="2060983"/>
            <a:chExt cx="5931408" cy="3168778"/>
          </a:xfrm>
        </p:grpSpPr>
        <p:sp>
          <p:nvSpPr>
            <p:cNvPr id="1049058" name="object 2"/>
            <p:cNvSpPr txBox="1"/>
            <p:nvPr/>
          </p:nvSpPr>
          <p:spPr>
            <a:xfrm>
              <a:off x="2811775" y="3717826"/>
              <a:ext cx="2769235" cy="1511935"/>
            </a:xfrm>
            <a:prstGeom prst="rect"/>
          </p:spPr>
          <p:txBody>
            <a:bodyPr bIns="0" lIns="0" rIns="0" rtlCol="0" tIns="0" vert="horz" wrap="square">
              <a:spAutoFit/>
            </a:bodyPr>
            <a:p>
              <a:pPr marL="12700">
                <a:lnSpc>
                  <a:spcPct val="100000"/>
                </a:lnSpc>
              </a:pPr>
              <a:r>
                <a:rPr b="1" dirty="0" sz="1800">
                  <a:solidFill>
                    <a:srgbClr val="C00000"/>
                  </a:solidFill>
                  <a:latin typeface="微软雅黑"/>
                  <a:cs typeface="微软雅黑"/>
                </a:rPr>
                <a:t>作业场所</a:t>
              </a:r>
              <a:r>
                <a:rPr b="1" dirty="0" sz="1800">
                  <a:solidFill>
                    <a:srgbClr val="585858"/>
                  </a:solidFill>
                  <a:latin typeface="微软雅黑"/>
                  <a:cs typeface="微软雅黑"/>
                </a:rPr>
                <a:t>和</a:t>
              </a:r>
              <a:r>
                <a:rPr b="1" dirty="0" sz="1800">
                  <a:solidFill>
                    <a:srgbClr val="C00000"/>
                  </a:solidFill>
                  <a:latin typeface="微软雅黑"/>
                  <a:cs typeface="微软雅黑"/>
                </a:rPr>
                <a:t>工作岗位</a:t>
              </a:r>
              <a:r>
                <a:rPr b="1" dirty="0" sz="1800">
                  <a:solidFill>
                    <a:srgbClr val="585858"/>
                  </a:solidFill>
                  <a:latin typeface="微软雅黑"/>
                  <a:cs typeface="微软雅黑"/>
                </a:rPr>
                <a:t>存在的</a:t>
              </a:r>
              <a:endParaRPr dirty="0" sz="1800">
                <a:latin typeface="微软雅黑"/>
                <a:cs typeface="微软雅黑"/>
              </a:endParaRPr>
            </a:p>
            <a:p>
              <a:pPr marL="43180">
                <a:lnSpc>
                  <a:spcPct val="100000"/>
                </a:lnSpc>
                <a:spcBef>
                  <a:spcPts val="1475"/>
                </a:spcBef>
                <a:tabLst>
                  <a:tab algn="l" pos="400685"/>
                </a:tabLst>
              </a:pPr>
              <a:r>
                <a:rPr dirty="0" sz="1600" spc="-15">
                  <a:solidFill>
                    <a:srgbClr val="C00000"/>
                  </a:solidFill>
                  <a:latin typeface="微软雅黑"/>
                  <a:cs typeface="微软雅黑"/>
                </a:rPr>
                <a:t>√	</a:t>
              </a:r>
              <a:r>
                <a:rPr baseline="1736" dirty="0" sz="2400" spc="-30">
                  <a:solidFill>
                    <a:srgbClr val="404040"/>
                  </a:solidFill>
                  <a:latin typeface="微软雅黑"/>
                  <a:cs typeface="微软雅黑"/>
                </a:rPr>
                <a:t>危险因素</a:t>
              </a:r>
              <a:endParaRPr baseline="1736" dirty="0" sz="2400">
                <a:latin typeface="微软雅黑"/>
                <a:cs typeface="微软雅黑"/>
              </a:endParaRPr>
            </a:p>
            <a:p>
              <a:pPr marL="43180">
                <a:lnSpc>
                  <a:spcPct val="100000"/>
                </a:lnSpc>
                <a:spcBef>
                  <a:spcPts val="1205"/>
                </a:spcBef>
                <a:tabLst>
                  <a:tab algn="l" pos="400685"/>
                </a:tabLst>
              </a:pPr>
              <a:r>
                <a:rPr dirty="0" sz="1600" spc="-15">
                  <a:solidFill>
                    <a:srgbClr val="C00000"/>
                  </a:solidFill>
                  <a:latin typeface="微软雅黑"/>
                  <a:cs typeface="微软雅黑"/>
                </a:rPr>
                <a:t>√	</a:t>
              </a:r>
              <a:r>
                <a:rPr baseline="1736" dirty="0" sz="2400" spc="-30">
                  <a:solidFill>
                    <a:srgbClr val="404040"/>
                  </a:solidFill>
                  <a:latin typeface="微软雅黑"/>
                  <a:cs typeface="微软雅黑"/>
                </a:rPr>
                <a:t>防范措施</a:t>
              </a:r>
              <a:endParaRPr baseline="1736" dirty="0" sz="2400">
                <a:latin typeface="微软雅黑"/>
                <a:cs typeface="微软雅黑"/>
              </a:endParaRPr>
            </a:p>
            <a:p>
              <a:pPr marL="43180">
                <a:lnSpc>
                  <a:spcPct val="100000"/>
                </a:lnSpc>
                <a:spcBef>
                  <a:spcPts val="1205"/>
                </a:spcBef>
                <a:tabLst>
                  <a:tab algn="l" pos="400685"/>
                </a:tabLst>
              </a:pPr>
              <a:r>
                <a:rPr dirty="0" sz="1600" spc="-15">
                  <a:solidFill>
                    <a:srgbClr val="C00000"/>
                  </a:solidFill>
                  <a:latin typeface="微软雅黑"/>
                  <a:cs typeface="微软雅黑"/>
                </a:rPr>
                <a:t>√	</a:t>
              </a:r>
              <a:r>
                <a:rPr baseline="1736" dirty="0" sz="2400" spc="-30">
                  <a:solidFill>
                    <a:srgbClr val="404040"/>
                  </a:solidFill>
                  <a:latin typeface="微软雅黑"/>
                  <a:cs typeface="微软雅黑"/>
                </a:rPr>
                <a:t>事故应急措施</a:t>
              </a:r>
              <a:endParaRPr baseline="1736" dirty="0" sz="2400">
                <a:latin typeface="微软雅黑"/>
                <a:cs typeface="微软雅黑"/>
              </a:endParaRPr>
            </a:p>
          </p:txBody>
        </p:sp>
        <p:sp>
          <p:nvSpPr>
            <p:cNvPr id="1049059" name="object 3"/>
            <p:cNvSpPr/>
            <p:nvPr/>
          </p:nvSpPr>
          <p:spPr>
            <a:xfrm>
              <a:off x="1221227" y="2060983"/>
              <a:ext cx="1799844" cy="1799844"/>
            </a:xfrm>
            <a:custGeom>
              <a:avLst/>
              <a:ahLst/>
              <a:rect l="l" t="t" r="r" b="b"/>
              <a:pathLst>
                <a:path w="1799844" h="1799844">
                  <a:moveTo>
                    <a:pt x="899922" y="0"/>
                  </a:moveTo>
                  <a:lnTo>
                    <a:pt x="826114" y="2983"/>
                  </a:lnTo>
                  <a:lnTo>
                    <a:pt x="753949" y="11780"/>
                  </a:lnTo>
                  <a:lnTo>
                    <a:pt x="683659" y="26157"/>
                  </a:lnTo>
                  <a:lnTo>
                    <a:pt x="615476" y="45884"/>
                  </a:lnTo>
                  <a:lnTo>
                    <a:pt x="549631" y="70729"/>
                  </a:lnTo>
                  <a:lnTo>
                    <a:pt x="486355" y="100459"/>
                  </a:lnTo>
                  <a:lnTo>
                    <a:pt x="425880" y="134843"/>
                  </a:lnTo>
                  <a:lnTo>
                    <a:pt x="368439" y="173650"/>
                  </a:lnTo>
                  <a:lnTo>
                    <a:pt x="314261" y="216648"/>
                  </a:lnTo>
                  <a:lnTo>
                    <a:pt x="263580" y="263604"/>
                  </a:lnTo>
                  <a:lnTo>
                    <a:pt x="216626" y="314287"/>
                  </a:lnTo>
                  <a:lnTo>
                    <a:pt x="173632" y="368466"/>
                  </a:lnTo>
                  <a:lnTo>
                    <a:pt x="134828" y="425909"/>
                  </a:lnTo>
                  <a:lnTo>
                    <a:pt x="100447" y="486383"/>
                  </a:lnTo>
                  <a:lnTo>
                    <a:pt x="70720" y="549657"/>
                  </a:lnTo>
                  <a:lnTo>
                    <a:pt x="45878" y="615500"/>
                  </a:lnTo>
                  <a:lnTo>
                    <a:pt x="26154" y="683680"/>
                  </a:lnTo>
                  <a:lnTo>
                    <a:pt x="11778" y="753965"/>
                  </a:lnTo>
                  <a:lnTo>
                    <a:pt x="2983" y="826122"/>
                  </a:lnTo>
                  <a:lnTo>
                    <a:pt x="0" y="899922"/>
                  </a:lnTo>
                  <a:lnTo>
                    <a:pt x="2983" y="973721"/>
                  </a:lnTo>
                  <a:lnTo>
                    <a:pt x="11778" y="1045878"/>
                  </a:lnTo>
                  <a:lnTo>
                    <a:pt x="26154" y="1116163"/>
                  </a:lnTo>
                  <a:lnTo>
                    <a:pt x="45878" y="1184343"/>
                  </a:lnTo>
                  <a:lnTo>
                    <a:pt x="70720" y="1250186"/>
                  </a:lnTo>
                  <a:lnTo>
                    <a:pt x="100447" y="1313460"/>
                  </a:lnTo>
                  <a:lnTo>
                    <a:pt x="134828" y="1373934"/>
                  </a:lnTo>
                  <a:lnTo>
                    <a:pt x="173632" y="1431377"/>
                  </a:lnTo>
                  <a:lnTo>
                    <a:pt x="216626" y="1485556"/>
                  </a:lnTo>
                  <a:lnTo>
                    <a:pt x="263580" y="1536239"/>
                  </a:lnTo>
                  <a:lnTo>
                    <a:pt x="314261" y="1583195"/>
                  </a:lnTo>
                  <a:lnTo>
                    <a:pt x="368439" y="1626193"/>
                  </a:lnTo>
                  <a:lnTo>
                    <a:pt x="425880" y="1665000"/>
                  </a:lnTo>
                  <a:lnTo>
                    <a:pt x="486355" y="1699384"/>
                  </a:lnTo>
                  <a:lnTo>
                    <a:pt x="549631" y="1729114"/>
                  </a:lnTo>
                  <a:lnTo>
                    <a:pt x="615476" y="1753959"/>
                  </a:lnTo>
                  <a:lnTo>
                    <a:pt x="683659" y="1773686"/>
                  </a:lnTo>
                  <a:lnTo>
                    <a:pt x="753949" y="1788063"/>
                  </a:lnTo>
                  <a:lnTo>
                    <a:pt x="826114" y="1796860"/>
                  </a:lnTo>
                  <a:lnTo>
                    <a:pt x="899922" y="1799844"/>
                  </a:lnTo>
                  <a:lnTo>
                    <a:pt x="973721" y="1796860"/>
                  </a:lnTo>
                  <a:lnTo>
                    <a:pt x="1045878" y="1788063"/>
                  </a:lnTo>
                  <a:lnTo>
                    <a:pt x="1116163" y="1773686"/>
                  </a:lnTo>
                  <a:lnTo>
                    <a:pt x="1184343" y="1753959"/>
                  </a:lnTo>
                  <a:lnTo>
                    <a:pt x="1250186" y="1729114"/>
                  </a:lnTo>
                  <a:lnTo>
                    <a:pt x="1313460" y="1699384"/>
                  </a:lnTo>
                  <a:lnTo>
                    <a:pt x="1373934" y="1665000"/>
                  </a:lnTo>
                  <a:lnTo>
                    <a:pt x="1431377" y="1626193"/>
                  </a:lnTo>
                  <a:lnTo>
                    <a:pt x="1485556" y="1583195"/>
                  </a:lnTo>
                  <a:lnTo>
                    <a:pt x="1536239" y="1536239"/>
                  </a:lnTo>
                  <a:lnTo>
                    <a:pt x="1583195" y="1485556"/>
                  </a:lnTo>
                  <a:lnTo>
                    <a:pt x="1626193" y="1431377"/>
                  </a:lnTo>
                  <a:lnTo>
                    <a:pt x="1665000" y="1373934"/>
                  </a:lnTo>
                  <a:lnTo>
                    <a:pt x="1699384" y="1313460"/>
                  </a:lnTo>
                  <a:lnTo>
                    <a:pt x="1729114" y="1250186"/>
                  </a:lnTo>
                  <a:lnTo>
                    <a:pt x="1753959" y="1184343"/>
                  </a:lnTo>
                  <a:lnTo>
                    <a:pt x="1773686" y="1116163"/>
                  </a:lnTo>
                  <a:lnTo>
                    <a:pt x="1788063" y="1045878"/>
                  </a:lnTo>
                  <a:lnTo>
                    <a:pt x="1796860" y="973721"/>
                  </a:lnTo>
                  <a:lnTo>
                    <a:pt x="1799844" y="899922"/>
                  </a:lnTo>
                  <a:lnTo>
                    <a:pt x="1796860" y="826122"/>
                  </a:lnTo>
                  <a:lnTo>
                    <a:pt x="1788063" y="753965"/>
                  </a:lnTo>
                  <a:lnTo>
                    <a:pt x="1773686" y="683680"/>
                  </a:lnTo>
                  <a:lnTo>
                    <a:pt x="1753959" y="615500"/>
                  </a:lnTo>
                  <a:lnTo>
                    <a:pt x="1729114" y="549657"/>
                  </a:lnTo>
                  <a:lnTo>
                    <a:pt x="1699384" y="486383"/>
                  </a:lnTo>
                  <a:lnTo>
                    <a:pt x="1665000" y="425909"/>
                  </a:lnTo>
                  <a:lnTo>
                    <a:pt x="1626193" y="368466"/>
                  </a:lnTo>
                  <a:lnTo>
                    <a:pt x="1583195" y="314287"/>
                  </a:lnTo>
                  <a:lnTo>
                    <a:pt x="1536239" y="263604"/>
                  </a:lnTo>
                  <a:lnTo>
                    <a:pt x="1485556" y="216648"/>
                  </a:lnTo>
                  <a:lnTo>
                    <a:pt x="1431377" y="173650"/>
                  </a:lnTo>
                  <a:lnTo>
                    <a:pt x="1373934" y="134843"/>
                  </a:lnTo>
                  <a:lnTo>
                    <a:pt x="1313460" y="100459"/>
                  </a:lnTo>
                  <a:lnTo>
                    <a:pt x="1250186" y="70729"/>
                  </a:lnTo>
                  <a:lnTo>
                    <a:pt x="1184343" y="45884"/>
                  </a:lnTo>
                  <a:lnTo>
                    <a:pt x="1116163" y="26157"/>
                  </a:lnTo>
                  <a:lnTo>
                    <a:pt x="1045878" y="11780"/>
                  </a:lnTo>
                  <a:lnTo>
                    <a:pt x="973721" y="2983"/>
                  </a:lnTo>
                  <a:lnTo>
                    <a:pt x="899922" y="0"/>
                  </a:lnTo>
                  <a:close/>
                </a:path>
              </a:pathLst>
            </a:custGeom>
            <a:solidFill>
              <a:srgbClr val="3092BC"/>
            </a:solidFill>
          </p:spPr>
          <p:txBody>
            <a:bodyPr bIns="0" lIns="0" rIns="0" rtlCol="0" tIns="0" wrap="square">
              <a:spAutoFit/>
            </a:bodyPr>
            <a:p>
              <a:endParaRPr dirty="0"/>
            </a:p>
          </p:txBody>
        </p:sp>
        <p:sp>
          <p:nvSpPr>
            <p:cNvPr id="1049060" name="object 4"/>
            <p:cNvSpPr txBox="1"/>
            <p:nvPr/>
          </p:nvSpPr>
          <p:spPr>
            <a:xfrm>
              <a:off x="1598670" y="2593114"/>
              <a:ext cx="1043940" cy="774700"/>
            </a:xfrm>
            <a:prstGeom prst="rect"/>
          </p:spPr>
          <p:txBody>
            <a:bodyPr bIns="0" lIns="0" rIns="0" rtlCol="0" tIns="0" vert="horz" wrap="square">
              <a:spAutoFit/>
            </a:bodyPr>
            <a:p>
              <a:pPr algn="ctr">
                <a:lnSpc>
                  <a:spcPct val="100000"/>
                </a:lnSpc>
              </a:pPr>
              <a:r>
                <a:rPr b="1" dirty="0" sz="2000">
                  <a:solidFill>
                    <a:srgbClr val="FFFFFF"/>
                  </a:solidFill>
                  <a:latin typeface="微软雅黑"/>
                  <a:cs typeface="微软雅黑"/>
                </a:rPr>
                <a:t>生产经营</a:t>
              </a:r>
              <a:endParaRPr dirty="0" sz="2000">
                <a:latin typeface="微软雅黑"/>
                <a:cs typeface="微软雅黑"/>
              </a:endParaRPr>
            </a:p>
            <a:p>
              <a:pPr algn="ctr">
                <a:lnSpc>
                  <a:spcPct val="100000"/>
                </a:lnSpc>
                <a:spcBef>
                  <a:spcPts val="1200"/>
                </a:spcBef>
              </a:pPr>
              <a:r>
                <a:rPr b="1" dirty="0" sz="2000" spc="-5">
                  <a:solidFill>
                    <a:srgbClr val="FFFFFF"/>
                  </a:solidFill>
                  <a:latin typeface="微软雅黑"/>
                  <a:cs typeface="微软雅黑"/>
                </a:rPr>
                <a:t>单位</a:t>
              </a:r>
              <a:endParaRPr dirty="0" sz="2000">
                <a:latin typeface="微软雅黑"/>
                <a:cs typeface="微软雅黑"/>
              </a:endParaRPr>
            </a:p>
          </p:txBody>
        </p:sp>
        <p:sp>
          <p:nvSpPr>
            <p:cNvPr id="1049061" name="object 5"/>
            <p:cNvSpPr/>
            <p:nvPr/>
          </p:nvSpPr>
          <p:spPr>
            <a:xfrm>
              <a:off x="5352791" y="2128039"/>
              <a:ext cx="1799844" cy="1799843"/>
            </a:xfrm>
            <a:custGeom>
              <a:avLst/>
              <a:ahLst/>
              <a:rect l="l" t="t" r="r" b="b"/>
              <a:pathLst>
                <a:path w="1799844" h="1799843">
                  <a:moveTo>
                    <a:pt x="899922" y="0"/>
                  </a:moveTo>
                  <a:lnTo>
                    <a:pt x="826122" y="2983"/>
                  </a:lnTo>
                  <a:lnTo>
                    <a:pt x="753965" y="11780"/>
                  </a:lnTo>
                  <a:lnTo>
                    <a:pt x="683680" y="26157"/>
                  </a:lnTo>
                  <a:lnTo>
                    <a:pt x="615500" y="45884"/>
                  </a:lnTo>
                  <a:lnTo>
                    <a:pt x="549657" y="70729"/>
                  </a:lnTo>
                  <a:lnTo>
                    <a:pt x="486383" y="100459"/>
                  </a:lnTo>
                  <a:lnTo>
                    <a:pt x="425909" y="134843"/>
                  </a:lnTo>
                  <a:lnTo>
                    <a:pt x="368466" y="173650"/>
                  </a:lnTo>
                  <a:lnTo>
                    <a:pt x="314287" y="216648"/>
                  </a:lnTo>
                  <a:lnTo>
                    <a:pt x="263604" y="263604"/>
                  </a:lnTo>
                  <a:lnTo>
                    <a:pt x="216648" y="314287"/>
                  </a:lnTo>
                  <a:lnTo>
                    <a:pt x="173650" y="368466"/>
                  </a:lnTo>
                  <a:lnTo>
                    <a:pt x="134843" y="425909"/>
                  </a:lnTo>
                  <a:lnTo>
                    <a:pt x="100459" y="486383"/>
                  </a:lnTo>
                  <a:lnTo>
                    <a:pt x="70729" y="549657"/>
                  </a:lnTo>
                  <a:lnTo>
                    <a:pt x="45884" y="615500"/>
                  </a:lnTo>
                  <a:lnTo>
                    <a:pt x="26157" y="683680"/>
                  </a:lnTo>
                  <a:lnTo>
                    <a:pt x="11780" y="753965"/>
                  </a:lnTo>
                  <a:lnTo>
                    <a:pt x="2983" y="826122"/>
                  </a:lnTo>
                  <a:lnTo>
                    <a:pt x="0" y="899921"/>
                  </a:lnTo>
                  <a:lnTo>
                    <a:pt x="2983" y="973721"/>
                  </a:lnTo>
                  <a:lnTo>
                    <a:pt x="11780" y="1045878"/>
                  </a:lnTo>
                  <a:lnTo>
                    <a:pt x="26157" y="1116163"/>
                  </a:lnTo>
                  <a:lnTo>
                    <a:pt x="45884" y="1184343"/>
                  </a:lnTo>
                  <a:lnTo>
                    <a:pt x="70729" y="1250186"/>
                  </a:lnTo>
                  <a:lnTo>
                    <a:pt x="100459" y="1313460"/>
                  </a:lnTo>
                  <a:lnTo>
                    <a:pt x="134843" y="1373934"/>
                  </a:lnTo>
                  <a:lnTo>
                    <a:pt x="173650" y="1431377"/>
                  </a:lnTo>
                  <a:lnTo>
                    <a:pt x="216648" y="1485556"/>
                  </a:lnTo>
                  <a:lnTo>
                    <a:pt x="263604" y="1536239"/>
                  </a:lnTo>
                  <a:lnTo>
                    <a:pt x="314287" y="1583195"/>
                  </a:lnTo>
                  <a:lnTo>
                    <a:pt x="368466" y="1626193"/>
                  </a:lnTo>
                  <a:lnTo>
                    <a:pt x="425909" y="1665000"/>
                  </a:lnTo>
                  <a:lnTo>
                    <a:pt x="486383" y="1699384"/>
                  </a:lnTo>
                  <a:lnTo>
                    <a:pt x="549657" y="1729114"/>
                  </a:lnTo>
                  <a:lnTo>
                    <a:pt x="615500" y="1753959"/>
                  </a:lnTo>
                  <a:lnTo>
                    <a:pt x="683680" y="1773686"/>
                  </a:lnTo>
                  <a:lnTo>
                    <a:pt x="753965" y="1788063"/>
                  </a:lnTo>
                  <a:lnTo>
                    <a:pt x="826122" y="1796860"/>
                  </a:lnTo>
                  <a:lnTo>
                    <a:pt x="899922" y="1799843"/>
                  </a:lnTo>
                  <a:lnTo>
                    <a:pt x="973721" y="1796860"/>
                  </a:lnTo>
                  <a:lnTo>
                    <a:pt x="1045878" y="1788063"/>
                  </a:lnTo>
                  <a:lnTo>
                    <a:pt x="1116163" y="1773686"/>
                  </a:lnTo>
                  <a:lnTo>
                    <a:pt x="1184343" y="1753959"/>
                  </a:lnTo>
                  <a:lnTo>
                    <a:pt x="1250186" y="1729114"/>
                  </a:lnTo>
                  <a:lnTo>
                    <a:pt x="1313460" y="1699384"/>
                  </a:lnTo>
                  <a:lnTo>
                    <a:pt x="1373934" y="1665000"/>
                  </a:lnTo>
                  <a:lnTo>
                    <a:pt x="1431377" y="1626193"/>
                  </a:lnTo>
                  <a:lnTo>
                    <a:pt x="1485556" y="1583195"/>
                  </a:lnTo>
                  <a:lnTo>
                    <a:pt x="1536239" y="1536239"/>
                  </a:lnTo>
                  <a:lnTo>
                    <a:pt x="1583195" y="1485556"/>
                  </a:lnTo>
                  <a:lnTo>
                    <a:pt x="1626193" y="1431377"/>
                  </a:lnTo>
                  <a:lnTo>
                    <a:pt x="1665000" y="1373934"/>
                  </a:lnTo>
                  <a:lnTo>
                    <a:pt x="1699384" y="1313460"/>
                  </a:lnTo>
                  <a:lnTo>
                    <a:pt x="1729114" y="1250186"/>
                  </a:lnTo>
                  <a:lnTo>
                    <a:pt x="1753959" y="1184343"/>
                  </a:lnTo>
                  <a:lnTo>
                    <a:pt x="1773686" y="1116163"/>
                  </a:lnTo>
                  <a:lnTo>
                    <a:pt x="1788063" y="1045878"/>
                  </a:lnTo>
                  <a:lnTo>
                    <a:pt x="1796860" y="973721"/>
                  </a:lnTo>
                  <a:lnTo>
                    <a:pt x="1799844" y="899921"/>
                  </a:lnTo>
                  <a:lnTo>
                    <a:pt x="1796860" y="826122"/>
                  </a:lnTo>
                  <a:lnTo>
                    <a:pt x="1788063" y="753965"/>
                  </a:lnTo>
                  <a:lnTo>
                    <a:pt x="1773686" y="683680"/>
                  </a:lnTo>
                  <a:lnTo>
                    <a:pt x="1753959" y="615500"/>
                  </a:lnTo>
                  <a:lnTo>
                    <a:pt x="1729114" y="549657"/>
                  </a:lnTo>
                  <a:lnTo>
                    <a:pt x="1699384" y="486383"/>
                  </a:lnTo>
                  <a:lnTo>
                    <a:pt x="1665000" y="425909"/>
                  </a:lnTo>
                  <a:lnTo>
                    <a:pt x="1626193" y="368466"/>
                  </a:lnTo>
                  <a:lnTo>
                    <a:pt x="1583195" y="314287"/>
                  </a:lnTo>
                  <a:lnTo>
                    <a:pt x="1536239" y="263604"/>
                  </a:lnTo>
                  <a:lnTo>
                    <a:pt x="1485556" y="216648"/>
                  </a:lnTo>
                  <a:lnTo>
                    <a:pt x="1431377" y="173650"/>
                  </a:lnTo>
                  <a:lnTo>
                    <a:pt x="1373934" y="134843"/>
                  </a:lnTo>
                  <a:lnTo>
                    <a:pt x="1313460" y="100459"/>
                  </a:lnTo>
                  <a:lnTo>
                    <a:pt x="1250186" y="70729"/>
                  </a:lnTo>
                  <a:lnTo>
                    <a:pt x="1184343" y="45884"/>
                  </a:lnTo>
                  <a:lnTo>
                    <a:pt x="1116163" y="26157"/>
                  </a:lnTo>
                  <a:lnTo>
                    <a:pt x="1045878" y="11780"/>
                  </a:lnTo>
                  <a:lnTo>
                    <a:pt x="973721" y="2983"/>
                  </a:lnTo>
                  <a:lnTo>
                    <a:pt x="899922" y="0"/>
                  </a:lnTo>
                  <a:close/>
                </a:path>
              </a:pathLst>
            </a:custGeom>
            <a:solidFill>
              <a:srgbClr val="00AF50"/>
            </a:solidFill>
          </p:spPr>
          <p:txBody>
            <a:bodyPr bIns="0" lIns="0" rIns="0" rtlCol="0" tIns="0" wrap="square">
              <a:spAutoFit/>
            </a:bodyPr>
            <a:p>
              <a:endParaRPr dirty="0"/>
            </a:p>
          </p:txBody>
        </p:sp>
        <p:sp>
          <p:nvSpPr>
            <p:cNvPr id="1049062" name="object 6"/>
            <p:cNvSpPr txBox="1"/>
            <p:nvPr/>
          </p:nvSpPr>
          <p:spPr>
            <a:xfrm>
              <a:off x="3647562" y="2455065"/>
              <a:ext cx="940435" cy="287020"/>
            </a:xfrm>
            <a:prstGeom prst="rect"/>
          </p:spPr>
          <p:txBody>
            <a:bodyPr bIns="0" lIns="0" rIns="0" rtlCol="0" tIns="0" vert="horz" wrap="square">
              <a:spAutoFit/>
            </a:bodyPr>
            <a:p>
              <a:pPr marL="12700">
                <a:lnSpc>
                  <a:spcPct val="100000"/>
                </a:lnSpc>
              </a:pPr>
              <a:r>
                <a:rPr b="1" dirty="0" sz="1800">
                  <a:solidFill>
                    <a:srgbClr val="585858"/>
                  </a:solidFill>
                  <a:latin typeface="微软雅黑"/>
                  <a:cs typeface="微软雅黑"/>
                </a:rPr>
                <a:t>如实</a:t>
              </a:r>
              <a:r>
                <a:rPr b="1" dirty="0" sz="1800">
                  <a:solidFill>
                    <a:srgbClr val="C00000"/>
                  </a:solidFill>
                  <a:latin typeface="微软雅黑"/>
                  <a:cs typeface="微软雅黑"/>
                </a:rPr>
                <a:t>告知</a:t>
              </a:r>
              <a:endParaRPr dirty="0" sz="1800">
                <a:latin typeface="微软雅黑"/>
                <a:cs typeface="微软雅黑"/>
              </a:endParaRPr>
            </a:p>
          </p:txBody>
        </p:sp>
        <p:sp>
          <p:nvSpPr>
            <p:cNvPr id="1049063" name="object 7"/>
            <p:cNvSpPr/>
            <p:nvPr/>
          </p:nvSpPr>
          <p:spPr>
            <a:xfrm>
              <a:off x="3213094" y="2687348"/>
              <a:ext cx="1895856" cy="679704"/>
            </a:xfrm>
            <a:custGeom>
              <a:avLst/>
              <a:ahLst/>
              <a:rect l="l" t="t" r="r" b="b"/>
              <a:pathLst>
                <a:path w="1895855" h="679704">
                  <a:moveTo>
                    <a:pt x="1556004" y="0"/>
                  </a:moveTo>
                  <a:lnTo>
                    <a:pt x="1556004" y="169925"/>
                  </a:lnTo>
                  <a:lnTo>
                    <a:pt x="0" y="169925"/>
                  </a:lnTo>
                  <a:lnTo>
                    <a:pt x="0" y="509778"/>
                  </a:lnTo>
                  <a:lnTo>
                    <a:pt x="1556004" y="509778"/>
                  </a:lnTo>
                  <a:lnTo>
                    <a:pt x="1556004" y="679704"/>
                  </a:lnTo>
                  <a:lnTo>
                    <a:pt x="1895856" y="339852"/>
                  </a:lnTo>
                  <a:lnTo>
                    <a:pt x="1556004" y="0"/>
                  </a:lnTo>
                  <a:close/>
                </a:path>
              </a:pathLst>
            </a:custGeom>
            <a:solidFill>
              <a:srgbClr val="007133"/>
            </a:solidFill>
          </p:spPr>
          <p:txBody>
            <a:bodyPr bIns="0" lIns="0" rIns="0" rtlCol="0" tIns="0" wrap="square">
              <a:spAutoFit/>
            </a:bodyPr>
            <a:p>
              <a:endParaRPr dirty="0"/>
            </a:p>
          </p:txBody>
        </p:sp>
        <p:sp>
          <p:nvSpPr>
            <p:cNvPr id="1049064" name="object 8"/>
            <p:cNvSpPr txBox="1"/>
            <p:nvPr/>
          </p:nvSpPr>
          <p:spPr>
            <a:xfrm>
              <a:off x="5631174" y="2445895"/>
              <a:ext cx="1244600" cy="1160145"/>
            </a:xfrm>
            <a:prstGeom prst="rect"/>
          </p:spPr>
          <p:txBody>
            <a:bodyPr bIns="0" lIns="0" rIns="0" rtlCol="0" tIns="0" vert="horz" wrap="square">
              <a:spAutoFit/>
            </a:bodyPr>
            <a:p>
              <a:pPr algn="just" indent="-1270" marL="13335" marR="6350">
                <a:lnSpc>
                  <a:spcPct val="129000"/>
                </a:lnSpc>
              </a:pPr>
              <a:r>
                <a:rPr b="1" dirty="0" sz="2400">
                  <a:solidFill>
                    <a:srgbClr val="FFFFFF"/>
                  </a:solidFill>
                  <a:latin typeface="微软雅黑"/>
                  <a:cs typeface="微软雅黑"/>
                </a:rPr>
                <a:t>从业人员 </a:t>
              </a:r>
              <a:r>
                <a:rPr b="1" dirty="0" sz="1600" spc="-20">
                  <a:solidFill>
                    <a:srgbClr val="FFFFFF"/>
                  </a:solidFill>
                  <a:latin typeface="微软雅黑"/>
                  <a:cs typeface="微软雅黑"/>
                </a:rPr>
                <a:t>遵守安全制度</a:t>
              </a:r>
              <a:r>
                <a:rPr b="1" dirty="0" sz="1600" spc="-15">
                  <a:solidFill>
                    <a:srgbClr val="FFFFFF"/>
                  </a:solidFill>
                  <a:latin typeface="微软雅黑"/>
                  <a:cs typeface="微软雅黑"/>
                </a:rPr>
                <a:t> 安全操作规程</a:t>
              </a:r>
              <a:endParaRPr dirty="0" sz="1600">
                <a:latin typeface="微软雅黑"/>
                <a:cs typeface="微软雅黑"/>
              </a:endParaRPr>
            </a:p>
          </p:txBody>
        </p:sp>
      </p:grpSp>
      <p:sp>
        <p:nvSpPr>
          <p:cNvPr id="1049065" name="object 9"/>
          <p:cNvSpPr/>
          <p:nvPr/>
        </p:nvSpPr>
        <p:spPr>
          <a:xfrm>
            <a:off x="8001958" y="2983405"/>
            <a:ext cx="3669791" cy="3313176"/>
          </a:xfrm>
          <a:prstGeom prst="rect"/>
          <a:blipFill>
            <a:blip xmlns:r="http://schemas.openxmlformats.org/officeDocument/2006/relationships" r:embed="rId1" cstate="print"/>
            <a:stretch>
              <a:fillRect/>
            </a:stretch>
          </a:blipFill>
        </p:spPr>
        <p:txBody>
          <a:bodyPr bIns="0" lIns="0" rIns="0" rtlCol="0" tIns="0" wrap="square">
            <a:spAutoFit/>
          </a:bodyPr>
          <a:p>
            <a:endParaRPr dirty="0"/>
          </a:p>
        </p:txBody>
      </p:sp>
      <p:grpSp>
        <p:nvGrpSpPr>
          <p:cNvPr id="183" name="组合 9"/>
          <p:cNvGrpSpPr/>
          <p:nvPr/>
        </p:nvGrpSpPr>
        <p:grpSpPr>
          <a:xfrm>
            <a:off x="194519" y="948674"/>
            <a:ext cx="5116038" cy="523220"/>
            <a:chOff x="400233" y="909514"/>
            <a:chExt cx="5116038" cy="523220"/>
          </a:xfrm>
        </p:grpSpPr>
        <p:sp>
          <p:nvSpPr>
            <p:cNvPr id="1049066" name="矩形 10"/>
            <p:cNvSpPr/>
            <p:nvPr/>
          </p:nvSpPr>
          <p:spPr>
            <a:xfrm flipH="1">
              <a:off x="400233" y="929898"/>
              <a:ext cx="226334" cy="502836"/>
            </a:xfrm>
            <a:prstGeom prst="rect"/>
            <a:solidFill>
              <a:srgbClr val="0071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solidFill>
                  <a:srgbClr val="FFFF00"/>
                </a:solidFill>
              </a:endParaRPr>
            </a:p>
          </p:txBody>
        </p:sp>
        <p:sp>
          <p:nvSpPr>
            <p:cNvPr id="1049067" name="文本框 11"/>
            <p:cNvSpPr txBox="1"/>
            <p:nvPr/>
          </p:nvSpPr>
          <p:spPr>
            <a:xfrm>
              <a:off x="626567" y="909514"/>
              <a:ext cx="4889704" cy="523220"/>
            </a:xfrm>
            <a:prstGeom prst="rect"/>
            <a:noFill/>
          </p:spPr>
          <p:txBody>
            <a:bodyPr rtlCol="0" wrap="square">
              <a:spAutoFit/>
            </a:bodyPr>
            <a:p>
              <a:r>
                <a:rPr altLang="en-US" b="1" dirty="0" sz="2800" lang="zh-CN">
                  <a:solidFill>
                    <a:schemeClr val="bg1">
                      <a:lumMod val="50000"/>
                    </a:schemeClr>
                  </a:solidFill>
                  <a:latin typeface="微软雅黑" panose="020B0503020204020204" pitchFamily="34" charset="-122"/>
                  <a:ea typeface="微软雅黑" panose="020B0503020204020204" pitchFamily="34" charset="-122"/>
                </a:rPr>
                <a:t>第二章</a:t>
              </a:r>
              <a:r>
                <a:rPr altLang="zh-CN" b="1" dirty="0" sz="2800" lang="en-US">
                  <a:solidFill>
                    <a:schemeClr val="bg1">
                      <a:lumMod val="50000"/>
                    </a:schemeClr>
                  </a:solidFill>
                  <a:latin typeface="微软雅黑" panose="020B0503020204020204" pitchFamily="34" charset="-122"/>
                  <a:ea typeface="微软雅黑" panose="020B0503020204020204" pitchFamily="34" charset="-122"/>
                </a:rPr>
                <a:t>&lt;</a:t>
              </a:r>
              <a:r>
                <a:rPr altLang="en-US" b="1" dirty="0" sz="2800" lang="zh-CN">
                  <a:solidFill>
                    <a:schemeClr val="bg1">
                      <a:lumMod val="50000"/>
                    </a:schemeClr>
                  </a:solidFill>
                  <a:latin typeface="微软雅黑" panose="020B0503020204020204" pitchFamily="34" charset="-122"/>
                  <a:ea typeface="微软雅黑" panose="020B0503020204020204" pitchFamily="34" charset="-122"/>
                </a:rPr>
                <a:t>第四十四条</a:t>
              </a:r>
              <a:r>
                <a:rPr altLang="zh-CN" b="1" dirty="0" sz="2800" lang="en-US">
                  <a:solidFill>
                    <a:schemeClr val="bg1">
                      <a:lumMod val="50000"/>
                    </a:schemeClr>
                  </a:solidFill>
                  <a:latin typeface="微软雅黑" panose="020B0503020204020204" pitchFamily="34" charset="-122"/>
                  <a:ea typeface="微软雅黑" panose="020B0503020204020204" pitchFamily="34" charset="-122"/>
                </a:rPr>
                <a:t>&gt;</a:t>
              </a:r>
              <a:endParaRPr altLang="en-US" b="1" dirty="0" sz="2800" lang="zh-CN">
                <a:solidFill>
                  <a:schemeClr val="bg1">
                    <a:lumMod val="50000"/>
                  </a:schemeClr>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84" name=""/>
        <p:cNvGrpSpPr/>
        <p:nvPr/>
      </p:nvGrpSpPr>
      <p:grpSpPr>
        <a:xfrm>
          <a:off x="0" y="0"/>
          <a:ext cx="0" cy="0"/>
          <a:chOff x="0" y="0"/>
          <a:chExt cx="0" cy="0"/>
        </a:xfrm>
      </p:grpSpPr>
      <p:grpSp>
        <p:nvGrpSpPr>
          <p:cNvPr id="185" name="组合 1"/>
          <p:cNvGrpSpPr/>
          <p:nvPr/>
        </p:nvGrpSpPr>
        <p:grpSpPr>
          <a:xfrm>
            <a:off x="1139601" y="2061642"/>
            <a:ext cx="9597585" cy="4285314"/>
            <a:chOff x="1139601" y="2061642"/>
            <a:chExt cx="9597585" cy="4285314"/>
          </a:xfrm>
        </p:grpSpPr>
        <p:sp>
          <p:nvSpPr>
            <p:cNvPr id="1049068" name="object 4"/>
            <p:cNvSpPr/>
            <p:nvPr/>
          </p:nvSpPr>
          <p:spPr>
            <a:xfrm>
              <a:off x="1139601" y="2104182"/>
              <a:ext cx="3228056" cy="975474"/>
            </a:xfrm>
            <a:custGeom>
              <a:avLst/>
              <a:ahLst/>
              <a:rect l="l" t="t" r="r" b="b"/>
              <a:pathLst>
                <a:path w="3049524" h="1013460">
                  <a:moveTo>
                    <a:pt x="3049524" y="0"/>
                  </a:moveTo>
                  <a:lnTo>
                    <a:pt x="0" y="0"/>
                  </a:lnTo>
                  <a:lnTo>
                    <a:pt x="0" y="1013460"/>
                  </a:lnTo>
                  <a:lnTo>
                    <a:pt x="2505583" y="1013460"/>
                  </a:lnTo>
                  <a:lnTo>
                    <a:pt x="3049524" y="0"/>
                  </a:lnTo>
                  <a:close/>
                </a:path>
              </a:pathLst>
            </a:custGeom>
            <a:solidFill>
              <a:srgbClr val="E75A48"/>
            </a:solidFill>
          </p:spPr>
          <p:txBody>
            <a:bodyPr bIns="0" lIns="0" rIns="0" rtlCol="0" tIns="0" wrap="square">
              <a:spAutoFit/>
            </a:bodyPr>
            <a:p>
              <a:endParaRPr dirty="0"/>
            </a:p>
          </p:txBody>
        </p:sp>
        <p:sp>
          <p:nvSpPr>
            <p:cNvPr id="1049069" name="object 2"/>
            <p:cNvSpPr/>
            <p:nvPr/>
          </p:nvSpPr>
          <p:spPr>
            <a:xfrm>
              <a:off x="4881735" y="2061642"/>
              <a:ext cx="2113317" cy="3780000"/>
            </a:xfrm>
            <a:prstGeom prst="rect"/>
            <a:blipFill>
              <a:blip xmlns:r="http://schemas.openxmlformats.org/officeDocument/2006/relationships" r:embed="rId1" cstate="print"/>
              <a:stretch>
                <a:fillRect/>
              </a:stretch>
            </a:blipFill>
          </p:spPr>
          <p:txBody>
            <a:bodyPr bIns="0" lIns="0" rIns="0" rtlCol="0" tIns="0" wrap="square">
              <a:spAutoFit/>
            </a:bodyPr>
            <a:p>
              <a:endParaRPr dirty="0"/>
            </a:p>
          </p:txBody>
        </p:sp>
        <p:sp>
          <p:nvSpPr>
            <p:cNvPr id="1049070" name="object 3"/>
            <p:cNvSpPr/>
            <p:nvPr/>
          </p:nvSpPr>
          <p:spPr>
            <a:xfrm>
              <a:off x="2094326" y="3359830"/>
              <a:ext cx="1337360" cy="608754"/>
            </a:xfrm>
            <a:custGeom>
              <a:avLst/>
              <a:ahLst/>
              <a:rect l="l" t="t" r="r" b="b"/>
              <a:pathLst>
                <a:path w="1263395" h="632459">
                  <a:moveTo>
                    <a:pt x="406145" y="0"/>
                  </a:moveTo>
                  <a:lnTo>
                    <a:pt x="0" y="209676"/>
                  </a:lnTo>
                  <a:lnTo>
                    <a:pt x="1263395" y="632459"/>
                  </a:lnTo>
                  <a:lnTo>
                    <a:pt x="406145" y="0"/>
                  </a:lnTo>
                  <a:close/>
                </a:path>
              </a:pathLst>
            </a:custGeom>
            <a:solidFill>
              <a:srgbClr val="E25643"/>
            </a:solidFill>
          </p:spPr>
          <p:txBody>
            <a:bodyPr bIns="0" lIns="0" rIns="0" rtlCol="0" tIns="0" wrap="square">
              <a:spAutoFit/>
            </a:bodyPr>
            <a:p>
              <a:endParaRPr dirty="0"/>
            </a:p>
          </p:txBody>
        </p:sp>
        <p:sp>
          <p:nvSpPr>
            <p:cNvPr id="1049071" name="object 5"/>
            <p:cNvSpPr/>
            <p:nvPr/>
          </p:nvSpPr>
          <p:spPr>
            <a:xfrm>
              <a:off x="2113685" y="3079656"/>
              <a:ext cx="1680977" cy="487003"/>
            </a:xfrm>
            <a:custGeom>
              <a:avLst/>
              <a:ahLst/>
              <a:rect l="l" t="t" r="r" b="b"/>
              <a:pathLst>
                <a:path w="1588008" h="505967">
                  <a:moveTo>
                    <a:pt x="1588008" y="0"/>
                  </a:moveTo>
                  <a:lnTo>
                    <a:pt x="0" y="0"/>
                  </a:lnTo>
                  <a:lnTo>
                    <a:pt x="0" y="505967"/>
                  </a:lnTo>
                  <a:lnTo>
                    <a:pt x="1588008" y="0"/>
                  </a:lnTo>
                  <a:close/>
                </a:path>
              </a:pathLst>
            </a:custGeom>
            <a:solidFill>
              <a:srgbClr val="C52C15"/>
            </a:solidFill>
          </p:spPr>
          <p:txBody>
            <a:bodyPr bIns="0" lIns="0" rIns="0" rtlCol="0" tIns="0" wrap="square">
              <a:spAutoFit/>
            </a:bodyPr>
            <a:p>
              <a:endParaRPr dirty="0"/>
            </a:p>
          </p:txBody>
        </p:sp>
        <p:sp>
          <p:nvSpPr>
            <p:cNvPr id="1049072" name="object 6"/>
            <p:cNvSpPr txBox="1"/>
            <p:nvPr/>
          </p:nvSpPr>
          <p:spPr>
            <a:xfrm>
              <a:off x="1643377" y="2234612"/>
              <a:ext cx="1643469" cy="293376"/>
            </a:xfrm>
            <a:prstGeom prst="rect"/>
          </p:spPr>
          <p:txBody>
            <a:bodyPr bIns="0" lIns="0" rIns="0" rtlCol="0" tIns="0" vert="horz" wrap="square">
              <a:spAutoFit/>
            </a:bodyPr>
            <a:p>
              <a:pPr marL="12700">
                <a:lnSpc>
                  <a:spcPts val="2400"/>
                </a:lnSpc>
              </a:pPr>
              <a:r>
                <a:rPr b="1" dirty="0" sz="2000" spc="-5">
                  <a:solidFill>
                    <a:srgbClr val="FFFFFF"/>
                  </a:solidFill>
                  <a:latin typeface="微软雅黑"/>
                  <a:cs typeface="微软雅黑"/>
                </a:rPr>
                <a:t>依法获得安全</a:t>
              </a:r>
              <a:endParaRPr dirty="0" sz="2000">
                <a:latin typeface="微软雅黑"/>
                <a:cs typeface="微软雅黑"/>
              </a:endParaRPr>
            </a:p>
          </p:txBody>
        </p:sp>
        <p:sp>
          <p:nvSpPr>
            <p:cNvPr id="1049073" name="object 7"/>
            <p:cNvSpPr txBox="1"/>
            <p:nvPr/>
          </p:nvSpPr>
          <p:spPr>
            <a:xfrm>
              <a:off x="1509480" y="2675042"/>
              <a:ext cx="1913012" cy="293376"/>
            </a:xfrm>
            <a:prstGeom prst="rect"/>
          </p:spPr>
          <p:txBody>
            <a:bodyPr bIns="0" lIns="0" rIns="0" rtlCol="0" tIns="0" vert="horz" wrap="square">
              <a:spAutoFit/>
            </a:bodyPr>
            <a:p>
              <a:pPr marL="12700">
                <a:lnSpc>
                  <a:spcPts val="2395"/>
                </a:lnSpc>
              </a:pPr>
              <a:r>
                <a:rPr b="1" dirty="0" sz="2000">
                  <a:solidFill>
                    <a:srgbClr val="FFFFFF"/>
                  </a:solidFill>
                  <a:latin typeface="微软雅黑"/>
                  <a:cs typeface="微软雅黑"/>
                </a:rPr>
                <a:t>生产保障的权利</a:t>
              </a:r>
              <a:endParaRPr dirty="0" sz="2000">
                <a:latin typeface="微软雅黑"/>
                <a:cs typeface="微软雅黑"/>
              </a:endParaRPr>
            </a:p>
          </p:txBody>
        </p:sp>
        <p:sp>
          <p:nvSpPr>
            <p:cNvPr id="1049074" name="object 8"/>
            <p:cNvSpPr/>
            <p:nvPr/>
          </p:nvSpPr>
          <p:spPr>
            <a:xfrm>
              <a:off x="8454479" y="3359830"/>
              <a:ext cx="1338973" cy="608755"/>
            </a:xfrm>
            <a:custGeom>
              <a:avLst/>
              <a:ahLst/>
              <a:rect l="l" t="t" r="r" b="b"/>
              <a:pathLst>
                <a:path w="1264919" h="632460">
                  <a:moveTo>
                    <a:pt x="858265" y="0"/>
                  </a:moveTo>
                  <a:lnTo>
                    <a:pt x="0" y="632460"/>
                  </a:lnTo>
                  <a:lnTo>
                    <a:pt x="1264919" y="209676"/>
                  </a:lnTo>
                  <a:lnTo>
                    <a:pt x="858265" y="0"/>
                  </a:lnTo>
                  <a:close/>
                </a:path>
              </a:pathLst>
            </a:custGeom>
            <a:solidFill>
              <a:srgbClr val="34BBDC"/>
            </a:solidFill>
          </p:spPr>
          <p:txBody>
            <a:bodyPr bIns="0" lIns="0" rIns="0" rtlCol="0" tIns="0" wrap="square">
              <a:spAutoFit/>
            </a:bodyPr>
            <a:p>
              <a:endParaRPr dirty="0"/>
            </a:p>
          </p:txBody>
        </p:sp>
        <p:sp>
          <p:nvSpPr>
            <p:cNvPr id="1049075" name="object 9"/>
            <p:cNvSpPr/>
            <p:nvPr/>
          </p:nvSpPr>
          <p:spPr>
            <a:xfrm>
              <a:off x="7509130" y="2104182"/>
              <a:ext cx="3228056" cy="974007"/>
            </a:xfrm>
            <a:custGeom>
              <a:avLst/>
              <a:ahLst/>
              <a:rect l="l" t="t" r="r" b="b"/>
              <a:pathLst>
                <a:path w="3049524" h="1011936">
                  <a:moveTo>
                    <a:pt x="3049524" y="0"/>
                  </a:moveTo>
                  <a:lnTo>
                    <a:pt x="0" y="0"/>
                  </a:lnTo>
                  <a:lnTo>
                    <a:pt x="543941" y="1011936"/>
                  </a:lnTo>
                  <a:lnTo>
                    <a:pt x="3049524" y="1011936"/>
                  </a:lnTo>
                  <a:lnTo>
                    <a:pt x="3049524" y="0"/>
                  </a:lnTo>
                  <a:close/>
                </a:path>
              </a:pathLst>
            </a:custGeom>
            <a:solidFill>
              <a:srgbClr val="38BCDE"/>
            </a:solidFill>
          </p:spPr>
          <p:txBody>
            <a:bodyPr bIns="0" lIns="0" rIns="0" rtlCol="0" tIns="0" wrap="square">
              <a:spAutoFit/>
            </a:bodyPr>
            <a:p>
              <a:endParaRPr dirty="0"/>
            </a:p>
          </p:txBody>
        </p:sp>
        <p:sp>
          <p:nvSpPr>
            <p:cNvPr id="1049076" name="object 10"/>
            <p:cNvSpPr/>
            <p:nvPr/>
          </p:nvSpPr>
          <p:spPr>
            <a:xfrm>
              <a:off x="8091504" y="3078189"/>
              <a:ext cx="1680976" cy="487003"/>
            </a:xfrm>
            <a:custGeom>
              <a:avLst/>
              <a:ahLst/>
              <a:rect l="l" t="t" r="r" b="b"/>
              <a:pathLst>
                <a:path w="1588007" h="505967">
                  <a:moveTo>
                    <a:pt x="1588007" y="0"/>
                  </a:moveTo>
                  <a:lnTo>
                    <a:pt x="0" y="0"/>
                  </a:lnTo>
                  <a:lnTo>
                    <a:pt x="1588007" y="505967"/>
                  </a:lnTo>
                  <a:lnTo>
                    <a:pt x="1588007" y="0"/>
                  </a:lnTo>
                  <a:close/>
                </a:path>
              </a:pathLst>
            </a:custGeom>
            <a:solidFill>
              <a:srgbClr val="168499"/>
            </a:solidFill>
          </p:spPr>
          <p:txBody>
            <a:bodyPr bIns="0" lIns="0" rIns="0" rtlCol="0" tIns="0" wrap="square">
              <a:spAutoFit/>
            </a:bodyPr>
            <a:p>
              <a:endParaRPr dirty="0"/>
            </a:p>
          </p:txBody>
        </p:sp>
        <p:sp>
          <p:nvSpPr>
            <p:cNvPr id="1049077" name="object 11"/>
            <p:cNvSpPr txBox="1"/>
            <p:nvPr/>
          </p:nvSpPr>
          <p:spPr>
            <a:xfrm>
              <a:off x="8467115" y="2109023"/>
              <a:ext cx="1913684" cy="892962"/>
            </a:xfrm>
            <a:prstGeom prst="rect"/>
          </p:spPr>
          <p:txBody>
            <a:bodyPr bIns="0" lIns="0" rIns="0" rtlCol="0" tIns="0" vert="horz" wrap="square">
              <a:spAutoFit/>
            </a:bodyPr>
            <a:p>
              <a:pPr indent="202565" marL="12700" marR="6350">
                <a:lnSpc>
                  <a:spcPct val="150100"/>
                </a:lnSpc>
              </a:pPr>
              <a:r>
                <a:rPr b="1" dirty="0" sz="2000">
                  <a:solidFill>
                    <a:srgbClr val="FFFFFF"/>
                  </a:solidFill>
                  <a:latin typeface="微软雅黑"/>
                  <a:cs typeface="微软雅黑"/>
                </a:rPr>
                <a:t>依法履行安全 生产方面</a:t>
              </a:r>
              <a:r>
                <a:rPr b="1" dirty="0" sz="2000" spc="-5">
                  <a:solidFill>
                    <a:srgbClr val="FFFFFF"/>
                  </a:solidFill>
                  <a:latin typeface="微软雅黑"/>
                  <a:cs typeface="微软雅黑"/>
                </a:rPr>
                <a:t>的</a:t>
              </a:r>
              <a:r>
                <a:rPr b="1" dirty="0" sz="2000" spc="0">
                  <a:solidFill>
                    <a:srgbClr val="FFFFFF"/>
                  </a:solidFill>
                  <a:latin typeface="微软雅黑"/>
                  <a:cs typeface="微软雅黑"/>
                </a:rPr>
                <a:t>义务</a:t>
              </a:r>
              <a:endParaRPr dirty="0" sz="2000">
                <a:latin typeface="微软雅黑"/>
                <a:cs typeface="微软雅黑"/>
              </a:endParaRPr>
            </a:p>
          </p:txBody>
        </p:sp>
        <p:sp>
          <p:nvSpPr>
            <p:cNvPr id="1049078" name="object 12"/>
            <p:cNvSpPr txBox="1"/>
            <p:nvPr/>
          </p:nvSpPr>
          <p:spPr>
            <a:xfrm>
              <a:off x="4754823" y="6070694"/>
              <a:ext cx="2688703" cy="276262"/>
            </a:xfrm>
            <a:prstGeom prst="rect"/>
          </p:spPr>
          <p:txBody>
            <a:bodyPr bIns="0" lIns="0" rIns="0" rtlCol="0" tIns="0" vert="horz" wrap="square">
              <a:spAutoFit/>
            </a:bodyPr>
            <a:p>
              <a:pPr marL="12700">
                <a:lnSpc>
                  <a:spcPct val="100000"/>
                </a:lnSpc>
              </a:pPr>
              <a:r>
                <a:rPr b="1" dirty="0" sz="1800">
                  <a:solidFill>
                    <a:srgbClr val="404040"/>
                  </a:solidFill>
                  <a:latin typeface="微软雅黑"/>
                  <a:cs typeface="微软雅黑"/>
                </a:rPr>
                <a:t>生产经营单位的从业人员</a:t>
              </a:r>
              <a:endParaRPr dirty="0" sz="1800">
                <a:latin typeface="微软雅黑"/>
                <a:cs typeface="微软雅黑"/>
              </a:endParaRPr>
            </a:p>
          </p:txBody>
        </p:sp>
      </p:grpSp>
      <p:grpSp>
        <p:nvGrpSpPr>
          <p:cNvPr id="186" name="组合 3"/>
          <p:cNvGrpSpPr/>
          <p:nvPr/>
        </p:nvGrpSpPr>
        <p:grpSpPr>
          <a:xfrm>
            <a:off x="194519" y="948674"/>
            <a:ext cx="5904656" cy="523220"/>
            <a:chOff x="400233" y="909514"/>
            <a:chExt cx="5904656" cy="523220"/>
          </a:xfrm>
        </p:grpSpPr>
        <p:sp>
          <p:nvSpPr>
            <p:cNvPr id="1049079" name="矩形 4"/>
            <p:cNvSpPr/>
            <p:nvPr/>
          </p:nvSpPr>
          <p:spPr>
            <a:xfrm flipH="1">
              <a:off x="400233" y="929898"/>
              <a:ext cx="226334" cy="502836"/>
            </a:xfrm>
            <a:prstGeom prst="rect"/>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9080" name="文本框 5"/>
            <p:cNvSpPr txBox="1"/>
            <p:nvPr/>
          </p:nvSpPr>
          <p:spPr>
            <a:xfrm>
              <a:off x="626567" y="909514"/>
              <a:ext cx="5678322" cy="523220"/>
            </a:xfrm>
            <a:prstGeom prst="rect"/>
            <a:noFill/>
          </p:spPr>
          <p:txBody>
            <a:bodyPr rtlCol="0" wrap="square">
              <a:spAutoFit/>
            </a:bodyPr>
            <a:p>
              <a:r>
                <a:rPr altLang="en-US" b="1" dirty="0" sz="2800" lang="zh-CN">
                  <a:solidFill>
                    <a:schemeClr val="bg1">
                      <a:lumMod val="50000"/>
                    </a:schemeClr>
                  </a:solidFill>
                  <a:latin typeface="微软雅黑" panose="020B0503020204020204" pitchFamily="34" charset="-122"/>
                  <a:ea typeface="微软雅黑" panose="020B0503020204020204" pitchFamily="34" charset="-122"/>
                </a:rPr>
                <a:t>从业人员的安全生产权利和义务</a:t>
              </a: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87" name=""/>
        <p:cNvGrpSpPr/>
        <p:nvPr/>
      </p:nvGrpSpPr>
      <p:grpSpPr>
        <a:xfrm>
          <a:off x="0" y="0"/>
          <a:ext cx="0" cy="0"/>
          <a:chOff x="0" y="0"/>
          <a:chExt cx="0" cy="0"/>
        </a:xfrm>
      </p:grpSpPr>
      <p:grpSp>
        <p:nvGrpSpPr>
          <p:cNvPr id="188" name="组合 34"/>
          <p:cNvGrpSpPr/>
          <p:nvPr/>
        </p:nvGrpSpPr>
        <p:grpSpPr>
          <a:xfrm>
            <a:off x="705015" y="1341562"/>
            <a:ext cx="9514053" cy="5184576"/>
            <a:chOff x="740442" y="810448"/>
            <a:chExt cx="8616695" cy="5891021"/>
          </a:xfrm>
        </p:grpSpPr>
        <p:sp>
          <p:nvSpPr>
            <p:cNvPr id="1049081" name="object 2"/>
            <p:cNvSpPr/>
            <p:nvPr/>
          </p:nvSpPr>
          <p:spPr>
            <a:xfrm>
              <a:off x="3418109" y="2105847"/>
              <a:ext cx="4177283" cy="937260"/>
            </a:xfrm>
            <a:custGeom>
              <a:avLst/>
              <a:ahLst/>
              <a:rect l="l" t="t" r="r" b="b"/>
              <a:pathLst>
                <a:path w="4177283" h="937260">
                  <a:moveTo>
                    <a:pt x="3708654" y="0"/>
                  </a:moveTo>
                  <a:lnTo>
                    <a:pt x="3708654" y="234314"/>
                  </a:lnTo>
                  <a:lnTo>
                    <a:pt x="0" y="234314"/>
                  </a:lnTo>
                  <a:lnTo>
                    <a:pt x="0" y="702945"/>
                  </a:lnTo>
                  <a:lnTo>
                    <a:pt x="3708654" y="702945"/>
                  </a:lnTo>
                  <a:lnTo>
                    <a:pt x="3708654" y="937260"/>
                  </a:lnTo>
                  <a:lnTo>
                    <a:pt x="4177283" y="468629"/>
                  </a:lnTo>
                  <a:lnTo>
                    <a:pt x="3708654" y="0"/>
                  </a:lnTo>
                  <a:close/>
                </a:path>
              </a:pathLst>
            </a:custGeom>
            <a:solidFill>
              <a:srgbClr val="007133"/>
            </a:solidFill>
          </p:spPr>
          <p:txBody>
            <a:bodyPr bIns="0" lIns="0" rIns="0" rtlCol="0" tIns="0" wrap="square">
              <a:spAutoFit/>
            </a:bodyPr>
            <a:p>
              <a:endParaRPr dirty="0"/>
            </a:p>
          </p:txBody>
        </p:sp>
        <p:sp>
          <p:nvSpPr>
            <p:cNvPr id="1049082" name="object 3"/>
            <p:cNvSpPr/>
            <p:nvPr/>
          </p:nvSpPr>
          <p:spPr>
            <a:xfrm>
              <a:off x="7572534" y="1173159"/>
              <a:ext cx="1784603" cy="2264664"/>
            </a:xfrm>
            <a:prstGeom prst="rect"/>
            <a:blipFill>
              <a:blip xmlns:r="http://schemas.openxmlformats.org/officeDocument/2006/relationships" r:embed="rId1" cstate="print"/>
              <a:stretch>
                <a:fillRect/>
              </a:stretch>
            </a:blipFill>
          </p:spPr>
          <p:txBody>
            <a:bodyPr bIns="0" lIns="0" rIns="0" rtlCol="0" tIns="0" wrap="square">
              <a:spAutoFit/>
            </a:bodyPr>
            <a:p>
              <a:endParaRPr dirty="0"/>
            </a:p>
          </p:txBody>
        </p:sp>
        <p:sp>
          <p:nvSpPr>
            <p:cNvPr id="1049083" name="object 4"/>
            <p:cNvSpPr txBox="1"/>
            <p:nvPr/>
          </p:nvSpPr>
          <p:spPr>
            <a:xfrm>
              <a:off x="7995951" y="3696650"/>
              <a:ext cx="939800" cy="287020"/>
            </a:xfrm>
            <a:prstGeom prst="rect"/>
          </p:spPr>
          <p:txBody>
            <a:bodyPr bIns="0" lIns="0" rIns="0" rtlCol="0" tIns="0" vert="horz" wrap="square">
              <a:spAutoFit/>
            </a:bodyPr>
            <a:p>
              <a:pPr marL="12700">
                <a:lnSpc>
                  <a:spcPct val="100000"/>
                </a:lnSpc>
              </a:pPr>
              <a:r>
                <a:rPr b="1" dirty="0" sz="1800">
                  <a:solidFill>
                    <a:srgbClr val="585858"/>
                  </a:solidFill>
                  <a:latin typeface="微软雅黑"/>
                  <a:cs typeface="微软雅黑"/>
                </a:rPr>
                <a:t>从业人员</a:t>
              </a:r>
              <a:endParaRPr dirty="0" sz="1800">
                <a:latin typeface="微软雅黑"/>
                <a:cs typeface="微软雅黑"/>
              </a:endParaRPr>
            </a:p>
          </p:txBody>
        </p:sp>
        <p:sp>
          <p:nvSpPr>
            <p:cNvPr id="1049084" name="object 5"/>
            <p:cNvSpPr/>
            <p:nvPr/>
          </p:nvSpPr>
          <p:spPr>
            <a:xfrm>
              <a:off x="740442" y="810448"/>
              <a:ext cx="3125724" cy="3125724"/>
            </a:xfrm>
            <a:prstGeom prst="rect"/>
            <a:blipFill>
              <a:blip xmlns:r="http://schemas.openxmlformats.org/officeDocument/2006/relationships" r:embed="rId2" cstate="print"/>
              <a:stretch>
                <a:fillRect/>
              </a:stretch>
            </a:blipFill>
          </p:spPr>
          <p:txBody>
            <a:bodyPr bIns="0" lIns="0" rIns="0" rtlCol="0" tIns="0" wrap="square">
              <a:spAutoFit/>
            </a:bodyPr>
            <a:p>
              <a:endParaRPr dirty="0"/>
            </a:p>
          </p:txBody>
        </p:sp>
        <p:sp>
          <p:nvSpPr>
            <p:cNvPr id="1049085" name="object 6"/>
            <p:cNvSpPr txBox="1"/>
            <p:nvPr/>
          </p:nvSpPr>
          <p:spPr>
            <a:xfrm>
              <a:off x="1604042" y="3745672"/>
              <a:ext cx="1397000" cy="287020"/>
            </a:xfrm>
            <a:prstGeom prst="rect"/>
          </p:spPr>
          <p:txBody>
            <a:bodyPr bIns="0" lIns="0" rIns="0" rtlCol="0" tIns="0" vert="horz" wrap="square">
              <a:spAutoFit/>
            </a:bodyPr>
            <a:p>
              <a:pPr marL="12700">
                <a:lnSpc>
                  <a:spcPct val="100000"/>
                </a:lnSpc>
              </a:pPr>
              <a:r>
                <a:rPr b="1" dirty="0" sz="1800">
                  <a:solidFill>
                    <a:srgbClr val="585858"/>
                  </a:solidFill>
                  <a:latin typeface="微软雅黑"/>
                  <a:cs typeface="微软雅黑"/>
                </a:rPr>
                <a:t>生产经营单位</a:t>
              </a:r>
              <a:endParaRPr dirty="0" sz="1800">
                <a:latin typeface="微软雅黑"/>
                <a:cs typeface="微软雅黑"/>
              </a:endParaRPr>
            </a:p>
          </p:txBody>
        </p:sp>
        <p:sp>
          <p:nvSpPr>
            <p:cNvPr id="1049086" name="object 7"/>
            <p:cNvSpPr/>
            <p:nvPr/>
          </p:nvSpPr>
          <p:spPr>
            <a:xfrm>
              <a:off x="3866927" y="1341562"/>
              <a:ext cx="2915412" cy="2447543"/>
            </a:xfrm>
            <a:custGeom>
              <a:avLst/>
              <a:ahLst/>
              <a:rect l="l" t="t" r="r" b="b"/>
              <a:pathLst>
                <a:path w="2915412" h="2447543">
                  <a:moveTo>
                    <a:pt x="0" y="2447543"/>
                  </a:moveTo>
                  <a:lnTo>
                    <a:pt x="2915412" y="2447543"/>
                  </a:lnTo>
                  <a:lnTo>
                    <a:pt x="2915412" y="0"/>
                  </a:lnTo>
                  <a:lnTo>
                    <a:pt x="0" y="0"/>
                  </a:lnTo>
                  <a:lnTo>
                    <a:pt x="0" y="2447543"/>
                  </a:lnTo>
                  <a:close/>
                </a:path>
              </a:pathLst>
            </a:custGeom>
            <a:solidFill>
              <a:srgbClr val="FFFFFF"/>
            </a:solidFill>
          </p:spPr>
          <p:txBody>
            <a:bodyPr bIns="0" lIns="0" rIns="0" rtlCol="0" tIns="0" wrap="square">
              <a:spAutoFit/>
            </a:bodyPr>
            <a:p>
              <a:endParaRPr dirty="0"/>
            </a:p>
          </p:txBody>
        </p:sp>
        <p:sp>
          <p:nvSpPr>
            <p:cNvPr id="1049087" name="object 8"/>
            <p:cNvSpPr/>
            <p:nvPr/>
          </p:nvSpPr>
          <p:spPr>
            <a:xfrm>
              <a:off x="3866927" y="1341562"/>
              <a:ext cx="2915412" cy="2447543"/>
            </a:xfrm>
            <a:custGeom>
              <a:avLst/>
              <a:ahLst/>
              <a:rect l="l" t="t" r="r" b="b"/>
              <a:pathLst>
                <a:path w="2915412" h="2447543">
                  <a:moveTo>
                    <a:pt x="0" y="2447543"/>
                  </a:moveTo>
                  <a:lnTo>
                    <a:pt x="2915412" y="2447543"/>
                  </a:lnTo>
                  <a:lnTo>
                    <a:pt x="2915412" y="0"/>
                  </a:lnTo>
                  <a:lnTo>
                    <a:pt x="0" y="0"/>
                  </a:lnTo>
                  <a:lnTo>
                    <a:pt x="0" y="2447543"/>
                  </a:lnTo>
                  <a:close/>
                </a:path>
              </a:pathLst>
            </a:custGeom>
            <a:ln w="38100">
              <a:solidFill>
                <a:srgbClr val="2FA0C3"/>
              </a:solidFill>
            </a:ln>
          </p:spPr>
          <p:txBody>
            <a:bodyPr bIns="0" lIns="0" rIns="0" rtlCol="0" tIns="0" wrap="square">
              <a:spAutoFit/>
            </a:bodyPr>
            <a:p>
              <a:endParaRPr dirty="0"/>
            </a:p>
          </p:txBody>
        </p:sp>
        <p:sp>
          <p:nvSpPr>
            <p:cNvPr id="1049088" name="object 9"/>
            <p:cNvSpPr txBox="1"/>
            <p:nvPr/>
          </p:nvSpPr>
          <p:spPr>
            <a:xfrm>
              <a:off x="4711732" y="1499168"/>
              <a:ext cx="1049655" cy="302895"/>
            </a:xfrm>
            <a:prstGeom prst="rect"/>
          </p:spPr>
          <p:txBody>
            <a:bodyPr bIns="0" lIns="0" rIns="0" rtlCol="0" tIns="0" vert="horz" wrap="square">
              <a:spAutoFit/>
            </a:bodyPr>
            <a:p>
              <a:pPr marL="12700">
                <a:lnSpc>
                  <a:spcPts val="2380"/>
                </a:lnSpc>
              </a:pPr>
              <a:r>
                <a:rPr b="1" dirty="0" sz="2000" spc="10">
                  <a:solidFill>
                    <a:srgbClr val="C25553"/>
                  </a:solidFill>
                  <a:latin typeface="微软雅黑"/>
                  <a:cs typeface="微软雅黑"/>
                </a:rPr>
                <a:t>劳动合同</a:t>
              </a:r>
              <a:endParaRPr dirty="0" sz="2000">
                <a:latin typeface="微软雅黑"/>
                <a:cs typeface="微软雅黑"/>
              </a:endParaRPr>
            </a:p>
          </p:txBody>
        </p:sp>
        <p:sp>
          <p:nvSpPr>
            <p:cNvPr id="1049089" name="object 10"/>
            <p:cNvSpPr/>
            <p:nvPr/>
          </p:nvSpPr>
          <p:spPr>
            <a:xfrm>
              <a:off x="4145057" y="1931604"/>
              <a:ext cx="2214372" cy="0"/>
            </a:xfrm>
            <a:custGeom>
              <a:avLst/>
              <a:ahLst/>
              <a:rect l="l" t="t" r="r" b="b"/>
              <a:pathLst>
                <a:path w="2214372">
                  <a:moveTo>
                    <a:pt x="0" y="0"/>
                  </a:moveTo>
                  <a:lnTo>
                    <a:pt x="2214372" y="0"/>
                  </a:lnTo>
                </a:path>
              </a:pathLst>
            </a:custGeom>
            <a:ln w="8889">
              <a:solidFill>
                <a:srgbClr val="585858"/>
              </a:solidFill>
            </a:ln>
          </p:spPr>
          <p:txBody>
            <a:bodyPr bIns="0" lIns="0" rIns="0" rtlCol="0" tIns="0" wrap="square">
              <a:spAutoFit/>
            </a:bodyPr>
            <a:p>
              <a:endParaRPr dirty="0"/>
            </a:p>
          </p:txBody>
        </p:sp>
        <p:sp>
          <p:nvSpPr>
            <p:cNvPr id="1049090" name="object 11"/>
            <p:cNvSpPr/>
            <p:nvPr/>
          </p:nvSpPr>
          <p:spPr>
            <a:xfrm>
              <a:off x="4145057" y="2251644"/>
              <a:ext cx="2214372" cy="0"/>
            </a:xfrm>
            <a:custGeom>
              <a:avLst/>
              <a:ahLst/>
              <a:rect l="l" t="t" r="r" b="b"/>
              <a:pathLst>
                <a:path w="2214372">
                  <a:moveTo>
                    <a:pt x="0" y="0"/>
                  </a:moveTo>
                  <a:lnTo>
                    <a:pt x="2214372" y="0"/>
                  </a:lnTo>
                </a:path>
              </a:pathLst>
            </a:custGeom>
            <a:ln w="8890">
              <a:solidFill>
                <a:srgbClr val="585858"/>
              </a:solidFill>
            </a:ln>
          </p:spPr>
          <p:txBody>
            <a:bodyPr bIns="0" lIns="0" rIns="0" rtlCol="0" tIns="0" wrap="square">
              <a:spAutoFit/>
            </a:bodyPr>
            <a:p>
              <a:endParaRPr dirty="0"/>
            </a:p>
          </p:txBody>
        </p:sp>
        <p:sp>
          <p:nvSpPr>
            <p:cNvPr id="1049091" name="object 12"/>
            <p:cNvSpPr/>
            <p:nvPr/>
          </p:nvSpPr>
          <p:spPr>
            <a:xfrm>
              <a:off x="4053618" y="2415854"/>
              <a:ext cx="257327" cy="396875"/>
            </a:xfrm>
            <a:custGeom>
              <a:avLst/>
              <a:ahLst/>
              <a:rect l="l" t="t" r="r" b="b"/>
              <a:pathLst>
                <a:path w="257327" h="396875">
                  <a:moveTo>
                    <a:pt x="0" y="396875"/>
                  </a:moveTo>
                  <a:lnTo>
                    <a:pt x="257327" y="396875"/>
                  </a:lnTo>
                  <a:lnTo>
                    <a:pt x="257327" y="0"/>
                  </a:lnTo>
                  <a:lnTo>
                    <a:pt x="0" y="0"/>
                  </a:lnTo>
                  <a:lnTo>
                    <a:pt x="0" y="396875"/>
                  </a:lnTo>
                  <a:close/>
                </a:path>
              </a:pathLst>
            </a:custGeom>
            <a:solidFill>
              <a:srgbClr val="FFFFFF"/>
            </a:solidFill>
          </p:spPr>
          <p:txBody>
            <a:bodyPr bIns="0" lIns="0" rIns="0" rtlCol="0" tIns="0" wrap="square">
              <a:spAutoFit/>
            </a:bodyPr>
            <a:p>
              <a:endParaRPr dirty="0"/>
            </a:p>
          </p:txBody>
        </p:sp>
        <p:sp>
          <p:nvSpPr>
            <p:cNvPr id="1049092" name="object 13"/>
            <p:cNvSpPr/>
            <p:nvPr/>
          </p:nvSpPr>
          <p:spPr>
            <a:xfrm>
              <a:off x="4311046" y="2415854"/>
              <a:ext cx="2315972" cy="396875"/>
            </a:xfrm>
            <a:custGeom>
              <a:avLst/>
              <a:ahLst/>
              <a:rect l="l" t="t" r="r" b="b"/>
              <a:pathLst>
                <a:path w="2315972" h="396875">
                  <a:moveTo>
                    <a:pt x="0" y="396875"/>
                  </a:moveTo>
                  <a:lnTo>
                    <a:pt x="2315972" y="396875"/>
                  </a:lnTo>
                  <a:lnTo>
                    <a:pt x="2315972" y="0"/>
                  </a:lnTo>
                  <a:lnTo>
                    <a:pt x="0" y="0"/>
                  </a:lnTo>
                  <a:lnTo>
                    <a:pt x="0" y="396875"/>
                  </a:lnTo>
                  <a:close/>
                </a:path>
              </a:pathLst>
            </a:custGeom>
            <a:solidFill>
              <a:srgbClr val="FFFFFF"/>
            </a:solidFill>
          </p:spPr>
          <p:txBody>
            <a:bodyPr bIns="0" lIns="0" rIns="0" rtlCol="0" tIns="0" wrap="square">
              <a:spAutoFit/>
            </a:bodyPr>
            <a:p>
              <a:endParaRPr dirty="0"/>
            </a:p>
          </p:txBody>
        </p:sp>
        <p:sp>
          <p:nvSpPr>
            <p:cNvPr id="1049093" name="object 14"/>
            <p:cNvSpPr/>
            <p:nvPr/>
          </p:nvSpPr>
          <p:spPr>
            <a:xfrm>
              <a:off x="4053618" y="2812729"/>
              <a:ext cx="257327" cy="396875"/>
            </a:xfrm>
            <a:custGeom>
              <a:avLst/>
              <a:ahLst/>
              <a:rect l="l" t="t" r="r" b="b"/>
              <a:pathLst>
                <a:path w="257327" h="396875">
                  <a:moveTo>
                    <a:pt x="0" y="396875"/>
                  </a:moveTo>
                  <a:lnTo>
                    <a:pt x="257327" y="396875"/>
                  </a:lnTo>
                  <a:lnTo>
                    <a:pt x="257327" y="0"/>
                  </a:lnTo>
                  <a:lnTo>
                    <a:pt x="0" y="0"/>
                  </a:lnTo>
                  <a:lnTo>
                    <a:pt x="0" y="396875"/>
                  </a:lnTo>
                  <a:close/>
                </a:path>
              </a:pathLst>
            </a:custGeom>
            <a:solidFill>
              <a:srgbClr val="FFFFFF"/>
            </a:solidFill>
          </p:spPr>
          <p:txBody>
            <a:bodyPr bIns="0" lIns="0" rIns="0" rtlCol="0" tIns="0" wrap="square">
              <a:spAutoFit/>
            </a:bodyPr>
            <a:p>
              <a:endParaRPr dirty="0"/>
            </a:p>
          </p:txBody>
        </p:sp>
        <p:sp>
          <p:nvSpPr>
            <p:cNvPr id="1049094" name="object 15"/>
            <p:cNvSpPr/>
            <p:nvPr/>
          </p:nvSpPr>
          <p:spPr>
            <a:xfrm>
              <a:off x="4311046" y="2812729"/>
              <a:ext cx="2315972" cy="396875"/>
            </a:xfrm>
            <a:custGeom>
              <a:avLst/>
              <a:ahLst/>
              <a:rect l="l" t="t" r="r" b="b"/>
              <a:pathLst>
                <a:path w="2315972" h="396875">
                  <a:moveTo>
                    <a:pt x="0" y="396875"/>
                  </a:moveTo>
                  <a:lnTo>
                    <a:pt x="2315972" y="396875"/>
                  </a:lnTo>
                  <a:lnTo>
                    <a:pt x="2315972" y="0"/>
                  </a:lnTo>
                  <a:lnTo>
                    <a:pt x="0" y="0"/>
                  </a:lnTo>
                  <a:lnTo>
                    <a:pt x="0" y="396875"/>
                  </a:lnTo>
                  <a:close/>
                </a:path>
              </a:pathLst>
            </a:custGeom>
            <a:solidFill>
              <a:srgbClr val="FFFFFF"/>
            </a:solidFill>
          </p:spPr>
          <p:txBody>
            <a:bodyPr bIns="0" lIns="0" rIns="0" rtlCol="0" tIns="0" wrap="square">
              <a:spAutoFit/>
            </a:bodyPr>
            <a:p>
              <a:endParaRPr dirty="0"/>
            </a:p>
          </p:txBody>
        </p:sp>
        <p:sp>
          <p:nvSpPr>
            <p:cNvPr id="1049095" name="object 16"/>
            <p:cNvSpPr/>
            <p:nvPr/>
          </p:nvSpPr>
          <p:spPr>
            <a:xfrm>
              <a:off x="4053618" y="3209604"/>
              <a:ext cx="257327" cy="396875"/>
            </a:xfrm>
            <a:custGeom>
              <a:avLst/>
              <a:ahLst/>
              <a:rect l="l" t="t" r="r" b="b"/>
              <a:pathLst>
                <a:path w="257327" h="396875">
                  <a:moveTo>
                    <a:pt x="0" y="396875"/>
                  </a:moveTo>
                  <a:lnTo>
                    <a:pt x="257327" y="396875"/>
                  </a:lnTo>
                  <a:lnTo>
                    <a:pt x="257327" y="0"/>
                  </a:lnTo>
                  <a:lnTo>
                    <a:pt x="0" y="0"/>
                  </a:lnTo>
                  <a:lnTo>
                    <a:pt x="0" y="396875"/>
                  </a:lnTo>
                  <a:close/>
                </a:path>
              </a:pathLst>
            </a:custGeom>
            <a:solidFill>
              <a:srgbClr val="FFFFFF"/>
            </a:solidFill>
          </p:spPr>
          <p:txBody>
            <a:bodyPr bIns="0" lIns="0" rIns="0" rtlCol="0" tIns="0" wrap="square">
              <a:spAutoFit/>
            </a:bodyPr>
            <a:p>
              <a:endParaRPr dirty="0"/>
            </a:p>
          </p:txBody>
        </p:sp>
        <p:sp>
          <p:nvSpPr>
            <p:cNvPr id="1049096" name="object 17"/>
            <p:cNvSpPr/>
            <p:nvPr/>
          </p:nvSpPr>
          <p:spPr>
            <a:xfrm>
              <a:off x="4311046" y="3209604"/>
              <a:ext cx="2315972" cy="396875"/>
            </a:xfrm>
            <a:custGeom>
              <a:avLst/>
              <a:ahLst/>
              <a:rect l="l" t="t" r="r" b="b"/>
              <a:pathLst>
                <a:path w="2315972" h="396875">
                  <a:moveTo>
                    <a:pt x="0" y="396875"/>
                  </a:moveTo>
                  <a:lnTo>
                    <a:pt x="2315972" y="396875"/>
                  </a:lnTo>
                  <a:lnTo>
                    <a:pt x="2315972" y="0"/>
                  </a:lnTo>
                  <a:lnTo>
                    <a:pt x="0" y="0"/>
                  </a:lnTo>
                  <a:lnTo>
                    <a:pt x="0" y="396875"/>
                  </a:lnTo>
                  <a:close/>
                </a:path>
              </a:pathLst>
            </a:custGeom>
            <a:solidFill>
              <a:srgbClr val="FFFFFF"/>
            </a:solidFill>
          </p:spPr>
          <p:txBody>
            <a:bodyPr bIns="0" lIns="0" rIns="0" rtlCol="0" tIns="0" wrap="square">
              <a:spAutoFit/>
            </a:bodyPr>
            <a:p>
              <a:endParaRPr dirty="0"/>
            </a:p>
          </p:txBody>
        </p:sp>
        <p:sp>
          <p:nvSpPr>
            <p:cNvPr id="1049097" name="object 18"/>
            <p:cNvSpPr txBox="1"/>
            <p:nvPr/>
          </p:nvSpPr>
          <p:spPr>
            <a:xfrm>
              <a:off x="4103401" y="2492943"/>
              <a:ext cx="159385" cy="241300"/>
            </a:xfrm>
            <a:prstGeom prst="rect"/>
          </p:spPr>
          <p:txBody>
            <a:bodyPr bIns="0" lIns="0" rIns="0" rtlCol="0" tIns="0" vert="horz" wrap="square">
              <a:spAutoFit/>
            </a:bodyPr>
            <a:p>
              <a:pPr marL="12700">
                <a:lnSpc>
                  <a:spcPct val="100000"/>
                </a:lnSpc>
              </a:pPr>
              <a:r>
                <a:rPr b="1" dirty="0" sz="1500">
                  <a:solidFill>
                    <a:srgbClr val="C00000"/>
                  </a:solidFill>
                  <a:latin typeface="微软雅黑"/>
                  <a:cs typeface="微软雅黑"/>
                </a:rPr>
                <a:t>√</a:t>
              </a:r>
              <a:endParaRPr dirty="0" sz="1500">
                <a:latin typeface="微软雅黑"/>
                <a:cs typeface="微软雅黑"/>
              </a:endParaRPr>
            </a:p>
          </p:txBody>
        </p:sp>
        <p:sp>
          <p:nvSpPr>
            <p:cNvPr id="1049098" name="object 19"/>
            <p:cNvSpPr txBox="1"/>
            <p:nvPr/>
          </p:nvSpPr>
          <p:spPr>
            <a:xfrm>
              <a:off x="4390168" y="2477068"/>
              <a:ext cx="1930400" cy="241300"/>
            </a:xfrm>
            <a:prstGeom prst="rect"/>
          </p:spPr>
          <p:txBody>
            <a:bodyPr bIns="0" lIns="0" rIns="0" rtlCol="0" tIns="0" vert="horz" wrap="square">
              <a:spAutoFit/>
            </a:bodyPr>
            <a:p>
              <a:pPr marL="12700">
                <a:lnSpc>
                  <a:spcPct val="100000"/>
                </a:lnSpc>
              </a:pPr>
              <a:r>
                <a:rPr dirty="0" sz="1500" spc="-5">
                  <a:solidFill>
                    <a:srgbClr val="404040"/>
                  </a:solidFill>
                  <a:latin typeface="微软雅黑"/>
                  <a:cs typeface="微软雅黑"/>
                </a:rPr>
                <a:t>保障从业人员劳动安全</a:t>
              </a:r>
              <a:endParaRPr dirty="0" sz="1500">
                <a:latin typeface="微软雅黑"/>
                <a:cs typeface="微软雅黑"/>
              </a:endParaRPr>
            </a:p>
          </p:txBody>
        </p:sp>
        <p:sp>
          <p:nvSpPr>
            <p:cNvPr id="1049099" name="object 20"/>
            <p:cNvSpPr txBox="1"/>
            <p:nvPr/>
          </p:nvSpPr>
          <p:spPr>
            <a:xfrm>
              <a:off x="4103401" y="2889818"/>
              <a:ext cx="159385" cy="241300"/>
            </a:xfrm>
            <a:prstGeom prst="rect"/>
          </p:spPr>
          <p:txBody>
            <a:bodyPr bIns="0" lIns="0" rIns="0" rtlCol="0" tIns="0" vert="horz" wrap="square">
              <a:spAutoFit/>
            </a:bodyPr>
            <a:p>
              <a:pPr marL="12700">
                <a:lnSpc>
                  <a:spcPct val="100000"/>
                </a:lnSpc>
              </a:pPr>
              <a:r>
                <a:rPr b="1" dirty="0" sz="1500">
                  <a:solidFill>
                    <a:srgbClr val="C00000"/>
                  </a:solidFill>
                  <a:latin typeface="微软雅黑"/>
                  <a:cs typeface="微软雅黑"/>
                </a:rPr>
                <a:t>√</a:t>
              </a:r>
              <a:endParaRPr dirty="0" sz="1500">
                <a:latin typeface="微软雅黑"/>
                <a:cs typeface="微软雅黑"/>
              </a:endParaRPr>
            </a:p>
          </p:txBody>
        </p:sp>
        <p:sp>
          <p:nvSpPr>
            <p:cNvPr id="1049100" name="object 21"/>
            <p:cNvSpPr txBox="1"/>
            <p:nvPr/>
          </p:nvSpPr>
          <p:spPr>
            <a:xfrm>
              <a:off x="4390168" y="2874198"/>
              <a:ext cx="1739900" cy="241300"/>
            </a:xfrm>
            <a:prstGeom prst="rect"/>
          </p:spPr>
          <p:txBody>
            <a:bodyPr bIns="0" lIns="0" rIns="0" rtlCol="0" tIns="0" vert="horz" wrap="square">
              <a:spAutoFit/>
            </a:bodyPr>
            <a:p>
              <a:pPr marL="12700">
                <a:lnSpc>
                  <a:spcPct val="100000"/>
                </a:lnSpc>
              </a:pPr>
              <a:r>
                <a:rPr dirty="0" sz="1500">
                  <a:solidFill>
                    <a:srgbClr val="404040"/>
                  </a:solidFill>
                  <a:latin typeface="微软雅黑"/>
                  <a:cs typeface="微软雅黑"/>
                </a:rPr>
                <a:t>防止职业危害的事项</a:t>
              </a:r>
              <a:endParaRPr dirty="0" sz="1500">
                <a:latin typeface="微软雅黑"/>
                <a:cs typeface="微软雅黑"/>
              </a:endParaRPr>
            </a:p>
          </p:txBody>
        </p:sp>
        <p:sp>
          <p:nvSpPr>
            <p:cNvPr id="1049101" name="object 22"/>
            <p:cNvSpPr txBox="1"/>
            <p:nvPr/>
          </p:nvSpPr>
          <p:spPr>
            <a:xfrm>
              <a:off x="4103401" y="3286693"/>
              <a:ext cx="159385" cy="241300"/>
            </a:xfrm>
            <a:prstGeom prst="rect"/>
          </p:spPr>
          <p:txBody>
            <a:bodyPr bIns="0" lIns="0" rIns="0" rtlCol="0" tIns="0" vert="horz" wrap="square">
              <a:spAutoFit/>
            </a:bodyPr>
            <a:p>
              <a:pPr marL="12700">
                <a:lnSpc>
                  <a:spcPct val="100000"/>
                </a:lnSpc>
              </a:pPr>
              <a:r>
                <a:rPr b="1" dirty="0" sz="1500">
                  <a:solidFill>
                    <a:srgbClr val="C00000"/>
                  </a:solidFill>
                  <a:latin typeface="微软雅黑"/>
                  <a:cs typeface="微软雅黑"/>
                </a:rPr>
                <a:t>√</a:t>
              </a:r>
              <a:endParaRPr dirty="0" sz="1500">
                <a:latin typeface="微软雅黑"/>
                <a:cs typeface="微软雅黑"/>
              </a:endParaRPr>
            </a:p>
          </p:txBody>
        </p:sp>
        <p:sp>
          <p:nvSpPr>
            <p:cNvPr id="1049102" name="object 23"/>
            <p:cNvSpPr txBox="1"/>
            <p:nvPr/>
          </p:nvSpPr>
          <p:spPr>
            <a:xfrm>
              <a:off x="4390168" y="3271073"/>
              <a:ext cx="2120900" cy="241300"/>
            </a:xfrm>
            <a:prstGeom prst="rect"/>
          </p:spPr>
          <p:txBody>
            <a:bodyPr bIns="0" lIns="0" rIns="0" rtlCol="0" tIns="0" vert="horz" wrap="square">
              <a:spAutoFit/>
            </a:bodyPr>
            <a:p>
              <a:pPr marL="12700">
                <a:lnSpc>
                  <a:spcPct val="100000"/>
                </a:lnSpc>
              </a:pPr>
              <a:r>
                <a:rPr dirty="0" sz="1500">
                  <a:solidFill>
                    <a:srgbClr val="404040"/>
                  </a:solidFill>
                  <a:latin typeface="微软雅黑"/>
                  <a:cs typeface="微软雅黑"/>
                </a:rPr>
                <a:t>为从业人员办理工伤保险</a:t>
              </a:r>
              <a:endParaRPr dirty="0" sz="1500">
                <a:latin typeface="微软雅黑"/>
                <a:cs typeface="微软雅黑"/>
              </a:endParaRPr>
            </a:p>
          </p:txBody>
        </p:sp>
        <p:sp>
          <p:nvSpPr>
            <p:cNvPr id="1049103" name="object 24"/>
            <p:cNvSpPr/>
            <p:nvPr/>
          </p:nvSpPr>
          <p:spPr>
            <a:xfrm>
              <a:off x="3866927" y="4253925"/>
              <a:ext cx="2915412" cy="2447544"/>
            </a:xfrm>
            <a:custGeom>
              <a:avLst/>
              <a:ahLst/>
              <a:rect l="l" t="t" r="r" b="b"/>
              <a:pathLst>
                <a:path w="2915412" h="2447544">
                  <a:moveTo>
                    <a:pt x="0" y="2447544"/>
                  </a:moveTo>
                  <a:lnTo>
                    <a:pt x="2915412" y="2447544"/>
                  </a:lnTo>
                  <a:lnTo>
                    <a:pt x="2915412" y="0"/>
                  </a:lnTo>
                  <a:lnTo>
                    <a:pt x="0" y="0"/>
                  </a:lnTo>
                  <a:lnTo>
                    <a:pt x="0" y="2447544"/>
                  </a:lnTo>
                  <a:close/>
                </a:path>
              </a:pathLst>
            </a:custGeom>
            <a:ln w="28956">
              <a:solidFill>
                <a:srgbClr val="DC3B00"/>
              </a:solidFill>
            </a:ln>
          </p:spPr>
          <p:txBody>
            <a:bodyPr bIns="0" lIns="0" rIns="0" rtlCol="0" tIns="0" wrap="square">
              <a:spAutoFit/>
            </a:bodyPr>
            <a:p>
              <a:endParaRPr dirty="0"/>
            </a:p>
          </p:txBody>
        </p:sp>
        <p:sp>
          <p:nvSpPr>
            <p:cNvPr id="1049104" name="object 25"/>
            <p:cNvSpPr txBox="1"/>
            <p:nvPr/>
          </p:nvSpPr>
          <p:spPr>
            <a:xfrm>
              <a:off x="4356386" y="4381688"/>
              <a:ext cx="537845" cy="302895"/>
            </a:xfrm>
            <a:prstGeom prst="rect"/>
          </p:spPr>
          <p:txBody>
            <a:bodyPr bIns="0" lIns="0" rIns="0" rtlCol="0" tIns="0" vert="horz" wrap="square">
              <a:spAutoFit/>
            </a:bodyPr>
            <a:p>
              <a:pPr marL="12700">
                <a:lnSpc>
                  <a:spcPts val="2380"/>
                </a:lnSpc>
              </a:pPr>
              <a:r>
                <a:rPr b="1" dirty="0" sz="2000" spc="10">
                  <a:solidFill>
                    <a:srgbClr val="C25553"/>
                  </a:solidFill>
                  <a:latin typeface="微软雅黑"/>
                  <a:cs typeface="微软雅黑"/>
                </a:rPr>
                <a:t>生死</a:t>
              </a:r>
              <a:endParaRPr dirty="0" sz="2000">
                <a:latin typeface="微软雅黑"/>
                <a:cs typeface="微软雅黑"/>
              </a:endParaRPr>
            </a:p>
          </p:txBody>
        </p:sp>
        <p:sp>
          <p:nvSpPr>
            <p:cNvPr id="1049105" name="object 26"/>
            <p:cNvSpPr txBox="1"/>
            <p:nvPr/>
          </p:nvSpPr>
          <p:spPr>
            <a:xfrm>
              <a:off x="5566442" y="4381688"/>
              <a:ext cx="538480" cy="302895"/>
            </a:xfrm>
            <a:prstGeom prst="rect"/>
          </p:spPr>
          <p:txBody>
            <a:bodyPr bIns="0" lIns="0" rIns="0" rtlCol="0" tIns="0" vert="horz" wrap="square">
              <a:spAutoFit/>
            </a:bodyPr>
            <a:p>
              <a:pPr marL="12700">
                <a:lnSpc>
                  <a:spcPts val="2380"/>
                </a:lnSpc>
              </a:pPr>
              <a:r>
                <a:rPr b="1" dirty="0" sz="2000" spc="10">
                  <a:solidFill>
                    <a:srgbClr val="C25553"/>
                  </a:solidFill>
                  <a:latin typeface="微软雅黑"/>
                  <a:cs typeface="微软雅黑"/>
                </a:rPr>
                <a:t>合同</a:t>
              </a:r>
              <a:endParaRPr dirty="0" sz="2000">
                <a:latin typeface="微软雅黑"/>
                <a:cs typeface="微软雅黑"/>
              </a:endParaRPr>
            </a:p>
          </p:txBody>
        </p:sp>
        <p:sp>
          <p:nvSpPr>
            <p:cNvPr id="1049106" name="object 27"/>
            <p:cNvSpPr/>
            <p:nvPr/>
          </p:nvSpPr>
          <p:spPr>
            <a:xfrm>
              <a:off x="4145057" y="4844730"/>
              <a:ext cx="2214372" cy="0"/>
            </a:xfrm>
            <a:custGeom>
              <a:avLst/>
              <a:ahLst/>
              <a:rect l="l" t="t" r="r" b="b"/>
              <a:pathLst>
                <a:path w="2214372">
                  <a:moveTo>
                    <a:pt x="0" y="0"/>
                  </a:moveTo>
                  <a:lnTo>
                    <a:pt x="2214372" y="0"/>
                  </a:lnTo>
                </a:path>
              </a:pathLst>
            </a:custGeom>
            <a:ln w="8889">
              <a:solidFill>
                <a:srgbClr val="585858"/>
              </a:solidFill>
            </a:ln>
          </p:spPr>
          <p:txBody>
            <a:bodyPr bIns="0" lIns="0" rIns="0" rtlCol="0" tIns="0" wrap="square">
              <a:spAutoFit/>
            </a:bodyPr>
            <a:p>
              <a:endParaRPr dirty="0"/>
            </a:p>
          </p:txBody>
        </p:sp>
        <p:sp>
          <p:nvSpPr>
            <p:cNvPr id="1049107" name="object 28"/>
            <p:cNvSpPr/>
            <p:nvPr/>
          </p:nvSpPr>
          <p:spPr>
            <a:xfrm>
              <a:off x="4145057" y="5164769"/>
              <a:ext cx="2214372" cy="0"/>
            </a:xfrm>
            <a:custGeom>
              <a:avLst/>
              <a:ahLst/>
              <a:rect l="l" t="t" r="r" b="b"/>
              <a:pathLst>
                <a:path w="2214372">
                  <a:moveTo>
                    <a:pt x="0" y="0"/>
                  </a:moveTo>
                  <a:lnTo>
                    <a:pt x="2214372" y="0"/>
                  </a:lnTo>
                </a:path>
              </a:pathLst>
            </a:custGeom>
            <a:ln w="8889">
              <a:solidFill>
                <a:srgbClr val="585858"/>
              </a:solidFill>
            </a:ln>
          </p:spPr>
          <p:txBody>
            <a:bodyPr bIns="0" lIns="0" rIns="0" rtlCol="0" tIns="0" wrap="square">
              <a:spAutoFit/>
            </a:bodyPr>
            <a:p>
              <a:endParaRPr dirty="0"/>
            </a:p>
          </p:txBody>
        </p:sp>
        <p:sp>
          <p:nvSpPr>
            <p:cNvPr id="1049108" name="object 29"/>
            <p:cNvSpPr/>
            <p:nvPr/>
          </p:nvSpPr>
          <p:spPr>
            <a:xfrm>
              <a:off x="3906043" y="5208547"/>
              <a:ext cx="283590" cy="1463674"/>
            </a:xfrm>
            <a:custGeom>
              <a:avLst/>
              <a:ahLst/>
              <a:rect l="l" t="t" r="r" b="b"/>
              <a:pathLst>
                <a:path w="283590" h="1463675">
                  <a:moveTo>
                    <a:pt x="0" y="1463674"/>
                  </a:moveTo>
                  <a:lnTo>
                    <a:pt x="283590" y="1463674"/>
                  </a:lnTo>
                  <a:lnTo>
                    <a:pt x="283590" y="0"/>
                  </a:lnTo>
                  <a:lnTo>
                    <a:pt x="0" y="0"/>
                  </a:lnTo>
                  <a:lnTo>
                    <a:pt x="0" y="1463674"/>
                  </a:lnTo>
                  <a:close/>
                </a:path>
              </a:pathLst>
            </a:custGeom>
            <a:solidFill>
              <a:srgbClr val="FFFFFF"/>
            </a:solidFill>
          </p:spPr>
          <p:txBody>
            <a:bodyPr bIns="0" lIns="0" rIns="0" rtlCol="0" tIns="0" wrap="square">
              <a:spAutoFit/>
            </a:bodyPr>
            <a:p>
              <a:endParaRPr dirty="0"/>
            </a:p>
          </p:txBody>
        </p:sp>
        <p:sp>
          <p:nvSpPr>
            <p:cNvPr id="1049109" name="object 30"/>
            <p:cNvSpPr/>
            <p:nvPr/>
          </p:nvSpPr>
          <p:spPr>
            <a:xfrm>
              <a:off x="4189634" y="5208547"/>
              <a:ext cx="2552318" cy="1463674"/>
            </a:xfrm>
            <a:custGeom>
              <a:avLst/>
              <a:ahLst/>
              <a:rect l="l" t="t" r="r" b="b"/>
              <a:pathLst>
                <a:path w="2552318" h="1463675">
                  <a:moveTo>
                    <a:pt x="0" y="1463674"/>
                  </a:moveTo>
                  <a:lnTo>
                    <a:pt x="2552318" y="1463674"/>
                  </a:lnTo>
                  <a:lnTo>
                    <a:pt x="2552318" y="0"/>
                  </a:lnTo>
                  <a:lnTo>
                    <a:pt x="0" y="0"/>
                  </a:lnTo>
                  <a:lnTo>
                    <a:pt x="0" y="1463674"/>
                  </a:lnTo>
                  <a:close/>
                </a:path>
              </a:pathLst>
            </a:custGeom>
            <a:solidFill>
              <a:srgbClr val="FFFFFF"/>
            </a:solidFill>
          </p:spPr>
          <p:txBody>
            <a:bodyPr bIns="0" lIns="0" rIns="0" rtlCol="0" tIns="0" wrap="square">
              <a:spAutoFit/>
            </a:bodyPr>
            <a:p>
              <a:endParaRPr dirty="0"/>
            </a:p>
          </p:txBody>
        </p:sp>
        <p:sp>
          <p:nvSpPr>
            <p:cNvPr id="1049110" name="object 31"/>
            <p:cNvSpPr txBox="1"/>
            <p:nvPr/>
          </p:nvSpPr>
          <p:spPr>
            <a:xfrm>
              <a:off x="3969036" y="5224843"/>
              <a:ext cx="2611755" cy="1232305"/>
            </a:xfrm>
            <a:prstGeom prst="rect"/>
          </p:spPr>
          <p:txBody>
            <a:bodyPr bIns="0" lIns="0" rIns="0" rtlCol="0" tIns="0" vert="horz" wrap="square">
              <a:spAutoFit/>
            </a:bodyPr>
            <a:p>
              <a:pPr marL="312420" marR="6350">
                <a:lnSpc>
                  <a:spcPct val="120000"/>
                </a:lnSpc>
              </a:pPr>
              <a:r>
                <a:rPr dirty="0" sz="1500" err="1">
                  <a:solidFill>
                    <a:srgbClr val="404040"/>
                  </a:solidFill>
                  <a:latin typeface="微软雅黑"/>
                  <a:cs typeface="微软雅黑"/>
                </a:rPr>
                <a:t>不得以任何形式与从业人员</a:t>
              </a:r>
              <a:r>
                <a:rPr dirty="0" sz="1500">
                  <a:solidFill>
                    <a:srgbClr val="404040"/>
                  </a:solidFill>
                  <a:latin typeface="微软雅黑"/>
                  <a:cs typeface="微软雅黑"/>
                </a:rPr>
                <a:t> 订立协议，免除或者减轻其</a:t>
              </a:r>
              <a:endParaRPr dirty="0" sz="1500">
                <a:latin typeface="微软雅黑"/>
                <a:cs typeface="微软雅黑"/>
              </a:endParaRPr>
            </a:p>
            <a:p>
              <a:pPr indent="-300355" marL="312420" marR="6350">
                <a:lnSpc>
                  <a:spcPct val="119800"/>
                </a:lnSpc>
                <a:spcBef>
                  <a:spcPts val="5"/>
                </a:spcBef>
                <a:tabLst>
                  <a:tab algn="l" pos="312420"/>
                </a:tabLst>
              </a:pPr>
              <a:r>
                <a:rPr b="1" dirty="0" sz="1500">
                  <a:solidFill>
                    <a:srgbClr val="C00000"/>
                  </a:solidFill>
                  <a:latin typeface="微软雅黑"/>
                  <a:cs typeface="微软雅黑"/>
                </a:rPr>
                <a:t>√	</a:t>
              </a:r>
              <a:r>
                <a:rPr dirty="0" sz="1500" err="1">
                  <a:solidFill>
                    <a:srgbClr val="404040"/>
                  </a:solidFill>
                  <a:latin typeface="微软雅黑"/>
                  <a:cs typeface="微软雅黑"/>
                </a:rPr>
                <a:t>对从业人员因生产安全事故</a:t>
              </a:r>
              <a:endParaRPr altLang="zh-CN" dirty="0" sz="1500" lang="en-US">
                <a:solidFill>
                  <a:srgbClr val="404040"/>
                </a:solidFill>
                <a:latin typeface="微软雅黑"/>
                <a:cs typeface="微软雅黑"/>
              </a:endParaRPr>
            </a:p>
            <a:p>
              <a:pPr indent="-300355" marL="312420" marR="6350">
                <a:lnSpc>
                  <a:spcPct val="119800"/>
                </a:lnSpc>
                <a:spcBef>
                  <a:spcPts val="5"/>
                </a:spcBef>
                <a:tabLst>
                  <a:tab algn="l" pos="312420"/>
                </a:tabLst>
              </a:pPr>
              <a:r>
                <a:rPr altLang="zh-CN" dirty="0" sz="1500" lang="en-US">
                  <a:solidFill>
                    <a:srgbClr val="404040"/>
                  </a:solidFill>
                  <a:latin typeface="微软雅黑"/>
                  <a:cs typeface="微软雅黑"/>
                </a:rPr>
                <a:t>     </a:t>
              </a:r>
              <a:r>
                <a:rPr dirty="0" sz="1500" err="1">
                  <a:solidFill>
                    <a:srgbClr val="404040"/>
                  </a:solidFill>
                  <a:latin typeface="微软雅黑"/>
                  <a:cs typeface="微软雅黑"/>
                </a:rPr>
                <a:t>伤亡依法应承担的责任</a:t>
              </a:r>
              <a:endParaRPr dirty="0" sz="1500">
                <a:latin typeface="微软雅黑"/>
                <a:cs typeface="微软雅黑"/>
              </a:endParaRPr>
            </a:p>
          </p:txBody>
        </p:sp>
        <p:sp>
          <p:nvSpPr>
            <p:cNvPr id="1049111" name="object 32"/>
            <p:cNvSpPr/>
            <p:nvPr/>
          </p:nvSpPr>
          <p:spPr>
            <a:xfrm>
              <a:off x="4664742" y="3969700"/>
              <a:ext cx="1222248" cy="1153668"/>
            </a:xfrm>
            <a:custGeom>
              <a:avLst/>
              <a:ahLst/>
              <a:rect l="l" t="t" r="r" b="b"/>
              <a:pathLst>
                <a:path w="1222248" h="1153668">
                  <a:moveTo>
                    <a:pt x="0" y="992505"/>
                  </a:moveTo>
                  <a:lnTo>
                    <a:pt x="22478" y="1028065"/>
                  </a:lnTo>
                  <a:lnTo>
                    <a:pt x="44958" y="1059561"/>
                  </a:lnTo>
                  <a:lnTo>
                    <a:pt x="89915" y="1107821"/>
                  </a:lnTo>
                  <a:lnTo>
                    <a:pt x="134747" y="1139190"/>
                  </a:lnTo>
                  <a:lnTo>
                    <a:pt x="177926" y="1152017"/>
                  </a:lnTo>
                  <a:lnTo>
                    <a:pt x="189611" y="1153668"/>
                  </a:lnTo>
                  <a:lnTo>
                    <a:pt x="204850" y="1152017"/>
                  </a:lnTo>
                  <a:lnTo>
                    <a:pt x="253491" y="1135888"/>
                  </a:lnTo>
                  <a:lnTo>
                    <a:pt x="289433" y="1114679"/>
                  </a:lnTo>
                  <a:lnTo>
                    <a:pt x="308228" y="1100201"/>
                  </a:lnTo>
                  <a:lnTo>
                    <a:pt x="328929" y="1084961"/>
                  </a:lnTo>
                  <a:lnTo>
                    <a:pt x="347852" y="1065403"/>
                  </a:lnTo>
                  <a:lnTo>
                    <a:pt x="370332" y="1045972"/>
                  </a:lnTo>
                  <a:lnTo>
                    <a:pt x="390905" y="1023874"/>
                  </a:lnTo>
                  <a:lnTo>
                    <a:pt x="413385" y="1001014"/>
                  </a:lnTo>
                  <a:lnTo>
                    <a:pt x="41401" y="1001014"/>
                  </a:lnTo>
                  <a:lnTo>
                    <a:pt x="29717" y="999236"/>
                  </a:lnTo>
                  <a:lnTo>
                    <a:pt x="0" y="992505"/>
                  </a:lnTo>
                  <a:close/>
                </a:path>
                <a:path w="1222248" h="1153668">
                  <a:moveTo>
                    <a:pt x="825849" y="806704"/>
                  </a:moveTo>
                  <a:lnTo>
                    <a:pt x="565276" y="806704"/>
                  </a:lnTo>
                  <a:lnTo>
                    <a:pt x="621919" y="870331"/>
                  </a:lnTo>
                  <a:lnTo>
                    <a:pt x="651510" y="905129"/>
                  </a:lnTo>
                  <a:lnTo>
                    <a:pt x="681227" y="935609"/>
                  </a:lnTo>
                  <a:lnTo>
                    <a:pt x="708151" y="964438"/>
                  </a:lnTo>
                  <a:lnTo>
                    <a:pt x="763904" y="1017143"/>
                  </a:lnTo>
                  <a:lnTo>
                    <a:pt x="789939" y="1038352"/>
                  </a:lnTo>
                  <a:lnTo>
                    <a:pt x="815086" y="1059561"/>
                  </a:lnTo>
                  <a:lnTo>
                    <a:pt x="839342" y="1077341"/>
                  </a:lnTo>
                  <a:lnTo>
                    <a:pt x="887984" y="1107821"/>
                  </a:lnTo>
                  <a:lnTo>
                    <a:pt x="953515" y="1137539"/>
                  </a:lnTo>
                  <a:lnTo>
                    <a:pt x="994917" y="1145159"/>
                  </a:lnTo>
                  <a:lnTo>
                    <a:pt x="1013713" y="1146937"/>
                  </a:lnTo>
                  <a:lnTo>
                    <a:pt x="1046099" y="1143508"/>
                  </a:lnTo>
                  <a:lnTo>
                    <a:pt x="1073912" y="1137539"/>
                  </a:lnTo>
                  <a:lnTo>
                    <a:pt x="1100074" y="1123950"/>
                  </a:lnTo>
                  <a:lnTo>
                    <a:pt x="1122552" y="1106170"/>
                  </a:lnTo>
                  <a:lnTo>
                    <a:pt x="1130553" y="1096772"/>
                  </a:lnTo>
                  <a:lnTo>
                    <a:pt x="1141349" y="1084961"/>
                  </a:lnTo>
                  <a:lnTo>
                    <a:pt x="1149477" y="1070483"/>
                  </a:lnTo>
                  <a:lnTo>
                    <a:pt x="1160272" y="1054481"/>
                  </a:lnTo>
                  <a:lnTo>
                    <a:pt x="1171955" y="1036574"/>
                  </a:lnTo>
                  <a:lnTo>
                    <a:pt x="1207008" y="967867"/>
                  </a:lnTo>
                  <a:lnTo>
                    <a:pt x="1216723" y="948436"/>
                  </a:lnTo>
                  <a:lnTo>
                    <a:pt x="1098169" y="948436"/>
                  </a:lnTo>
                  <a:lnTo>
                    <a:pt x="1075816" y="945007"/>
                  </a:lnTo>
                  <a:lnTo>
                    <a:pt x="1027176" y="933958"/>
                  </a:lnTo>
                  <a:lnTo>
                    <a:pt x="979551" y="914400"/>
                  </a:lnTo>
                  <a:lnTo>
                    <a:pt x="929259" y="886460"/>
                  </a:lnTo>
                  <a:lnTo>
                    <a:pt x="878966" y="850773"/>
                  </a:lnTo>
                  <a:lnTo>
                    <a:pt x="827659" y="808355"/>
                  </a:lnTo>
                  <a:lnTo>
                    <a:pt x="825849" y="806704"/>
                  </a:lnTo>
                  <a:close/>
                </a:path>
                <a:path w="1222248" h="1153668">
                  <a:moveTo>
                    <a:pt x="310007" y="0"/>
                  </a:moveTo>
                  <a:lnTo>
                    <a:pt x="251587" y="61975"/>
                  </a:lnTo>
                  <a:lnTo>
                    <a:pt x="212089" y="118745"/>
                  </a:lnTo>
                  <a:lnTo>
                    <a:pt x="186054" y="170561"/>
                  </a:lnTo>
                  <a:lnTo>
                    <a:pt x="178815" y="216281"/>
                  </a:lnTo>
                  <a:lnTo>
                    <a:pt x="178815" y="230759"/>
                  </a:lnTo>
                  <a:lnTo>
                    <a:pt x="182499" y="248538"/>
                  </a:lnTo>
                  <a:lnTo>
                    <a:pt x="187833" y="267208"/>
                  </a:lnTo>
                  <a:lnTo>
                    <a:pt x="193166" y="286766"/>
                  </a:lnTo>
                  <a:lnTo>
                    <a:pt x="201295" y="307975"/>
                  </a:lnTo>
                  <a:lnTo>
                    <a:pt x="212089" y="329946"/>
                  </a:lnTo>
                  <a:lnTo>
                    <a:pt x="223774" y="352933"/>
                  </a:lnTo>
                  <a:lnTo>
                    <a:pt x="239902" y="379222"/>
                  </a:lnTo>
                  <a:lnTo>
                    <a:pt x="255270" y="405511"/>
                  </a:lnTo>
                  <a:lnTo>
                    <a:pt x="272288" y="432562"/>
                  </a:lnTo>
                  <a:lnTo>
                    <a:pt x="292988" y="462280"/>
                  </a:lnTo>
                  <a:lnTo>
                    <a:pt x="313689" y="492887"/>
                  </a:lnTo>
                  <a:lnTo>
                    <a:pt x="390016" y="592074"/>
                  </a:lnTo>
                  <a:lnTo>
                    <a:pt x="453009" y="670179"/>
                  </a:lnTo>
                  <a:lnTo>
                    <a:pt x="407162" y="732028"/>
                  </a:lnTo>
                  <a:lnTo>
                    <a:pt x="381000" y="765175"/>
                  </a:lnTo>
                  <a:lnTo>
                    <a:pt x="356742" y="795655"/>
                  </a:lnTo>
                  <a:lnTo>
                    <a:pt x="310007" y="849122"/>
                  </a:lnTo>
                  <a:lnTo>
                    <a:pt x="263271" y="894969"/>
                  </a:lnTo>
                  <a:lnTo>
                    <a:pt x="217550" y="933958"/>
                  </a:lnTo>
                  <a:lnTo>
                    <a:pt x="174371" y="963676"/>
                  </a:lnTo>
                  <a:lnTo>
                    <a:pt x="131190" y="984885"/>
                  </a:lnTo>
                  <a:lnTo>
                    <a:pt x="91694" y="995934"/>
                  </a:lnTo>
                  <a:lnTo>
                    <a:pt x="52070" y="1001014"/>
                  </a:lnTo>
                  <a:lnTo>
                    <a:pt x="413385" y="1001014"/>
                  </a:lnTo>
                  <a:lnTo>
                    <a:pt x="437641" y="972947"/>
                  </a:lnTo>
                  <a:lnTo>
                    <a:pt x="460121" y="945007"/>
                  </a:lnTo>
                  <a:lnTo>
                    <a:pt x="486155" y="914400"/>
                  </a:lnTo>
                  <a:lnTo>
                    <a:pt x="510413" y="882269"/>
                  </a:lnTo>
                  <a:lnTo>
                    <a:pt x="536575" y="845693"/>
                  </a:lnTo>
                  <a:lnTo>
                    <a:pt x="565276" y="806704"/>
                  </a:lnTo>
                  <a:lnTo>
                    <a:pt x="825849" y="806704"/>
                  </a:lnTo>
                  <a:lnTo>
                    <a:pt x="801624" y="784606"/>
                  </a:lnTo>
                  <a:lnTo>
                    <a:pt x="773811" y="758317"/>
                  </a:lnTo>
                  <a:lnTo>
                    <a:pt x="747776" y="730377"/>
                  </a:lnTo>
                  <a:lnTo>
                    <a:pt x="684784" y="659130"/>
                  </a:lnTo>
                  <a:lnTo>
                    <a:pt x="734187" y="600583"/>
                  </a:lnTo>
                  <a:lnTo>
                    <a:pt x="790828" y="536956"/>
                  </a:lnTo>
                  <a:lnTo>
                    <a:pt x="806188" y="520827"/>
                  </a:lnTo>
                  <a:lnTo>
                    <a:pt x="565276" y="520827"/>
                  </a:lnTo>
                  <a:lnTo>
                    <a:pt x="537463" y="486918"/>
                  </a:lnTo>
                  <a:lnTo>
                    <a:pt x="496062" y="427482"/>
                  </a:lnTo>
                  <a:lnTo>
                    <a:pt x="458342" y="369062"/>
                  </a:lnTo>
                  <a:lnTo>
                    <a:pt x="424179" y="310515"/>
                  </a:lnTo>
                  <a:lnTo>
                    <a:pt x="394588" y="250189"/>
                  </a:lnTo>
                  <a:lnTo>
                    <a:pt x="367538" y="189230"/>
                  </a:lnTo>
                  <a:lnTo>
                    <a:pt x="345059" y="127254"/>
                  </a:lnTo>
                  <a:lnTo>
                    <a:pt x="326263" y="63626"/>
                  </a:lnTo>
                  <a:lnTo>
                    <a:pt x="310007" y="0"/>
                  </a:lnTo>
                  <a:close/>
                </a:path>
                <a:path w="1222248" h="1153668">
                  <a:moveTo>
                    <a:pt x="1222248" y="937387"/>
                  </a:moveTo>
                  <a:lnTo>
                    <a:pt x="1197990" y="942467"/>
                  </a:lnTo>
                  <a:lnTo>
                    <a:pt x="1160272" y="946658"/>
                  </a:lnTo>
                  <a:lnTo>
                    <a:pt x="1120648" y="948436"/>
                  </a:lnTo>
                  <a:lnTo>
                    <a:pt x="1216723" y="948436"/>
                  </a:lnTo>
                  <a:lnTo>
                    <a:pt x="1222248" y="937387"/>
                  </a:lnTo>
                  <a:close/>
                </a:path>
                <a:path w="1222248" h="1153668">
                  <a:moveTo>
                    <a:pt x="1004697" y="138302"/>
                  </a:moveTo>
                  <a:lnTo>
                    <a:pt x="948182" y="149351"/>
                  </a:lnTo>
                  <a:lnTo>
                    <a:pt x="905001" y="168783"/>
                  </a:lnTo>
                  <a:lnTo>
                    <a:pt x="860044" y="200151"/>
                  </a:lnTo>
                  <a:lnTo>
                    <a:pt x="810640" y="239268"/>
                  </a:lnTo>
                  <a:lnTo>
                    <a:pt x="758571" y="289306"/>
                  </a:lnTo>
                  <a:lnTo>
                    <a:pt x="730630" y="317246"/>
                  </a:lnTo>
                  <a:lnTo>
                    <a:pt x="703707" y="347853"/>
                  </a:lnTo>
                  <a:lnTo>
                    <a:pt x="673988" y="382524"/>
                  </a:lnTo>
                  <a:lnTo>
                    <a:pt x="644398" y="418211"/>
                  </a:lnTo>
                  <a:lnTo>
                    <a:pt x="615569" y="457200"/>
                  </a:lnTo>
                  <a:lnTo>
                    <a:pt x="565276" y="520827"/>
                  </a:lnTo>
                  <a:lnTo>
                    <a:pt x="806188" y="520827"/>
                  </a:lnTo>
                  <a:lnTo>
                    <a:pt x="846582" y="478409"/>
                  </a:lnTo>
                  <a:lnTo>
                    <a:pt x="899667" y="426720"/>
                  </a:lnTo>
                  <a:lnTo>
                    <a:pt x="951738" y="379222"/>
                  </a:lnTo>
                  <a:lnTo>
                    <a:pt x="1002919" y="338455"/>
                  </a:lnTo>
                  <a:lnTo>
                    <a:pt x="1053338" y="302895"/>
                  </a:lnTo>
                  <a:lnTo>
                    <a:pt x="1101852" y="271399"/>
                  </a:lnTo>
                  <a:lnTo>
                    <a:pt x="1148588" y="247650"/>
                  </a:lnTo>
                  <a:lnTo>
                    <a:pt x="1134237" y="228219"/>
                  </a:lnTo>
                  <a:lnTo>
                    <a:pt x="1111758" y="195072"/>
                  </a:lnTo>
                  <a:lnTo>
                    <a:pt x="1070355" y="156083"/>
                  </a:lnTo>
                  <a:lnTo>
                    <a:pt x="1023620" y="139954"/>
                  </a:lnTo>
                  <a:lnTo>
                    <a:pt x="1004697" y="138302"/>
                  </a:lnTo>
                  <a:close/>
                </a:path>
              </a:pathLst>
            </a:custGeom>
            <a:solidFill>
              <a:srgbClr val="DC3B00"/>
            </a:solidFill>
          </p:spPr>
          <p:txBody>
            <a:bodyPr bIns="0" lIns="0" rIns="0" rtlCol="0" tIns="0" wrap="square">
              <a:spAutoFit/>
            </a:bodyPr>
            <a:p>
              <a:endParaRPr dirty="0"/>
            </a:p>
          </p:txBody>
        </p:sp>
      </p:grpSp>
      <p:sp>
        <p:nvSpPr>
          <p:cNvPr id="1049112" name="object 33"/>
          <p:cNvSpPr/>
          <p:nvPr/>
        </p:nvSpPr>
        <p:spPr>
          <a:xfrm>
            <a:off x="9339536" y="4282348"/>
            <a:ext cx="2811150" cy="2577239"/>
          </a:xfrm>
          <a:prstGeom prst="rect"/>
          <a:blipFill>
            <a:blip xmlns:r="http://schemas.openxmlformats.org/officeDocument/2006/relationships" r:embed="rId3" cstate="print"/>
            <a:stretch>
              <a:fillRect/>
            </a:stretch>
          </a:blipFill>
        </p:spPr>
        <p:txBody>
          <a:bodyPr bIns="0" lIns="0" rIns="0" rtlCol="0" tIns="0" wrap="square">
            <a:spAutoFit/>
          </a:bodyPr>
          <a:p>
            <a:endParaRPr dirty="0"/>
          </a:p>
        </p:txBody>
      </p:sp>
      <p:grpSp>
        <p:nvGrpSpPr>
          <p:cNvPr id="189" name="组合 36"/>
          <p:cNvGrpSpPr/>
          <p:nvPr/>
        </p:nvGrpSpPr>
        <p:grpSpPr>
          <a:xfrm>
            <a:off x="194519" y="948674"/>
            <a:ext cx="5116038" cy="523220"/>
            <a:chOff x="400233" y="909514"/>
            <a:chExt cx="5116038" cy="523220"/>
          </a:xfrm>
        </p:grpSpPr>
        <p:sp>
          <p:nvSpPr>
            <p:cNvPr id="1049113" name="矩形 37"/>
            <p:cNvSpPr/>
            <p:nvPr/>
          </p:nvSpPr>
          <p:spPr>
            <a:xfrm flipH="1">
              <a:off x="400233" y="929898"/>
              <a:ext cx="226334" cy="502836"/>
            </a:xfrm>
            <a:prstGeom prst="rect"/>
            <a:solidFill>
              <a:srgbClr val="0071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solidFill>
                  <a:srgbClr val="FFFF00"/>
                </a:solidFill>
              </a:endParaRPr>
            </a:p>
          </p:txBody>
        </p:sp>
        <p:sp>
          <p:nvSpPr>
            <p:cNvPr id="1049114" name="文本框 38"/>
            <p:cNvSpPr txBox="1"/>
            <p:nvPr/>
          </p:nvSpPr>
          <p:spPr>
            <a:xfrm>
              <a:off x="626567" y="909514"/>
              <a:ext cx="4889704" cy="523220"/>
            </a:xfrm>
            <a:prstGeom prst="rect"/>
            <a:noFill/>
          </p:spPr>
          <p:txBody>
            <a:bodyPr rtlCol="0" wrap="square">
              <a:spAutoFit/>
            </a:bodyPr>
            <a:p>
              <a:r>
                <a:rPr altLang="en-US" b="1" dirty="0" sz="2800" lang="zh-CN">
                  <a:solidFill>
                    <a:schemeClr val="bg1">
                      <a:lumMod val="50000"/>
                    </a:schemeClr>
                  </a:solidFill>
                  <a:latin typeface="微软雅黑" panose="020B0503020204020204" pitchFamily="34" charset="-122"/>
                  <a:ea typeface="微软雅黑" panose="020B0503020204020204" pitchFamily="34" charset="-122"/>
                </a:rPr>
                <a:t>第三章</a:t>
              </a:r>
              <a:r>
                <a:rPr altLang="zh-CN" b="1" dirty="0" sz="2800" lang="en-US">
                  <a:solidFill>
                    <a:schemeClr val="bg1">
                      <a:lumMod val="50000"/>
                    </a:schemeClr>
                  </a:solidFill>
                  <a:latin typeface="微软雅黑" panose="020B0503020204020204" pitchFamily="34" charset="-122"/>
                  <a:ea typeface="微软雅黑" panose="020B0503020204020204" pitchFamily="34" charset="-122"/>
                </a:rPr>
                <a:t>&lt;</a:t>
              </a:r>
              <a:r>
                <a:rPr altLang="en-US" b="1" dirty="0" sz="2800" lang="zh-CN">
                  <a:solidFill>
                    <a:schemeClr val="bg1">
                      <a:lumMod val="50000"/>
                    </a:schemeClr>
                  </a:solidFill>
                  <a:latin typeface="微软雅黑" panose="020B0503020204020204" pitchFamily="34" charset="-122"/>
                  <a:ea typeface="微软雅黑" panose="020B0503020204020204" pitchFamily="34" charset="-122"/>
                </a:rPr>
                <a:t>第五十二条</a:t>
              </a:r>
              <a:r>
                <a:rPr altLang="zh-CN" b="1" dirty="0" sz="2800" lang="en-US">
                  <a:solidFill>
                    <a:schemeClr val="bg1">
                      <a:lumMod val="50000"/>
                    </a:schemeClr>
                  </a:solidFill>
                  <a:latin typeface="微软雅黑" panose="020B0503020204020204" pitchFamily="34" charset="-122"/>
                  <a:ea typeface="微软雅黑" panose="020B0503020204020204" pitchFamily="34" charset="-122"/>
                </a:rPr>
                <a:t>&gt;</a:t>
              </a:r>
              <a:endParaRPr altLang="en-US" b="1" dirty="0" sz="2800" lang="zh-CN">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049115" name="矩形 32"/>
          <p:cNvSpPr/>
          <p:nvPr/>
        </p:nvSpPr>
        <p:spPr>
          <a:xfrm>
            <a:off x="4162695" y="5218286"/>
            <a:ext cx="346570" cy="369332"/>
          </a:xfrm>
          <a:prstGeom prst="rect"/>
        </p:spPr>
        <p:txBody>
          <a:bodyPr wrap="none">
            <a:spAutoFit/>
          </a:bodyPr>
          <a:p>
            <a:r>
              <a:rPr altLang="en-US" b="1" dirty="0" sz="1800" lang="zh-CN">
                <a:solidFill>
                  <a:srgbClr val="C00000"/>
                </a:solidFill>
                <a:latin typeface="微软雅黑"/>
                <a:cs typeface="微软雅黑"/>
              </a:rPr>
              <a:t>√</a:t>
            </a:r>
            <a:endParaRPr altLang="en-US" dirty="0" sz="1800" lang="zh-CN"/>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90" name=""/>
        <p:cNvGrpSpPr/>
        <p:nvPr/>
      </p:nvGrpSpPr>
      <p:grpSpPr>
        <a:xfrm>
          <a:off x="0" y="0"/>
          <a:ext cx="0" cy="0"/>
          <a:chOff x="0" y="0"/>
          <a:chExt cx="0" cy="0"/>
        </a:xfrm>
      </p:grpSpPr>
      <p:grpSp>
        <p:nvGrpSpPr>
          <p:cNvPr id="191" name="组合 43"/>
          <p:cNvGrpSpPr/>
          <p:nvPr/>
        </p:nvGrpSpPr>
        <p:grpSpPr>
          <a:xfrm>
            <a:off x="1043737" y="1701602"/>
            <a:ext cx="10110876" cy="4520176"/>
            <a:chOff x="306069" y="1698005"/>
            <a:chExt cx="9318235" cy="4574338"/>
          </a:xfrm>
        </p:grpSpPr>
        <p:sp>
          <p:nvSpPr>
            <p:cNvPr id="1049116" name="object 2"/>
            <p:cNvSpPr/>
            <p:nvPr/>
          </p:nvSpPr>
          <p:spPr>
            <a:xfrm>
              <a:off x="4155947" y="2101595"/>
              <a:ext cx="1616964" cy="2052827"/>
            </a:xfrm>
            <a:prstGeom prst="rect"/>
            <a:blipFill>
              <a:blip xmlns:r="http://schemas.openxmlformats.org/officeDocument/2006/relationships" r:embed="rId1" cstate="print"/>
              <a:stretch>
                <a:fillRect/>
              </a:stretch>
            </a:blipFill>
          </p:spPr>
          <p:txBody>
            <a:bodyPr bIns="0" lIns="0" rIns="0" rtlCol="0" tIns="0" wrap="square">
              <a:spAutoFit/>
            </a:bodyPr>
            <a:p>
              <a:endParaRPr dirty="0"/>
            </a:p>
          </p:txBody>
        </p:sp>
        <p:sp>
          <p:nvSpPr>
            <p:cNvPr id="1049117" name="object 3"/>
            <p:cNvSpPr/>
            <p:nvPr/>
          </p:nvSpPr>
          <p:spPr>
            <a:xfrm>
              <a:off x="3528059" y="1993392"/>
              <a:ext cx="2874264" cy="2878836"/>
            </a:xfrm>
            <a:custGeom>
              <a:avLst/>
              <a:ahLst/>
              <a:rect l="l" t="t" r="r" b="b"/>
              <a:pathLst>
                <a:path w="2874264" h="2878836">
                  <a:moveTo>
                    <a:pt x="1437131" y="0"/>
                  </a:moveTo>
                  <a:lnTo>
                    <a:pt x="1319258" y="4771"/>
                  </a:lnTo>
                  <a:lnTo>
                    <a:pt x="1204011" y="18838"/>
                  </a:lnTo>
                  <a:lnTo>
                    <a:pt x="1091758" y="41830"/>
                  </a:lnTo>
                  <a:lnTo>
                    <a:pt x="982870" y="73377"/>
                  </a:lnTo>
                  <a:lnTo>
                    <a:pt x="877716" y="113109"/>
                  </a:lnTo>
                  <a:lnTo>
                    <a:pt x="776667" y="160655"/>
                  </a:lnTo>
                  <a:lnTo>
                    <a:pt x="680092" y="215645"/>
                  </a:lnTo>
                  <a:lnTo>
                    <a:pt x="588361" y="277709"/>
                  </a:lnTo>
                  <a:lnTo>
                    <a:pt x="501843" y="346476"/>
                  </a:lnTo>
                  <a:lnTo>
                    <a:pt x="420909" y="421576"/>
                  </a:lnTo>
                  <a:lnTo>
                    <a:pt x="345928" y="502639"/>
                  </a:lnTo>
                  <a:lnTo>
                    <a:pt x="277270" y="589294"/>
                  </a:lnTo>
                  <a:lnTo>
                    <a:pt x="215304" y="681171"/>
                  </a:lnTo>
                  <a:lnTo>
                    <a:pt x="160401" y="777899"/>
                  </a:lnTo>
                  <a:lnTo>
                    <a:pt x="112930" y="879109"/>
                  </a:lnTo>
                  <a:lnTo>
                    <a:pt x="73261" y="984430"/>
                  </a:lnTo>
                  <a:lnTo>
                    <a:pt x="41764" y="1093492"/>
                  </a:lnTo>
                  <a:lnTo>
                    <a:pt x="18808" y="1205924"/>
                  </a:lnTo>
                  <a:lnTo>
                    <a:pt x="4763" y="1321356"/>
                  </a:lnTo>
                  <a:lnTo>
                    <a:pt x="0" y="1439418"/>
                  </a:lnTo>
                  <a:lnTo>
                    <a:pt x="4763" y="1557479"/>
                  </a:lnTo>
                  <a:lnTo>
                    <a:pt x="18808" y="1672911"/>
                  </a:lnTo>
                  <a:lnTo>
                    <a:pt x="41764" y="1785343"/>
                  </a:lnTo>
                  <a:lnTo>
                    <a:pt x="73261" y="1894405"/>
                  </a:lnTo>
                  <a:lnTo>
                    <a:pt x="112930" y="1999726"/>
                  </a:lnTo>
                  <a:lnTo>
                    <a:pt x="160401" y="2100936"/>
                  </a:lnTo>
                  <a:lnTo>
                    <a:pt x="215304" y="2197664"/>
                  </a:lnTo>
                  <a:lnTo>
                    <a:pt x="277270" y="2289541"/>
                  </a:lnTo>
                  <a:lnTo>
                    <a:pt x="345936" y="2376205"/>
                  </a:lnTo>
                  <a:lnTo>
                    <a:pt x="420909" y="2457259"/>
                  </a:lnTo>
                  <a:lnTo>
                    <a:pt x="501843" y="2532359"/>
                  </a:lnTo>
                  <a:lnTo>
                    <a:pt x="588361" y="2601126"/>
                  </a:lnTo>
                  <a:lnTo>
                    <a:pt x="680092" y="2663190"/>
                  </a:lnTo>
                  <a:lnTo>
                    <a:pt x="776667" y="2718180"/>
                  </a:lnTo>
                  <a:lnTo>
                    <a:pt x="877716" y="2765726"/>
                  </a:lnTo>
                  <a:lnTo>
                    <a:pt x="982870" y="2805458"/>
                  </a:lnTo>
                  <a:lnTo>
                    <a:pt x="1091758" y="2837005"/>
                  </a:lnTo>
                  <a:lnTo>
                    <a:pt x="1204011" y="2859997"/>
                  </a:lnTo>
                  <a:lnTo>
                    <a:pt x="1319258" y="2874064"/>
                  </a:lnTo>
                  <a:lnTo>
                    <a:pt x="1437131" y="2878836"/>
                  </a:lnTo>
                  <a:lnTo>
                    <a:pt x="1555005" y="2874064"/>
                  </a:lnTo>
                  <a:lnTo>
                    <a:pt x="1670252" y="2859997"/>
                  </a:lnTo>
                  <a:lnTo>
                    <a:pt x="1782505" y="2837005"/>
                  </a:lnTo>
                  <a:lnTo>
                    <a:pt x="1891393" y="2805458"/>
                  </a:lnTo>
                  <a:lnTo>
                    <a:pt x="1996547" y="2765726"/>
                  </a:lnTo>
                  <a:lnTo>
                    <a:pt x="2097596" y="2718180"/>
                  </a:lnTo>
                  <a:lnTo>
                    <a:pt x="2176551" y="2673223"/>
                  </a:lnTo>
                  <a:lnTo>
                    <a:pt x="1437131" y="2673223"/>
                  </a:lnTo>
                  <a:lnTo>
                    <a:pt x="1336100" y="2669132"/>
                  </a:lnTo>
                  <a:lnTo>
                    <a:pt x="1237319" y="2657073"/>
                  </a:lnTo>
                  <a:lnTo>
                    <a:pt x="1141106" y="2637362"/>
                  </a:lnTo>
                  <a:lnTo>
                    <a:pt x="1047777" y="2610317"/>
                  </a:lnTo>
                  <a:lnTo>
                    <a:pt x="957649" y="2576256"/>
                  </a:lnTo>
                  <a:lnTo>
                    <a:pt x="871039" y="2535497"/>
                  </a:lnTo>
                  <a:lnTo>
                    <a:pt x="788264" y="2488357"/>
                  </a:lnTo>
                  <a:lnTo>
                    <a:pt x="709641" y="2435153"/>
                  </a:lnTo>
                  <a:lnTo>
                    <a:pt x="635478" y="2376196"/>
                  </a:lnTo>
                  <a:lnTo>
                    <a:pt x="566118" y="2311828"/>
                  </a:lnTo>
                  <a:lnTo>
                    <a:pt x="501852" y="2242341"/>
                  </a:lnTo>
                  <a:lnTo>
                    <a:pt x="443005" y="2168062"/>
                  </a:lnTo>
                  <a:lnTo>
                    <a:pt x="389895" y="2089308"/>
                  </a:lnTo>
                  <a:lnTo>
                    <a:pt x="342837" y="2006397"/>
                  </a:lnTo>
                  <a:lnTo>
                    <a:pt x="302150" y="1919646"/>
                  </a:lnTo>
                  <a:lnTo>
                    <a:pt x="268150" y="1829374"/>
                  </a:lnTo>
                  <a:lnTo>
                    <a:pt x="241154" y="1735897"/>
                  </a:lnTo>
                  <a:lnTo>
                    <a:pt x="221479" y="1639533"/>
                  </a:lnTo>
                  <a:lnTo>
                    <a:pt x="209441" y="1540601"/>
                  </a:lnTo>
                  <a:lnTo>
                    <a:pt x="205359" y="1439418"/>
                  </a:lnTo>
                  <a:lnTo>
                    <a:pt x="209441" y="1338234"/>
                  </a:lnTo>
                  <a:lnTo>
                    <a:pt x="221479" y="1239302"/>
                  </a:lnTo>
                  <a:lnTo>
                    <a:pt x="241154" y="1142938"/>
                  </a:lnTo>
                  <a:lnTo>
                    <a:pt x="268150" y="1049461"/>
                  </a:lnTo>
                  <a:lnTo>
                    <a:pt x="302150" y="959189"/>
                  </a:lnTo>
                  <a:lnTo>
                    <a:pt x="342837" y="872438"/>
                  </a:lnTo>
                  <a:lnTo>
                    <a:pt x="389895" y="789527"/>
                  </a:lnTo>
                  <a:lnTo>
                    <a:pt x="443005" y="710773"/>
                  </a:lnTo>
                  <a:lnTo>
                    <a:pt x="501852" y="636494"/>
                  </a:lnTo>
                  <a:lnTo>
                    <a:pt x="566118" y="567007"/>
                  </a:lnTo>
                  <a:lnTo>
                    <a:pt x="635487" y="502630"/>
                  </a:lnTo>
                  <a:lnTo>
                    <a:pt x="709641" y="443682"/>
                  </a:lnTo>
                  <a:lnTo>
                    <a:pt x="788264" y="390478"/>
                  </a:lnTo>
                  <a:lnTo>
                    <a:pt x="871039" y="343338"/>
                  </a:lnTo>
                  <a:lnTo>
                    <a:pt x="957649" y="302579"/>
                  </a:lnTo>
                  <a:lnTo>
                    <a:pt x="1047777" y="268518"/>
                  </a:lnTo>
                  <a:lnTo>
                    <a:pt x="1141106" y="241473"/>
                  </a:lnTo>
                  <a:lnTo>
                    <a:pt x="1237319" y="221762"/>
                  </a:lnTo>
                  <a:lnTo>
                    <a:pt x="1336100" y="209703"/>
                  </a:lnTo>
                  <a:lnTo>
                    <a:pt x="1437131" y="205612"/>
                  </a:lnTo>
                  <a:lnTo>
                    <a:pt x="2176551" y="205612"/>
                  </a:lnTo>
                  <a:lnTo>
                    <a:pt x="2097596" y="160655"/>
                  </a:lnTo>
                  <a:lnTo>
                    <a:pt x="1996547" y="113109"/>
                  </a:lnTo>
                  <a:lnTo>
                    <a:pt x="1891393" y="73377"/>
                  </a:lnTo>
                  <a:lnTo>
                    <a:pt x="1782505" y="41830"/>
                  </a:lnTo>
                  <a:lnTo>
                    <a:pt x="1670252" y="18838"/>
                  </a:lnTo>
                  <a:lnTo>
                    <a:pt x="1555005" y="4771"/>
                  </a:lnTo>
                  <a:lnTo>
                    <a:pt x="1437131" y="0"/>
                  </a:lnTo>
                  <a:close/>
                </a:path>
                <a:path w="2874264" h="2878836">
                  <a:moveTo>
                    <a:pt x="2176551" y="205612"/>
                  </a:moveTo>
                  <a:lnTo>
                    <a:pt x="1437131" y="205612"/>
                  </a:lnTo>
                  <a:lnTo>
                    <a:pt x="1538163" y="209703"/>
                  </a:lnTo>
                  <a:lnTo>
                    <a:pt x="1636944" y="221762"/>
                  </a:lnTo>
                  <a:lnTo>
                    <a:pt x="1733157" y="241473"/>
                  </a:lnTo>
                  <a:lnTo>
                    <a:pt x="1826486" y="268518"/>
                  </a:lnTo>
                  <a:lnTo>
                    <a:pt x="1916614" y="302579"/>
                  </a:lnTo>
                  <a:lnTo>
                    <a:pt x="2003224" y="343338"/>
                  </a:lnTo>
                  <a:lnTo>
                    <a:pt x="2085999" y="390478"/>
                  </a:lnTo>
                  <a:lnTo>
                    <a:pt x="2164622" y="443682"/>
                  </a:lnTo>
                  <a:lnTo>
                    <a:pt x="2238785" y="502639"/>
                  </a:lnTo>
                  <a:lnTo>
                    <a:pt x="2308145" y="567007"/>
                  </a:lnTo>
                  <a:lnTo>
                    <a:pt x="2372411" y="636494"/>
                  </a:lnTo>
                  <a:lnTo>
                    <a:pt x="2431258" y="710773"/>
                  </a:lnTo>
                  <a:lnTo>
                    <a:pt x="2484368" y="789527"/>
                  </a:lnTo>
                  <a:lnTo>
                    <a:pt x="2531426" y="872438"/>
                  </a:lnTo>
                  <a:lnTo>
                    <a:pt x="2572113" y="959189"/>
                  </a:lnTo>
                  <a:lnTo>
                    <a:pt x="2606113" y="1049461"/>
                  </a:lnTo>
                  <a:lnTo>
                    <a:pt x="2633109" y="1142938"/>
                  </a:lnTo>
                  <a:lnTo>
                    <a:pt x="2652784" y="1239302"/>
                  </a:lnTo>
                  <a:lnTo>
                    <a:pt x="2664822" y="1338234"/>
                  </a:lnTo>
                  <a:lnTo>
                    <a:pt x="2668904" y="1439418"/>
                  </a:lnTo>
                  <a:lnTo>
                    <a:pt x="2664822" y="1540601"/>
                  </a:lnTo>
                  <a:lnTo>
                    <a:pt x="2652784" y="1639533"/>
                  </a:lnTo>
                  <a:lnTo>
                    <a:pt x="2633109" y="1735897"/>
                  </a:lnTo>
                  <a:lnTo>
                    <a:pt x="2606113" y="1829374"/>
                  </a:lnTo>
                  <a:lnTo>
                    <a:pt x="2572113" y="1919646"/>
                  </a:lnTo>
                  <a:lnTo>
                    <a:pt x="2531426" y="2006397"/>
                  </a:lnTo>
                  <a:lnTo>
                    <a:pt x="2484368" y="2089308"/>
                  </a:lnTo>
                  <a:lnTo>
                    <a:pt x="2431258" y="2168062"/>
                  </a:lnTo>
                  <a:lnTo>
                    <a:pt x="2372411" y="2242341"/>
                  </a:lnTo>
                  <a:lnTo>
                    <a:pt x="2308145" y="2311828"/>
                  </a:lnTo>
                  <a:lnTo>
                    <a:pt x="2238776" y="2376205"/>
                  </a:lnTo>
                  <a:lnTo>
                    <a:pt x="2164622" y="2435153"/>
                  </a:lnTo>
                  <a:lnTo>
                    <a:pt x="2085999" y="2488357"/>
                  </a:lnTo>
                  <a:lnTo>
                    <a:pt x="2003224" y="2535497"/>
                  </a:lnTo>
                  <a:lnTo>
                    <a:pt x="1916614" y="2576256"/>
                  </a:lnTo>
                  <a:lnTo>
                    <a:pt x="1826486" y="2610317"/>
                  </a:lnTo>
                  <a:lnTo>
                    <a:pt x="1733157" y="2637362"/>
                  </a:lnTo>
                  <a:lnTo>
                    <a:pt x="1636944" y="2657073"/>
                  </a:lnTo>
                  <a:lnTo>
                    <a:pt x="1538163" y="2669132"/>
                  </a:lnTo>
                  <a:lnTo>
                    <a:pt x="1437131" y="2673223"/>
                  </a:lnTo>
                  <a:lnTo>
                    <a:pt x="2176551" y="2673223"/>
                  </a:lnTo>
                  <a:lnTo>
                    <a:pt x="2285902" y="2601126"/>
                  </a:lnTo>
                  <a:lnTo>
                    <a:pt x="2372420" y="2532359"/>
                  </a:lnTo>
                  <a:lnTo>
                    <a:pt x="2453354" y="2457259"/>
                  </a:lnTo>
                  <a:lnTo>
                    <a:pt x="2528335" y="2376196"/>
                  </a:lnTo>
                  <a:lnTo>
                    <a:pt x="2596993" y="2289541"/>
                  </a:lnTo>
                  <a:lnTo>
                    <a:pt x="2658959" y="2197664"/>
                  </a:lnTo>
                  <a:lnTo>
                    <a:pt x="2713862" y="2100936"/>
                  </a:lnTo>
                  <a:lnTo>
                    <a:pt x="2761333" y="1999726"/>
                  </a:lnTo>
                  <a:lnTo>
                    <a:pt x="2801002" y="1894405"/>
                  </a:lnTo>
                  <a:lnTo>
                    <a:pt x="2832499" y="1785343"/>
                  </a:lnTo>
                  <a:lnTo>
                    <a:pt x="2855455" y="1672911"/>
                  </a:lnTo>
                  <a:lnTo>
                    <a:pt x="2869500" y="1557479"/>
                  </a:lnTo>
                  <a:lnTo>
                    <a:pt x="2874264" y="1439418"/>
                  </a:lnTo>
                  <a:lnTo>
                    <a:pt x="2869500" y="1321356"/>
                  </a:lnTo>
                  <a:lnTo>
                    <a:pt x="2855455" y="1205924"/>
                  </a:lnTo>
                  <a:lnTo>
                    <a:pt x="2832499" y="1093492"/>
                  </a:lnTo>
                  <a:lnTo>
                    <a:pt x="2801002" y="984430"/>
                  </a:lnTo>
                  <a:lnTo>
                    <a:pt x="2761333" y="879109"/>
                  </a:lnTo>
                  <a:lnTo>
                    <a:pt x="2713862" y="777899"/>
                  </a:lnTo>
                  <a:lnTo>
                    <a:pt x="2658959" y="681171"/>
                  </a:lnTo>
                  <a:lnTo>
                    <a:pt x="2596993" y="589294"/>
                  </a:lnTo>
                  <a:lnTo>
                    <a:pt x="2528327" y="502630"/>
                  </a:lnTo>
                  <a:lnTo>
                    <a:pt x="2453354" y="421576"/>
                  </a:lnTo>
                  <a:lnTo>
                    <a:pt x="2372420" y="346476"/>
                  </a:lnTo>
                  <a:lnTo>
                    <a:pt x="2285902" y="277709"/>
                  </a:lnTo>
                  <a:lnTo>
                    <a:pt x="2194171" y="215645"/>
                  </a:lnTo>
                  <a:lnTo>
                    <a:pt x="2176551" y="205612"/>
                  </a:lnTo>
                  <a:close/>
                </a:path>
              </a:pathLst>
            </a:custGeom>
            <a:solidFill>
              <a:srgbClr val="BEBEBE"/>
            </a:solidFill>
          </p:spPr>
          <p:txBody>
            <a:bodyPr bIns="0" lIns="0" rIns="0" rtlCol="0" tIns="0" wrap="square">
              <a:spAutoFit/>
            </a:bodyPr>
            <a:p>
              <a:endParaRPr dirty="0"/>
            </a:p>
          </p:txBody>
        </p:sp>
        <p:sp>
          <p:nvSpPr>
            <p:cNvPr id="1049118" name="object 4"/>
            <p:cNvSpPr/>
            <p:nvPr/>
          </p:nvSpPr>
          <p:spPr>
            <a:xfrm>
              <a:off x="3527469" y="2198116"/>
              <a:ext cx="816819" cy="2482469"/>
            </a:xfrm>
            <a:custGeom>
              <a:avLst/>
              <a:ahLst/>
              <a:rect l="l" t="t" r="r" b="b"/>
              <a:pathLst>
                <a:path w="816819" h="2482469">
                  <a:moveTo>
                    <a:pt x="700995" y="0"/>
                  </a:moveTo>
                  <a:lnTo>
                    <a:pt x="638764" y="39416"/>
                  </a:lnTo>
                  <a:lnTo>
                    <a:pt x="578782" y="81854"/>
                  </a:lnTo>
                  <a:lnTo>
                    <a:pt x="521148" y="127210"/>
                  </a:lnTo>
                  <a:lnTo>
                    <a:pt x="465962" y="175381"/>
                  </a:lnTo>
                  <a:lnTo>
                    <a:pt x="413324" y="226266"/>
                  </a:lnTo>
                  <a:lnTo>
                    <a:pt x="363335" y="279760"/>
                  </a:lnTo>
                  <a:lnTo>
                    <a:pt x="316093" y="335761"/>
                  </a:lnTo>
                  <a:lnTo>
                    <a:pt x="271699" y="394167"/>
                  </a:lnTo>
                  <a:lnTo>
                    <a:pt x="230252" y="454873"/>
                  </a:lnTo>
                  <a:lnTo>
                    <a:pt x="191852" y="517779"/>
                  </a:lnTo>
                  <a:lnTo>
                    <a:pt x="137062" y="622471"/>
                  </a:lnTo>
                  <a:lnTo>
                    <a:pt x="91625" y="729519"/>
                  </a:lnTo>
                  <a:lnTo>
                    <a:pt x="55406" y="838417"/>
                  </a:lnTo>
                  <a:lnTo>
                    <a:pt x="28269" y="948658"/>
                  </a:lnTo>
                  <a:lnTo>
                    <a:pt x="10079" y="1059737"/>
                  </a:lnTo>
                  <a:lnTo>
                    <a:pt x="701" y="1171148"/>
                  </a:lnTo>
                  <a:lnTo>
                    <a:pt x="0" y="1282385"/>
                  </a:lnTo>
                  <a:lnTo>
                    <a:pt x="7838" y="1392943"/>
                  </a:lnTo>
                  <a:lnTo>
                    <a:pt x="24082" y="1502314"/>
                  </a:lnTo>
                  <a:lnTo>
                    <a:pt x="48596" y="1609994"/>
                  </a:lnTo>
                  <a:lnTo>
                    <a:pt x="81244" y="1715477"/>
                  </a:lnTo>
                  <a:lnTo>
                    <a:pt x="121891" y="1818256"/>
                  </a:lnTo>
                  <a:lnTo>
                    <a:pt x="170402" y="1917827"/>
                  </a:lnTo>
                  <a:lnTo>
                    <a:pt x="226640" y="2013682"/>
                  </a:lnTo>
                  <a:lnTo>
                    <a:pt x="290472" y="2105316"/>
                  </a:lnTo>
                  <a:lnTo>
                    <a:pt x="361760" y="2192224"/>
                  </a:lnTo>
                  <a:lnTo>
                    <a:pt x="440370" y="2273899"/>
                  </a:lnTo>
                  <a:lnTo>
                    <a:pt x="526166" y="2349835"/>
                  </a:lnTo>
                  <a:lnTo>
                    <a:pt x="619013" y="2419527"/>
                  </a:lnTo>
                  <a:lnTo>
                    <a:pt x="718775" y="2482469"/>
                  </a:lnTo>
                  <a:lnTo>
                    <a:pt x="816819" y="2312289"/>
                  </a:lnTo>
                  <a:lnTo>
                    <a:pt x="789501" y="2296082"/>
                  </a:lnTo>
                  <a:lnTo>
                    <a:pt x="762648" y="2279205"/>
                  </a:lnTo>
                  <a:lnTo>
                    <a:pt x="710377" y="2243488"/>
                  </a:lnTo>
                  <a:lnTo>
                    <a:pt x="660093" y="2205223"/>
                  </a:lnTo>
                  <a:lnTo>
                    <a:pt x="611884" y="2164495"/>
                  </a:lnTo>
                  <a:lnTo>
                    <a:pt x="565835" y="2121392"/>
                  </a:lnTo>
                  <a:lnTo>
                    <a:pt x="522035" y="2075998"/>
                  </a:lnTo>
                  <a:lnTo>
                    <a:pt x="480569" y="2028401"/>
                  </a:lnTo>
                  <a:lnTo>
                    <a:pt x="441525" y="1978687"/>
                  </a:lnTo>
                  <a:lnTo>
                    <a:pt x="404989" y="1926941"/>
                  </a:lnTo>
                  <a:lnTo>
                    <a:pt x="371049" y="1873250"/>
                  </a:lnTo>
                  <a:lnTo>
                    <a:pt x="322455" y="1783699"/>
                  </a:lnTo>
                  <a:lnTo>
                    <a:pt x="281907" y="1691972"/>
                  </a:lnTo>
                  <a:lnTo>
                    <a:pt x="249295" y="1598506"/>
                  </a:lnTo>
                  <a:lnTo>
                    <a:pt x="224507" y="1503741"/>
                  </a:lnTo>
                  <a:lnTo>
                    <a:pt x="207433" y="1408116"/>
                  </a:lnTo>
                  <a:lnTo>
                    <a:pt x="197962" y="1312069"/>
                  </a:lnTo>
                  <a:lnTo>
                    <a:pt x="195983" y="1216038"/>
                  </a:lnTo>
                  <a:lnTo>
                    <a:pt x="201385" y="1120463"/>
                  </a:lnTo>
                  <a:lnTo>
                    <a:pt x="214058" y="1025782"/>
                  </a:lnTo>
                  <a:lnTo>
                    <a:pt x="233889" y="932434"/>
                  </a:lnTo>
                  <a:lnTo>
                    <a:pt x="260769" y="840857"/>
                  </a:lnTo>
                  <a:lnTo>
                    <a:pt x="294587" y="751491"/>
                  </a:lnTo>
                  <a:lnTo>
                    <a:pt x="335232" y="664774"/>
                  </a:lnTo>
                  <a:lnTo>
                    <a:pt x="382592" y="581145"/>
                  </a:lnTo>
                  <a:lnTo>
                    <a:pt x="436557" y="501042"/>
                  </a:lnTo>
                  <a:lnTo>
                    <a:pt x="497017" y="424905"/>
                  </a:lnTo>
                  <a:lnTo>
                    <a:pt x="563860" y="353172"/>
                  </a:lnTo>
                  <a:lnTo>
                    <a:pt x="636975" y="286281"/>
                  </a:lnTo>
                  <a:lnTo>
                    <a:pt x="716252" y="224672"/>
                  </a:lnTo>
                  <a:lnTo>
                    <a:pt x="801579" y="168783"/>
                  </a:lnTo>
                  <a:lnTo>
                    <a:pt x="700995" y="0"/>
                  </a:lnTo>
                  <a:close/>
                </a:path>
              </a:pathLst>
            </a:custGeom>
            <a:solidFill>
              <a:srgbClr val="4471C4"/>
            </a:solidFill>
          </p:spPr>
          <p:txBody>
            <a:bodyPr bIns="0" lIns="0" rIns="0" rtlCol="0" tIns="0" wrap="square">
              <a:spAutoFit/>
            </a:bodyPr>
            <a:p>
              <a:endParaRPr dirty="0"/>
            </a:p>
          </p:txBody>
        </p:sp>
        <p:sp>
          <p:nvSpPr>
            <p:cNvPr id="1049119" name="object 5"/>
            <p:cNvSpPr/>
            <p:nvPr/>
          </p:nvSpPr>
          <p:spPr>
            <a:xfrm>
              <a:off x="3527469" y="2198116"/>
              <a:ext cx="816819" cy="2482469"/>
            </a:xfrm>
            <a:custGeom>
              <a:avLst/>
              <a:ahLst/>
              <a:rect l="l" t="t" r="r" b="b"/>
              <a:pathLst>
                <a:path w="816819" h="2482469">
                  <a:moveTo>
                    <a:pt x="718775" y="2482469"/>
                  </a:moveTo>
                  <a:lnTo>
                    <a:pt x="619013" y="2419527"/>
                  </a:lnTo>
                  <a:lnTo>
                    <a:pt x="526166" y="2349835"/>
                  </a:lnTo>
                  <a:lnTo>
                    <a:pt x="440370" y="2273899"/>
                  </a:lnTo>
                  <a:lnTo>
                    <a:pt x="361760" y="2192224"/>
                  </a:lnTo>
                  <a:lnTo>
                    <a:pt x="290472" y="2105316"/>
                  </a:lnTo>
                  <a:lnTo>
                    <a:pt x="226640" y="2013682"/>
                  </a:lnTo>
                  <a:lnTo>
                    <a:pt x="170402" y="1917827"/>
                  </a:lnTo>
                  <a:lnTo>
                    <a:pt x="121891" y="1818256"/>
                  </a:lnTo>
                  <a:lnTo>
                    <a:pt x="81244" y="1715477"/>
                  </a:lnTo>
                  <a:lnTo>
                    <a:pt x="48596" y="1609994"/>
                  </a:lnTo>
                  <a:lnTo>
                    <a:pt x="24082" y="1502314"/>
                  </a:lnTo>
                  <a:lnTo>
                    <a:pt x="7838" y="1392943"/>
                  </a:lnTo>
                  <a:lnTo>
                    <a:pt x="0" y="1282385"/>
                  </a:lnTo>
                  <a:lnTo>
                    <a:pt x="701" y="1171148"/>
                  </a:lnTo>
                  <a:lnTo>
                    <a:pt x="10079" y="1059737"/>
                  </a:lnTo>
                  <a:lnTo>
                    <a:pt x="28269" y="948658"/>
                  </a:lnTo>
                  <a:lnTo>
                    <a:pt x="55406" y="838417"/>
                  </a:lnTo>
                  <a:lnTo>
                    <a:pt x="91625" y="729519"/>
                  </a:lnTo>
                  <a:lnTo>
                    <a:pt x="137062" y="622471"/>
                  </a:lnTo>
                  <a:lnTo>
                    <a:pt x="191852" y="517779"/>
                  </a:lnTo>
                  <a:lnTo>
                    <a:pt x="230252" y="454873"/>
                  </a:lnTo>
                  <a:lnTo>
                    <a:pt x="271699" y="394167"/>
                  </a:lnTo>
                  <a:lnTo>
                    <a:pt x="316093" y="335761"/>
                  </a:lnTo>
                  <a:lnTo>
                    <a:pt x="363335" y="279760"/>
                  </a:lnTo>
                  <a:lnTo>
                    <a:pt x="413324" y="226266"/>
                  </a:lnTo>
                  <a:lnTo>
                    <a:pt x="465962" y="175381"/>
                  </a:lnTo>
                  <a:lnTo>
                    <a:pt x="521148" y="127210"/>
                  </a:lnTo>
                  <a:lnTo>
                    <a:pt x="578782" y="81854"/>
                  </a:lnTo>
                  <a:lnTo>
                    <a:pt x="638764" y="39416"/>
                  </a:lnTo>
                  <a:lnTo>
                    <a:pt x="700995" y="0"/>
                  </a:lnTo>
                  <a:lnTo>
                    <a:pt x="801579" y="168783"/>
                  </a:lnTo>
                  <a:lnTo>
                    <a:pt x="716252" y="224672"/>
                  </a:lnTo>
                  <a:lnTo>
                    <a:pt x="636975" y="286281"/>
                  </a:lnTo>
                  <a:lnTo>
                    <a:pt x="563860" y="353172"/>
                  </a:lnTo>
                  <a:lnTo>
                    <a:pt x="497017" y="424905"/>
                  </a:lnTo>
                  <a:lnTo>
                    <a:pt x="436557" y="501042"/>
                  </a:lnTo>
                  <a:lnTo>
                    <a:pt x="382592" y="581145"/>
                  </a:lnTo>
                  <a:lnTo>
                    <a:pt x="335232" y="664774"/>
                  </a:lnTo>
                  <a:lnTo>
                    <a:pt x="294587" y="751491"/>
                  </a:lnTo>
                  <a:lnTo>
                    <a:pt x="260769" y="840857"/>
                  </a:lnTo>
                  <a:lnTo>
                    <a:pt x="233889" y="932434"/>
                  </a:lnTo>
                  <a:lnTo>
                    <a:pt x="214058" y="1025782"/>
                  </a:lnTo>
                  <a:lnTo>
                    <a:pt x="201385" y="1120463"/>
                  </a:lnTo>
                  <a:lnTo>
                    <a:pt x="195983" y="1216038"/>
                  </a:lnTo>
                  <a:lnTo>
                    <a:pt x="197962" y="1312069"/>
                  </a:lnTo>
                  <a:lnTo>
                    <a:pt x="207433" y="1408116"/>
                  </a:lnTo>
                  <a:lnTo>
                    <a:pt x="224507" y="1503741"/>
                  </a:lnTo>
                  <a:lnTo>
                    <a:pt x="249295" y="1598506"/>
                  </a:lnTo>
                  <a:lnTo>
                    <a:pt x="281907" y="1691972"/>
                  </a:lnTo>
                  <a:lnTo>
                    <a:pt x="322455" y="1783699"/>
                  </a:lnTo>
                  <a:lnTo>
                    <a:pt x="371049" y="1873250"/>
                  </a:lnTo>
                  <a:lnTo>
                    <a:pt x="404989" y="1926941"/>
                  </a:lnTo>
                  <a:lnTo>
                    <a:pt x="441525" y="1978687"/>
                  </a:lnTo>
                  <a:lnTo>
                    <a:pt x="480569" y="2028401"/>
                  </a:lnTo>
                  <a:lnTo>
                    <a:pt x="522035" y="2075998"/>
                  </a:lnTo>
                  <a:lnTo>
                    <a:pt x="565835" y="2121392"/>
                  </a:lnTo>
                  <a:lnTo>
                    <a:pt x="611884" y="2164495"/>
                  </a:lnTo>
                  <a:lnTo>
                    <a:pt x="660093" y="2205223"/>
                  </a:lnTo>
                  <a:lnTo>
                    <a:pt x="710377" y="2243488"/>
                  </a:lnTo>
                  <a:lnTo>
                    <a:pt x="762648" y="2279205"/>
                  </a:lnTo>
                  <a:lnTo>
                    <a:pt x="816819" y="2312289"/>
                  </a:lnTo>
                  <a:lnTo>
                    <a:pt x="718775" y="2482469"/>
                  </a:lnTo>
                </a:path>
              </a:pathLst>
            </a:custGeom>
            <a:ln w="12700">
              <a:solidFill>
                <a:srgbClr val="41709C"/>
              </a:solidFill>
            </a:ln>
          </p:spPr>
          <p:txBody>
            <a:bodyPr bIns="0" lIns="0" rIns="0" rtlCol="0" tIns="0" wrap="square">
              <a:spAutoFit/>
            </a:bodyPr>
            <a:p>
              <a:endParaRPr dirty="0"/>
            </a:p>
          </p:txBody>
        </p:sp>
        <p:sp>
          <p:nvSpPr>
            <p:cNvPr id="1049120" name="object 6"/>
            <p:cNvSpPr/>
            <p:nvPr/>
          </p:nvSpPr>
          <p:spPr>
            <a:xfrm>
              <a:off x="5562853" y="2177160"/>
              <a:ext cx="838987" cy="2504947"/>
            </a:xfrm>
            <a:custGeom>
              <a:avLst/>
              <a:ahLst/>
              <a:rect l="l" t="t" r="r" b="b"/>
              <a:pathLst>
                <a:path w="838987" h="2504948">
                  <a:moveTo>
                    <a:pt x="100584" y="0"/>
                  </a:moveTo>
                  <a:lnTo>
                    <a:pt x="0" y="180975"/>
                  </a:lnTo>
                  <a:lnTo>
                    <a:pt x="86224" y="233821"/>
                  </a:lnTo>
                  <a:lnTo>
                    <a:pt x="166622" y="292516"/>
                  </a:lnTo>
                  <a:lnTo>
                    <a:pt x="241071" y="356630"/>
                  </a:lnTo>
                  <a:lnTo>
                    <a:pt x="309448" y="425730"/>
                  </a:lnTo>
                  <a:lnTo>
                    <a:pt x="371629" y="499385"/>
                  </a:lnTo>
                  <a:lnTo>
                    <a:pt x="427493" y="577165"/>
                  </a:lnTo>
                  <a:lnTo>
                    <a:pt x="476916" y="658636"/>
                  </a:lnTo>
                  <a:lnTo>
                    <a:pt x="519775" y="743369"/>
                  </a:lnTo>
                  <a:lnTo>
                    <a:pt x="555948" y="830932"/>
                  </a:lnTo>
                  <a:lnTo>
                    <a:pt x="585311" y="920892"/>
                  </a:lnTo>
                  <a:lnTo>
                    <a:pt x="607742" y="1012820"/>
                  </a:lnTo>
                  <a:lnTo>
                    <a:pt x="623117" y="1106283"/>
                  </a:lnTo>
                  <a:lnTo>
                    <a:pt x="631315" y="1200851"/>
                  </a:lnTo>
                  <a:lnTo>
                    <a:pt x="632212" y="1296091"/>
                  </a:lnTo>
                  <a:lnTo>
                    <a:pt x="625685" y="1391572"/>
                  </a:lnTo>
                  <a:lnTo>
                    <a:pt x="611611" y="1486864"/>
                  </a:lnTo>
                  <a:lnTo>
                    <a:pt x="589868" y="1581534"/>
                  </a:lnTo>
                  <a:lnTo>
                    <a:pt x="560332" y="1675151"/>
                  </a:lnTo>
                  <a:lnTo>
                    <a:pt x="522882" y="1767284"/>
                  </a:lnTo>
                  <a:lnTo>
                    <a:pt x="477393" y="1857502"/>
                  </a:lnTo>
                  <a:lnTo>
                    <a:pt x="443340" y="1915007"/>
                  </a:lnTo>
                  <a:lnTo>
                    <a:pt x="406327" y="1970413"/>
                  </a:lnTo>
                  <a:lnTo>
                    <a:pt x="366455" y="2023613"/>
                  </a:lnTo>
                  <a:lnTo>
                    <a:pt x="323826" y="2074503"/>
                  </a:lnTo>
                  <a:lnTo>
                    <a:pt x="278542" y="2122979"/>
                  </a:lnTo>
                  <a:lnTo>
                    <a:pt x="230706" y="2168937"/>
                  </a:lnTo>
                  <a:lnTo>
                    <a:pt x="180418" y="2212272"/>
                  </a:lnTo>
                  <a:lnTo>
                    <a:pt x="127783" y="2252880"/>
                  </a:lnTo>
                  <a:lnTo>
                    <a:pt x="72901" y="2290656"/>
                  </a:lnTo>
                  <a:lnTo>
                    <a:pt x="15875" y="2325497"/>
                  </a:lnTo>
                  <a:lnTo>
                    <a:pt x="118999" y="2504947"/>
                  </a:lnTo>
                  <a:lnTo>
                    <a:pt x="218822" y="2442099"/>
                  </a:lnTo>
                  <a:lnTo>
                    <a:pt x="311737" y="2372496"/>
                  </a:lnTo>
                  <a:lnTo>
                    <a:pt x="397607" y="2296644"/>
                  </a:lnTo>
                  <a:lnTo>
                    <a:pt x="476298" y="2215048"/>
                  </a:lnTo>
                  <a:lnTo>
                    <a:pt x="547673" y="2128214"/>
                  </a:lnTo>
                  <a:lnTo>
                    <a:pt x="611596" y="2036647"/>
                  </a:lnTo>
                  <a:lnTo>
                    <a:pt x="667931" y="1940852"/>
                  </a:lnTo>
                  <a:lnTo>
                    <a:pt x="716543" y="1841335"/>
                  </a:lnTo>
                  <a:lnTo>
                    <a:pt x="757294" y="1738601"/>
                  </a:lnTo>
                  <a:lnTo>
                    <a:pt x="790051" y="1633156"/>
                  </a:lnTo>
                  <a:lnTo>
                    <a:pt x="814675" y="1525505"/>
                  </a:lnTo>
                  <a:lnTo>
                    <a:pt x="831033" y="1416153"/>
                  </a:lnTo>
                  <a:lnTo>
                    <a:pt x="838987" y="1305606"/>
                  </a:lnTo>
                  <a:lnTo>
                    <a:pt x="838401" y="1194369"/>
                  </a:lnTo>
                  <a:lnTo>
                    <a:pt x="829141" y="1082948"/>
                  </a:lnTo>
                  <a:lnTo>
                    <a:pt x="811069" y="971848"/>
                  </a:lnTo>
                  <a:lnTo>
                    <a:pt x="784051" y="861574"/>
                  </a:lnTo>
                  <a:lnTo>
                    <a:pt x="747949" y="752632"/>
                  </a:lnTo>
                  <a:lnTo>
                    <a:pt x="702629" y="645528"/>
                  </a:lnTo>
                  <a:lnTo>
                    <a:pt x="647954" y="540765"/>
                  </a:lnTo>
                  <a:lnTo>
                    <a:pt x="627987" y="507081"/>
                  </a:lnTo>
                  <a:lnTo>
                    <a:pt x="607150" y="474007"/>
                  </a:lnTo>
                  <a:lnTo>
                    <a:pt x="585457" y="441560"/>
                  </a:lnTo>
                  <a:lnTo>
                    <a:pt x="562924" y="409752"/>
                  </a:lnTo>
                  <a:lnTo>
                    <a:pt x="539567" y="378600"/>
                  </a:lnTo>
                  <a:lnTo>
                    <a:pt x="515400" y="348119"/>
                  </a:lnTo>
                  <a:lnTo>
                    <a:pt x="490438" y="318322"/>
                  </a:lnTo>
                  <a:lnTo>
                    <a:pt x="464698" y="289224"/>
                  </a:lnTo>
                  <a:lnTo>
                    <a:pt x="438193" y="260841"/>
                  </a:lnTo>
                  <a:lnTo>
                    <a:pt x="410940" y="233187"/>
                  </a:lnTo>
                  <a:lnTo>
                    <a:pt x="382953" y="206277"/>
                  </a:lnTo>
                  <a:lnTo>
                    <a:pt x="354248" y="180126"/>
                  </a:lnTo>
                  <a:lnTo>
                    <a:pt x="324840" y="154748"/>
                  </a:lnTo>
                  <a:lnTo>
                    <a:pt x="294745" y="130159"/>
                  </a:lnTo>
                  <a:lnTo>
                    <a:pt x="263977" y="106372"/>
                  </a:lnTo>
                  <a:lnTo>
                    <a:pt x="232552" y="83403"/>
                  </a:lnTo>
                  <a:lnTo>
                    <a:pt x="200485" y="61266"/>
                  </a:lnTo>
                  <a:lnTo>
                    <a:pt x="167791" y="39977"/>
                  </a:lnTo>
                  <a:lnTo>
                    <a:pt x="134485" y="19550"/>
                  </a:lnTo>
                  <a:lnTo>
                    <a:pt x="100584" y="0"/>
                  </a:lnTo>
                  <a:close/>
                </a:path>
              </a:pathLst>
            </a:custGeom>
            <a:solidFill>
              <a:srgbClr val="DC3B00"/>
            </a:solidFill>
          </p:spPr>
          <p:txBody>
            <a:bodyPr bIns="0" lIns="0" rIns="0" rtlCol="0" tIns="0" wrap="square">
              <a:spAutoFit/>
            </a:bodyPr>
            <a:p>
              <a:endParaRPr dirty="0"/>
            </a:p>
          </p:txBody>
        </p:sp>
        <p:sp>
          <p:nvSpPr>
            <p:cNvPr id="1049121" name="object 7"/>
            <p:cNvSpPr/>
            <p:nvPr/>
          </p:nvSpPr>
          <p:spPr>
            <a:xfrm>
              <a:off x="6149340" y="2028444"/>
              <a:ext cx="504443" cy="502919"/>
            </a:xfrm>
            <a:custGeom>
              <a:avLst/>
              <a:ahLst/>
              <a:rect l="l" t="t" r="r" b="b"/>
              <a:pathLst>
                <a:path w="504444" h="502919">
                  <a:moveTo>
                    <a:pt x="252222" y="0"/>
                  </a:moveTo>
                  <a:lnTo>
                    <a:pt x="211305" y="3289"/>
                  </a:lnTo>
                  <a:lnTo>
                    <a:pt x="172492" y="12813"/>
                  </a:lnTo>
                  <a:lnTo>
                    <a:pt x="136302" y="28056"/>
                  </a:lnTo>
                  <a:lnTo>
                    <a:pt x="103254" y="48499"/>
                  </a:lnTo>
                  <a:lnTo>
                    <a:pt x="73866" y="73628"/>
                  </a:lnTo>
                  <a:lnTo>
                    <a:pt x="48658" y="102924"/>
                  </a:lnTo>
                  <a:lnTo>
                    <a:pt x="28148" y="135872"/>
                  </a:lnTo>
                  <a:lnTo>
                    <a:pt x="12856" y="171955"/>
                  </a:lnTo>
                  <a:lnTo>
                    <a:pt x="3300" y="210657"/>
                  </a:lnTo>
                  <a:lnTo>
                    <a:pt x="0" y="251459"/>
                  </a:lnTo>
                  <a:lnTo>
                    <a:pt x="835" y="272091"/>
                  </a:lnTo>
                  <a:lnTo>
                    <a:pt x="7329" y="311908"/>
                  </a:lnTo>
                  <a:lnTo>
                    <a:pt x="19817" y="349365"/>
                  </a:lnTo>
                  <a:lnTo>
                    <a:pt x="37783" y="383945"/>
                  </a:lnTo>
                  <a:lnTo>
                    <a:pt x="60707" y="415132"/>
                  </a:lnTo>
                  <a:lnTo>
                    <a:pt x="88070" y="442409"/>
                  </a:lnTo>
                  <a:lnTo>
                    <a:pt x="119353" y="465259"/>
                  </a:lnTo>
                  <a:lnTo>
                    <a:pt x="154037" y="483167"/>
                  </a:lnTo>
                  <a:lnTo>
                    <a:pt x="191603" y="495615"/>
                  </a:lnTo>
                  <a:lnTo>
                    <a:pt x="231533" y="502086"/>
                  </a:lnTo>
                  <a:lnTo>
                    <a:pt x="252222" y="502919"/>
                  </a:lnTo>
                  <a:lnTo>
                    <a:pt x="272910" y="502086"/>
                  </a:lnTo>
                  <a:lnTo>
                    <a:pt x="312840" y="495615"/>
                  </a:lnTo>
                  <a:lnTo>
                    <a:pt x="350406" y="483167"/>
                  </a:lnTo>
                  <a:lnTo>
                    <a:pt x="385090" y="465259"/>
                  </a:lnTo>
                  <a:lnTo>
                    <a:pt x="416373" y="442409"/>
                  </a:lnTo>
                  <a:lnTo>
                    <a:pt x="443736" y="415132"/>
                  </a:lnTo>
                  <a:lnTo>
                    <a:pt x="466660" y="383945"/>
                  </a:lnTo>
                  <a:lnTo>
                    <a:pt x="484626" y="349365"/>
                  </a:lnTo>
                  <a:lnTo>
                    <a:pt x="497114" y="311908"/>
                  </a:lnTo>
                  <a:lnTo>
                    <a:pt x="503608" y="272091"/>
                  </a:lnTo>
                  <a:lnTo>
                    <a:pt x="504443" y="251459"/>
                  </a:lnTo>
                  <a:lnTo>
                    <a:pt x="503608" y="230828"/>
                  </a:lnTo>
                  <a:lnTo>
                    <a:pt x="497114" y="191011"/>
                  </a:lnTo>
                  <a:lnTo>
                    <a:pt x="484626" y="153554"/>
                  </a:lnTo>
                  <a:lnTo>
                    <a:pt x="466660" y="118974"/>
                  </a:lnTo>
                  <a:lnTo>
                    <a:pt x="443736" y="87787"/>
                  </a:lnTo>
                  <a:lnTo>
                    <a:pt x="416373" y="60510"/>
                  </a:lnTo>
                  <a:lnTo>
                    <a:pt x="385090" y="37660"/>
                  </a:lnTo>
                  <a:lnTo>
                    <a:pt x="350406" y="19752"/>
                  </a:lnTo>
                  <a:lnTo>
                    <a:pt x="312840" y="7304"/>
                  </a:lnTo>
                  <a:lnTo>
                    <a:pt x="272910" y="833"/>
                  </a:lnTo>
                  <a:lnTo>
                    <a:pt x="252222" y="0"/>
                  </a:lnTo>
                  <a:close/>
                </a:path>
              </a:pathLst>
            </a:custGeom>
            <a:solidFill>
              <a:srgbClr val="DC3B00"/>
            </a:solidFill>
          </p:spPr>
          <p:txBody>
            <a:bodyPr bIns="0" lIns="0" rIns="0" rtlCol="0" tIns="0" wrap="square">
              <a:spAutoFit/>
            </a:bodyPr>
            <a:p>
              <a:endParaRPr dirty="0"/>
            </a:p>
          </p:txBody>
        </p:sp>
        <p:sp>
          <p:nvSpPr>
            <p:cNvPr id="1049122" name="object 8"/>
            <p:cNvSpPr txBox="1"/>
            <p:nvPr/>
          </p:nvSpPr>
          <p:spPr>
            <a:xfrm>
              <a:off x="6290817" y="2057146"/>
              <a:ext cx="223520" cy="436245"/>
            </a:xfrm>
            <a:prstGeom prst="rect"/>
          </p:spPr>
          <p:txBody>
            <a:bodyPr bIns="0" lIns="0" rIns="0" rtlCol="0" tIns="0" vert="horz" wrap="square">
              <a:spAutoFit/>
            </a:bodyPr>
            <a:p>
              <a:pPr marL="12700">
                <a:lnSpc>
                  <a:spcPct val="100000"/>
                </a:lnSpc>
              </a:pPr>
              <a:r>
                <a:rPr b="1" dirty="0" sz="2800" spc="-20">
                  <a:solidFill>
                    <a:srgbClr val="FFFFFF"/>
                  </a:solidFill>
                  <a:latin typeface="Arial"/>
                  <a:cs typeface="Arial"/>
                </a:rPr>
                <a:t>3</a:t>
              </a:r>
              <a:endParaRPr dirty="0" sz="2800">
                <a:latin typeface="Arial"/>
                <a:cs typeface="Arial"/>
              </a:endParaRPr>
            </a:p>
          </p:txBody>
        </p:sp>
        <p:sp>
          <p:nvSpPr>
            <p:cNvPr id="1049123" name="object 9"/>
            <p:cNvSpPr/>
            <p:nvPr/>
          </p:nvSpPr>
          <p:spPr>
            <a:xfrm>
              <a:off x="6140196" y="4340352"/>
              <a:ext cx="502920" cy="502920"/>
            </a:xfrm>
            <a:custGeom>
              <a:avLst/>
              <a:ahLst/>
              <a:rect l="l" t="t" r="r" b="b"/>
              <a:pathLst>
                <a:path w="502920" h="502920">
                  <a:moveTo>
                    <a:pt x="251459" y="0"/>
                  </a:moveTo>
                  <a:lnTo>
                    <a:pt x="210657" y="3289"/>
                  </a:lnTo>
                  <a:lnTo>
                    <a:pt x="171955" y="12813"/>
                  </a:lnTo>
                  <a:lnTo>
                    <a:pt x="135872" y="28056"/>
                  </a:lnTo>
                  <a:lnTo>
                    <a:pt x="102924" y="48499"/>
                  </a:lnTo>
                  <a:lnTo>
                    <a:pt x="73628" y="73628"/>
                  </a:lnTo>
                  <a:lnTo>
                    <a:pt x="48499" y="102924"/>
                  </a:lnTo>
                  <a:lnTo>
                    <a:pt x="28056" y="135872"/>
                  </a:lnTo>
                  <a:lnTo>
                    <a:pt x="12813" y="171955"/>
                  </a:lnTo>
                  <a:lnTo>
                    <a:pt x="3289" y="210657"/>
                  </a:lnTo>
                  <a:lnTo>
                    <a:pt x="0" y="251460"/>
                  </a:lnTo>
                  <a:lnTo>
                    <a:pt x="833" y="272091"/>
                  </a:lnTo>
                  <a:lnTo>
                    <a:pt x="7304" y="311908"/>
                  </a:lnTo>
                  <a:lnTo>
                    <a:pt x="19752" y="349365"/>
                  </a:lnTo>
                  <a:lnTo>
                    <a:pt x="37660" y="383945"/>
                  </a:lnTo>
                  <a:lnTo>
                    <a:pt x="60510" y="415132"/>
                  </a:lnTo>
                  <a:lnTo>
                    <a:pt x="87787" y="442409"/>
                  </a:lnTo>
                  <a:lnTo>
                    <a:pt x="118974" y="465259"/>
                  </a:lnTo>
                  <a:lnTo>
                    <a:pt x="153554" y="483167"/>
                  </a:lnTo>
                  <a:lnTo>
                    <a:pt x="191011" y="495615"/>
                  </a:lnTo>
                  <a:lnTo>
                    <a:pt x="230828" y="502086"/>
                  </a:lnTo>
                  <a:lnTo>
                    <a:pt x="251459" y="502920"/>
                  </a:lnTo>
                  <a:lnTo>
                    <a:pt x="272091" y="502086"/>
                  </a:lnTo>
                  <a:lnTo>
                    <a:pt x="311908" y="495615"/>
                  </a:lnTo>
                  <a:lnTo>
                    <a:pt x="349365" y="483167"/>
                  </a:lnTo>
                  <a:lnTo>
                    <a:pt x="383945" y="465259"/>
                  </a:lnTo>
                  <a:lnTo>
                    <a:pt x="415132" y="442409"/>
                  </a:lnTo>
                  <a:lnTo>
                    <a:pt x="442409" y="415132"/>
                  </a:lnTo>
                  <a:lnTo>
                    <a:pt x="465259" y="383945"/>
                  </a:lnTo>
                  <a:lnTo>
                    <a:pt x="483167" y="349365"/>
                  </a:lnTo>
                  <a:lnTo>
                    <a:pt x="495615" y="311908"/>
                  </a:lnTo>
                  <a:lnTo>
                    <a:pt x="502086" y="272091"/>
                  </a:lnTo>
                  <a:lnTo>
                    <a:pt x="502920" y="251460"/>
                  </a:lnTo>
                  <a:lnTo>
                    <a:pt x="502086" y="230828"/>
                  </a:lnTo>
                  <a:lnTo>
                    <a:pt x="495615" y="191011"/>
                  </a:lnTo>
                  <a:lnTo>
                    <a:pt x="483167" y="153554"/>
                  </a:lnTo>
                  <a:lnTo>
                    <a:pt x="465259" y="118974"/>
                  </a:lnTo>
                  <a:lnTo>
                    <a:pt x="442409" y="87787"/>
                  </a:lnTo>
                  <a:lnTo>
                    <a:pt x="415132" y="60510"/>
                  </a:lnTo>
                  <a:lnTo>
                    <a:pt x="383945" y="37660"/>
                  </a:lnTo>
                  <a:lnTo>
                    <a:pt x="349365" y="19752"/>
                  </a:lnTo>
                  <a:lnTo>
                    <a:pt x="311908" y="7304"/>
                  </a:lnTo>
                  <a:lnTo>
                    <a:pt x="272091" y="833"/>
                  </a:lnTo>
                  <a:lnTo>
                    <a:pt x="251459" y="0"/>
                  </a:lnTo>
                  <a:close/>
                </a:path>
              </a:pathLst>
            </a:custGeom>
            <a:solidFill>
              <a:srgbClr val="DC3B00"/>
            </a:solidFill>
          </p:spPr>
          <p:txBody>
            <a:bodyPr bIns="0" lIns="0" rIns="0" rtlCol="0" tIns="0" wrap="square">
              <a:spAutoFit/>
            </a:bodyPr>
            <a:p>
              <a:endParaRPr dirty="0"/>
            </a:p>
          </p:txBody>
        </p:sp>
        <p:sp>
          <p:nvSpPr>
            <p:cNvPr id="1049124" name="object 10"/>
            <p:cNvSpPr txBox="1"/>
            <p:nvPr/>
          </p:nvSpPr>
          <p:spPr>
            <a:xfrm>
              <a:off x="6280784" y="4369689"/>
              <a:ext cx="222885" cy="436245"/>
            </a:xfrm>
            <a:prstGeom prst="rect"/>
          </p:spPr>
          <p:txBody>
            <a:bodyPr bIns="0" lIns="0" rIns="0" rtlCol="0" tIns="0" vert="horz" wrap="square">
              <a:spAutoFit/>
            </a:bodyPr>
            <a:p>
              <a:pPr marL="12700">
                <a:lnSpc>
                  <a:spcPct val="100000"/>
                </a:lnSpc>
              </a:pPr>
              <a:r>
                <a:rPr b="1" dirty="0" sz="2800" spc="-20">
                  <a:solidFill>
                    <a:srgbClr val="FFFFFF"/>
                  </a:solidFill>
                  <a:latin typeface="Arial"/>
                  <a:cs typeface="Arial"/>
                </a:rPr>
                <a:t>5</a:t>
              </a:r>
              <a:endParaRPr dirty="0" sz="2800">
                <a:latin typeface="Arial"/>
                <a:cs typeface="Arial"/>
              </a:endParaRPr>
            </a:p>
          </p:txBody>
        </p:sp>
        <p:sp>
          <p:nvSpPr>
            <p:cNvPr id="1049125" name="object 11"/>
            <p:cNvSpPr/>
            <p:nvPr/>
          </p:nvSpPr>
          <p:spPr>
            <a:xfrm>
              <a:off x="6551676" y="3177539"/>
              <a:ext cx="502920" cy="502920"/>
            </a:xfrm>
            <a:custGeom>
              <a:avLst/>
              <a:ahLst/>
              <a:rect l="l" t="t" r="r" b="b"/>
              <a:pathLst>
                <a:path w="502920" h="502920">
                  <a:moveTo>
                    <a:pt x="251459" y="0"/>
                  </a:moveTo>
                  <a:lnTo>
                    <a:pt x="210657" y="3289"/>
                  </a:lnTo>
                  <a:lnTo>
                    <a:pt x="171955" y="12813"/>
                  </a:lnTo>
                  <a:lnTo>
                    <a:pt x="135872" y="28056"/>
                  </a:lnTo>
                  <a:lnTo>
                    <a:pt x="102924" y="48499"/>
                  </a:lnTo>
                  <a:lnTo>
                    <a:pt x="73628" y="73628"/>
                  </a:lnTo>
                  <a:lnTo>
                    <a:pt x="48499" y="102924"/>
                  </a:lnTo>
                  <a:lnTo>
                    <a:pt x="28056" y="135872"/>
                  </a:lnTo>
                  <a:lnTo>
                    <a:pt x="12813" y="171955"/>
                  </a:lnTo>
                  <a:lnTo>
                    <a:pt x="3289" y="210657"/>
                  </a:lnTo>
                  <a:lnTo>
                    <a:pt x="0" y="251460"/>
                  </a:lnTo>
                  <a:lnTo>
                    <a:pt x="833" y="272091"/>
                  </a:lnTo>
                  <a:lnTo>
                    <a:pt x="7304" y="311908"/>
                  </a:lnTo>
                  <a:lnTo>
                    <a:pt x="19752" y="349365"/>
                  </a:lnTo>
                  <a:lnTo>
                    <a:pt x="37660" y="383945"/>
                  </a:lnTo>
                  <a:lnTo>
                    <a:pt x="60510" y="415132"/>
                  </a:lnTo>
                  <a:lnTo>
                    <a:pt x="87787" y="442409"/>
                  </a:lnTo>
                  <a:lnTo>
                    <a:pt x="118974" y="465259"/>
                  </a:lnTo>
                  <a:lnTo>
                    <a:pt x="153554" y="483167"/>
                  </a:lnTo>
                  <a:lnTo>
                    <a:pt x="191011" y="495615"/>
                  </a:lnTo>
                  <a:lnTo>
                    <a:pt x="230828" y="502086"/>
                  </a:lnTo>
                  <a:lnTo>
                    <a:pt x="251459" y="502920"/>
                  </a:lnTo>
                  <a:lnTo>
                    <a:pt x="272091" y="502086"/>
                  </a:lnTo>
                  <a:lnTo>
                    <a:pt x="311908" y="495615"/>
                  </a:lnTo>
                  <a:lnTo>
                    <a:pt x="349365" y="483167"/>
                  </a:lnTo>
                  <a:lnTo>
                    <a:pt x="383945" y="465259"/>
                  </a:lnTo>
                  <a:lnTo>
                    <a:pt x="415132" y="442409"/>
                  </a:lnTo>
                  <a:lnTo>
                    <a:pt x="442409" y="415132"/>
                  </a:lnTo>
                  <a:lnTo>
                    <a:pt x="465259" y="383945"/>
                  </a:lnTo>
                  <a:lnTo>
                    <a:pt x="483167" y="349365"/>
                  </a:lnTo>
                  <a:lnTo>
                    <a:pt x="495615" y="311908"/>
                  </a:lnTo>
                  <a:lnTo>
                    <a:pt x="502086" y="272091"/>
                  </a:lnTo>
                  <a:lnTo>
                    <a:pt x="502920" y="251460"/>
                  </a:lnTo>
                  <a:lnTo>
                    <a:pt x="502086" y="230828"/>
                  </a:lnTo>
                  <a:lnTo>
                    <a:pt x="495615" y="191011"/>
                  </a:lnTo>
                  <a:lnTo>
                    <a:pt x="483167" y="153554"/>
                  </a:lnTo>
                  <a:lnTo>
                    <a:pt x="465259" y="118974"/>
                  </a:lnTo>
                  <a:lnTo>
                    <a:pt x="442409" y="87787"/>
                  </a:lnTo>
                  <a:lnTo>
                    <a:pt x="415132" y="60510"/>
                  </a:lnTo>
                  <a:lnTo>
                    <a:pt x="383945" y="37660"/>
                  </a:lnTo>
                  <a:lnTo>
                    <a:pt x="349365" y="19752"/>
                  </a:lnTo>
                  <a:lnTo>
                    <a:pt x="311908" y="7304"/>
                  </a:lnTo>
                  <a:lnTo>
                    <a:pt x="272091" y="833"/>
                  </a:lnTo>
                  <a:lnTo>
                    <a:pt x="251459" y="0"/>
                  </a:lnTo>
                  <a:close/>
                </a:path>
              </a:pathLst>
            </a:custGeom>
            <a:solidFill>
              <a:srgbClr val="DC3B00"/>
            </a:solidFill>
          </p:spPr>
          <p:txBody>
            <a:bodyPr bIns="0" lIns="0" rIns="0" rtlCol="0" tIns="0" wrap="square">
              <a:spAutoFit/>
            </a:bodyPr>
            <a:p>
              <a:endParaRPr dirty="0"/>
            </a:p>
          </p:txBody>
        </p:sp>
        <p:sp>
          <p:nvSpPr>
            <p:cNvPr id="1049126" name="object 12"/>
            <p:cNvSpPr txBox="1"/>
            <p:nvPr/>
          </p:nvSpPr>
          <p:spPr>
            <a:xfrm>
              <a:off x="6692265" y="3206622"/>
              <a:ext cx="223520" cy="436245"/>
            </a:xfrm>
            <a:prstGeom prst="rect"/>
          </p:spPr>
          <p:txBody>
            <a:bodyPr bIns="0" lIns="0" rIns="0" rtlCol="0" tIns="0" vert="horz" wrap="square">
              <a:spAutoFit/>
            </a:bodyPr>
            <a:p>
              <a:pPr marL="12700">
                <a:lnSpc>
                  <a:spcPct val="100000"/>
                </a:lnSpc>
              </a:pPr>
              <a:r>
                <a:rPr b="1" dirty="0" sz="2800" spc="-20">
                  <a:solidFill>
                    <a:srgbClr val="FFFFFF"/>
                  </a:solidFill>
                  <a:latin typeface="Arial"/>
                  <a:cs typeface="Arial"/>
                </a:rPr>
                <a:t>4</a:t>
              </a:r>
              <a:endParaRPr dirty="0" sz="2800">
                <a:latin typeface="Arial"/>
                <a:cs typeface="Arial"/>
              </a:endParaRPr>
            </a:p>
          </p:txBody>
        </p:sp>
        <p:sp>
          <p:nvSpPr>
            <p:cNvPr id="1049127" name="object 13"/>
            <p:cNvSpPr/>
            <p:nvPr/>
          </p:nvSpPr>
          <p:spPr>
            <a:xfrm>
              <a:off x="3261359" y="2023872"/>
              <a:ext cx="504443" cy="504443"/>
            </a:xfrm>
            <a:custGeom>
              <a:avLst/>
              <a:ahLst/>
              <a:rect l="l" t="t" r="r" b="b"/>
              <a:pathLst>
                <a:path w="504443" h="504443">
                  <a:moveTo>
                    <a:pt x="252222" y="0"/>
                  </a:moveTo>
                  <a:lnTo>
                    <a:pt x="211305" y="3300"/>
                  </a:lnTo>
                  <a:lnTo>
                    <a:pt x="172492" y="12856"/>
                  </a:lnTo>
                  <a:lnTo>
                    <a:pt x="136302" y="28148"/>
                  </a:lnTo>
                  <a:lnTo>
                    <a:pt x="103254" y="48658"/>
                  </a:lnTo>
                  <a:lnTo>
                    <a:pt x="73866" y="73866"/>
                  </a:lnTo>
                  <a:lnTo>
                    <a:pt x="48658" y="103254"/>
                  </a:lnTo>
                  <a:lnTo>
                    <a:pt x="28148" y="136302"/>
                  </a:lnTo>
                  <a:lnTo>
                    <a:pt x="12856" y="172492"/>
                  </a:lnTo>
                  <a:lnTo>
                    <a:pt x="3300" y="211305"/>
                  </a:lnTo>
                  <a:lnTo>
                    <a:pt x="0" y="252222"/>
                  </a:lnTo>
                  <a:lnTo>
                    <a:pt x="835" y="272910"/>
                  </a:lnTo>
                  <a:lnTo>
                    <a:pt x="7329" y="312840"/>
                  </a:lnTo>
                  <a:lnTo>
                    <a:pt x="19817" y="350406"/>
                  </a:lnTo>
                  <a:lnTo>
                    <a:pt x="37783" y="385090"/>
                  </a:lnTo>
                  <a:lnTo>
                    <a:pt x="60707" y="416373"/>
                  </a:lnTo>
                  <a:lnTo>
                    <a:pt x="88070" y="443736"/>
                  </a:lnTo>
                  <a:lnTo>
                    <a:pt x="119353" y="466660"/>
                  </a:lnTo>
                  <a:lnTo>
                    <a:pt x="154037" y="484626"/>
                  </a:lnTo>
                  <a:lnTo>
                    <a:pt x="191603" y="497114"/>
                  </a:lnTo>
                  <a:lnTo>
                    <a:pt x="231533" y="503608"/>
                  </a:lnTo>
                  <a:lnTo>
                    <a:pt x="252222" y="504443"/>
                  </a:lnTo>
                  <a:lnTo>
                    <a:pt x="272910" y="503608"/>
                  </a:lnTo>
                  <a:lnTo>
                    <a:pt x="312840" y="497114"/>
                  </a:lnTo>
                  <a:lnTo>
                    <a:pt x="350406" y="484626"/>
                  </a:lnTo>
                  <a:lnTo>
                    <a:pt x="385090" y="466660"/>
                  </a:lnTo>
                  <a:lnTo>
                    <a:pt x="416373" y="443736"/>
                  </a:lnTo>
                  <a:lnTo>
                    <a:pt x="443736" y="416373"/>
                  </a:lnTo>
                  <a:lnTo>
                    <a:pt x="466660" y="385090"/>
                  </a:lnTo>
                  <a:lnTo>
                    <a:pt x="484626" y="350406"/>
                  </a:lnTo>
                  <a:lnTo>
                    <a:pt x="497114" y="312840"/>
                  </a:lnTo>
                  <a:lnTo>
                    <a:pt x="503608" y="272910"/>
                  </a:lnTo>
                  <a:lnTo>
                    <a:pt x="504443" y="252222"/>
                  </a:lnTo>
                  <a:lnTo>
                    <a:pt x="503608" y="231533"/>
                  </a:lnTo>
                  <a:lnTo>
                    <a:pt x="497114" y="191603"/>
                  </a:lnTo>
                  <a:lnTo>
                    <a:pt x="484626" y="154037"/>
                  </a:lnTo>
                  <a:lnTo>
                    <a:pt x="466660" y="119353"/>
                  </a:lnTo>
                  <a:lnTo>
                    <a:pt x="443736" y="88070"/>
                  </a:lnTo>
                  <a:lnTo>
                    <a:pt x="416373" y="60707"/>
                  </a:lnTo>
                  <a:lnTo>
                    <a:pt x="385090" y="37783"/>
                  </a:lnTo>
                  <a:lnTo>
                    <a:pt x="350406" y="19817"/>
                  </a:lnTo>
                  <a:lnTo>
                    <a:pt x="312840" y="7329"/>
                  </a:lnTo>
                  <a:lnTo>
                    <a:pt x="272910" y="835"/>
                  </a:lnTo>
                  <a:lnTo>
                    <a:pt x="252222" y="0"/>
                  </a:lnTo>
                  <a:close/>
                </a:path>
              </a:pathLst>
            </a:custGeom>
            <a:solidFill>
              <a:srgbClr val="4471C4"/>
            </a:solidFill>
          </p:spPr>
          <p:txBody>
            <a:bodyPr bIns="0" lIns="0" rIns="0" rtlCol="0" tIns="0" wrap="square">
              <a:spAutoFit/>
            </a:bodyPr>
            <a:p>
              <a:endParaRPr dirty="0"/>
            </a:p>
          </p:txBody>
        </p:sp>
        <p:sp>
          <p:nvSpPr>
            <p:cNvPr id="1049128" name="object 14"/>
            <p:cNvSpPr txBox="1"/>
            <p:nvPr/>
          </p:nvSpPr>
          <p:spPr>
            <a:xfrm>
              <a:off x="3401695" y="2053844"/>
              <a:ext cx="223520" cy="436245"/>
            </a:xfrm>
            <a:prstGeom prst="rect"/>
          </p:spPr>
          <p:txBody>
            <a:bodyPr bIns="0" lIns="0" rIns="0" rtlCol="0" tIns="0" vert="horz" wrap="square">
              <a:spAutoFit/>
            </a:bodyPr>
            <a:p>
              <a:pPr marL="12700">
                <a:lnSpc>
                  <a:spcPct val="100000"/>
                </a:lnSpc>
              </a:pPr>
              <a:r>
                <a:rPr b="1" dirty="0" sz="2800" spc="-20">
                  <a:solidFill>
                    <a:srgbClr val="FFFFFF"/>
                  </a:solidFill>
                  <a:latin typeface="Arial"/>
                  <a:cs typeface="Arial"/>
                </a:rPr>
                <a:t>1</a:t>
              </a:r>
              <a:endParaRPr dirty="0" sz="2800">
                <a:latin typeface="Arial"/>
                <a:cs typeface="Arial"/>
              </a:endParaRPr>
            </a:p>
          </p:txBody>
        </p:sp>
        <p:sp>
          <p:nvSpPr>
            <p:cNvPr id="1049129" name="object 15"/>
            <p:cNvSpPr/>
            <p:nvPr/>
          </p:nvSpPr>
          <p:spPr>
            <a:xfrm>
              <a:off x="2828544" y="3177539"/>
              <a:ext cx="504444" cy="502920"/>
            </a:xfrm>
            <a:custGeom>
              <a:avLst/>
              <a:ahLst/>
              <a:rect l="l" t="t" r="r" b="b"/>
              <a:pathLst>
                <a:path w="504444" h="502920">
                  <a:moveTo>
                    <a:pt x="252222" y="0"/>
                  </a:moveTo>
                  <a:lnTo>
                    <a:pt x="211305" y="3289"/>
                  </a:lnTo>
                  <a:lnTo>
                    <a:pt x="172492" y="12813"/>
                  </a:lnTo>
                  <a:lnTo>
                    <a:pt x="136302" y="28056"/>
                  </a:lnTo>
                  <a:lnTo>
                    <a:pt x="103254" y="48499"/>
                  </a:lnTo>
                  <a:lnTo>
                    <a:pt x="73866" y="73628"/>
                  </a:lnTo>
                  <a:lnTo>
                    <a:pt x="48658" y="102924"/>
                  </a:lnTo>
                  <a:lnTo>
                    <a:pt x="28148" y="135872"/>
                  </a:lnTo>
                  <a:lnTo>
                    <a:pt x="12856" y="171955"/>
                  </a:lnTo>
                  <a:lnTo>
                    <a:pt x="3300" y="210657"/>
                  </a:lnTo>
                  <a:lnTo>
                    <a:pt x="0" y="251460"/>
                  </a:lnTo>
                  <a:lnTo>
                    <a:pt x="835" y="272091"/>
                  </a:lnTo>
                  <a:lnTo>
                    <a:pt x="7329" y="311908"/>
                  </a:lnTo>
                  <a:lnTo>
                    <a:pt x="19817" y="349365"/>
                  </a:lnTo>
                  <a:lnTo>
                    <a:pt x="37783" y="383945"/>
                  </a:lnTo>
                  <a:lnTo>
                    <a:pt x="60707" y="415132"/>
                  </a:lnTo>
                  <a:lnTo>
                    <a:pt x="88070" y="442409"/>
                  </a:lnTo>
                  <a:lnTo>
                    <a:pt x="119353" y="465259"/>
                  </a:lnTo>
                  <a:lnTo>
                    <a:pt x="154037" y="483167"/>
                  </a:lnTo>
                  <a:lnTo>
                    <a:pt x="191603" y="495615"/>
                  </a:lnTo>
                  <a:lnTo>
                    <a:pt x="231533" y="502086"/>
                  </a:lnTo>
                  <a:lnTo>
                    <a:pt x="252222" y="502920"/>
                  </a:lnTo>
                  <a:lnTo>
                    <a:pt x="272910" y="502086"/>
                  </a:lnTo>
                  <a:lnTo>
                    <a:pt x="312840" y="495615"/>
                  </a:lnTo>
                  <a:lnTo>
                    <a:pt x="350406" y="483167"/>
                  </a:lnTo>
                  <a:lnTo>
                    <a:pt x="385090" y="465259"/>
                  </a:lnTo>
                  <a:lnTo>
                    <a:pt x="416373" y="442409"/>
                  </a:lnTo>
                  <a:lnTo>
                    <a:pt x="443736" y="415132"/>
                  </a:lnTo>
                  <a:lnTo>
                    <a:pt x="466660" y="383945"/>
                  </a:lnTo>
                  <a:lnTo>
                    <a:pt x="484626" y="349365"/>
                  </a:lnTo>
                  <a:lnTo>
                    <a:pt x="497114" y="311908"/>
                  </a:lnTo>
                  <a:lnTo>
                    <a:pt x="503608" y="272091"/>
                  </a:lnTo>
                  <a:lnTo>
                    <a:pt x="504444" y="251460"/>
                  </a:lnTo>
                  <a:lnTo>
                    <a:pt x="503608" y="230828"/>
                  </a:lnTo>
                  <a:lnTo>
                    <a:pt x="497114" y="191011"/>
                  </a:lnTo>
                  <a:lnTo>
                    <a:pt x="484626" y="153554"/>
                  </a:lnTo>
                  <a:lnTo>
                    <a:pt x="466660" y="118974"/>
                  </a:lnTo>
                  <a:lnTo>
                    <a:pt x="443736" y="87787"/>
                  </a:lnTo>
                  <a:lnTo>
                    <a:pt x="416373" y="60510"/>
                  </a:lnTo>
                  <a:lnTo>
                    <a:pt x="385090" y="37660"/>
                  </a:lnTo>
                  <a:lnTo>
                    <a:pt x="350406" y="19752"/>
                  </a:lnTo>
                  <a:lnTo>
                    <a:pt x="312840" y="7304"/>
                  </a:lnTo>
                  <a:lnTo>
                    <a:pt x="272910" y="833"/>
                  </a:lnTo>
                  <a:lnTo>
                    <a:pt x="252222" y="0"/>
                  </a:lnTo>
                  <a:close/>
                </a:path>
              </a:pathLst>
            </a:custGeom>
            <a:solidFill>
              <a:srgbClr val="4471C4"/>
            </a:solidFill>
          </p:spPr>
          <p:txBody>
            <a:bodyPr bIns="0" lIns="0" rIns="0" rtlCol="0" tIns="0" wrap="square">
              <a:spAutoFit/>
            </a:bodyPr>
            <a:p>
              <a:endParaRPr dirty="0"/>
            </a:p>
          </p:txBody>
        </p:sp>
        <p:sp>
          <p:nvSpPr>
            <p:cNvPr id="1049130" name="object 16"/>
            <p:cNvSpPr txBox="1"/>
            <p:nvPr/>
          </p:nvSpPr>
          <p:spPr>
            <a:xfrm>
              <a:off x="2968879" y="3206622"/>
              <a:ext cx="223520" cy="436245"/>
            </a:xfrm>
            <a:prstGeom prst="rect"/>
          </p:spPr>
          <p:txBody>
            <a:bodyPr bIns="0" lIns="0" rIns="0" rtlCol="0" tIns="0" vert="horz" wrap="square">
              <a:spAutoFit/>
            </a:bodyPr>
            <a:p>
              <a:pPr marL="12700">
                <a:lnSpc>
                  <a:spcPct val="100000"/>
                </a:lnSpc>
              </a:pPr>
              <a:r>
                <a:rPr b="1" dirty="0" sz="2800" spc="-20">
                  <a:solidFill>
                    <a:srgbClr val="FFFFFF"/>
                  </a:solidFill>
                  <a:latin typeface="Arial"/>
                  <a:cs typeface="Arial"/>
                </a:rPr>
                <a:t>2</a:t>
              </a:r>
              <a:endParaRPr dirty="0" sz="2800">
                <a:latin typeface="Arial"/>
                <a:cs typeface="Arial"/>
              </a:endParaRPr>
            </a:p>
          </p:txBody>
        </p:sp>
        <p:sp>
          <p:nvSpPr>
            <p:cNvPr id="1049131" name="object 17"/>
            <p:cNvSpPr/>
            <p:nvPr/>
          </p:nvSpPr>
          <p:spPr>
            <a:xfrm>
              <a:off x="3250692" y="4334255"/>
              <a:ext cx="504444" cy="504444"/>
            </a:xfrm>
            <a:custGeom>
              <a:avLst/>
              <a:ahLst/>
              <a:rect l="l" t="t" r="r" b="b"/>
              <a:pathLst>
                <a:path w="504444" h="504444">
                  <a:moveTo>
                    <a:pt x="252221" y="0"/>
                  </a:moveTo>
                  <a:lnTo>
                    <a:pt x="211305" y="3300"/>
                  </a:lnTo>
                  <a:lnTo>
                    <a:pt x="172492" y="12856"/>
                  </a:lnTo>
                  <a:lnTo>
                    <a:pt x="136302" y="28148"/>
                  </a:lnTo>
                  <a:lnTo>
                    <a:pt x="103254" y="48658"/>
                  </a:lnTo>
                  <a:lnTo>
                    <a:pt x="73866" y="73866"/>
                  </a:lnTo>
                  <a:lnTo>
                    <a:pt x="48658" y="103254"/>
                  </a:lnTo>
                  <a:lnTo>
                    <a:pt x="28148" y="136302"/>
                  </a:lnTo>
                  <a:lnTo>
                    <a:pt x="12856" y="172492"/>
                  </a:lnTo>
                  <a:lnTo>
                    <a:pt x="3300" y="211305"/>
                  </a:lnTo>
                  <a:lnTo>
                    <a:pt x="0" y="252222"/>
                  </a:lnTo>
                  <a:lnTo>
                    <a:pt x="835" y="272910"/>
                  </a:lnTo>
                  <a:lnTo>
                    <a:pt x="7329" y="312840"/>
                  </a:lnTo>
                  <a:lnTo>
                    <a:pt x="19817" y="350406"/>
                  </a:lnTo>
                  <a:lnTo>
                    <a:pt x="37783" y="385090"/>
                  </a:lnTo>
                  <a:lnTo>
                    <a:pt x="60707" y="416373"/>
                  </a:lnTo>
                  <a:lnTo>
                    <a:pt x="88070" y="443736"/>
                  </a:lnTo>
                  <a:lnTo>
                    <a:pt x="119353" y="466660"/>
                  </a:lnTo>
                  <a:lnTo>
                    <a:pt x="154037" y="484626"/>
                  </a:lnTo>
                  <a:lnTo>
                    <a:pt x="191603" y="497114"/>
                  </a:lnTo>
                  <a:lnTo>
                    <a:pt x="231533" y="503608"/>
                  </a:lnTo>
                  <a:lnTo>
                    <a:pt x="252221" y="504444"/>
                  </a:lnTo>
                  <a:lnTo>
                    <a:pt x="272910" y="503608"/>
                  </a:lnTo>
                  <a:lnTo>
                    <a:pt x="312840" y="497114"/>
                  </a:lnTo>
                  <a:lnTo>
                    <a:pt x="350406" y="484626"/>
                  </a:lnTo>
                  <a:lnTo>
                    <a:pt x="385090" y="466660"/>
                  </a:lnTo>
                  <a:lnTo>
                    <a:pt x="416373" y="443736"/>
                  </a:lnTo>
                  <a:lnTo>
                    <a:pt x="443736" y="416373"/>
                  </a:lnTo>
                  <a:lnTo>
                    <a:pt x="466660" y="385090"/>
                  </a:lnTo>
                  <a:lnTo>
                    <a:pt x="484626" y="350406"/>
                  </a:lnTo>
                  <a:lnTo>
                    <a:pt x="497114" y="312840"/>
                  </a:lnTo>
                  <a:lnTo>
                    <a:pt x="503608" y="272910"/>
                  </a:lnTo>
                  <a:lnTo>
                    <a:pt x="504444" y="252222"/>
                  </a:lnTo>
                  <a:lnTo>
                    <a:pt x="503608" y="231533"/>
                  </a:lnTo>
                  <a:lnTo>
                    <a:pt x="497114" y="191603"/>
                  </a:lnTo>
                  <a:lnTo>
                    <a:pt x="484626" y="154037"/>
                  </a:lnTo>
                  <a:lnTo>
                    <a:pt x="466660" y="119353"/>
                  </a:lnTo>
                  <a:lnTo>
                    <a:pt x="443736" y="88070"/>
                  </a:lnTo>
                  <a:lnTo>
                    <a:pt x="416373" y="60707"/>
                  </a:lnTo>
                  <a:lnTo>
                    <a:pt x="385090" y="37783"/>
                  </a:lnTo>
                  <a:lnTo>
                    <a:pt x="350406" y="19817"/>
                  </a:lnTo>
                  <a:lnTo>
                    <a:pt x="312840" y="7329"/>
                  </a:lnTo>
                  <a:lnTo>
                    <a:pt x="272910" y="835"/>
                  </a:lnTo>
                  <a:lnTo>
                    <a:pt x="252221" y="0"/>
                  </a:lnTo>
                  <a:close/>
                </a:path>
              </a:pathLst>
            </a:custGeom>
            <a:solidFill>
              <a:srgbClr val="4471C4"/>
            </a:solidFill>
          </p:spPr>
          <p:txBody>
            <a:bodyPr bIns="0" lIns="0" rIns="0" rtlCol="0" tIns="0" wrap="square">
              <a:spAutoFit/>
            </a:bodyPr>
            <a:p>
              <a:endParaRPr dirty="0"/>
            </a:p>
          </p:txBody>
        </p:sp>
        <p:sp>
          <p:nvSpPr>
            <p:cNvPr id="1049132" name="object 18"/>
            <p:cNvSpPr txBox="1"/>
            <p:nvPr/>
          </p:nvSpPr>
          <p:spPr>
            <a:xfrm>
              <a:off x="3391915" y="4364228"/>
              <a:ext cx="223520" cy="436245"/>
            </a:xfrm>
            <a:prstGeom prst="rect"/>
          </p:spPr>
          <p:txBody>
            <a:bodyPr bIns="0" lIns="0" rIns="0" rtlCol="0" tIns="0" vert="horz" wrap="square">
              <a:spAutoFit/>
            </a:bodyPr>
            <a:p>
              <a:pPr marL="12700">
                <a:lnSpc>
                  <a:spcPct val="100000"/>
                </a:lnSpc>
              </a:pPr>
              <a:r>
                <a:rPr b="1" dirty="0" sz="2800" spc="-20">
                  <a:solidFill>
                    <a:srgbClr val="FFFFFF"/>
                  </a:solidFill>
                  <a:latin typeface="Arial"/>
                  <a:cs typeface="Arial"/>
                </a:rPr>
                <a:t>6</a:t>
              </a:r>
              <a:endParaRPr dirty="0" sz="2800">
                <a:latin typeface="Arial"/>
                <a:cs typeface="Arial"/>
              </a:endParaRPr>
            </a:p>
          </p:txBody>
        </p:sp>
        <p:sp>
          <p:nvSpPr>
            <p:cNvPr id="1049133" name="object 19"/>
            <p:cNvSpPr txBox="1"/>
            <p:nvPr/>
          </p:nvSpPr>
          <p:spPr>
            <a:xfrm>
              <a:off x="4296283" y="4163314"/>
              <a:ext cx="1397000" cy="287020"/>
            </a:xfrm>
            <a:prstGeom prst="rect"/>
          </p:spPr>
          <p:txBody>
            <a:bodyPr bIns="0" lIns="0" rIns="0" rtlCol="0" tIns="0" vert="horz" wrap="square">
              <a:spAutoFit/>
            </a:bodyPr>
            <a:p>
              <a:pPr marL="12700">
                <a:lnSpc>
                  <a:spcPct val="100000"/>
                </a:lnSpc>
              </a:pPr>
              <a:r>
                <a:rPr b="1" dirty="0" sz="1800" spc="-5">
                  <a:solidFill>
                    <a:srgbClr val="585858"/>
                  </a:solidFill>
                  <a:latin typeface="微软雅黑"/>
                  <a:cs typeface="微软雅黑"/>
                </a:rPr>
                <a:t>从业人员权利</a:t>
              </a:r>
              <a:endParaRPr dirty="0" sz="1800">
                <a:latin typeface="微软雅黑"/>
                <a:cs typeface="微软雅黑"/>
              </a:endParaRPr>
            </a:p>
          </p:txBody>
        </p:sp>
        <p:sp>
          <p:nvSpPr>
            <p:cNvPr id="1049134" name="object 20"/>
            <p:cNvSpPr/>
            <p:nvPr/>
          </p:nvSpPr>
          <p:spPr>
            <a:xfrm>
              <a:off x="5297001" y="4917440"/>
              <a:ext cx="704001" cy="569707"/>
            </a:xfrm>
            <a:custGeom>
              <a:avLst/>
              <a:ahLst/>
              <a:rect l="l" t="t" r="r" b="b"/>
              <a:pathLst>
                <a:path w="814069" h="796264">
                  <a:moveTo>
                    <a:pt x="793876" y="0"/>
                  </a:moveTo>
                  <a:lnTo>
                    <a:pt x="710945" y="81026"/>
                  </a:lnTo>
                  <a:lnTo>
                    <a:pt x="731265" y="101727"/>
                  </a:lnTo>
                  <a:lnTo>
                    <a:pt x="814069" y="20828"/>
                  </a:lnTo>
                  <a:lnTo>
                    <a:pt x="793876" y="0"/>
                  </a:lnTo>
                  <a:close/>
                </a:path>
                <a:path w="814069" h="796264">
                  <a:moveTo>
                    <a:pt x="648842" y="141732"/>
                  </a:moveTo>
                  <a:lnTo>
                    <a:pt x="566038" y="222758"/>
                  </a:lnTo>
                  <a:lnTo>
                    <a:pt x="586358" y="243459"/>
                  </a:lnTo>
                  <a:lnTo>
                    <a:pt x="669163" y="162433"/>
                  </a:lnTo>
                  <a:lnTo>
                    <a:pt x="648842" y="141732"/>
                  </a:lnTo>
                  <a:close/>
                </a:path>
                <a:path w="814069" h="796264">
                  <a:moveTo>
                    <a:pt x="503936" y="283464"/>
                  </a:moveTo>
                  <a:lnTo>
                    <a:pt x="421131" y="364363"/>
                  </a:lnTo>
                  <a:lnTo>
                    <a:pt x="441325" y="385064"/>
                  </a:lnTo>
                  <a:lnTo>
                    <a:pt x="524128" y="304165"/>
                  </a:lnTo>
                  <a:lnTo>
                    <a:pt x="503936" y="283464"/>
                  </a:lnTo>
                  <a:close/>
                </a:path>
                <a:path w="814069" h="796264">
                  <a:moveTo>
                    <a:pt x="359028" y="425069"/>
                  </a:moveTo>
                  <a:lnTo>
                    <a:pt x="276225" y="506095"/>
                  </a:lnTo>
                  <a:lnTo>
                    <a:pt x="296417" y="526796"/>
                  </a:lnTo>
                  <a:lnTo>
                    <a:pt x="379221" y="445770"/>
                  </a:lnTo>
                  <a:lnTo>
                    <a:pt x="359028" y="425069"/>
                  </a:lnTo>
                  <a:close/>
                </a:path>
                <a:path w="814069" h="796264">
                  <a:moveTo>
                    <a:pt x="52958" y="643255"/>
                  </a:moveTo>
                  <a:lnTo>
                    <a:pt x="0" y="796264"/>
                  </a:lnTo>
                  <a:lnTo>
                    <a:pt x="154177" y="746823"/>
                  </a:lnTo>
                  <a:lnTo>
                    <a:pt x="52958" y="643255"/>
                  </a:lnTo>
                  <a:close/>
                </a:path>
                <a:path w="814069" h="796264">
                  <a:moveTo>
                    <a:pt x="213994" y="566801"/>
                  </a:moveTo>
                  <a:lnTo>
                    <a:pt x="131190" y="647700"/>
                  </a:lnTo>
                  <a:lnTo>
                    <a:pt x="151511" y="668401"/>
                  </a:lnTo>
                  <a:lnTo>
                    <a:pt x="234314" y="587502"/>
                  </a:lnTo>
                  <a:lnTo>
                    <a:pt x="213994" y="566801"/>
                  </a:lnTo>
                  <a:close/>
                </a:path>
              </a:pathLst>
            </a:custGeom>
            <a:solidFill>
              <a:srgbClr val="585858"/>
            </a:solidFill>
          </p:spPr>
          <p:txBody>
            <a:bodyPr bIns="0" lIns="0" rIns="0" rtlCol="0" tIns="0" wrap="square">
              <a:spAutoFit/>
            </a:bodyPr>
            <a:p>
              <a:endParaRPr dirty="0"/>
            </a:p>
          </p:txBody>
        </p:sp>
        <p:sp>
          <p:nvSpPr>
            <p:cNvPr id="1049135" name="object 23"/>
            <p:cNvSpPr txBox="1"/>
            <p:nvPr/>
          </p:nvSpPr>
          <p:spPr>
            <a:xfrm>
              <a:off x="512996" y="1698005"/>
              <a:ext cx="2683060" cy="1016153"/>
            </a:xfrm>
            <a:prstGeom prst="rect"/>
          </p:spPr>
          <p:txBody>
            <a:bodyPr bIns="0" lIns="0" rIns="0" rtlCol="0" tIns="0" vert="horz" wrap="square">
              <a:spAutoFit/>
            </a:bodyPr>
            <a:p>
              <a:pPr algn="r" indent="2164080" marL="12700" marR="6350">
                <a:lnSpc>
                  <a:spcPct val="146800"/>
                </a:lnSpc>
              </a:pPr>
              <a:r>
                <a:rPr b="1" dirty="0" sz="1800" err="1">
                  <a:solidFill>
                    <a:srgbClr val="4471C4"/>
                  </a:solidFill>
                  <a:latin typeface="微软雅黑"/>
                  <a:cs typeface="微软雅黑"/>
                </a:rPr>
                <a:t>知情权</a:t>
              </a:r>
              <a:r>
                <a:rPr b="1" dirty="0" sz="1800">
                  <a:solidFill>
                    <a:srgbClr val="4471C4"/>
                  </a:solidFill>
                  <a:latin typeface="微软雅黑"/>
                  <a:cs typeface="微软雅黑"/>
                </a:rPr>
                <a:t> </a:t>
              </a:r>
              <a:r>
                <a:rPr dirty="0" sz="1400" err="1">
                  <a:solidFill>
                    <a:srgbClr val="585858"/>
                  </a:solidFill>
                  <a:latin typeface="微软雅黑"/>
                  <a:cs typeface="微软雅黑"/>
                </a:rPr>
                <a:t>了解其作业场所和工作</a:t>
              </a:r>
              <a:r>
                <a:rPr dirty="0" sz="1400" spc="-15" err="1">
                  <a:solidFill>
                    <a:srgbClr val="585858"/>
                  </a:solidFill>
                  <a:latin typeface="微软雅黑"/>
                  <a:cs typeface="微软雅黑"/>
                </a:rPr>
                <a:t>岗</a:t>
              </a:r>
              <a:r>
                <a:rPr dirty="0" sz="1400" spc="0" err="1">
                  <a:solidFill>
                    <a:srgbClr val="585858"/>
                  </a:solidFill>
                  <a:latin typeface="微软雅黑"/>
                  <a:cs typeface="微软雅黑"/>
                </a:rPr>
                <a:t>位存</a:t>
              </a:r>
              <a:r>
                <a:rPr dirty="0" sz="1400" spc="-15" err="1">
                  <a:solidFill>
                    <a:srgbClr val="585858"/>
                  </a:solidFill>
                  <a:latin typeface="微软雅黑"/>
                  <a:cs typeface="微软雅黑"/>
                </a:rPr>
                <a:t>在</a:t>
              </a:r>
              <a:r>
                <a:rPr dirty="0" sz="1400" spc="0" err="1">
                  <a:solidFill>
                    <a:srgbClr val="585858"/>
                  </a:solidFill>
                  <a:latin typeface="微软雅黑"/>
                  <a:cs typeface="微软雅黑"/>
                </a:rPr>
                <a:t>的</a:t>
              </a:r>
              <a:r>
                <a:rPr dirty="0" sz="1400" spc="0">
                  <a:solidFill>
                    <a:srgbClr val="585858"/>
                  </a:solidFill>
                  <a:latin typeface="微软雅黑"/>
                  <a:cs typeface="微软雅黑"/>
                </a:rPr>
                <a:t> </a:t>
              </a:r>
              <a:r>
                <a:rPr b="1" dirty="0" sz="1400" spc="0">
                  <a:solidFill>
                    <a:srgbClr val="4471C4"/>
                  </a:solidFill>
                  <a:latin typeface="微软雅黑"/>
                  <a:cs typeface="微软雅黑"/>
                </a:rPr>
                <a:t>危险因素、防范措施</a:t>
              </a:r>
              <a:r>
                <a:rPr dirty="0" sz="1400" spc="0">
                  <a:solidFill>
                    <a:srgbClr val="585858"/>
                  </a:solidFill>
                  <a:latin typeface="微软雅黑"/>
                  <a:cs typeface="微软雅黑"/>
                </a:rPr>
                <a:t>及</a:t>
              </a:r>
              <a:r>
                <a:rPr dirty="0" sz="1400" spc="-15">
                  <a:solidFill>
                    <a:srgbClr val="585858"/>
                  </a:solidFill>
                  <a:latin typeface="微软雅黑"/>
                  <a:cs typeface="微软雅黑"/>
                </a:rPr>
                <a:t>事</a:t>
              </a:r>
              <a:r>
                <a:rPr dirty="0" sz="1400" spc="0">
                  <a:solidFill>
                    <a:srgbClr val="585858"/>
                  </a:solidFill>
                  <a:latin typeface="微软雅黑"/>
                  <a:cs typeface="微软雅黑"/>
                </a:rPr>
                <a:t>故</a:t>
              </a:r>
              <a:r>
                <a:rPr b="1" dirty="0" sz="1400" spc="0">
                  <a:solidFill>
                    <a:srgbClr val="4471C4"/>
                  </a:solidFill>
                  <a:latin typeface="微软雅黑"/>
                  <a:cs typeface="微软雅黑"/>
                </a:rPr>
                <a:t>应</a:t>
              </a:r>
              <a:r>
                <a:rPr b="1" dirty="0" sz="1400" spc="-15">
                  <a:solidFill>
                    <a:srgbClr val="4471C4"/>
                  </a:solidFill>
                  <a:latin typeface="微软雅黑"/>
                  <a:cs typeface="微软雅黑"/>
                </a:rPr>
                <a:t>急</a:t>
              </a:r>
              <a:r>
                <a:rPr b="1" dirty="0" sz="1400" spc="0">
                  <a:solidFill>
                    <a:srgbClr val="4471C4"/>
                  </a:solidFill>
                  <a:latin typeface="微软雅黑"/>
                  <a:cs typeface="微软雅黑"/>
                </a:rPr>
                <a:t>措施</a:t>
              </a:r>
              <a:endParaRPr dirty="0" sz="1400">
                <a:latin typeface="微软雅黑"/>
                <a:cs typeface="微软雅黑"/>
              </a:endParaRPr>
            </a:p>
          </p:txBody>
        </p:sp>
        <p:sp>
          <p:nvSpPr>
            <p:cNvPr id="1049136" name="object 24"/>
            <p:cNvSpPr txBox="1"/>
            <p:nvPr/>
          </p:nvSpPr>
          <p:spPr>
            <a:xfrm>
              <a:off x="439927" y="3140709"/>
              <a:ext cx="2342515" cy="589281"/>
            </a:xfrm>
            <a:prstGeom prst="rect"/>
          </p:spPr>
          <p:txBody>
            <a:bodyPr bIns="0" lIns="0" rIns="0" rtlCol="0" tIns="0" vert="horz" wrap="square">
              <a:spAutoFit/>
            </a:bodyPr>
            <a:p>
              <a:pPr algn="r" marR="6350">
                <a:lnSpc>
                  <a:spcPct val="100000"/>
                </a:lnSpc>
              </a:pPr>
              <a:r>
                <a:rPr b="1" dirty="0" sz="1800">
                  <a:solidFill>
                    <a:srgbClr val="4471C4"/>
                  </a:solidFill>
                  <a:latin typeface="微软雅黑"/>
                  <a:cs typeface="微软雅黑"/>
                </a:rPr>
                <a:t>建议权</a:t>
              </a:r>
              <a:endParaRPr dirty="0" sz="1800">
                <a:latin typeface="微软雅黑"/>
                <a:cs typeface="微软雅黑"/>
              </a:endParaRPr>
            </a:p>
            <a:p>
              <a:pPr algn="r" marR="6350">
                <a:lnSpc>
                  <a:spcPct val="100000"/>
                </a:lnSpc>
                <a:spcBef>
                  <a:spcPts val="940"/>
                </a:spcBef>
              </a:pPr>
              <a:r>
                <a:rPr dirty="0" sz="1400">
                  <a:solidFill>
                    <a:srgbClr val="404040"/>
                  </a:solidFill>
                  <a:latin typeface="微软雅黑"/>
                  <a:cs typeface="微软雅黑"/>
                </a:rPr>
                <a:t>对本单位的安全工作提</a:t>
              </a:r>
              <a:r>
                <a:rPr dirty="0" sz="1400" spc="-15">
                  <a:solidFill>
                    <a:srgbClr val="404040"/>
                  </a:solidFill>
                  <a:latin typeface="微软雅黑"/>
                  <a:cs typeface="微软雅黑"/>
                </a:rPr>
                <a:t>出</a:t>
              </a:r>
              <a:r>
                <a:rPr dirty="0" sz="1400" spc="0">
                  <a:solidFill>
                    <a:srgbClr val="404040"/>
                  </a:solidFill>
                  <a:latin typeface="微软雅黑"/>
                  <a:cs typeface="微软雅黑"/>
                </a:rPr>
                <a:t>建议</a:t>
              </a:r>
              <a:endParaRPr dirty="0" sz="1400">
                <a:latin typeface="微软雅黑"/>
                <a:cs typeface="微软雅黑"/>
              </a:endParaRPr>
            </a:p>
          </p:txBody>
        </p:sp>
        <p:sp>
          <p:nvSpPr>
            <p:cNvPr id="1049137" name="object 25"/>
            <p:cNvSpPr txBox="1"/>
            <p:nvPr/>
          </p:nvSpPr>
          <p:spPr>
            <a:xfrm>
              <a:off x="306069" y="4127388"/>
              <a:ext cx="2874265" cy="830831"/>
            </a:xfrm>
            <a:prstGeom prst="rect"/>
          </p:spPr>
          <p:txBody>
            <a:bodyPr bIns="0" lIns="0" rIns="0" rtlCol="0" tIns="0" vert="horz" wrap="square">
              <a:spAutoFit/>
            </a:bodyPr>
            <a:p>
              <a:pPr algn="just" indent="2340610" marL="12700" marR="6350">
                <a:lnSpc>
                  <a:spcPct val="119300"/>
                </a:lnSpc>
              </a:pPr>
              <a:r>
                <a:rPr b="1" dirty="0" sz="1800">
                  <a:solidFill>
                    <a:srgbClr val="4471C4"/>
                  </a:solidFill>
                  <a:latin typeface="微软雅黑"/>
                  <a:cs typeface="微软雅黑"/>
                </a:rPr>
                <a:t>索赔权 </a:t>
              </a:r>
              <a:r>
                <a:rPr dirty="0" sz="1400">
                  <a:solidFill>
                    <a:srgbClr val="404040"/>
                  </a:solidFill>
                  <a:latin typeface="微软雅黑"/>
                  <a:cs typeface="微软雅黑"/>
                </a:rPr>
                <a:t>因安全事故受到损害的</a:t>
              </a:r>
              <a:r>
                <a:rPr dirty="0" sz="1400" spc="-15">
                  <a:solidFill>
                    <a:srgbClr val="404040"/>
                  </a:solidFill>
                  <a:latin typeface="微软雅黑"/>
                  <a:cs typeface="微软雅黑"/>
                </a:rPr>
                <a:t>，</a:t>
              </a:r>
              <a:r>
                <a:rPr dirty="0" sz="1400" spc="0">
                  <a:solidFill>
                    <a:srgbClr val="404040"/>
                  </a:solidFill>
                  <a:latin typeface="微软雅黑"/>
                  <a:cs typeface="微软雅黑"/>
                </a:rPr>
                <a:t>除享</a:t>
              </a:r>
              <a:r>
                <a:rPr dirty="0" sz="1400" spc="-10">
                  <a:solidFill>
                    <a:srgbClr val="404040"/>
                  </a:solidFill>
                  <a:latin typeface="微软雅黑"/>
                  <a:cs typeface="微软雅黑"/>
                </a:rPr>
                <a:t>有</a:t>
              </a:r>
              <a:r>
                <a:rPr dirty="0" sz="1400" spc="0">
                  <a:solidFill>
                    <a:srgbClr val="404040"/>
                  </a:solidFill>
                  <a:latin typeface="微软雅黑"/>
                  <a:cs typeface="微软雅黑"/>
                </a:rPr>
                <a:t>工伤社 会保险外，有权向本单</a:t>
              </a:r>
              <a:r>
                <a:rPr dirty="0" sz="1400" spc="-15">
                  <a:solidFill>
                    <a:srgbClr val="404040"/>
                  </a:solidFill>
                  <a:latin typeface="微软雅黑"/>
                  <a:cs typeface="微软雅黑"/>
                </a:rPr>
                <a:t>位</a:t>
              </a:r>
              <a:r>
                <a:rPr dirty="0" sz="1400" spc="0">
                  <a:solidFill>
                    <a:srgbClr val="404040"/>
                  </a:solidFill>
                  <a:latin typeface="微软雅黑"/>
                  <a:cs typeface="微软雅黑"/>
                </a:rPr>
                <a:t>提出</a:t>
              </a:r>
              <a:r>
                <a:rPr dirty="0" sz="1400" spc="-15">
                  <a:solidFill>
                    <a:srgbClr val="404040"/>
                  </a:solidFill>
                  <a:latin typeface="微软雅黑"/>
                  <a:cs typeface="微软雅黑"/>
                </a:rPr>
                <a:t>赔</a:t>
              </a:r>
              <a:r>
                <a:rPr dirty="0" sz="1400" spc="0">
                  <a:solidFill>
                    <a:srgbClr val="404040"/>
                  </a:solidFill>
                  <a:latin typeface="微软雅黑"/>
                  <a:cs typeface="微软雅黑"/>
                </a:rPr>
                <a:t>偿要求</a:t>
              </a:r>
              <a:endParaRPr dirty="0" sz="1400">
                <a:latin typeface="微软雅黑"/>
                <a:cs typeface="微软雅黑"/>
              </a:endParaRPr>
            </a:p>
          </p:txBody>
        </p:sp>
        <p:sp>
          <p:nvSpPr>
            <p:cNvPr id="1049138" name="object 26"/>
            <p:cNvSpPr txBox="1"/>
            <p:nvPr/>
          </p:nvSpPr>
          <p:spPr>
            <a:xfrm>
              <a:off x="6733412" y="1827926"/>
              <a:ext cx="2874255" cy="571408"/>
            </a:xfrm>
            <a:prstGeom prst="rect"/>
          </p:spPr>
          <p:txBody>
            <a:bodyPr bIns="0" lIns="0" rIns="0" rtlCol="0" tIns="0" vert="horz" wrap="square">
              <a:spAutoFit/>
            </a:bodyPr>
            <a:p>
              <a:pPr marL="12700" marR="6350">
                <a:lnSpc>
                  <a:spcPct val="119300"/>
                </a:lnSpc>
              </a:pPr>
              <a:r>
                <a:rPr b="1" dirty="0" sz="1800">
                  <a:solidFill>
                    <a:srgbClr val="DC3B00"/>
                  </a:solidFill>
                  <a:latin typeface="微软雅黑"/>
                  <a:cs typeface="微软雅黑"/>
                </a:rPr>
                <a:t>批评、控告权 </a:t>
              </a:r>
              <a:r>
                <a:rPr dirty="0" sz="1400">
                  <a:solidFill>
                    <a:srgbClr val="404040"/>
                  </a:solidFill>
                  <a:latin typeface="微软雅黑"/>
                  <a:cs typeface="微软雅黑"/>
                </a:rPr>
                <a:t>对本单位安全生产工作</a:t>
              </a:r>
              <a:r>
                <a:rPr dirty="0" sz="1400" spc="-15">
                  <a:solidFill>
                    <a:srgbClr val="404040"/>
                  </a:solidFill>
                  <a:latin typeface="微软雅黑"/>
                  <a:cs typeface="微软雅黑"/>
                </a:rPr>
                <a:t>中</a:t>
              </a:r>
              <a:r>
                <a:rPr dirty="0" sz="1400" spc="0">
                  <a:solidFill>
                    <a:srgbClr val="404040"/>
                  </a:solidFill>
                  <a:latin typeface="微软雅黑"/>
                  <a:cs typeface="微软雅黑"/>
                </a:rPr>
                <a:t>存在的 问题提出批评、检举、</a:t>
              </a:r>
              <a:r>
                <a:rPr dirty="0" sz="1400" spc="-15">
                  <a:solidFill>
                    <a:srgbClr val="404040"/>
                  </a:solidFill>
                  <a:latin typeface="微软雅黑"/>
                  <a:cs typeface="微软雅黑"/>
                </a:rPr>
                <a:t>控</a:t>
              </a:r>
              <a:r>
                <a:rPr dirty="0" sz="1400" spc="0">
                  <a:solidFill>
                    <a:srgbClr val="404040"/>
                  </a:solidFill>
                  <a:latin typeface="微软雅黑"/>
                  <a:cs typeface="微软雅黑"/>
                </a:rPr>
                <a:t>告</a:t>
              </a:r>
              <a:endParaRPr dirty="0" sz="1400">
                <a:latin typeface="微软雅黑"/>
                <a:cs typeface="微软雅黑"/>
              </a:endParaRPr>
            </a:p>
          </p:txBody>
        </p:sp>
        <p:sp>
          <p:nvSpPr>
            <p:cNvPr id="1049139" name="object 27"/>
            <p:cNvSpPr txBox="1"/>
            <p:nvPr/>
          </p:nvSpPr>
          <p:spPr>
            <a:xfrm>
              <a:off x="7122414" y="2982229"/>
              <a:ext cx="1982470" cy="800101"/>
            </a:xfrm>
            <a:prstGeom prst="rect"/>
          </p:spPr>
          <p:txBody>
            <a:bodyPr bIns="0" lIns="0" rIns="0" rtlCol="0" tIns="0" vert="horz" wrap="square">
              <a:spAutoFit/>
            </a:bodyPr>
            <a:p>
              <a:pPr marL="12700" marR="6350">
                <a:lnSpc>
                  <a:spcPct val="119300"/>
                </a:lnSpc>
              </a:pPr>
              <a:r>
                <a:rPr b="1" dirty="0" sz="1800">
                  <a:solidFill>
                    <a:srgbClr val="DC3B00"/>
                  </a:solidFill>
                  <a:latin typeface="微软雅黑"/>
                  <a:cs typeface="微软雅黑"/>
                </a:rPr>
                <a:t>拒绝违章权 </a:t>
              </a:r>
              <a:r>
                <a:rPr dirty="0" sz="1400">
                  <a:solidFill>
                    <a:srgbClr val="404040"/>
                  </a:solidFill>
                  <a:latin typeface="微软雅黑"/>
                  <a:cs typeface="微软雅黑"/>
                </a:rPr>
                <a:t>有权拒绝违章指</a:t>
              </a:r>
              <a:r>
                <a:rPr dirty="0" sz="1400" spc="-15">
                  <a:solidFill>
                    <a:srgbClr val="404040"/>
                  </a:solidFill>
                  <a:latin typeface="微软雅黑"/>
                  <a:cs typeface="微软雅黑"/>
                </a:rPr>
                <a:t>挥和强</a:t>
              </a:r>
              <a:r>
                <a:rPr dirty="0" sz="1400" spc="0">
                  <a:solidFill>
                    <a:srgbClr val="404040"/>
                  </a:solidFill>
                  <a:latin typeface="微软雅黑"/>
                  <a:cs typeface="微软雅黑"/>
                </a:rPr>
                <a:t>令 冒险作业</a:t>
              </a:r>
              <a:endParaRPr dirty="0" sz="1400">
                <a:latin typeface="微软雅黑"/>
                <a:cs typeface="微软雅黑"/>
              </a:endParaRPr>
            </a:p>
          </p:txBody>
        </p:sp>
        <p:sp>
          <p:nvSpPr>
            <p:cNvPr id="1049140" name="object 28"/>
            <p:cNvSpPr txBox="1"/>
            <p:nvPr/>
          </p:nvSpPr>
          <p:spPr>
            <a:xfrm>
              <a:off x="6750049" y="4136868"/>
              <a:ext cx="2874255" cy="837450"/>
            </a:xfrm>
            <a:prstGeom prst="rect"/>
          </p:spPr>
          <p:txBody>
            <a:bodyPr bIns="0" lIns="0" rIns="0" rtlCol="0" tIns="0" vert="horz" wrap="square">
              <a:spAutoFit/>
            </a:bodyPr>
            <a:p>
              <a:pPr marL="12700" marR="6350">
                <a:lnSpc>
                  <a:spcPct val="119500"/>
                </a:lnSpc>
              </a:pPr>
              <a:r>
                <a:rPr b="1" dirty="0" sz="1800">
                  <a:solidFill>
                    <a:srgbClr val="DC3B00"/>
                  </a:solidFill>
                  <a:latin typeface="微软雅黑"/>
                  <a:cs typeface="微软雅黑"/>
                </a:rPr>
                <a:t>停止作业权 </a:t>
              </a:r>
              <a:r>
                <a:rPr dirty="0" sz="1400">
                  <a:solidFill>
                    <a:srgbClr val="404040"/>
                  </a:solidFill>
                  <a:latin typeface="微软雅黑"/>
                  <a:cs typeface="微软雅黑"/>
                </a:rPr>
                <a:t>发现直接危及人身安全</a:t>
              </a:r>
              <a:r>
                <a:rPr dirty="0" sz="1400" spc="-15">
                  <a:solidFill>
                    <a:srgbClr val="404040"/>
                  </a:solidFill>
                  <a:latin typeface="微软雅黑"/>
                  <a:cs typeface="微软雅黑"/>
                </a:rPr>
                <a:t>的</a:t>
              </a:r>
              <a:r>
                <a:rPr dirty="0" sz="1400" spc="0">
                  <a:solidFill>
                    <a:srgbClr val="404040"/>
                  </a:solidFill>
                  <a:latin typeface="微软雅黑"/>
                  <a:cs typeface="微软雅黑"/>
                </a:rPr>
                <a:t>紧急情 况时，有权停止作业或</a:t>
              </a:r>
              <a:r>
                <a:rPr dirty="0" sz="1400" spc="-15">
                  <a:solidFill>
                    <a:srgbClr val="404040"/>
                  </a:solidFill>
                  <a:latin typeface="微软雅黑"/>
                  <a:cs typeface="微软雅黑"/>
                </a:rPr>
                <a:t>者</a:t>
              </a:r>
              <a:r>
                <a:rPr dirty="0" sz="1400" spc="0">
                  <a:solidFill>
                    <a:srgbClr val="404040"/>
                  </a:solidFill>
                  <a:latin typeface="微软雅黑"/>
                  <a:cs typeface="微软雅黑"/>
                </a:rPr>
                <a:t>在采取 可能的应急措施后撤离</a:t>
              </a:r>
              <a:r>
                <a:rPr dirty="0" sz="1400" spc="-15">
                  <a:solidFill>
                    <a:srgbClr val="404040"/>
                  </a:solidFill>
                  <a:latin typeface="微软雅黑"/>
                  <a:cs typeface="微软雅黑"/>
                </a:rPr>
                <a:t>作</a:t>
              </a:r>
              <a:r>
                <a:rPr dirty="0" sz="1400" spc="0">
                  <a:solidFill>
                    <a:srgbClr val="404040"/>
                  </a:solidFill>
                  <a:latin typeface="微软雅黑"/>
                  <a:cs typeface="微软雅黑"/>
                </a:rPr>
                <a:t>业场所</a:t>
              </a:r>
              <a:endParaRPr dirty="0" sz="1400">
                <a:latin typeface="微软雅黑"/>
                <a:cs typeface="微软雅黑"/>
              </a:endParaRPr>
            </a:p>
          </p:txBody>
        </p:sp>
        <p:sp>
          <p:nvSpPr>
            <p:cNvPr id="1049141" name="object 29"/>
            <p:cNvSpPr txBox="1"/>
            <p:nvPr/>
          </p:nvSpPr>
          <p:spPr>
            <a:xfrm>
              <a:off x="2828544" y="5528123"/>
              <a:ext cx="4488815" cy="744220"/>
            </a:xfrm>
            <a:prstGeom prst="rect"/>
          </p:spPr>
          <p:txBody>
            <a:bodyPr bIns="0" lIns="0" rIns="0" rtlCol="0" tIns="0" vert="horz" wrap="square">
              <a:spAutoFit/>
            </a:bodyPr>
            <a:p>
              <a:pPr marL="12700" marR="6350">
                <a:lnSpc>
                  <a:spcPct val="150000"/>
                </a:lnSpc>
              </a:pPr>
              <a:r>
                <a:rPr dirty="0" sz="1600" spc="-20">
                  <a:latin typeface="微软雅黑"/>
                  <a:cs typeface="微软雅黑"/>
                </a:rPr>
                <a:t>生产经营单位不得因从业人员在前</a:t>
              </a:r>
              <a:r>
                <a:rPr dirty="0" sz="1600" spc="-10">
                  <a:latin typeface="微软雅黑"/>
                  <a:cs typeface="微软雅黑"/>
                </a:rPr>
                <a:t>款</a:t>
              </a:r>
              <a:r>
                <a:rPr b="1" dirty="0" sz="1600" spc="-20">
                  <a:solidFill>
                    <a:srgbClr val="DC3B00"/>
                  </a:solidFill>
                  <a:latin typeface="微软雅黑"/>
                  <a:cs typeface="微软雅黑"/>
                </a:rPr>
                <a:t>③④</a:t>
              </a:r>
              <a:r>
                <a:rPr b="1" dirty="0" sz="1600" spc="-10">
                  <a:solidFill>
                    <a:srgbClr val="DC3B00"/>
                  </a:solidFill>
                  <a:latin typeface="微软雅黑"/>
                  <a:cs typeface="微软雅黑"/>
                </a:rPr>
                <a:t>⑤</a:t>
              </a:r>
              <a:r>
                <a:rPr dirty="0" sz="1600" spc="-20">
                  <a:latin typeface="微软雅黑"/>
                  <a:cs typeface="微软雅黑"/>
                </a:rPr>
                <a:t>而降低 其工资、福利等待遇或者解除与其</a:t>
              </a:r>
              <a:r>
                <a:rPr dirty="0" sz="1600" spc="-10">
                  <a:latin typeface="微软雅黑"/>
                  <a:cs typeface="微软雅黑"/>
                </a:rPr>
                <a:t>订</a:t>
              </a:r>
              <a:r>
                <a:rPr dirty="0" sz="1600" spc="-20">
                  <a:latin typeface="微软雅黑"/>
                  <a:cs typeface="微软雅黑"/>
                </a:rPr>
                <a:t>立的</a:t>
              </a:r>
              <a:r>
                <a:rPr dirty="0" sz="1600" spc="-10">
                  <a:latin typeface="微软雅黑"/>
                  <a:cs typeface="微软雅黑"/>
                </a:rPr>
                <a:t>劳</a:t>
              </a:r>
              <a:r>
                <a:rPr dirty="0" sz="1600" spc="-15">
                  <a:latin typeface="微软雅黑"/>
                  <a:cs typeface="微软雅黑"/>
                </a:rPr>
                <a:t>动</a:t>
              </a:r>
              <a:r>
                <a:rPr dirty="0" sz="1600" spc="-20">
                  <a:latin typeface="微软雅黑"/>
                  <a:cs typeface="微软雅黑"/>
                </a:rPr>
                <a:t>合同</a:t>
              </a:r>
              <a:endParaRPr dirty="0" sz="1600">
                <a:latin typeface="微软雅黑"/>
                <a:cs typeface="微软雅黑"/>
              </a:endParaRPr>
            </a:p>
          </p:txBody>
        </p:sp>
      </p:grpSp>
      <p:grpSp>
        <p:nvGrpSpPr>
          <p:cNvPr id="192" name="组合 44"/>
          <p:cNvGrpSpPr/>
          <p:nvPr/>
        </p:nvGrpSpPr>
        <p:grpSpPr>
          <a:xfrm>
            <a:off x="194519" y="948674"/>
            <a:ext cx="7128792" cy="523220"/>
            <a:chOff x="400233" y="909514"/>
            <a:chExt cx="7128792" cy="523220"/>
          </a:xfrm>
        </p:grpSpPr>
        <p:sp>
          <p:nvSpPr>
            <p:cNvPr id="1049142" name="矩形 45"/>
            <p:cNvSpPr/>
            <p:nvPr/>
          </p:nvSpPr>
          <p:spPr>
            <a:xfrm flipH="1">
              <a:off x="400233" y="929898"/>
              <a:ext cx="226334" cy="502836"/>
            </a:xfrm>
            <a:prstGeom prst="rect"/>
            <a:solidFill>
              <a:srgbClr val="0071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solidFill>
                  <a:srgbClr val="FFFF00"/>
                </a:solidFill>
              </a:endParaRPr>
            </a:p>
          </p:txBody>
        </p:sp>
        <p:sp>
          <p:nvSpPr>
            <p:cNvPr id="1049143" name="文本框 46"/>
            <p:cNvSpPr txBox="1"/>
            <p:nvPr/>
          </p:nvSpPr>
          <p:spPr>
            <a:xfrm>
              <a:off x="626567" y="909514"/>
              <a:ext cx="6902458" cy="523220"/>
            </a:xfrm>
            <a:prstGeom prst="rect"/>
            <a:noFill/>
          </p:spPr>
          <p:txBody>
            <a:bodyPr rtlCol="0" wrap="square">
              <a:spAutoFit/>
            </a:bodyPr>
            <a:p>
              <a:r>
                <a:rPr altLang="en-US" b="1" dirty="0" sz="2800" lang="zh-CN">
                  <a:solidFill>
                    <a:schemeClr val="bg1">
                      <a:lumMod val="50000"/>
                    </a:schemeClr>
                  </a:solidFill>
                  <a:latin typeface="微软雅黑" panose="020B0503020204020204" pitchFamily="34" charset="-122"/>
                  <a:ea typeface="微软雅黑" panose="020B0503020204020204" pitchFamily="34" charset="-122"/>
                </a:rPr>
                <a:t>第三章</a:t>
              </a:r>
              <a:r>
                <a:rPr altLang="zh-CN" b="1" dirty="0" sz="2800" lang="en-US">
                  <a:solidFill>
                    <a:schemeClr val="bg1">
                      <a:lumMod val="50000"/>
                    </a:schemeClr>
                  </a:solidFill>
                  <a:latin typeface="微软雅黑" panose="020B0503020204020204" pitchFamily="34" charset="-122"/>
                  <a:ea typeface="微软雅黑" panose="020B0503020204020204" pitchFamily="34" charset="-122"/>
                </a:rPr>
                <a:t>&lt;</a:t>
              </a:r>
              <a:r>
                <a:rPr altLang="en-US" b="1" dirty="0" sz="2800" lang="zh-CN">
                  <a:solidFill>
                    <a:schemeClr val="bg1">
                      <a:lumMod val="50000"/>
                    </a:schemeClr>
                  </a:solidFill>
                  <a:latin typeface="微软雅黑" panose="020B0503020204020204" pitchFamily="34" charset="-122"/>
                  <a:ea typeface="微软雅黑" panose="020B0503020204020204" pitchFamily="34" charset="-122"/>
                </a:rPr>
                <a:t>第五十三、五十四、五十五条</a:t>
              </a:r>
              <a:r>
                <a:rPr altLang="zh-CN" b="1" dirty="0" sz="2800" lang="en-US">
                  <a:solidFill>
                    <a:schemeClr val="bg1">
                      <a:lumMod val="50000"/>
                    </a:schemeClr>
                  </a:solidFill>
                  <a:latin typeface="微软雅黑" panose="020B0503020204020204" pitchFamily="34" charset="-122"/>
                  <a:ea typeface="微软雅黑" panose="020B0503020204020204" pitchFamily="34" charset="-122"/>
                </a:rPr>
                <a:t>&gt;</a:t>
              </a:r>
              <a:endParaRPr altLang="en-US" b="1" dirty="0" sz="2800" lang="zh-CN">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049144" name="文本框 34"/>
          <p:cNvSpPr txBox="1"/>
          <p:nvPr/>
        </p:nvSpPr>
        <p:spPr>
          <a:xfrm>
            <a:off x="826031" y="6205900"/>
            <a:ext cx="11177799" cy="646331"/>
          </a:xfrm>
          <a:prstGeom prst="rect"/>
          <a:noFill/>
        </p:spPr>
        <p:txBody>
          <a:bodyPr wrap="square">
            <a:spAutoFit/>
          </a:bodyPr>
          <a:p>
            <a:r>
              <a:rPr altLang="en-US" b="0" dirty="0" sz="1800" i="0" lang="zh-CN">
                <a:solidFill>
                  <a:srgbClr val="C00000"/>
                </a:solidFill>
                <a:effectLst/>
                <a:latin typeface="楷体" panose="02010609060101010101" pitchFamily="49" charset="-122"/>
                <a:ea typeface="楷体" panose="02010609060101010101" pitchFamily="49" charset="-122"/>
              </a:rPr>
              <a:t>第五十六条：因生产安全事故受到损害的从业人员，除依法享有工伤保险外，依照有关民事法律尚有获得赔偿的权利的，有权提出赔偿要求。</a:t>
            </a:r>
            <a:endParaRPr altLang="en-US" dirty="0" sz="1800" lang="zh-CN">
              <a:solidFill>
                <a:srgbClr val="C0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93" name=""/>
        <p:cNvGrpSpPr/>
        <p:nvPr/>
      </p:nvGrpSpPr>
      <p:grpSpPr>
        <a:xfrm>
          <a:off x="0" y="0"/>
          <a:ext cx="0" cy="0"/>
          <a:chOff x="0" y="0"/>
          <a:chExt cx="0" cy="0"/>
        </a:xfrm>
      </p:grpSpPr>
      <p:grpSp>
        <p:nvGrpSpPr>
          <p:cNvPr id="194" name="组合 31"/>
          <p:cNvGrpSpPr/>
          <p:nvPr/>
        </p:nvGrpSpPr>
        <p:grpSpPr>
          <a:xfrm>
            <a:off x="1634679" y="1845618"/>
            <a:ext cx="9129293" cy="4608512"/>
            <a:chOff x="1589231" y="1707435"/>
            <a:chExt cx="9129293" cy="4595571"/>
          </a:xfrm>
        </p:grpSpPr>
        <p:sp>
          <p:nvSpPr>
            <p:cNvPr id="1049145" name="object 2"/>
            <p:cNvSpPr txBox="1"/>
            <p:nvPr/>
          </p:nvSpPr>
          <p:spPr>
            <a:xfrm>
              <a:off x="4045056" y="2129203"/>
              <a:ext cx="534670" cy="317500"/>
            </a:xfrm>
            <a:prstGeom prst="rect"/>
          </p:spPr>
          <p:txBody>
            <a:bodyPr bIns="0" lIns="0" rIns="0" rtlCol="0" tIns="0" vert="horz" wrap="square">
              <a:spAutoFit/>
            </a:bodyPr>
            <a:p>
              <a:pPr marL="12700">
                <a:lnSpc>
                  <a:spcPct val="100000"/>
                </a:lnSpc>
              </a:pPr>
              <a:r>
                <a:rPr b="1" dirty="0" sz="2000" spc="-5">
                  <a:solidFill>
                    <a:srgbClr val="585858"/>
                  </a:solidFill>
                  <a:latin typeface="微软雅黑"/>
                  <a:cs typeface="微软雅黑"/>
                </a:rPr>
                <a:t>应当</a:t>
              </a:r>
              <a:endParaRPr dirty="0" sz="2000">
                <a:latin typeface="微软雅黑"/>
                <a:cs typeface="微软雅黑"/>
              </a:endParaRPr>
            </a:p>
          </p:txBody>
        </p:sp>
        <p:sp>
          <p:nvSpPr>
            <p:cNvPr id="1049146" name="object 3"/>
            <p:cNvSpPr txBox="1"/>
            <p:nvPr/>
          </p:nvSpPr>
          <p:spPr>
            <a:xfrm>
              <a:off x="1589231" y="2674794"/>
              <a:ext cx="151130" cy="226060"/>
            </a:xfrm>
            <a:prstGeom prst="rect"/>
          </p:spPr>
          <p:txBody>
            <a:bodyPr bIns="0" lIns="0" rIns="0" rtlCol="0" tIns="0" vert="horz" wrap="square">
              <a:spAutoFit/>
            </a:bodyPr>
            <a:p>
              <a:pPr marL="12700">
                <a:lnSpc>
                  <a:spcPct val="100000"/>
                </a:lnSpc>
              </a:pPr>
              <a:r>
                <a:rPr dirty="0" sz="1400">
                  <a:solidFill>
                    <a:srgbClr val="C00000"/>
                  </a:solidFill>
                  <a:latin typeface="微软雅黑"/>
                  <a:cs typeface="微软雅黑"/>
                </a:rPr>
                <a:t>√</a:t>
              </a:r>
              <a:endParaRPr dirty="0" sz="1400">
                <a:latin typeface="微软雅黑"/>
                <a:cs typeface="微软雅黑"/>
              </a:endParaRPr>
            </a:p>
          </p:txBody>
        </p:sp>
        <p:sp>
          <p:nvSpPr>
            <p:cNvPr id="1049147" name="object 4"/>
            <p:cNvSpPr txBox="1"/>
            <p:nvPr/>
          </p:nvSpPr>
          <p:spPr>
            <a:xfrm>
              <a:off x="2594461" y="2651935"/>
              <a:ext cx="1986914" cy="226060"/>
            </a:xfrm>
            <a:prstGeom prst="rect"/>
          </p:spPr>
          <p:txBody>
            <a:bodyPr bIns="0" lIns="0" rIns="0" rtlCol="0" tIns="0" vert="horz" wrap="square">
              <a:spAutoFit/>
            </a:bodyPr>
            <a:p>
              <a:pPr marL="12700">
                <a:lnSpc>
                  <a:spcPct val="100000"/>
                </a:lnSpc>
              </a:pPr>
              <a:r>
                <a:rPr dirty="0" sz="1400">
                  <a:solidFill>
                    <a:srgbClr val="585858"/>
                  </a:solidFill>
                  <a:latin typeface="微软雅黑"/>
                  <a:cs typeface="微软雅黑"/>
                </a:rPr>
                <a:t>接受安全生产教育和培训</a:t>
              </a:r>
              <a:endParaRPr dirty="0" sz="1400">
                <a:latin typeface="微软雅黑"/>
                <a:cs typeface="微软雅黑"/>
              </a:endParaRPr>
            </a:p>
          </p:txBody>
        </p:sp>
        <p:sp>
          <p:nvSpPr>
            <p:cNvPr id="1049148" name="object 5"/>
            <p:cNvSpPr txBox="1"/>
            <p:nvPr/>
          </p:nvSpPr>
          <p:spPr>
            <a:xfrm>
              <a:off x="1589231" y="3131994"/>
              <a:ext cx="151130" cy="226060"/>
            </a:xfrm>
            <a:prstGeom prst="rect"/>
          </p:spPr>
          <p:txBody>
            <a:bodyPr bIns="0" lIns="0" rIns="0" rtlCol="0" tIns="0" vert="horz" wrap="square">
              <a:spAutoFit/>
            </a:bodyPr>
            <a:p>
              <a:pPr marL="12700">
                <a:lnSpc>
                  <a:spcPct val="100000"/>
                </a:lnSpc>
              </a:pPr>
              <a:r>
                <a:rPr dirty="0" sz="1400">
                  <a:solidFill>
                    <a:srgbClr val="C00000"/>
                  </a:solidFill>
                  <a:latin typeface="微软雅黑"/>
                  <a:cs typeface="微软雅黑"/>
                </a:rPr>
                <a:t>√</a:t>
              </a:r>
              <a:endParaRPr dirty="0" sz="1400">
                <a:latin typeface="微软雅黑"/>
                <a:cs typeface="微软雅黑"/>
              </a:endParaRPr>
            </a:p>
          </p:txBody>
        </p:sp>
        <p:sp>
          <p:nvSpPr>
            <p:cNvPr id="1049149" name="object 6"/>
            <p:cNvSpPr txBox="1"/>
            <p:nvPr/>
          </p:nvSpPr>
          <p:spPr>
            <a:xfrm>
              <a:off x="1882449" y="3109135"/>
              <a:ext cx="2696845" cy="226060"/>
            </a:xfrm>
            <a:prstGeom prst="rect"/>
          </p:spPr>
          <p:txBody>
            <a:bodyPr bIns="0" lIns="0" rIns="0" rtlCol="0" tIns="0" vert="horz" wrap="square">
              <a:spAutoFit/>
            </a:bodyPr>
            <a:p>
              <a:pPr marL="12700">
                <a:lnSpc>
                  <a:spcPct val="100000"/>
                </a:lnSpc>
              </a:pPr>
              <a:r>
                <a:rPr dirty="0" sz="1400">
                  <a:solidFill>
                    <a:srgbClr val="585858"/>
                  </a:solidFill>
                  <a:latin typeface="微软雅黑"/>
                  <a:cs typeface="微软雅黑"/>
                </a:rPr>
                <a:t>掌握本职工作所需的安</a:t>
              </a:r>
              <a:r>
                <a:rPr dirty="0" sz="1400" spc="-15">
                  <a:solidFill>
                    <a:srgbClr val="585858"/>
                  </a:solidFill>
                  <a:latin typeface="微软雅黑"/>
                  <a:cs typeface="微软雅黑"/>
                </a:rPr>
                <a:t>全</a:t>
              </a:r>
              <a:r>
                <a:rPr dirty="0" sz="1400" spc="0">
                  <a:solidFill>
                    <a:srgbClr val="585858"/>
                  </a:solidFill>
                  <a:latin typeface="微软雅黑"/>
                  <a:cs typeface="微软雅黑"/>
                </a:rPr>
                <a:t>生产</a:t>
              </a:r>
              <a:r>
                <a:rPr dirty="0" sz="1400" spc="-15">
                  <a:solidFill>
                    <a:srgbClr val="585858"/>
                  </a:solidFill>
                  <a:latin typeface="微软雅黑"/>
                  <a:cs typeface="微软雅黑"/>
                </a:rPr>
                <a:t>知</a:t>
              </a:r>
              <a:r>
                <a:rPr dirty="0" sz="1400" spc="0">
                  <a:solidFill>
                    <a:srgbClr val="585858"/>
                  </a:solidFill>
                  <a:latin typeface="微软雅黑"/>
                  <a:cs typeface="微软雅黑"/>
                </a:rPr>
                <a:t>识</a:t>
              </a:r>
              <a:endParaRPr dirty="0" sz="1400">
                <a:latin typeface="微软雅黑"/>
                <a:cs typeface="微软雅黑"/>
              </a:endParaRPr>
            </a:p>
          </p:txBody>
        </p:sp>
        <p:sp>
          <p:nvSpPr>
            <p:cNvPr id="1049150" name="object 7"/>
            <p:cNvSpPr txBox="1"/>
            <p:nvPr/>
          </p:nvSpPr>
          <p:spPr>
            <a:xfrm>
              <a:off x="1589231" y="3589194"/>
              <a:ext cx="151130" cy="226060"/>
            </a:xfrm>
            <a:prstGeom prst="rect"/>
          </p:spPr>
          <p:txBody>
            <a:bodyPr bIns="0" lIns="0" rIns="0" rtlCol="0" tIns="0" vert="horz" wrap="square">
              <a:spAutoFit/>
            </a:bodyPr>
            <a:p>
              <a:pPr marL="12700">
                <a:lnSpc>
                  <a:spcPct val="100000"/>
                </a:lnSpc>
              </a:pPr>
              <a:r>
                <a:rPr dirty="0" sz="1400">
                  <a:solidFill>
                    <a:srgbClr val="C00000"/>
                  </a:solidFill>
                  <a:latin typeface="微软雅黑"/>
                  <a:cs typeface="微软雅黑"/>
                </a:rPr>
                <a:t>√</a:t>
              </a:r>
              <a:endParaRPr dirty="0" sz="1400">
                <a:latin typeface="微软雅黑"/>
                <a:cs typeface="微软雅黑"/>
              </a:endParaRPr>
            </a:p>
          </p:txBody>
        </p:sp>
        <p:sp>
          <p:nvSpPr>
            <p:cNvPr id="1049151" name="object 8"/>
            <p:cNvSpPr txBox="1"/>
            <p:nvPr/>
          </p:nvSpPr>
          <p:spPr>
            <a:xfrm>
              <a:off x="3127861" y="3566335"/>
              <a:ext cx="1452245" cy="226060"/>
            </a:xfrm>
            <a:prstGeom prst="rect"/>
          </p:spPr>
          <p:txBody>
            <a:bodyPr bIns="0" lIns="0" rIns="0" rtlCol="0" tIns="0" vert="horz" wrap="square">
              <a:spAutoFit/>
            </a:bodyPr>
            <a:p>
              <a:pPr marL="12700">
                <a:lnSpc>
                  <a:spcPct val="100000"/>
                </a:lnSpc>
              </a:pPr>
              <a:r>
                <a:rPr dirty="0" sz="1400">
                  <a:solidFill>
                    <a:srgbClr val="585858"/>
                  </a:solidFill>
                  <a:latin typeface="微软雅黑"/>
                  <a:cs typeface="微软雅黑"/>
                </a:rPr>
                <a:t>提高安全生产技能</a:t>
              </a:r>
              <a:endParaRPr dirty="0" sz="1400">
                <a:latin typeface="微软雅黑"/>
                <a:cs typeface="微软雅黑"/>
              </a:endParaRPr>
            </a:p>
          </p:txBody>
        </p:sp>
        <p:sp>
          <p:nvSpPr>
            <p:cNvPr id="1049152" name="object 9"/>
            <p:cNvSpPr txBox="1"/>
            <p:nvPr/>
          </p:nvSpPr>
          <p:spPr>
            <a:xfrm>
              <a:off x="1589231" y="4046013"/>
              <a:ext cx="151130" cy="226060"/>
            </a:xfrm>
            <a:prstGeom prst="rect"/>
          </p:spPr>
          <p:txBody>
            <a:bodyPr bIns="0" lIns="0" rIns="0" rtlCol="0" tIns="0" vert="horz" wrap="square">
              <a:spAutoFit/>
            </a:bodyPr>
            <a:p>
              <a:pPr marL="12700">
                <a:lnSpc>
                  <a:spcPct val="100000"/>
                </a:lnSpc>
              </a:pPr>
              <a:r>
                <a:rPr dirty="0" sz="1400">
                  <a:solidFill>
                    <a:srgbClr val="C00000"/>
                  </a:solidFill>
                  <a:latin typeface="微软雅黑"/>
                  <a:cs typeface="微软雅黑"/>
                </a:rPr>
                <a:t>√</a:t>
              </a:r>
              <a:endParaRPr dirty="0" sz="1400">
                <a:latin typeface="微软雅黑"/>
                <a:cs typeface="微软雅黑"/>
              </a:endParaRPr>
            </a:p>
          </p:txBody>
        </p:sp>
        <p:sp>
          <p:nvSpPr>
            <p:cNvPr id="1049153" name="object 10"/>
            <p:cNvSpPr txBox="1"/>
            <p:nvPr/>
          </p:nvSpPr>
          <p:spPr>
            <a:xfrm>
              <a:off x="2237845" y="4023153"/>
              <a:ext cx="2341880" cy="226060"/>
            </a:xfrm>
            <a:prstGeom prst="rect"/>
          </p:spPr>
          <p:txBody>
            <a:bodyPr bIns="0" lIns="0" rIns="0" rtlCol="0" tIns="0" vert="horz" wrap="square">
              <a:spAutoFit/>
            </a:bodyPr>
            <a:p>
              <a:pPr marL="12700">
                <a:lnSpc>
                  <a:spcPct val="100000"/>
                </a:lnSpc>
              </a:pPr>
              <a:r>
                <a:rPr dirty="0" sz="1400">
                  <a:solidFill>
                    <a:srgbClr val="585858"/>
                  </a:solidFill>
                  <a:latin typeface="微软雅黑"/>
                  <a:cs typeface="微软雅黑"/>
                </a:rPr>
                <a:t>增强事故预防和应急处</a:t>
              </a:r>
              <a:r>
                <a:rPr dirty="0" sz="1400" spc="-15">
                  <a:solidFill>
                    <a:srgbClr val="585858"/>
                  </a:solidFill>
                  <a:latin typeface="微软雅黑"/>
                  <a:cs typeface="微软雅黑"/>
                </a:rPr>
                <a:t>理</a:t>
              </a:r>
              <a:r>
                <a:rPr dirty="0" sz="1400" spc="0">
                  <a:solidFill>
                    <a:srgbClr val="585858"/>
                  </a:solidFill>
                  <a:latin typeface="微软雅黑"/>
                  <a:cs typeface="微软雅黑"/>
                </a:rPr>
                <a:t>能力</a:t>
              </a:r>
              <a:endParaRPr dirty="0" sz="1400">
                <a:latin typeface="微软雅黑"/>
                <a:cs typeface="微软雅黑"/>
              </a:endParaRPr>
            </a:p>
          </p:txBody>
        </p:sp>
        <p:sp>
          <p:nvSpPr>
            <p:cNvPr id="1049154" name="object 11"/>
            <p:cNvSpPr/>
            <p:nvPr/>
          </p:nvSpPr>
          <p:spPr>
            <a:xfrm>
              <a:off x="5310038" y="1894979"/>
              <a:ext cx="1546860" cy="1962912"/>
            </a:xfrm>
            <a:prstGeom prst="rect"/>
            <a:blipFill>
              <a:blip xmlns:r="http://schemas.openxmlformats.org/officeDocument/2006/relationships" r:embed="rId1" cstate="print"/>
              <a:stretch>
                <a:fillRect/>
              </a:stretch>
            </a:blipFill>
          </p:spPr>
          <p:txBody>
            <a:bodyPr bIns="0" lIns="0" rIns="0" rtlCol="0" tIns="0" wrap="square">
              <a:spAutoFit/>
            </a:bodyPr>
            <a:p>
              <a:endParaRPr dirty="0"/>
            </a:p>
          </p:txBody>
        </p:sp>
        <p:sp>
          <p:nvSpPr>
            <p:cNvPr id="1049155" name="object 12"/>
            <p:cNvSpPr txBox="1"/>
            <p:nvPr/>
          </p:nvSpPr>
          <p:spPr>
            <a:xfrm>
              <a:off x="5508985" y="3859578"/>
              <a:ext cx="1397000" cy="287020"/>
            </a:xfrm>
            <a:prstGeom prst="rect"/>
          </p:spPr>
          <p:txBody>
            <a:bodyPr bIns="0" lIns="0" rIns="0" rtlCol="0" tIns="0" vert="horz" wrap="square">
              <a:spAutoFit/>
            </a:bodyPr>
            <a:p>
              <a:pPr marL="12700">
                <a:lnSpc>
                  <a:spcPct val="100000"/>
                </a:lnSpc>
              </a:pPr>
              <a:r>
                <a:rPr b="1" dirty="0" sz="1800">
                  <a:solidFill>
                    <a:srgbClr val="585858"/>
                  </a:solidFill>
                  <a:latin typeface="微软雅黑"/>
                  <a:cs typeface="微软雅黑"/>
                </a:rPr>
                <a:t>从业人员义务</a:t>
              </a:r>
              <a:endParaRPr dirty="0" sz="1800">
                <a:latin typeface="微软雅黑"/>
                <a:cs typeface="微软雅黑"/>
              </a:endParaRPr>
            </a:p>
          </p:txBody>
        </p:sp>
        <p:sp>
          <p:nvSpPr>
            <p:cNvPr id="1049156" name="object 13"/>
            <p:cNvSpPr/>
            <p:nvPr/>
          </p:nvSpPr>
          <p:spPr>
            <a:xfrm>
              <a:off x="4658466" y="1707435"/>
              <a:ext cx="2944367" cy="2950464"/>
            </a:xfrm>
            <a:custGeom>
              <a:avLst/>
              <a:ahLst/>
              <a:rect l="l" t="t" r="r" b="b"/>
              <a:pathLst>
                <a:path w="2944367" h="2950464">
                  <a:moveTo>
                    <a:pt x="1472183" y="0"/>
                  </a:moveTo>
                  <a:lnTo>
                    <a:pt x="1351443" y="4890"/>
                  </a:lnTo>
                  <a:lnTo>
                    <a:pt x="1233390" y="19309"/>
                  </a:lnTo>
                  <a:lnTo>
                    <a:pt x="1118404" y="42876"/>
                  </a:lnTo>
                  <a:lnTo>
                    <a:pt x="1006864" y="75212"/>
                  </a:lnTo>
                  <a:lnTo>
                    <a:pt x="899148" y="115937"/>
                  </a:lnTo>
                  <a:lnTo>
                    <a:pt x="795635" y="164670"/>
                  </a:lnTo>
                  <a:lnTo>
                    <a:pt x="696705" y="221033"/>
                  </a:lnTo>
                  <a:lnTo>
                    <a:pt x="602735" y="284646"/>
                  </a:lnTo>
                  <a:lnTo>
                    <a:pt x="514106" y="355129"/>
                  </a:lnTo>
                  <a:lnTo>
                    <a:pt x="431196" y="432101"/>
                  </a:lnTo>
                  <a:lnTo>
                    <a:pt x="354384" y="515184"/>
                  </a:lnTo>
                  <a:lnTo>
                    <a:pt x="284049" y="603997"/>
                  </a:lnTo>
                  <a:lnTo>
                    <a:pt x="220569" y="698161"/>
                  </a:lnTo>
                  <a:lnTo>
                    <a:pt x="164324" y="797296"/>
                  </a:lnTo>
                  <a:lnTo>
                    <a:pt x="115693" y="901023"/>
                  </a:lnTo>
                  <a:lnTo>
                    <a:pt x="75053" y="1008961"/>
                  </a:lnTo>
                  <a:lnTo>
                    <a:pt x="42786" y="1120730"/>
                  </a:lnTo>
                  <a:lnTo>
                    <a:pt x="19268" y="1235952"/>
                  </a:lnTo>
                  <a:lnTo>
                    <a:pt x="4880" y="1354245"/>
                  </a:lnTo>
                  <a:lnTo>
                    <a:pt x="0" y="1475232"/>
                  </a:lnTo>
                  <a:lnTo>
                    <a:pt x="4880" y="1596218"/>
                  </a:lnTo>
                  <a:lnTo>
                    <a:pt x="19268" y="1714511"/>
                  </a:lnTo>
                  <a:lnTo>
                    <a:pt x="42786" y="1829733"/>
                  </a:lnTo>
                  <a:lnTo>
                    <a:pt x="75053" y="1941502"/>
                  </a:lnTo>
                  <a:lnTo>
                    <a:pt x="115693" y="2049440"/>
                  </a:lnTo>
                  <a:lnTo>
                    <a:pt x="164324" y="2153167"/>
                  </a:lnTo>
                  <a:lnTo>
                    <a:pt x="220569" y="2252302"/>
                  </a:lnTo>
                  <a:lnTo>
                    <a:pt x="284049" y="2346466"/>
                  </a:lnTo>
                  <a:lnTo>
                    <a:pt x="354467" y="2435369"/>
                  </a:lnTo>
                  <a:lnTo>
                    <a:pt x="431196" y="2518362"/>
                  </a:lnTo>
                  <a:lnTo>
                    <a:pt x="514106" y="2595334"/>
                  </a:lnTo>
                  <a:lnTo>
                    <a:pt x="602735" y="2665817"/>
                  </a:lnTo>
                  <a:lnTo>
                    <a:pt x="696705" y="2729430"/>
                  </a:lnTo>
                  <a:lnTo>
                    <a:pt x="795635" y="2785793"/>
                  </a:lnTo>
                  <a:lnTo>
                    <a:pt x="899148" y="2834526"/>
                  </a:lnTo>
                  <a:lnTo>
                    <a:pt x="1006864" y="2875251"/>
                  </a:lnTo>
                  <a:lnTo>
                    <a:pt x="1118404" y="2907587"/>
                  </a:lnTo>
                  <a:lnTo>
                    <a:pt x="1233390" y="2931154"/>
                  </a:lnTo>
                  <a:lnTo>
                    <a:pt x="1351443" y="2945573"/>
                  </a:lnTo>
                  <a:lnTo>
                    <a:pt x="1472183" y="2950464"/>
                  </a:lnTo>
                  <a:lnTo>
                    <a:pt x="1592924" y="2945573"/>
                  </a:lnTo>
                  <a:lnTo>
                    <a:pt x="1710977" y="2931154"/>
                  </a:lnTo>
                  <a:lnTo>
                    <a:pt x="1825963" y="2907587"/>
                  </a:lnTo>
                  <a:lnTo>
                    <a:pt x="1937503" y="2875251"/>
                  </a:lnTo>
                  <a:lnTo>
                    <a:pt x="2045219" y="2834526"/>
                  </a:lnTo>
                  <a:lnTo>
                    <a:pt x="2148732" y="2785793"/>
                  </a:lnTo>
                  <a:lnTo>
                    <a:pt x="2229512" y="2739771"/>
                  </a:lnTo>
                  <a:lnTo>
                    <a:pt x="1472183" y="2739771"/>
                  </a:lnTo>
                  <a:lnTo>
                    <a:pt x="1368682" y="2735578"/>
                  </a:lnTo>
                  <a:lnTo>
                    <a:pt x="1267486" y="2723219"/>
                  </a:lnTo>
                  <a:lnTo>
                    <a:pt x="1168920" y="2703019"/>
                  </a:lnTo>
                  <a:lnTo>
                    <a:pt x="1073310" y="2675302"/>
                  </a:lnTo>
                  <a:lnTo>
                    <a:pt x="980979" y="2640395"/>
                  </a:lnTo>
                  <a:lnTo>
                    <a:pt x="892253" y="2598623"/>
                  </a:lnTo>
                  <a:lnTo>
                    <a:pt x="807455" y="2550310"/>
                  </a:lnTo>
                  <a:lnTo>
                    <a:pt x="726911" y="2495784"/>
                  </a:lnTo>
                  <a:lnTo>
                    <a:pt x="650848" y="2435279"/>
                  </a:lnTo>
                  <a:lnTo>
                    <a:pt x="579881" y="2369391"/>
                  </a:lnTo>
                  <a:lnTo>
                    <a:pt x="514045" y="2298175"/>
                  </a:lnTo>
                  <a:lnTo>
                    <a:pt x="453761" y="2222046"/>
                  </a:lnTo>
                  <a:lnTo>
                    <a:pt x="399354" y="2141331"/>
                  </a:lnTo>
                  <a:lnTo>
                    <a:pt x="351147" y="2056354"/>
                  </a:lnTo>
                  <a:lnTo>
                    <a:pt x="309467" y="1967442"/>
                  </a:lnTo>
                  <a:lnTo>
                    <a:pt x="274636" y="1874919"/>
                  </a:lnTo>
                  <a:lnTo>
                    <a:pt x="246981" y="1779111"/>
                  </a:lnTo>
                  <a:lnTo>
                    <a:pt x="226826" y="1680343"/>
                  </a:lnTo>
                  <a:lnTo>
                    <a:pt x="214494" y="1578942"/>
                  </a:lnTo>
                  <a:lnTo>
                    <a:pt x="210312" y="1475232"/>
                  </a:lnTo>
                  <a:lnTo>
                    <a:pt x="214494" y="1371521"/>
                  </a:lnTo>
                  <a:lnTo>
                    <a:pt x="226826" y="1270120"/>
                  </a:lnTo>
                  <a:lnTo>
                    <a:pt x="246981" y="1171352"/>
                  </a:lnTo>
                  <a:lnTo>
                    <a:pt x="274636" y="1075544"/>
                  </a:lnTo>
                  <a:lnTo>
                    <a:pt x="309467" y="983021"/>
                  </a:lnTo>
                  <a:lnTo>
                    <a:pt x="351147" y="894109"/>
                  </a:lnTo>
                  <a:lnTo>
                    <a:pt x="399354" y="809132"/>
                  </a:lnTo>
                  <a:lnTo>
                    <a:pt x="453761" y="728417"/>
                  </a:lnTo>
                  <a:lnTo>
                    <a:pt x="514045" y="652288"/>
                  </a:lnTo>
                  <a:lnTo>
                    <a:pt x="579882" y="581072"/>
                  </a:lnTo>
                  <a:lnTo>
                    <a:pt x="650945" y="515094"/>
                  </a:lnTo>
                  <a:lnTo>
                    <a:pt x="726911" y="454679"/>
                  </a:lnTo>
                  <a:lnTo>
                    <a:pt x="807455" y="400153"/>
                  </a:lnTo>
                  <a:lnTo>
                    <a:pt x="892253" y="351840"/>
                  </a:lnTo>
                  <a:lnTo>
                    <a:pt x="980979" y="310068"/>
                  </a:lnTo>
                  <a:lnTo>
                    <a:pt x="1073310" y="275161"/>
                  </a:lnTo>
                  <a:lnTo>
                    <a:pt x="1168920" y="247444"/>
                  </a:lnTo>
                  <a:lnTo>
                    <a:pt x="1267486" y="227244"/>
                  </a:lnTo>
                  <a:lnTo>
                    <a:pt x="1368682" y="214885"/>
                  </a:lnTo>
                  <a:lnTo>
                    <a:pt x="1472183" y="210693"/>
                  </a:lnTo>
                  <a:lnTo>
                    <a:pt x="2229512" y="210693"/>
                  </a:lnTo>
                  <a:lnTo>
                    <a:pt x="2148732" y="164670"/>
                  </a:lnTo>
                  <a:lnTo>
                    <a:pt x="2045219" y="115937"/>
                  </a:lnTo>
                  <a:lnTo>
                    <a:pt x="1937503" y="75212"/>
                  </a:lnTo>
                  <a:lnTo>
                    <a:pt x="1825963" y="42876"/>
                  </a:lnTo>
                  <a:lnTo>
                    <a:pt x="1710977" y="19309"/>
                  </a:lnTo>
                  <a:lnTo>
                    <a:pt x="1592924" y="4890"/>
                  </a:lnTo>
                  <a:lnTo>
                    <a:pt x="1472183" y="0"/>
                  </a:lnTo>
                  <a:close/>
                </a:path>
                <a:path w="2944367" h="2950464">
                  <a:moveTo>
                    <a:pt x="2229512" y="210693"/>
                  </a:moveTo>
                  <a:lnTo>
                    <a:pt x="1472183" y="210693"/>
                  </a:lnTo>
                  <a:lnTo>
                    <a:pt x="1575685" y="214885"/>
                  </a:lnTo>
                  <a:lnTo>
                    <a:pt x="1676881" y="227244"/>
                  </a:lnTo>
                  <a:lnTo>
                    <a:pt x="1775447" y="247444"/>
                  </a:lnTo>
                  <a:lnTo>
                    <a:pt x="1871057" y="275161"/>
                  </a:lnTo>
                  <a:lnTo>
                    <a:pt x="1963388" y="310068"/>
                  </a:lnTo>
                  <a:lnTo>
                    <a:pt x="2052114" y="351840"/>
                  </a:lnTo>
                  <a:lnTo>
                    <a:pt x="2136912" y="400153"/>
                  </a:lnTo>
                  <a:lnTo>
                    <a:pt x="2217456" y="454679"/>
                  </a:lnTo>
                  <a:lnTo>
                    <a:pt x="2293519" y="515184"/>
                  </a:lnTo>
                  <a:lnTo>
                    <a:pt x="2364485" y="581072"/>
                  </a:lnTo>
                  <a:lnTo>
                    <a:pt x="2430322" y="652288"/>
                  </a:lnTo>
                  <a:lnTo>
                    <a:pt x="2490606" y="728417"/>
                  </a:lnTo>
                  <a:lnTo>
                    <a:pt x="2545013" y="809132"/>
                  </a:lnTo>
                  <a:lnTo>
                    <a:pt x="2593220" y="894109"/>
                  </a:lnTo>
                  <a:lnTo>
                    <a:pt x="2634900" y="983021"/>
                  </a:lnTo>
                  <a:lnTo>
                    <a:pt x="2669731" y="1075544"/>
                  </a:lnTo>
                  <a:lnTo>
                    <a:pt x="2697386" y="1171352"/>
                  </a:lnTo>
                  <a:lnTo>
                    <a:pt x="2717541" y="1270120"/>
                  </a:lnTo>
                  <a:lnTo>
                    <a:pt x="2729873" y="1371521"/>
                  </a:lnTo>
                  <a:lnTo>
                    <a:pt x="2734055" y="1475232"/>
                  </a:lnTo>
                  <a:lnTo>
                    <a:pt x="2729873" y="1578942"/>
                  </a:lnTo>
                  <a:lnTo>
                    <a:pt x="2717541" y="1680343"/>
                  </a:lnTo>
                  <a:lnTo>
                    <a:pt x="2697386" y="1779111"/>
                  </a:lnTo>
                  <a:lnTo>
                    <a:pt x="2669731" y="1874919"/>
                  </a:lnTo>
                  <a:lnTo>
                    <a:pt x="2634900" y="1967442"/>
                  </a:lnTo>
                  <a:lnTo>
                    <a:pt x="2593220" y="2056354"/>
                  </a:lnTo>
                  <a:lnTo>
                    <a:pt x="2545013" y="2141331"/>
                  </a:lnTo>
                  <a:lnTo>
                    <a:pt x="2490606" y="2222046"/>
                  </a:lnTo>
                  <a:lnTo>
                    <a:pt x="2430322" y="2298175"/>
                  </a:lnTo>
                  <a:lnTo>
                    <a:pt x="2364485" y="2369391"/>
                  </a:lnTo>
                  <a:lnTo>
                    <a:pt x="2293422" y="2435369"/>
                  </a:lnTo>
                  <a:lnTo>
                    <a:pt x="2217456" y="2495784"/>
                  </a:lnTo>
                  <a:lnTo>
                    <a:pt x="2136912" y="2550310"/>
                  </a:lnTo>
                  <a:lnTo>
                    <a:pt x="2052114" y="2598623"/>
                  </a:lnTo>
                  <a:lnTo>
                    <a:pt x="1963388" y="2640395"/>
                  </a:lnTo>
                  <a:lnTo>
                    <a:pt x="1871057" y="2675302"/>
                  </a:lnTo>
                  <a:lnTo>
                    <a:pt x="1775447" y="2703019"/>
                  </a:lnTo>
                  <a:lnTo>
                    <a:pt x="1676881" y="2723219"/>
                  </a:lnTo>
                  <a:lnTo>
                    <a:pt x="1575685" y="2735578"/>
                  </a:lnTo>
                  <a:lnTo>
                    <a:pt x="1472183" y="2739771"/>
                  </a:lnTo>
                  <a:lnTo>
                    <a:pt x="2229512" y="2739771"/>
                  </a:lnTo>
                  <a:lnTo>
                    <a:pt x="2341632" y="2665817"/>
                  </a:lnTo>
                  <a:lnTo>
                    <a:pt x="2430261" y="2595334"/>
                  </a:lnTo>
                  <a:lnTo>
                    <a:pt x="2513171" y="2518362"/>
                  </a:lnTo>
                  <a:lnTo>
                    <a:pt x="2589983" y="2435279"/>
                  </a:lnTo>
                  <a:lnTo>
                    <a:pt x="2660318" y="2346466"/>
                  </a:lnTo>
                  <a:lnTo>
                    <a:pt x="2723798" y="2252302"/>
                  </a:lnTo>
                  <a:lnTo>
                    <a:pt x="2780043" y="2153167"/>
                  </a:lnTo>
                  <a:lnTo>
                    <a:pt x="2828674" y="2049440"/>
                  </a:lnTo>
                  <a:lnTo>
                    <a:pt x="2869314" y="1941502"/>
                  </a:lnTo>
                  <a:lnTo>
                    <a:pt x="2901581" y="1829733"/>
                  </a:lnTo>
                  <a:lnTo>
                    <a:pt x="2925099" y="1714511"/>
                  </a:lnTo>
                  <a:lnTo>
                    <a:pt x="2939487" y="1596218"/>
                  </a:lnTo>
                  <a:lnTo>
                    <a:pt x="2944367" y="1475232"/>
                  </a:lnTo>
                  <a:lnTo>
                    <a:pt x="2939487" y="1354245"/>
                  </a:lnTo>
                  <a:lnTo>
                    <a:pt x="2925099" y="1235952"/>
                  </a:lnTo>
                  <a:lnTo>
                    <a:pt x="2901581" y="1120730"/>
                  </a:lnTo>
                  <a:lnTo>
                    <a:pt x="2869314" y="1008961"/>
                  </a:lnTo>
                  <a:lnTo>
                    <a:pt x="2828674" y="901023"/>
                  </a:lnTo>
                  <a:lnTo>
                    <a:pt x="2780043" y="797296"/>
                  </a:lnTo>
                  <a:lnTo>
                    <a:pt x="2723798" y="698161"/>
                  </a:lnTo>
                  <a:lnTo>
                    <a:pt x="2660318" y="603997"/>
                  </a:lnTo>
                  <a:lnTo>
                    <a:pt x="2589900" y="515094"/>
                  </a:lnTo>
                  <a:lnTo>
                    <a:pt x="2513171" y="432101"/>
                  </a:lnTo>
                  <a:lnTo>
                    <a:pt x="2430261" y="355129"/>
                  </a:lnTo>
                  <a:lnTo>
                    <a:pt x="2341632" y="284646"/>
                  </a:lnTo>
                  <a:lnTo>
                    <a:pt x="2247662" y="221033"/>
                  </a:lnTo>
                  <a:lnTo>
                    <a:pt x="2229512" y="210693"/>
                  </a:lnTo>
                  <a:close/>
                </a:path>
              </a:pathLst>
            </a:custGeom>
            <a:solidFill>
              <a:srgbClr val="BEBEBE"/>
            </a:solidFill>
          </p:spPr>
          <p:txBody>
            <a:bodyPr bIns="0" lIns="0" rIns="0" rtlCol="0" tIns="0" wrap="square">
              <a:spAutoFit/>
            </a:bodyPr>
            <a:p>
              <a:endParaRPr dirty="0"/>
            </a:p>
          </p:txBody>
        </p:sp>
        <p:sp>
          <p:nvSpPr>
            <p:cNvPr id="1049157" name="object 14"/>
            <p:cNvSpPr/>
            <p:nvPr/>
          </p:nvSpPr>
          <p:spPr>
            <a:xfrm>
              <a:off x="4657650" y="1931337"/>
              <a:ext cx="800407" cy="2482850"/>
            </a:xfrm>
            <a:custGeom>
              <a:avLst/>
              <a:ahLst/>
              <a:rect l="l" t="t" r="r" b="b"/>
              <a:pathLst>
                <a:path w="800407" h="2482850">
                  <a:moveTo>
                    <a:pt x="694997" y="0"/>
                  </a:moveTo>
                  <a:lnTo>
                    <a:pt x="641767" y="34835"/>
                  </a:lnTo>
                  <a:lnTo>
                    <a:pt x="590172" y="71865"/>
                  </a:lnTo>
                  <a:lnTo>
                    <a:pt x="540275" y="111027"/>
                  </a:lnTo>
                  <a:lnTo>
                    <a:pt x="492143" y="152259"/>
                  </a:lnTo>
                  <a:lnTo>
                    <a:pt x="445839" y="195500"/>
                  </a:lnTo>
                  <a:lnTo>
                    <a:pt x="401429" y="240688"/>
                  </a:lnTo>
                  <a:lnTo>
                    <a:pt x="358978" y="287761"/>
                  </a:lnTo>
                  <a:lnTo>
                    <a:pt x="318549" y="336657"/>
                  </a:lnTo>
                  <a:lnTo>
                    <a:pt x="280208" y="387315"/>
                  </a:lnTo>
                  <a:lnTo>
                    <a:pt x="244020" y="439674"/>
                  </a:lnTo>
                  <a:lnTo>
                    <a:pt x="181426" y="543377"/>
                  </a:lnTo>
                  <a:lnTo>
                    <a:pt x="128255" y="650073"/>
                  </a:lnTo>
                  <a:lnTo>
                    <a:pt x="84401" y="759236"/>
                  </a:lnTo>
                  <a:lnTo>
                    <a:pt x="49755" y="870340"/>
                  </a:lnTo>
                  <a:lnTo>
                    <a:pt x="24211" y="982858"/>
                  </a:lnTo>
                  <a:lnTo>
                    <a:pt x="7662" y="1096266"/>
                  </a:lnTo>
                  <a:lnTo>
                    <a:pt x="0" y="1210038"/>
                  </a:lnTo>
                  <a:lnTo>
                    <a:pt x="1117" y="1323646"/>
                  </a:lnTo>
                  <a:lnTo>
                    <a:pt x="10908" y="1436567"/>
                  </a:lnTo>
                  <a:lnTo>
                    <a:pt x="29263" y="1548272"/>
                  </a:lnTo>
                  <a:lnTo>
                    <a:pt x="56077" y="1658238"/>
                  </a:lnTo>
                  <a:lnTo>
                    <a:pt x="91242" y="1765938"/>
                  </a:lnTo>
                  <a:lnTo>
                    <a:pt x="134651" y="1870845"/>
                  </a:lnTo>
                  <a:lnTo>
                    <a:pt x="186196" y="1972435"/>
                  </a:lnTo>
                  <a:lnTo>
                    <a:pt x="245771" y="2070181"/>
                  </a:lnTo>
                  <a:lnTo>
                    <a:pt x="313267" y="2163557"/>
                  </a:lnTo>
                  <a:lnTo>
                    <a:pt x="388578" y="2252038"/>
                  </a:lnTo>
                  <a:lnTo>
                    <a:pt x="471596" y="2335098"/>
                  </a:lnTo>
                  <a:lnTo>
                    <a:pt x="562215" y="2412210"/>
                  </a:lnTo>
                  <a:lnTo>
                    <a:pt x="660326" y="2482850"/>
                  </a:lnTo>
                  <a:lnTo>
                    <a:pt x="770181" y="2316353"/>
                  </a:lnTo>
                  <a:lnTo>
                    <a:pt x="747405" y="2300970"/>
                  </a:lnTo>
                  <a:lnTo>
                    <a:pt x="724992" y="2285116"/>
                  </a:lnTo>
                  <a:lnTo>
                    <a:pt x="681280" y="2252020"/>
                  </a:lnTo>
                  <a:lnTo>
                    <a:pt x="639099" y="2217121"/>
                  </a:lnTo>
                  <a:lnTo>
                    <a:pt x="598500" y="2180471"/>
                  </a:lnTo>
                  <a:lnTo>
                    <a:pt x="559536" y="2142124"/>
                  </a:lnTo>
                  <a:lnTo>
                    <a:pt x="522260" y="2102136"/>
                  </a:lnTo>
                  <a:lnTo>
                    <a:pt x="486725" y="2060560"/>
                  </a:lnTo>
                  <a:lnTo>
                    <a:pt x="452982" y="2017449"/>
                  </a:lnTo>
                  <a:lnTo>
                    <a:pt x="421085" y="1972859"/>
                  </a:lnTo>
                  <a:lnTo>
                    <a:pt x="391086" y="1926844"/>
                  </a:lnTo>
                  <a:lnTo>
                    <a:pt x="339490" y="1835868"/>
                  </a:lnTo>
                  <a:lnTo>
                    <a:pt x="296111" y="1742505"/>
                  </a:lnTo>
                  <a:lnTo>
                    <a:pt x="260845" y="1647207"/>
                  </a:lnTo>
                  <a:lnTo>
                    <a:pt x="233585" y="1550425"/>
                  </a:lnTo>
                  <a:lnTo>
                    <a:pt x="214227" y="1452612"/>
                  </a:lnTo>
                  <a:lnTo>
                    <a:pt x="202665" y="1354220"/>
                  </a:lnTo>
                  <a:lnTo>
                    <a:pt x="198794" y="1255702"/>
                  </a:lnTo>
                  <a:lnTo>
                    <a:pt x="202509" y="1157510"/>
                  </a:lnTo>
                  <a:lnTo>
                    <a:pt x="213703" y="1060096"/>
                  </a:lnTo>
                  <a:lnTo>
                    <a:pt x="232273" y="963914"/>
                  </a:lnTo>
                  <a:lnTo>
                    <a:pt x="258112" y="869414"/>
                  </a:lnTo>
                  <a:lnTo>
                    <a:pt x="291115" y="777050"/>
                  </a:lnTo>
                  <a:lnTo>
                    <a:pt x="331177" y="687273"/>
                  </a:lnTo>
                  <a:lnTo>
                    <a:pt x="378192" y="600536"/>
                  </a:lnTo>
                  <a:lnTo>
                    <a:pt x="432056" y="517292"/>
                  </a:lnTo>
                  <a:lnTo>
                    <a:pt x="492662" y="437993"/>
                  </a:lnTo>
                  <a:lnTo>
                    <a:pt x="559906" y="363091"/>
                  </a:lnTo>
                  <a:lnTo>
                    <a:pt x="633681" y="293038"/>
                  </a:lnTo>
                  <a:lnTo>
                    <a:pt x="713884" y="228287"/>
                  </a:lnTo>
                  <a:lnTo>
                    <a:pt x="800407" y="169291"/>
                  </a:lnTo>
                  <a:lnTo>
                    <a:pt x="694997" y="0"/>
                  </a:lnTo>
                  <a:close/>
                </a:path>
              </a:pathLst>
            </a:custGeom>
            <a:solidFill>
              <a:srgbClr val="4471C4"/>
            </a:solidFill>
          </p:spPr>
          <p:txBody>
            <a:bodyPr bIns="0" lIns="0" rIns="0" rtlCol="0" tIns="0" wrap="square">
              <a:spAutoFit/>
            </a:bodyPr>
            <a:p>
              <a:endParaRPr dirty="0"/>
            </a:p>
          </p:txBody>
        </p:sp>
        <p:sp>
          <p:nvSpPr>
            <p:cNvPr id="1049158" name="object 15"/>
            <p:cNvSpPr/>
            <p:nvPr/>
          </p:nvSpPr>
          <p:spPr>
            <a:xfrm>
              <a:off x="4657650" y="1931337"/>
              <a:ext cx="800407" cy="2482850"/>
            </a:xfrm>
            <a:custGeom>
              <a:avLst/>
              <a:ahLst/>
              <a:rect l="l" t="t" r="r" b="b"/>
              <a:pathLst>
                <a:path w="800407" h="2482850">
                  <a:moveTo>
                    <a:pt x="660326" y="2482850"/>
                  </a:moveTo>
                  <a:lnTo>
                    <a:pt x="562215" y="2412210"/>
                  </a:lnTo>
                  <a:lnTo>
                    <a:pt x="471596" y="2335098"/>
                  </a:lnTo>
                  <a:lnTo>
                    <a:pt x="388578" y="2252038"/>
                  </a:lnTo>
                  <a:lnTo>
                    <a:pt x="313267" y="2163557"/>
                  </a:lnTo>
                  <a:lnTo>
                    <a:pt x="245771" y="2070181"/>
                  </a:lnTo>
                  <a:lnTo>
                    <a:pt x="186196" y="1972435"/>
                  </a:lnTo>
                  <a:lnTo>
                    <a:pt x="134651" y="1870845"/>
                  </a:lnTo>
                  <a:lnTo>
                    <a:pt x="91242" y="1765938"/>
                  </a:lnTo>
                  <a:lnTo>
                    <a:pt x="56077" y="1658238"/>
                  </a:lnTo>
                  <a:lnTo>
                    <a:pt x="29263" y="1548272"/>
                  </a:lnTo>
                  <a:lnTo>
                    <a:pt x="10908" y="1436567"/>
                  </a:lnTo>
                  <a:lnTo>
                    <a:pt x="1117" y="1323646"/>
                  </a:lnTo>
                  <a:lnTo>
                    <a:pt x="0" y="1210038"/>
                  </a:lnTo>
                  <a:lnTo>
                    <a:pt x="7662" y="1096266"/>
                  </a:lnTo>
                  <a:lnTo>
                    <a:pt x="24211" y="982858"/>
                  </a:lnTo>
                  <a:lnTo>
                    <a:pt x="49755" y="870340"/>
                  </a:lnTo>
                  <a:lnTo>
                    <a:pt x="84401" y="759236"/>
                  </a:lnTo>
                  <a:lnTo>
                    <a:pt x="128255" y="650073"/>
                  </a:lnTo>
                  <a:lnTo>
                    <a:pt x="181426" y="543377"/>
                  </a:lnTo>
                  <a:lnTo>
                    <a:pt x="244020" y="439674"/>
                  </a:lnTo>
                  <a:lnTo>
                    <a:pt x="280208" y="387315"/>
                  </a:lnTo>
                  <a:lnTo>
                    <a:pt x="318549" y="336657"/>
                  </a:lnTo>
                  <a:lnTo>
                    <a:pt x="358978" y="287761"/>
                  </a:lnTo>
                  <a:lnTo>
                    <a:pt x="401429" y="240688"/>
                  </a:lnTo>
                  <a:lnTo>
                    <a:pt x="445839" y="195500"/>
                  </a:lnTo>
                  <a:lnTo>
                    <a:pt x="492143" y="152259"/>
                  </a:lnTo>
                  <a:lnTo>
                    <a:pt x="540275" y="111027"/>
                  </a:lnTo>
                  <a:lnTo>
                    <a:pt x="590172" y="71865"/>
                  </a:lnTo>
                  <a:lnTo>
                    <a:pt x="641767" y="34835"/>
                  </a:lnTo>
                  <a:lnTo>
                    <a:pt x="694997" y="0"/>
                  </a:lnTo>
                  <a:lnTo>
                    <a:pt x="800407" y="169291"/>
                  </a:lnTo>
                  <a:lnTo>
                    <a:pt x="713884" y="228287"/>
                  </a:lnTo>
                  <a:lnTo>
                    <a:pt x="633681" y="293038"/>
                  </a:lnTo>
                  <a:lnTo>
                    <a:pt x="559906" y="363091"/>
                  </a:lnTo>
                  <a:lnTo>
                    <a:pt x="492662" y="437993"/>
                  </a:lnTo>
                  <a:lnTo>
                    <a:pt x="432056" y="517292"/>
                  </a:lnTo>
                  <a:lnTo>
                    <a:pt x="378192" y="600536"/>
                  </a:lnTo>
                  <a:lnTo>
                    <a:pt x="331177" y="687273"/>
                  </a:lnTo>
                  <a:lnTo>
                    <a:pt x="291115" y="777050"/>
                  </a:lnTo>
                  <a:lnTo>
                    <a:pt x="258112" y="869414"/>
                  </a:lnTo>
                  <a:lnTo>
                    <a:pt x="232273" y="963914"/>
                  </a:lnTo>
                  <a:lnTo>
                    <a:pt x="213703" y="1060096"/>
                  </a:lnTo>
                  <a:lnTo>
                    <a:pt x="202509" y="1157510"/>
                  </a:lnTo>
                  <a:lnTo>
                    <a:pt x="198794" y="1255702"/>
                  </a:lnTo>
                  <a:lnTo>
                    <a:pt x="202665" y="1354220"/>
                  </a:lnTo>
                  <a:lnTo>
                    <a:pt x="214227" y="1452612"/>
                  </a:lnTo>
                  <a:lnTo>
                    <a:pt x="233585" y="1550425"/>
                  </a:lnTo>
                  <a:lnTo>
                    <a:pt x="260845" y="1647207"/>
                  </a:lnTo>
                  <a:lnTo>
                    <a:pt x="296111" y="1742505"/>
                  </a:lnTo>
                  <a:lnTo>
                    <a:pt x="339490" y="1835868"/>
                  </a:lnTo>
                  <a:lnTo>
                    <a:pt x="391086" y="1926844"/>
                  </a:lnTo>
                  <a:lnTo>
                    <a:pt x="421085" y="1972859"/>
                  </a:lnTo>
                  <a:lnTo>
                    <a:pt x="452982" y="2017449"/>
                  </a:lnTo>
                  <a:lnTo>
                    <a:pt x="486725" y="2060560"/>
                  </a:lnTo>
                  <a:lnTo>
                    <a:pt x="522260" y="2102136"/>
                  </a:lnTo>
                  <a:lnTo>
                    <a:pt x="559536" y="2142124"/>
                  </a:lnTo>
                  <a:lnTo>
                    <a:pt x="598500" y="2180471"/>
                  </a:lnTo>
                  <a:lnTo>
                    <a:pt x="639099" y="2217121"/>
                  </a:lnTo>
                  <a:lnTo>
                    <a:pt x="681280" y="2252020"/>
                  </a:lnTo>
                  <a:lnTo>
                    <a:pt x="724992" y="2285116"/>
                  </a:lnTo>
                  <a:lnTo>
                    <a:pt x="770181" y="2316353"/>
                  </a:lnTo>
                  <a:lnTo>
                    <a:pt x="660326" y="2482850"/>
                  </a:lnTo>
                </a:path>
              </a:pathLst>
            </a:custGeom>
            <a:ln w="12700">
              <a:solidFill>
                <a:srgbClr val="41709C"/>
              </a:solidFill>
            </a:ln>
          </p:spPr>
          <p:txBody>
            <a:bodyPr bIns="0" lIns="0" rIns="0" rtlCol="0" tIns="0" wrap="square">
              <a:spAutoFit/>
            </a:bodyPr>
            <a:p>
              <a:endParaRPr dirty="0"/>
            </a:p>
          </p:txBody>
        </p:sp>
        <p:sp>
          <p:nvSpPr>
            <p:cNvPr id="1049159" name="object 16"/>
            <p:cNvSpPr/>
            <p:nvPr/>
          </p:nvSpPr>
          <p:spPr>
            <a:xfrm>
              <a:off x="6802099" y="1932099"/>
              <a:ext cx="802419" cy="2506218"/>
            </a:xfrm>
            <a:custGeom>
              <a:avLst/>
              <a:ahLst/>
              <a:rect l="l" t="t" r="r" b="b"/>
              <a:pathLst>
                <a:path w="802419" h="2506218">
                  <a:moveTo>
                    <a:pt x="106680" y="0"/>
                  </a:moveTo>
                  <a:lnTo>
                    <a:pt x="1397" y="169418"/>
                  </a:lnTo>
                  <a:lnTo>
                    <a:pt x="87902" y="228396"/>
                  </a:lnTo>
                  <a:lnTo>
                    <a:pt x="168088" y="293131"/>
                  </a:lnTo>
                  <a:lnTo>
                    <a:pt x="241850" y="363169"/>
                  </a:lnTo>
                  <a:lnTo>
                    <a:pt x="309081" y="438058"/>
                  </a:lnTo>
                  <a:lnTo>
                    <a:pt x="369677" y="517346"/>
                  </a:lnTo>
                  <a:lnTo>
                    <a:pt x="423532" y="600580"/>
                  </a:lnTo>
                  <a:lnTo>
                    <a:pt x="470540" y="687308"/>
                  </a:lnTo>
                  <a:lnTo>
                    <a:pt x="510597" y="777077"/>
                  </a:lnTo>
                  <a:lnTo>
                    <a:pt x="543598" y="869435"/>
                  </a:lnTo>
                  <a:lnTo>
                    <a:pt x="569436" y="963930"/>
                  </a:lnTo>
                  <a:lnTo>
                    <a:pt x="588006" y="1060108"/>
                  </a:lnTo>
                  <a:lnTo>
                    <a:pt x="599204" y="1157518"/>
                  </a:lnTo>
                  <a:lnTo>
                    <a:pt x="602923" y="1255707"/>
                  </a:lnTo>
                  <a:lnTo>
                    <a:pt x="599059" y="1354223"/>
                  </a:lnTo>
                  <a:lnTo>
                    <a:pt x="587505" y="1452614"/>
                  </a:lnTo>
                  <a:lnTo>
                    <a:pt x="568158" y="1550426"/>
                  </a:lnTo>
                  <a:lnTo>
                    <a:pt x="540911" y="1647207"/>
                  </a:lnTo>
                  <a:lnTo>
                    <a:pt x="505658" y="1742506"/>
                  </a:lnTo>
                  <a:lnTo>
                    <a:pt x="462296" y="1835868"/>
                  </a:lnTo>
                  <a:lnTo>
                    <a:pt x="410718" y="1926844"/>
                  </a:lnTo>
                  <a:lnTo>
                    <a:pt x="378565" y="1975993"/>
                  </a:lnTo>
                  <a:lnTo>
                    <a:pt x="344253" y="2023501"/>
                  </a:lnTo>
                  <a:lnTo>
                    <a:pt x="307849" y="2069301"/>
                  </a:lnTo>
                  <a:lnTo>
                    <a:pt x="269418" y="2113330"/>
                  </a:lnTo>
                  <a:lnTo>
                    <a:pt x="229028" y="2155523"/>
                  </a:lnTo>
                  <a:lnTo>
                    <a:pt x="186744" y="2195814"/>
                  </a:lnTo>
                  <a:lnTo>
                    <a:pt x="142633" y="2234140"/>
                  </a:lnTo>
                  <a:lnTo>
                    <a:pt x="96761" y="2270434"/>
                  </a:lnTo>
                  <a:lnTo>
                    <a:pt x="49195" y="2304634"/>
                  </a:lnTo>
                  <a:lnTo>
                    <a:pt x="0" y="2336673"/>
                  </a:lnTo>
                  <a:lnTo>
                    <a:pt x="104901" y="2506218"/>
                  </a:lnTo>
                  <a:lnTo>
                    <a:pt x="205057" y="2438500"/>
                  </a:lnTo>
                  <a:lnTo>
                    <a:pt x="297913" y="2364092"/>
                  </a:lnTo>
                  <a:lnTo>
                    <a:pt x="383345" y="2283518"/>
                  </a:lnTo>
                  <a:lnTo>
                    <a:pt x="461231" y="2197298"/>
                  </a:lnTo>
                  <a:lnTo>
                    <a:pt x="531449" y="2105955"/>
                  </a:lnTo>
                  <a:lnTo>
                    <a:pt x="593876" y="2010013"/>
                  </a:lnTo>
                  <a:lnTo>
                    <a:pt x="648389" y="1909992"/>
                  </a:lnTo>
                  <a:lnTo>
                    <a:pt x="694866" y="1806417"/>
                  </a:lnTo>
                  <a:lnTo>
                    <a:pt x="733185" y="1699809"/>
                  </a:lnTo>
                  <a:lnTo>
                    <a:pt x="763222" y="1590690"/>
                  </a:lnTo>
                  <a:lnTo>
                    <a:pt x="784855" y="1479584"/>
                  </a:lnTo>
                  <a:lnTo>
                    <a:pt x="797962" y="1367012"/>
                  </a:lnTo>
                  <a:lnTo>
                    <a:pt x="802419" y="1253498"/>
                  </a:lnTo>
                  <a:lnTo>
                    <a:pt x="798105" y="1139562"/>
                  </a:lnTo>
                  <a:lnTo>
                    <a:pt x="784897" y="1025729"/>
                  </a:lnTo>
                  <a:lnTo>
                    <a:pt x="762672" y="912520"/>
                  </a:lnTo>
                  <a:lnTo>
                    <a:pt x="731308" y="800458"/>
                  </a:lnTo>
                  <a:lnTo>
                    <a:pt x="690681" y="690065"/>
                  </a:lnTo>
                  <a:lnTo>
                    <a:pt x="640670" y="581864"/>
                  </a:lnTo>
                  <a:lnTo>
                    <a:pt x="581151" y="476376"/>
                  </a:lnTo>
                  <a:lnTo>
                    <a:pt x="544028" y="419342"/>
                  </a:lnTo>
                  <a:lnTo>
                    <a:pt x="504411" y="364191"/>
                  </a:lnTo>
                  <a:lnTo>
                    <a:pt x="462376" y="310999"/>
                  </a:lnTo>
                  <a:lnTo>
                    <a:pt x="417996" y="259845"/>
                  </a:lnTo>
                  <a:lnTo>
                    <a:pt x="371348" y="210804"/>
                  </a:lnTo>
                  <a:lnTo>
                    <a:pt x="322504" y="163953"/>
                  </a:lnTo>
                  <a:lnTo>
                    <a:pt x="271541" y="119371"/>
                  </a:lnTo>
                  <a:lnTo>
                    <a:pt x="218533" y="77133"/>
                  </a:lnTo>
                  <a:lnTo>
                    <a:pt x="163554" y="37317"/>
                  </a:lnTo>
                  <a:lnTo>
                    <a:pt x="135349" y="18341"/>
                  </a:lnTo>
                  <a:lnTo>
                    <a:pt x="106680" y="0"/>
                  </a:lnTo>
                  <a:close/>
                </a:path>
              </a:pathLst>
            </a:custGeom>
            <a:solidFill>
              <a:srgbClr val="FBCE05"/>
            </a:solidFill>
          </p:spPr>
          <p:txBody>
            <a:bodyPr bIns="0" lIns="0" rIns="0" rtlCol="0" tIns="0" wrap="square">
              <a:spAutoFit/>
            </a:bodyPr>
            <a:p>
              <a:endParaRPr dirty="0"/>
            </a:p>
          </p:txBody>
        </p:sp>
        <p:sp>
          <p:nvSpPr>
            <p:cNvPr id="1049160" name="object 17"/>
            <p:cNvSpPr/>
            <p:nvPr/>
          </p:nvSpPr>
          <p:spPr>
            <a:xfrm>
              <a:off x="5319628" y="4245658"/>
              <a:ext cx="1581150" cy="411575"/>
            </a:xfrm>
            <a:custGeom>
              <a:avLst/>
              <a:ahLst/>
              <a:rect l="l" t="t" r="r" b="b"/>
              <a:pathLst>
                <a:path w="1581150" h="411575">
                  <a:moveTo>
                    <a:pt x="111505" y="0"/>
                  </a:moveTo>
                  <a:lnTo>
                    <a:pt x="0" y="170942"/>
                  </a:lnTo>
                  <a:lnTo>
                    <a:pt x="72834" y="215649"/>
                  </a:lnTo>
                  <a:lnTo>
                    <a:pt x="147529" y="255775"/>
                  </a:lnTo>
                  <a:lnTo>
                    <a:pt x="223884" y="291319"/>
                  </a:lnTo>
                  <a:lnTo>
                    <a:pt x="301697" y="322277"/>
                  </a:lnTo>
                  <a:lnTo>
                    <a:pt x="380767" y="348646"/>
                  </a:lnTo>
                  <a:lnTo>
                    <a:pt x="460895" y="370425"/>
                  </a:lnTo>
                  <a:lnTo>
                    <a:pt x="541878" y="387609"/>
                  </a:lnTo>
                  <a:lnTo>
                    <a:pt x="623517" y="400198"/>
                  </a:lnTo>
                  <a:lnTo>
                    <a:pt x="705609" y="408187"/>
                  </a:lnTo>
                  <a:lnTo>
                    <a:pt x="787955" y="411575"/>
                  </a:lnTo>
                  <a:lnTo>
                    <a:pt x="870353" y="410358"/>
                  </a:lnTo>
                  <a:lnTo>
                    <a:pt x="952603" y="404534"/>
                  </a:lnTo>
                  <a:lnTo>
                    <a:pt x="1034504" y="394101"/>
                  </a:lnTo>
                  <a:lnTo>
                    <a:pt x="1115854" y="379055"/>
                  </a:lnTo>
                  <a:lnTo>
                    <a:pt x="1196453" y="359394"/>
                  </a:lnTo>
                  <a:lnTo>
                    <a:pt x="1276100" y="335115"/>
                  </a:lnTo>
                  <a:lnTo>
                    <a:pt x="1354594" y="306216"/>
                  </a:lnTo>
                  <a:lnTo>
                    <a:pt x="1431734" y="272694"/>
                  </a:lnTo>
                  <a:lnTo>
                    <a:pt x="1507319" y="234546"/>
                  </a:lnTo>
                  <a:lnTo>
                    <a:pt x="1554106" y="207438"/>
                  </a:lnTo>
                  <a:lnTo>
                    <a:pt x="790384" y="207438"/>
                  </a:lnTo>
                  <a:lnTo>
                    <a:pt x="719436" y="204507"/>
                  </a:lnTo>
                  <a:lnTo>
                    <a:pt x="648707" y="197612"/>
                  </a:lnTo>
                  <a:lnTo>
                    <a:pt x="578370" y="186753"/>
                  </a:lnTo>
                  <a:lnTo>
                    <a:pt x="508597" y="171935"/>
                  </a:lnTo>
                  <a:lnTo>
                    <a:pt x="439562" y="153160"/>
                  </a:lnTo>
                  <a:lnTo>
                    <a:pt x="371438" y="130428"/>
                  </a:lnTo>
                  <a:lnTo>
                    <a:pt x="304397" y="103745"/>
                  </a:lnTo>
                  <a:lnTo>
                    <a:pt x="238613" y="73110"/>
                  </a:lnTo>
                  <a:lnTo>
                    <a:pt x="174258" y="38528"/>
                  </a:lnTo>
                  <a:lnTo>
                    <a:pt x="111505" y="0"/>
                  </a:lnTo>
                  <a:close/>
                </a:path>
                <a:path w="1581150" h="411575">
                  <a:moveTo>
                    <a:pt x="1473834" y="18161"/>
                  </a:moveTo>
                  <a:lnTo>
                    <a:pt x="1410213" y="55008"/>
                  </a:lnTo>
                  <a:lnTo>
                    <a:pt x="1345081" y="87868"/>
                  </a:lnTo>
                  <a:lnTo>
                    <a:pt x="1278611" y="116741"/>
                  </a:lnTo>
                  <a:lnTo>
                    <a:pt x="1210976" y="141630"/>
                  </a:lnTo>
                  <a:lnTo>
                    <a:pt x="1142349" y="162538"/>
                  </a:lnTo>
                  <a:lnTo>
                    <a:pt x="1072902" y="179466"/>
                  </a:lnTo>
                  <a:lnTo>
                    <a:pt x="1002809" y="192418"/>
                  </a:lnTo>
                  <a:lnTo>
                    <a:pt x="932244" y="201396"/>
                  </a:lnTo>
                  <a:lnTo>
                    <a:pt x="861377" y="206402"/>
                  </a:lnTo>
                  <a:lnTo>
                    <a:pt x="790384" y="207438"/>
                  </a:lnTo>
                  <a:lnTo>
                    <a:pt x="1554106" y="207438"/>
                  </a:lnTo>
                  <a:lnTo>
                    <a:pt x="1581150" y="191769"/>
                  </a:lnTo>
                  <a:lnTo>
                    <a:pt x="1473834" y="18161"/>
                  </a:lnTo>
                  <a:close/>
                </a:path>
              </a:pathLst>
            </a:custGeom>
            <a:solidFill>
              <a:srgbClr val="DC3B00"/>
            </a:solidFill>
          </p:spPr>
          <p:txBody>
            <a:bodyPr bIns="0" lIns="0" rIns="0" rtlCol="0" tIns="0" wrap="square">
              <a:spAutoFit/>
            </a:bodyPr>
            <a:p>
              <a:endParaRPr dirty="0"/>
            </a:p>
          </p:txBody>
        </p:sp>
        <p:sp>
          <p:nvSpPr>
            <p:cNvPr id="1049161" name="object 18"/>
            <p:cNvSpPr txBox="1"/>
            <p:nvPr/>
          </p:nvSpPr>
          <p:spPr>
            <a:xfrm>
              <a:off x="7664932" y="2129699"/>
              <a:ext cx="1552575" cy="317500"/>
            </a:xfrm>
            <a:prstGeom prst="rect"/>
          </p:spPr>
          <p:txBody>
            <a:bodyPr bIns="0" lIns="0" rIns="0" rtlCol="0" tIns="0" vert="horz" wrap="square">
              <a:spAutoFit/>
            </a:bodyPr>
            <a:p>
              <a:pPr marL="12700">
                <a:lnSpc>
                  <a:spcPct val="100000"/>
                </a:lnSpc>
              </a:pPr>
              <a:r>
                <a:rPr b="1" dirty="0" sz="2000">
                  <a:solidFill>
                    <a:srgbClr val="585858"/>
                  </a:solidFill>
                  <a:latin typeface="微软雅黑"/>
                  <a:cs typeface="微软雅黑"/>
                </a:rPr>
                <a:t>在作业过程中</a:t>
              </a:r>
              <a:endParaRPr dirty="0" sz="2000">
                <a:latin typeface="微软雅黑"/>
                <a:cs typeface="微软雅黑"/>
              </a:endParaRPr>
            </a:p>
          </p:txBody>
        </p:sp>
        <p:sp>
          <p:nvSpPr>
            <p:cNvPr id="1049162" name="object 19"/>
            <p:cNvSpPr txBox="1"/>
            <p:nvPr/>
          </p:nvSpPr>
          <p:spPr>
            <a:xfrm>
              <a:off x="7683351" y="2915205"/>
              <a:ext cx="151130" cy="226060"/>
            </a:xfrm>
            <a:prstGeom prst="rect"/>
          </p:spPr>
          <p:txBody>
            <a:bodyPr bIns="0" lIns="0" rIns="0" rtlCol="0" tIns="0" vert="horz" wrap="square">
              <a:spAutoFit/>
            </a:bodyPr>
            <a:p>
              <a:pPr marL="12700">
                <a:lnSpc>
                  <a:spcPct val="100000"/>
                </a:lnSpc>
              </a:pPr>
              <a:r>
                <a:rPr dirty="0" sz="1400">
                  <a:solidFill>
                    <a:srgbClr val="C00000"/>
                  </a:solidFill>
                  <a:latin typeface="微软雅黑"/>
                  <a:cs typeface="微软雅黑"/>
                </a:rPr>
                <a:t>√</a:t>
              </a:r>
              <a:endParaRPr dirty="0" sz="1400">
                <a:latin typeface="微软雅黑"/>
                <a:cs typeface="微软雅黑"/>
              </a:endParaRPr>
            </a:p>
          </p:txBody>
        </p:sp>
        <p:sp>
          <p:nvSpPr>
            <p:cNvPr id="1049163" name="object 20"/>
            <p:cNvSpPr txBox="1"/>
            <p:nvPr/>
          </p:nvSpPr>
          <p:spPr>
            <a:xfrm>
              <a:off x="8021679" y="2892092"/>
              <a:ext cx="2696845" cy="226060"/>
            </a:xfrm>
            <a:prstGeom prst="rect"/>
          </p:spPr>
          <p:txBody>
            <a:bodyPr bIns="0" lIns="0" rIns="0" rtlCol="0" tIns="0" vert="horz" wrap="square">
              <a:spAutoFit/>
            </a:bodyPr>
            <a:p>
              <a:pPr marL="12700">
                <a:lnSpc>
                  <a:spcPct val="100000"/>
                </a:lnSpc>
              </a:pPr>
              <a:r>
                <a:rPr dirty="0" sz="1400">
                  <a:solidFill>
                    <a:srgbClr val="585858"/>
                  </a:solidFill>
                  <a:latin typeface="微软雅黑"/>
                  <a:cs typeface="微软雅黑"/>
                </a:rPr>
                <a:t>遵守安全生产规章制度</a:t>
              </a:r>
              <a:r>
                <a:rPr dirty="0" sz="1400" spc="-15">
                  <a:solidFill>
                    <a:srgbClr val="585858"/>
                  </a:solidFill>
                  <a:latin typeface="微软雅黑"/>
                  <a:cs typeface="微软雅黑"/>
                </a:rPr>
                <a:t>和</a:t>
              </a:r>
              <a:r>
                <a:rPr dirty="0" sz="1400" spc="0">
                  <a:solidFill>
                    <a:srgbClr val="585858"/>
                  </a:solidFill>
                  <a:latin typeface="微软雅黑"/>
                  <a:cs typeface="微软雅黑"/>
                </a:rPr>
                <a:t>操作</a:t>
              </a:r>
              <a:r>
                <a:rPr dirty="0" sz="1400" spc="-15">
                  <a:solidFill>
                    <a:srgbClr val="585858"/>
                  </a:solidFill>
                  <a:latin typeface="微软雅黑"/>
                  <a:cs typeface="微软雅黑"/>
                </a:rPr>
                <a:t>规</a:t>
              </a:r>
              <a:r>
                <a:rPr dirty="0" sz="1400" spc="0">
                  <a:solidFill>
                    <a:srgbClr val="585858"/>
                  </a:solidFill>
                  <a:latin typeface="微软雅黑"/>
                  <a:cs typeface="微软雅黑"/>
                </a:rPr>
                <a:t>程</a:t>
              </a:r>
              <a:endParaRPr dirty="0" sz="1400">
                <a:latin typeface="微软雅黑"/>
                <a:cs typeface="微软雅黑"/>
              </a:endParaRPr>
            </a:p>
          </p:txBody>
        </p:sp>
        <p:sp>
          <p:nvSpPr>
            <p:cNvPr id="1049164" name="object 21"/>
            <p:cNvSpPr txBox="1"/>
            <p:nvPr/>
          </p:nvSpPr>
          <p:spPr>
            <a:xfrm>
              <a:off x="7683351" y="3372786"/>
              <a:ext cx="151130" cy="226060"/>
            </a:xfrm>
            <a:prstGeom prst="rect"/>
          </p:spPr>
          <p:txBody>
            <a:bodyPr bIns="0" lIns="0" rIns="0" rtlCol="0" tIns="0" vert="horz" wrap="square">
              <a:spAutoFit/>
            </a:bodyPr>
            <a:p>
              <a:pPr marL="12700">
                <a:lnSpc>
                  <a:spcPct val="100000"/>
                </a:lnSpc>
              </a:pPr>
              <a:r>
                <a:rPr dirty="0" sz="1400">
                  <a:solidFill>
                    <a:srgbClr val="C00000"/>
                  </a:solidFill>
                  <a:latin typeface="微软雅黑"/>
                  <a:cs typeface="微软雅黑"/>
                </a:rPr>
                <a:t>√</a:t>
              </a:r>
              <a:endParaRPr dirty="0" sz="1400">
                <a:latin typeface="微软雅黑"/>
                <a:cs typeface="微软雅黑"/>
              </a:endParaRPr>
            </a:p>
          </p:txBody>
        </p:sp>
        <p:sp>
          <p:nvSpPr>
            <p:cNvPr id="1049165" name="object 22"/>
            <p:cNvSpPr txBox="1"/>
            <p:nvPr/>
          </p:nvSpPr>
          <p:spPr>
            <a:xfrm>
              <a:off x="8021679" y="3349927"/>
              <a:ext cx="739140" cy="226060"/>
            </a:xfrm>
            <a:prstGeom prst="rect"/>
          </p:spPr>
          <p:txBody>
            <a:bodyPr bIns="0" lIns="0" rIns="0" rtlCol="0" tIns="0" vert="horz" wrap="square">
              <a:spAutoFit/>
            </a:bodyPr>
            <a:p>
              <a:pPr marL="12700">
                <a:lnSpc>
                  <a:spcPct val="100000"/>
                </a:lnSpc>
              </a:pPr>
              <a:r>
                <a:rPr dirty="0" sz="1400">
                  <a:solidFill>
                    <a:srgbClr val="585858"/>
                  </a:solidFill>
                  <a:latin typeface="微软雅黑"/>
                  <a:cs typeface="微软雅黑"/>
                </a:rPr>
                <a:t>服从管理</a:t>
              </a:r>
              <a:endParaRPr dirty="0" sz="1400">
                <a:latin typeface="微软雅黑"/>
                <a:cs typeface="微软雅黑"/>
              </a:endParaRPr>
            </a:p>
          </p:txBody>
        </p:sp>
        <p:sp>
          <p:nvSpPr>
            <p:cNvPr id="1049166" name="object 23"/>
            <p:cNvSpPr txBox="1"/>
            <p:nvPr/>
          </p:nvSpPr>
          <p:spPr>
            <a:xfrm>
              <a:off x="7683351" y="3830240"/>
              <a:ext cx="151130" cy="226060"/>
            </a:xfrm>
            <a:prstGeom prst="rect"/>
          </p:spPr>
          <p:txBody>
            <a:bodyPr bIns="0" lIns="0" rIns="0" rtlCol="0" tIns="0" vert="horz" wrap="square">
              <a:spAutoFit/>
            </a:bodyPr>
            <a:p>
              <a:pPr marL="12700">
                <a:lnSpc>
                  <a:spcPct val="100000"/>
                </a:lnSpc>
              </a:pPr>
              <a:r>
                <a:rPr dirty="0" sz="1400">
                  <a:solidFill>
                    <a:srgbClr val="C00000"/>
                  </a:solidFill>
                  <a:latin typeface="微软雅黑"/>
                  <a:cs typeface="微软雅黑"/>
                </a:rPr>
                <a:t>√</a:t>
              </a:r>
              <a:endParaRPr dirty="0" sz="1400">
                <a:latin typeface="微软雅黑"/>
                <a:cs typeface="微软雅黑"/>
              </a:endParaRPr>
            </a:p>
          </p:txBody>
        </p:sp>
        <p:sp>
          <p:nvSpPr>
            <p:cNvPr id="1049167" name="object 24"/>
            <p:cNvSpPr txBox="1"/>
            <p:nvPr/>
          </p:nvSpPr>
          <p:spPr>
            <a:xfrm>
              <a:off x="8021679" y="3807380"/>
              <a:ext cx="2341880" cy="226060"/>
            </a:xfrm>
            <a:prstGeom prst="rect"/>
          </p:spPr>
          <p:txBody>
            <a:bodyPr bIns="0" lIns="0" rIns="0" rtlCol="0" tIns="0" vert="horz" wrap="square">
              <a:spAutoFit/>
            </a:bodyPr>
            <a:p>
              <a:pPr marL="12700">
                <a:lnSpc>
                  <a:spcPct val="100000"/>
                </a:lnSpc>
              </a:pPr>
              <a:r>
                <a:rPr dirty="0" sz="1400">
                  <a:solidFill>
                    <a:srgbClr val="585858"/>
                  </a:solidFill>
                  <a:latin typeface="微软雅黑"/>
                  <a:cs typeface="微软雅黑"/>
                </a:rPr>
                <a:t>正确佩戴和使用劳动防</a:t>
              </a:r>
              <a:r>
                <a:rPr dirty="0" sz="1400" spc="-15">
                  <a:solidFill>
                    <a:srgbClr val="585858"/>
                  </a:solidFill>
                  <a:latin typeface="微软雅黑"/>
                  <a:cs typeface="微软雅黑"/>
                </a:rPr>
                <a:t>护</a:t>
              </a:r>
              <a:r>
                <a:rPr dirty="0" sz="1400" spc="0">
                  <a:solidFill>
                    <a:srgbClr val="585858"/>
                  </a:solidFill>
                  <a:latin typeface="微软雅黑"/>
                  <a:cs typeface="微软雅黑"/>
                </a:rPr>
                <a:t>用品</a:t>
              </a:r>
              <a:endParaRPr dirty="0" sz="1400">
                <a:latin typeface="微软雅黑"/>
                <a:cs typeface="微软雅黑"/>
              </a:endParaRPr>
            </a:p>
          </p:txBody>
        </p:sp>
        <p:sp>
          <p:nvSpPr>
            <p:cNvPr id="1049168" name="object 25"/>
            <p:cNvSpPr txBox="1"/>
            <p:nvPr/>
          </p:nvSpPr>
          <p:spPr>
            <a:xfrm>
              <a:off x="4205076" y="4981750"/>
              <a:ext cx="3840479" cy="317500"/>
            </a:xfrm>
            <a:prstGeom prst="rect"/>
          </p:spPr>
          <p:txBody>
            <a:bodyPr bIns="0" lIns="0" rIns="0" rtlCol="0" tIns="0" vert="horz" wrap="square">
              <a:spAutoFit/>
            </a:bodyPr>
            <a:p>
              <a:pPr marL="12700">
                <a:lnSpc>
                  <a:spcPct val="100000"/>
                </a:lnSpc>
              </a:pPr>
              <a:r>
                <a:rPr b="1" dirty="0" sz="2000">
                  <a:solidFill>
                    <a:srgbClr val="585858"/>
                  </a:solidFill>
                  <a:latin typeface="微软雅黑"/>
                  <a:cs typeface="微软雅黑"/>
                </a:rPr>
                <a:t>发现事故隐患或者其他</a:t>
              </a:r>
              <a:r>
                <a:rPr b="1" dirty="0" sz="2000" spc="-15">
                  <a:solidFill>
                    <a:srgbClr val="585858"/>
                  </a:solidFill>
                  <a:latin typeface="微软雅黑"/>
                  <a:cs typeface="微软雅黑"/>
                </a:rPr>
                <a:t>不</a:t>
              </a:r>
              <a:r>
                <a:rPr b="1" dirty="0" sz="2000" spc="0">
                  <a:solidFill>
                    <a:srgbClr val="585858"/>
                  </a:solidFill>
                  <a:latin typeface="微软雅黑"/>
                  <a:cs typeface="微软雅黑"/>
                </a:rPr>
                <a:t>安全</a:t>
              </a:r>
              <a:r>
                <a:rPr b="1" dirty="0" sz="2000" spc="-15">
                  <a:solidFill>
                    <a:srgbClr val="585858"/>
                  </a:solidFill>
                  <a:latin typeface="微软雅黑"/>
                  <a:cs typeface="微软雅黑"/>
                </a:rPr>
                <a:t>因</a:t>
              </a:r>
              <a:r>
                <a:rPr b="1" dirty="0" sz="2000" spc="0">
                  <a:solidFill>
                    <a:srgbClr val="585858"/>
                  </a:solidFill>
                  <a:latin typeface="微软雅黑"/>
                  <a:cs typeface="微软雅黑"/>
                </a:rPr>
                <a:t>素</a:t>
              </a:r>
              <a:endParaRPr dirty="0" sz="2000">
                <a:latin typeface="微软雅黑"/>
                <a:cs typeface="微软雅黑"/>
              </a:endParaRPr>
            </a:p>
          </p:txBody>
        </p:sp>
        <p:sp>
          <p:nvSpPr>
            <p:cNvPr id="1049169" name="object 26"/>
            <p:cNvSpPr txBox="1"/>
            <p:nvPr/>
          </p:nvSpPr>
          <p:spPr>
            <a:xfrm>
              <a:off x="4205076" y="5619442"/>
              <a:ext cx="151130" cy="226060"/>
            </a:xfrm>
            <a:prstGeom prst="rect"/>
          </p:spPr>
          <p:txBody>
            <a:bodyPr bIns="0" lIns="0" rIns="0" rtlCol="0" tIns="0" vert="horz" wrap="square">
              <a:spAutoFit/>
            </a:bodyPr>
            <a:p>
              <a:pPr marL="12700">
                <a:lnSpc>
                  <a:spcPct val="100000"/>
                </a:lnSpc>
              </a:pPr>
              <a:r>
                <a:rPr dirty="0" sz="1400">
                  <a:solidFill>
                    <a:srgbClr val="C00000"/>
                  </a:solidFill>
                  <a:latin typeface="微软雅黑"/>
                  <a:cs typeface="微软雅黑"/>
                </a:rPr>
                <a:t>√</a:t>
              </a:r>
              <a:endParaRPr dirty="0" sz="1400">
                <a:latin typeface="微软雅黑"/>
                <a:cs typeface="微软雅黑"/>
              </a:endParaRPr>
            </a:p>
          </p:txBody>
        </p:sp>
        <p:sp>
          <p:nvSpPr>
            <p:cNvPr id="1049170" name="object 27"/>
            <p:cNvSpPr txBox="1"/>
            <p:nvPr/>
          </p:nvSpPr>
          <p:spPr>
            <a:xfrm>
              <a:off x="4621381" y="5596582"/>
              <a:ext cx="3408679" cy="226060"/>
            </a:xfrm>
            <a:prstGeom prst="rect"/>
          </p:spPr>
          <p:txBody>
            <a:bodyPr bIns="0" lIns="0" rIns="0" rtlCol="0" tIns="0" vert="horz" wrap="square">
              <a:spAutoFit/>
            </a:bodyPr>
            <a:p>
              <a:pPr marL="12700">
                <a:lnSpc>
                  <a:spcPct val="100000"/>
                </a:lnSpc>
              </a:pPr>
              <a:r>
                <a:rPr dirty="0" sz="1400">
                  <a:solidFill>
                    <a:srgbClr val="585858"/>
                  </a:solidFill>
                  <a:latin typeface="微软雅黑"/>
                  <a:cs typeface="微软雅黑"/>
                </a:rPr>
                <a:t>应立即向现场安全管理</a:t>
              </a:r>
              <a:r>
                <a:rPr dirty="0" sz="1400" spc="-15">
                  <a:solidFill>
                    <a:srgbClr val="585858"/>
                  </a:solidFill>
                  <a:latin typeface="微软雅黑"/>
                  <a:cs typeface="微软雅黑"/>
                </a:rPr>
                <a:t>人</a:t>
              </a:r>
              <a:r>
                <a:rPr dirty="0" sz="1400" spc="0">
                  <a:solidFill>
                    <a:srgbClr val="585858"/>
                  </a:solidFill>
                  <a:latin typeface="微软雅黑"/>
                  <a:cs typeface="微软雅黑"/>
                </a:rPr>
                <a:t>员或</a:t>
              </a:r>
              <a:r>
                <a:rPr dirty="0" sz="1400" spc="-15">
                  <a:solidFill>
                    <a:srgbClr val="585858"/>
                  </a:solidFill>
                  <a:latin typeface="微软雅黑"/>
                  <a:cs typeface="微软雅黑"/>
                </a:rPr>
                <a:t>者</a:t>
              </a:r>
              <a:r>
                <a:rPr dirty="0" sz="1400" spc="0">
                  <a:solidFill>
                    <a:srgbClr val="585858"/>
                  </a:solidFill>
                  <a:latin typeface="微软雅黑"/>
                  <a:cs typeface="微软雅黑"/>
                </a:rPr>
                <a:t>负责</a:t>
              </a:r>
              <a:r>
                <a:rPr dirty="0" sz="1400" spc="-15">
                  <a:solidFill>
                    <a:srgbClr val="585858"/>
                  </a:solidFill>
                  <a:latin typeface="微软雅黑"/>
                  <a:cs typeface="微软雅黑"/>
                </a:rPr>
                <a:t>人</a:t>
              </a:r>
              <a:r>
                <a:rPr dirty="0" sz="1400" spc="0">
                  <a:solidFill>
                    <a:srgbClr val="585858"/>
                  </a:solidFill>
                  <a:latin typeface="微软雅黑"/>
                  <a:cs typeface="微软雅黑"/>
                </a:rPr>
                <a:t>报告</a:t>
              </a:r>
              <a:endParaRPr dirty="0" sz="1400">
                <a:latin typeface="微软雅黑"/>
                <a:cs typeface="微软雅黑"/>
              </a:endParaRPr>
            </a:p>
          </p:txBody>
        </p:sp>
        <p:sp>
          <p:nvSpPr>
            <p:cNvPr id="1049171" name="object 28"/>
            <p:cNvSpPr txBox="1"/>
            <p:nvPr/>
          </p:nvSpPr>
          <p:spPr>
            <a:xfrm>
              <a:off x="4205076" y="6076946"/>
              <a:ext cx="151130" cy="226060"/>
            </a:xfrm>
            <a:prstGeom prst="rect"/>
          </p:spPr>
          <p:txBody>
            <a:bodyPr bIns="0" lIns="0" rIns="0" rtlCol="0" tIns="0" vert="horz" wrap="square">
              <a:spAutoFit/>
            </a:bodyPr>
            <a:p>
              <a:pPr marL="12700">
                <a:lnSpc>
                  <a:spcPct val="100000"/>
                </a:lnSpc>
              </a:pPr>
              <a:r>
                <a:rPr dirty="0" sz="1400">
                  <a:solidFill>
                    <a:srgbClr val="C00000"/>
                  </a:solidFill>
                  <a:latin typeface="微软雅黑"/>
                  <a:cs typeface="微软雅黑"/>
                </a:rPr>
                <a:t>√</a:t>
              </a:r>
              <a:endParaRPr dirty="0" sz="1400">
                <a:latin typeface="微软雅黑"/>
                <a:cs typeface="微软雅黑"/>
              </a:endParaRPr>
            </a:p>
          </p:txBody>
        </p:sp>
        <p:sp>
          <p:nvSpPr>
            <p:cNvPr id="1049172" name="object 29"/>
            <p:cNvSpPr txBox="1"/>
            <p:nvPr/>
          </p:nvSpPr>
          <p:spPr>
            <a:xfrm>
              <a:off x="4621381" y="6054087"/>
              <a:ext cx="2696845" cy="226060"/>
            </a:xfrm>
            <a:prstGeom prst="rect"/>
          </p:spPr>
          <p:txBody>
            <a:bodyPr bIns="0" lIns="0" rIns="0" rtlCol="0" tIns="0" vert="horz" wrap="square">
              <a:spAutoFit/>
            </a:bodyPr>
            <a:p>
              <a:pPr marL="12700">
                <a:lnSpc>
                  <a:spcPct val="100000"/>
                </a:lnSpc>
              </a:pPr>
              <a:r>
                <a:rPr dirty="0" sz="1400">
                  <a:solidFill>
                    <a:srgbClr val="585858"/>
                  </a:solidFill>
                  <a:latin typeface="微软雅黑"/>
                  <a:cs typeface="微软雅黑"/>
                </a:rPr>
                <a:t>接到报告的人员应当及</a:t>
              </a:r>
              <a:r>
                <a:rPr dirty="0" sz="1400" spc="-15">
                  <a:solidFill>
                    <a:srgbClr val="585858"/>
                  </a:solidFill>
                  <a:latin typeface="微软雅黑"/>
                  <a:cs typeface="微软雅黑"/>
                </a:rPr>
                <a:t>时</a:t>
              </a:r>
              <a:r>
                <a:rPr dirty="0" sz="1400" spc="0">
                  <a:solidFill>
                    <a:srgbClr val="585858"/>
                  </a:solidFill>
                  <a:latin typeface="微软雅黑"/>
                  <a:cs typeface="微软雅黑"/>
                </a:rPr>
                <a:t>予以</a:t>
              </a:r>
              <a:r>
                <a:rPr dirty="0" sz="1400" spc="-15">
                  <a:solidFill>
                    <a:srgbClr val="585858"/>
                  </a:solidFill>
                  <a:latin typeface="微软雅黑"/>
                  <a:cs typeface="微软雅黑"/>
                </a:rPr>
                <a:t>处</a:t>
              </a:r>
              <a:r>
                <a:rPr dirty="0" sz="1400" spc="0">
                  <a:solidFill>
                    <a:srgbClr val="585858"/>
                  </a:solidFill>
                  <a:latin typeface="微软雅黑"/>
                  <a:cs typeface="微软雅黑"/>
                </a:rPr>
                <a:t>理</a:t>
              </a:r>
              <a:endParaRPr dirty="0" sz="1400">
                <a:latin typeface="微软雅黑"/>
                <a:cs typeface="微软雅黑"/>
              </a:endParaRPr>
            </a:p>
          </p:txBody>
        </p:sp>
        <p:sp>
          <p:nvSpPr>
            <p:cNvPr id="1049173" name="object 30"/>
            <p:cNvSpPr/>
            <p:nvPr/>
          </p:nvSpPr>
          <p:spPr>
            <a:xfrm>
              <a:off x="6930749" y="4464352"/>
              <a:ext cx="2181987" cy="623316"/>
            </a:xfrm>
            <a:custGeom>
              <a:avLst/>
              <a:ahLst/>
              <a:rect l="l" t="t" r="r" b="b"/>
              <a:pathLst>
                <a:path w="2181986" h="623316">
                  <a:moveTo>
                    <a:pt x="0" y="0"/>
                  </a:moveTo>
                  <a:lnTo>
                    <a:pt x="2181987" y="623315"/>
                  </a:lnTo>
                </a:path>
              </a:pathLst>
            </a:custGeom>
            <a:ln w="6096">
              <a:solidFill>
                <a:srgbClr val="DC3B00"/>
              </a:solidFill>
              <a:prstDash val="dash"/>
            </a:ln>
          </p:spPr>
          <p:txBody>
            <a:bodyPr bIns="0" lIns="0" rIns="0" rtlCol="0" tIns="0" wrap="square">
              <a:spAutoFit/>
            </a:bodyPr>
            <a:p>
              <a:endParaRPr dirty="0"/>
            </a:p>
          </p:txBody>
        </p:sp>
        <p:sp>
          <p:nvSpPr>
            <p:cNvPr id="1049174" name="object 31"/>
            <p:cNvSpPr/>
            <p:nvPr/>
          </p:nvSpPr>
          <p:spPr>
            <a:xfrm>
              <a:off x="3119226" y="4452160"/>
              <a:ext cx="2181986" cy="623316"/>
            </a:xfrm>
            <a:custGeom>
              <a:avLst/>
              <a:ahLst/>
              <a:rect l="l" t="t" r="r" b="b"/>
              <a:pathLst>
                <a:path w="2181986" h="623316">
                  <a:moveTo>
                    <a:pt x="0" y="623316"/>
                  </a:moveTo>
                  <a:lnTo>
                    <a:pt x="2181986" y="0"/>
                  </a:lnTo>
                </a:path>
              </a:pathLst>
            </a:custGeom>
            <a:ln w="6096">
              <a:solidFill>
                <a:srgbClr val="DC3B00"/>
              </a:solidFill>
              <a:prstDash val="dash"/>
            </a:ln>
          </p:spPr>
          <p:txBody>
            <a:bodyPr bIns="0" lIns="0" rIns="0" rtlCol="0" tIns="0" wrap="square">
              <a:spAutoFit/>
            </a:bodyPr>
            <a:p>
              <a:endParaRPr dirty="0"/>
            </a:p>
          </p:txBody>
        </p:sp>
      </p:grpSp>
      <p:grpSp>
        <p:nvGrpSpPr>
          <p:cNvPr id="195" name="组合 32"/>
          <p:cNvGrpSpPr/>
          <p:nvPr/>
        </p:nvGrpSpPr>
        <p:grpSpPr>
          <a:xfrm>
            <a:off x="194519" y="948674"/>
            <a:ext cx="6984776" cy="523220"/>
            <a:chOff x="400233" y="909514"/>
            <a:chExt cx="6984776" cy="523220"/>
          </a:xfrm>
        </p:grpSpPr>
        <p:sp>
          <p:nvSpPr>
            <p:cNvPr id="1049175" name="矩形 33"/>
            <p:cNvSpPr/>
            <p:nvPr/>
          </p:nvSpPr>
          <p:spPr>
            <a:xfrm flipH="1">
              <a:off x="400233" y="929898"/>
              <a:ext cx="226334" cy="502836"/>
            </a:xfrm>
            <a:prstGeom prst="rect"/>
            <a:solidFill>
              <a:srgbClr val="0071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solidFill>
                  <a:srgbClr val="FFFF00"/>
                </a:solidFill>
              </a:endParaRPr>
            </a:p>
          </p:txBody>
        </p:sp>
        <p:sp>
          <p:nvSpPr>
            <p:cNvPr id="1049176" name="文本框 34"/>
            <p:cNvSpPr txBox="1"/>
            <p:nvPr/>
          </p:nvSpPr>
          <p:spPr>
            <a:xfrm>
              <a:off x="626567" y="909514"/>
              <a:ext cx="6758442" cy="523220"/>
            </a:xfrm>
            <a:prstGeom prst="rect"/>
            <a:noFill/>
          </p:spPr>
          <p:txBody>
            <a:bodyPr rtlCol="0" wrap="square">
              <a:spAutoFit/>
            </a:bodyPr>
            <a:p>
              <a:r>
                <a:rPr altLang="en-US" b="1" dirty="0" sz="2800" lang="zh-CN">
                  <a:solidFill>
                    <a:schemeClr val="bg1">
                      <a:lumMod val="50000"/>
                    </a:schemeClr>
                  </a:solidFill>
                  <a:latin typeface="微软雅黑" panose="020B0503020204020204" pitchFamily="34" charset="-122"/>
                  <a:ea typeface="微软雅黑" panose="020B0503020204020204" pitchFamily="34" charset="-122"/>
                </a:rPr>
                <a:t>第三章</a:t>
              </a:r>
              <a:r>
                <a:rPr altLang="zh-CN" b="1" dirty="0" sz="2800" lang="en-US">
                  <a:solidFill>
                    <a:schemeClr val="bg1">
                      <a:lumMod val="50000"/>
                    </a:schemeClr>
                  </a:solidFill>
                  <a:latin typeface="微软雅黑" panose="020B0503020204020204" pitchFamily="34" charset="-122"/>
                  <a:ea typeface="微软雅黑" panose="020B0503020204020204" pitchFamily="34" charset="-122"/>
                </a:rPr>
                <a:t>&lt;</a:t>
              </a:r>
              <a:r>
                <a:rPr altLang="en-US" b="1" dirty="0" sz="2800" lang="zh-CN">
                  <a:solidFill>
                    <a:schemeClr val="bg1">
                      <a:lumMod val="50000"/>
                    </a:schemeClr>
                  </a:solidFill>
                  <a:latin typeface="微软雅黑" panose="020B0503020204020204" pitchFamily="34" charset="-122"/>
                  <a:ea typeface="微软雅黑" panose="020B0503020204020204" pitchFamily="34" charset="-122"/>
                </a:rPr>
                <a:t>第五十七、五十八、五十九条</a:t>
              </a:r>
              <a:r>
                <a:rPr altLang="zh-CN" b="1" dirty="0" sz="2800" lang="en-US">
                  <a:solidFill>
                    <a:schemeClr val="bg1">
                      <a:lumMod val="50000"/>
                    </a:schemeClr>
                  </a:solidFill>
                  <a:latin typeface="微软雅黑" panose="020B0503020204020204" pitchFamily="34" charset="-122"/>
                  <a:ea typeface="微软雅黑" panose="020B0503020204020204" pitchFamily="34" charset="-122"/>
                </a:rPr>
                <a:t>&gt;</a:t>
              </a:r>
              <a:endParaRPr altLang="en-US" b="1" dirty="0" sz="2800" lang="zh-CN">
                <a:solidFill>
                  <a:schemeClr val="bg1">
                    <a:lumMod val="50000"/>
                  </a:schemeClr>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96" name=""/>
        <p:cNvGrpSpPr/>
        <p:nvPr/>
      </p:nvGrpSpPr>
      <p:grpSpPr>
        <a:xfrm>
          <a:off x="0" y="0"/>
          <a:ext cx="0" cy="0"/>
          <a:chOff x="0" y="0"/>
          <a:chExt cx="0" cy="0"/>
        </a:xfrm>
      </p:grpSpPr>
      <p:grpSp>
        <p:nvGrpSpPr>
          <p:cNvPr id="197" name="组合 2"/>
          <p:cNvGrpSpPr/>
          <p:nvPr/>
        </p:nvGrpSpPr>
        <p:grpSpPr>
          <a:xfrm>
            <a:off x="194519" y="948674"/>
            <a:ext cx="6480720" cy="523220"/>
            <a:chOff x="400233" y="909514"/>
            <a:chExt cx="6480720" cy="523220"/>
          </a:xfrm>
        </p:grpSpPr>
        <p:sp>
          <p:nvSpPr>
            <p:cNvPr id="1049177" name="矩形 3"/>
            <p:cNvSpPr/>
            <p:nvPr/>
          </p:nvSpPr>
          <p:spPr>
            <a:xfrm flipH="1">
              <a:off x="400233" y="929898"/>
              <a:ext cx="226334" cy="502836"/>
            </a:xfrm>
            <a:prstGeom prst="rect"/>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9178" name="文本框 4"/>
            <p:cNvSpPr txBox="1"/>
            <p:nvPr/>
          </p:nvSpPr>
          <p:spPr>
            <a:xfrm>
              <a:off x="626567" y="909514"/>
              <a:ext cx="6254386" cy="523220"/>
            </a:xfrm>
            <a:prstGeom prst="rect"/>
            <a:noFill/>
          </p:spPr>
          <p:txBody>
            <a:bodyPr rtlCol="0" wrap="square">
              <a:spAutoFit/>
            </a:bodyPr>
            <a:p>
              <a:r>
                <a:rPr altLang="en-US" b="1" dirty="0" sz="2800" lang="zh-CN">
                  <a:solidFill>
                    <a:schemeClr val="bg1">
                      <a:lumMod val="50000"/>
                    </a:schemeClr>
                  </a:solidFill>
                  <a:latin typeface="微软雅黑" panose="020B0503020204020204" pitchFamily="34" charset="-122"/>
                  <a:ea typeface="微软雅黑" panose="020B0503020204020204" pitchFamily="34" charset="-122"/>
                </a:rPr>
                <a:t>生产安全事故的应急救援与调查处理</a:t>
              </a:r>
            </a:p>
          </p:txBody>
        </p:sp>
      </p:grpSp>
      <p:grpSp>
        <p:nvGrpSpPr>
          <p:cNvPr id="198" name="组合 20"/>
          <p:cNvGrpSpPr/>
          <p:nvPr/>
        </p:nvGrpSpPr>
        <p:grpSpPr>
          <a:xfrm>
            <a:off x="2110486" y="1220476"/>
            <a:ext cx="7977377" cy="5056631"/>
            <a:chOff x="397118" y="1393343"/>
            <a:chExt cx="7977377" cy="5056631"/>
          </a:xfrm>
        </p:grpSpPr>
        <p:sp>
          <p:nvSpPr>
            <p:cNvPr id="1049179" name="object 2"/>
            <p:cNvSpPr/>
            <p:nvPr/>
          </p:nvSpPr>
          <p:spPr>
            <a:xfrm>
              <a:off x="2670163" y="4112159"/>
              <a:ext cx="2160524" cy="1079499"/>
            </a:xfrm>
            <a:custGeom>
              <a:avLst/>
              <a:ahLst/>
              <a:rect l="l" t="t" r="r" b="b"/>
              <a:pathLst>
                <a:path w="2160524" h="1079500">
                  <a:moveTo>
                    <a:pt x="0" y="0"/>
                  </a:moveTo>
                  <a:lnTo>
                    <a:pt x="1080262" y="0"/>
                  </a:lnTo>
                  <a:lnTo>
                    <a:pt x="1080262" y="1079499"/>
                  </a:lnTo>
                  <a:lnTo>
                    <a:pt x="2160524" y="1079499"/>
                  </a:lnTo>
                </a:path>
              </a:pathLst>
            </a:custGeom>
            <a:ln w="28956">
              <a:solidFill>
                <a:srgbClr val="006FC0"/>
              </a:solidFill>
            </a:ln>
          </p:spPr>
          <p:txBody>
            <a:bodyPr bIns="0" lIns="0" rIns="0" rtlCol="0" tIns="0" wrap="square">
              <a:spAutoFit/>
            </a:bodyPr>
            <a:p>
              <a:endParaRPr dirty="0"/>
            </a:p>
          </p:txBody>
        </p:sp>
        <p:sp>
          <p:nvSpPr>
            <p:cNvPr id="1049180" name="object 3"/>
            <p:cNvSpPr/>
            <p:nvPr/>
          </p:nvSpPr>
          <p:spPr>
            <a:xfrm>
              <a:off x="2670163" y="3033166"/>
              <a:ext cx="2160524" cy="1079500"/>
            </a:xfrm>
            <a:custGeom>
              <a:avLst/>
              <a:ahLst/>
              <a:rect l="l" t="t" r="r" b="b"/>
              <a:pathLst>
                <a:path w="2160524" h="1079500">
                  <a:moveTo>
                    <a:pt x="0" y="1079500"/>
                  </a:moveTo>
                  <a:lnTo>
                    <a:pt x="1080262" y="1079500"/>
                  </a:lnTo>
                  <a:lnTo>
                    <a:pt x="1080262" y="0"/>
                  </a:lnTo>
                  <a:lnTo>
                    <a:pt x="2160524" y="0"/>
                  </a:lnTo>
                </a:path>
              </a:pathLst>
            </a:custGeom>
            <a:ln w="28956">
              <a:solidFill>
                <a:srgbClr val="006FC0"/>
              </a:solidFill>
            </a:ln>
          </p:spPr>
          <p:txBody>
            <a:bodyPr bIns="0" lIns="0" rIns="0" rtlCol="0" tIns="0" wrap="square">
              <a:spAutoFit/>
            </a:bodyPr>
            <a:p>
              <a:endParaRPr dirty="0"/>
            </a:p>
          </p:txBody>
        </p:sp>
        <p:sp>
          <p:nvSpPr>
            <p:cNvPr id="1049181" name="object 4"/>
            <p:cNvSpPr/>
            <p:nvPr/>
          </p:nvSpPr>
          <p:spPr>
            <a:xfrm>
              <a:off x="5027791" y="3933850"/>
              <a:ext cx="3346704" cy="2516124"/>
            </a:xfrm>
            <a:custGeom>
              <a:avLst/>
              <a:ahLst/>
              <a:rect l="l" t="t" r="r" b="b"/>
              <a:pathLst>
                <a:path w="3346704" h="2516124">
                  <a:moveTo>
                    <a:pt x="0" y="24002"/>
                  </a:moveTo>
                  <a:lnTo>
                    <a:pt x="4094" y="10630"/>
                  </a:lnTo>
                  <a:lnTo>
                    <a:pt x="14620" y="1918"/>
                  </a:lnTo>
                  <a:lnTo>
                    <a:pt x="3322701" y="0"/>
                  </a:lnTo>
                  <a:lnTo>
                    <a:pt x="3336073" y="4094"/>
                  </a:lnTo>
                  <a:lnTo>
                    <a:pt x="3344785" y="14620"/>
                  </a:lnTo>
                  <a:lnTo>
                    <a:pt x="3346704" y="2492121"/>
                  </a:lnTo>
                  <a:lnTo>
                    <a:pt x="3342609" y="2505515"/>
                  </a:lnTo>
                  <a:lnTo>
                    <a:pt x="3332083" y="2514212"/>
                  </a:lnTo>
                  <a:lnTo>
                    <a:pt x="24002" y="2516124"/>
                  </a:lnTo>
                  <a:lnTo>
                    <a:pt x="10630" y="2512043"/>
                  </a:lnTo>
                  <a:lnTo>
                    <a:pt x="1918" y="2501524"/>
                  </a:lnTo>
                  <a:lnTo>
                    <a:pt x="0" y="24002"/>
                  </a:lnTo>
                  <a:close/>
                </a:path>
              </a:pathLst>
            </a:custGeom>
            <a:ln w="28956">
              <a:solidFill>
                <a:srgbClr val="007133"/>
              </a:solidFill>
            </a:ln>
          </p:spPr>
          <p:txBody>
            <a:bodyPr bIns="0" lIns="0" rIns="0" rtlCol="0" tIns="0" wrap="square">
              <a:spAutoFit/>
            </a:bodyPr>
            <a:p>
              <a:endParaRPr dirty="0"/>
            </a:p>
          </p:txBody>
        </p:sp>
        <p:sp>
          <p:nvSpPr>
            <p:cNvPr id="1049182" name="object 5"/>
            <p:cNvSpPr/>
            <p:nvPr/>
          </p:nvSpPr>
          <p:spPr>
            <a:xfrm>
              <a:off x="4862438" y="2383181"/>
              <a:ext cx="1296924" cy="1296924"/>
            </a:xfrm>
            <a:custGeom>
              <a:avLst/>
              <a:ahLst/>
              <a:rect l="l" t="t" r="r" b="b"/>
              <a:pathLst>
                <a:path w="1296924" h="1296924">
                  <a:moveTo>
                    <a:pt x="648462" y="0"/>
                  </a:moveTo>
                  <a:lnTo>
                    <a:pt x="595277" y="2149"/>
                  </a:lnTo>
                  <a:lnTo>
                    <a:pt x="543277" y="8487"/>
                  </a:lnTo>
                  <a:lnTo>
                    <a:pt x="492627" y="18845"/>
                  </a:lnTo>
                  <a:lnTo>
                    <a:pt x="443496" y="33058"/>
                  </a:lnTo>
                  <a:lnTo>
                    <a:pt x="396049" y="50958"/>
                  </a:lnTo>
                  <a:lnTo>
                    <a:pt x="350454" y="72379"/>
                  </a:lnTo>
                  <a:lnTo>
                    <a:pt x="306877" y="97153"/>
                  </a:lnTo>
                  <a:lnTo>
                    <a:pt x="265486" y="125114"/>
                  </a:lnTo>
                  <a:lnTo>
                    <a:pt x="226448" y="156094"/>
                  </a:lnTo>
                  <a:lnTo>
                    <a:pt x="189928" y="189928"/>
                  </a:lnTo>
                  <a:lnTo>
                    <a:pt x="156094" y="226448"/>
                  </a:lnTo>
                  <a:lnTo>
                    <a:pt x="125114" y="265486"/>
                  </a:lnTo>
                  <a:lnTo>
                    <a:pt x="97153" y="306877"/>
                  </a:lnTo>
                  <a:lnTo>
                    <a:pt x="72379" y="350454"/>
                  </a:lnTo>
                  <a:lnTo>
                    <a:pt x="50958" y="396049"/>
                  </a:lnTo>
                  <a:lnTo>
                    <a:pt x="33058" y="443496"/>
                  </a:lnTo>
                  <a:lnTo>
                    <a:pt x="18845" y="492627"/>
                  </a:lnTo>
                  <a:lnTo>
                    <a:pt x="8487" y="543277"/>
                  </a:lnTo>
                  <a:lnTo>
                    <a:pt x="2149" y="595277"/>
                  </a:lnTo>
                  <a:lnTo>
                    <a:pt x="0" y="648462"/>
                  </a:lnTo>
                  <a:lnTo>
                    <a:pt x="2149" y="701646"/>
                  </a:lnTo>
                  <a:lnTo>
                    <a:pt x="8487" y="753646"/>
                  </a:lnTo>
                  <a:lnTo>
                    <a:pt x="18845" y="804296"/>
                  </a:lnTo>
                  <a:lnTo>
                    <a:pt x="33058" y="853427"/>
                  </a:lnTo>
                  <a:lnTo>
                    <a:pt x="50958" y="900874"/>
                  </a:lnTo>
                  <a:lnTo>
                    <a:pt x="72379" y="946469"/>
                  </a:lnTo>
                  <a:lnTo>
                    <a:pt x="97153" y="990046"/>
                  </a:lnTo>
                  <a:lnTo>
                    <a:pt x="125114" y="1031437"/>
                  </a:lnTo>
                  <a:lnTo>
                    <a:pt x="156094" y="1070475"/>
                  </a:lnTo>
                  <a:lnTo>
                    <a:pt x="189928" y="1106995"/>
                  </a:lnTo>
                  <a:lnTo>
                    <a:pt x="226448" y="1140829"/>
                  </a:lnTo>
                  <a:lnTo>
                    <a:pt x="265486" y="1171809"/>
                  </a:lnTo>
                  <a:lnTo>
                    <a:pt x="306877" y="1199770"/>
                  </a:lnTo>
                  <a:lnTo>
                    <a:pt x="350454" y="1224544"/>
                  </a:lnTo>
                  <a:lnTo>
                    <a:pt x="396049" y="1245965"/>
                  </a:lnTo>
                  <a:lnTo>
                    <a:pt x="443496" y="1263865"/>
                  </a:lnTo>
                  <a:lnTo>
                    <a:pt x="492627" y="1278078"/>
                  </a:lnTo>
                  <a:lnTo>
                    <a:pt x="543277" y="1288436"/>
                  </a:lnTo>
                  <a:lnTo>
                    <a:pt x="595277" y="1294774"/>
                  </a:lnTo>
                  <a:lnTo>
                    <a:pt x="648462" y="1296924"/>
                  </a:lnTo>
                  <a:lnTo>
                    <a:pt x="701646" y="1294774"/>
                  </a:lnTo>
                  <a:lnTo>
                    <a:pt x="753646" y="1288436"/>
                  </a:lnTo>
                  <a:lnTo>
                    <a:pt x="804296" y="1278078"/>
                  </a:lnTo>
                  <a:lnTo>
                    <a:pt x="853427" y="1263865"/>
                  </a:lnTo>
                  <a:lnTo>
                    <a:pt x="900874" y="1245965"/>
                  </a:lnTo>
                  <a:lnTo>
                    <a:pt x="946469" y="1224544"/>
                  </a:lnTo>
                  <a:lnTo>
                    <a:pt x="990046" y="1199770"/>
                  </a:lnTo>
                  <a:lnTo>
                    <a:pt x="1031437" y="1171809"/>
                  </a:lnTo>
                  <a:lnTo>
                    <a:pt x="1070475" y="1140829"/>
                  </a:lnTo>
                  <a:lnTo>
                    <a:pt x="1106995" y="1106995"/>
                  </a:lnTo>
                  <a:lnTo>
                    <a:pt x="1140829" y="1070475"/>
                  </a:lnTo>
                  <a:lnTo>
                    <a:pt x="1171809" y="1031437"/>
                  </a:lnTo>
                  <a:lnTo>
                    <a:pt x="1199770" y="990046"/>
                  </a:lnTo>
                  <a:lnTo>
                    <a:pt x="1224544" y="946469"/>
                  </a:lnTo>
                  <a:lnTo>
                    <a:pt x="1245965" y="900874"/>
                  </a:lnTo>
                  <a:lnTo>
                    <a:pt x="1263865" y="853427"/>
                  </a:lnTo>
                  <a:lnTo>
                    <a:pt x="1278078" y="804296"/>
                  </a:lnTo>
                  <a:lnTo>
                    <a:pt x="1288436" y="753646"/>
                  </a:lnTo>
                  <a:lnTo>
                    <a:pt x="1294774" y="701646"/>
                  </a:lnTo>
                  <a:lnTo>
                    <a:pt x="1296924" y="648462"/>
                  </a:lnTo>
                  <a:lnTo>
                    <a:pt x="1294774" y="595277"/>
                  </a:lnTo>
                  <a:lnTo>
                    <a:pt x="1288436" y="543277"/>
                  </a:lnTo>
                  <a:lnTo>
                    <a:pt x="1278078" y="492627"/>
                  </a:lnTo>
                  <a:lnTo>
                    <a:pt x="1263865" y="443496"/>
                  </a:lnTo>
                  <a:lnTo>
                    <a:pt x="1245965" y="396049"/>
                  </a:lnTo>
                  <a:lnTo>
                    <a:pt x="1224544" y="350454"/>
                  </a:lnTo>
                  <a:lnTo>
                    <a:pt x="1199770" y="306877"/>
                  </a:lnTo>
                  <a:lnTo>
                    <a:pt x="1171809" y="265486"/>
                  </a:lnTo>
                  <a:lnTo>
                    <a:pt x="1140829" y="226448"/>
                  </a:lnTo>
                  <a:lnTo>
                    <a:pt x="1106995" y="189928"/>
                  </a:lnTo>
                  <a:lnTo>
                    <a:pt x="1070475" y="156094"/>
                  </a:lnTo>
                  <a:lnTo>
                    <a:pt x="1031437" y="125114"/>
                  </a:lnTo>
                  <a:lnTo>
                    <a:pt x="990046" y="97153"/>
                  </a:lnTo>
                  <a:lnTo>
                    <a:pt x="946469" y="72379"/>
                  </a:lnTo>
                  <a:lnTo>
                    <a:pt x="900874" y="50958"/>
                  </a:lnTo>
                  <a:lnTo>
                    <a:pt x="853427" y="33058"/>
                  </a:lnTo>
                  <a:lnTo>
                    <a:pt x="804296" y="18845"/>
                  </a:lnTo>
                  <a:lnTo>
                    <a:pt x="753646" y="8487"/>
                  </a:lnTo>
                  <a:lnTo>
                    <a:pt x="701646" y="2149"/>
                  </a:lnTo>
                  <a:lnTo>
                    <a:pt x="648462" y="0"/>
                  </a:lnTo>
                  <a:close/>
                </a:path>
              </a:pathLst>
            </a:custGeom>
            <a:solidFill>
              <a:srgbClr val="00AF50"/>
            </a:solidFill>
          </p:spPr>
          <p:txBody>
            <a:bodyPr bIns="0" lIns="0" rIns="0" rtlCol="0" tIns="0" wrap="square">
              <a:spAutoFit/>
            </a:bodyPr>
            <a:p>
              <a:endParaRPr dirty="0"/>
            </a:p>
          </p:txBody>
        </p:sp>
        <p:sp>
          <p:nvSpPr>
            <p:cNvPr id="1049183" name="object 6"/>
            <p:cNvSpPr/>
            <p:nvPr/>
          </p:nvSpPr>
          <p:spPr>
            <a:xfrm>
              <a:off x="5776076" y="1393343"/>
              <a:ext cx="1850136" cy="1848612"/>
            </a:xfrm>
            <a:custGeom>
              <a:avLst/>
              <a:ahLst/>
              <a:rect l="l" t="t" r="r" b="b"/>
              <a:pathLst>
                <a:path w="1850136" h="1848612">
                  <a:moveTo>
                    <a:pt x="925067" y="0"/>
                  </a:moveTo>
                  <a:lnTo>
                    <a:pt x="849195" y="3063"/>
                  </a:lnTo>
                  <a:lnTo>
                    <a:pt x="775012" y="12095"/>
                  </a:lnTo>
                  <a:lnTo>
                    <a:pt x="702756" y="26859"/>
                  </a:lnTo>
                  <a:lnTo>
                    <a:pt x="632667" y="47115"/>
                  </a:lnTo>
                  <a:lnTo>
                    <a:pt x="564981" y="72628"/>
                  </a:lnTo>
                  <a:lnTo>
                    <a:pt x="499937" y="103158"/>
                  </a:lnTo>
                  <a:lnTo>
                    <a:pt x="437772" y="138467"/>
                  </a:lnTo>
                  <a:lnTo>
                    <a:pt x="378726" y="178320"/>
                  </a:lnTo>
                  <a:lnTo>
                    <a:pt x="323035" y="222476"/>
                  </a:lnTo>
                  <a:lnTo>
                    <a:pt x="270938" y="270700"/>
                  </a:lnTo>
                  <a:lnTo>
                    <a:pt x="222673" y="322753"/>
                  </a:lnTo>
                  <a:lnTo>
                    <a:pt x="178478" y="378397"/>
                  </a:lnTo>
                  <a:lnTo>
                    <a:pt x="138591" y="437394"/>
                  </a:lnTo>
                  <a:lnTo>
                    <a:pt x="103250" y="499507"/>
                  </a:lnTo>
                  <a:lnTo>
                    <a:pt x="72693" y="564499"/>
                  </a:lnTo>
                  <a:lnTo>
                    <a:pt x="47158" y="632130"/>
                  </a:lnTo>
                  <a:lnTo>
                    <a:pt x="26883" y="702165"/>
                  </a:lnTo>
                  <a:lnTo>
                    <a:pt x="12107" y="774364"/>
                  </a:lnTo>
                  <a:lnTo>
                    <a:pt x="3066" y="848490"/>
                  </a:lnTo>
                  <a:lnTo>
                    <a:pt x="0" y="924306"/>
                  </a:lnTo>
                  <a:lnTo>
                    <a:pt x="3066" y="1000121"/>
                  </a:lnTo>
                  <a:lnTo>
                    <a:pt x="12107" y="1074247"/>
                  </a:lnTo>
                  <a:lnTo>
                    <a:pt x="26883" y="1146446"/>
                  </a:lnTo>
                  <a:lnTo>
                    <a:pt x="47158" y="1216481"/>
                  </a:lnTo>
                  <a:lnTo>
                    <a:pt x="72693" y="1284112"/>
                  </a:lnTo>
                  <a:lnTo>
                    <a:pt x="103250" y="1349104"/>
                  </a:lnTo>
                  <a:lnTo>
                    <a:pt x="138591" y="1411217"/>
                  </a:lnTo>
                  <a:lnTo>
                    <a:pt x="178478" y="1470214"/>
                  </a:lnTo>
                  <a:lnTo>
                    <a:pt x="222673" y="1525858"/>
                  </a:lnTo>
                  <a:lnTo>
                    <a:pt x="270938" y="1577911"/>
                  </a:lnTo>
                  <a:lnTo>
                    <a:pt x="323035" y="1626135"/>
                  </a:lnTo>
                  <a:lnTo>
                    <a:pt x="378726" y="1670291"/>
                  </a:lnTo>
                  <a:lnTo>
                    <a:pt x="437772" y="1710144"/>
                  </a:lnTo>
                  <a:lnTo>
                    <a:pt x="499937" y="1745453"/>
                  </a:lnTo>
                  <a:lnTo>
                    <a:pt x="564981" y="1775983"/>
                  </a:lnTo>
                  <a:lnTo>
                    <a:pt x="632667" y="1801496"/>
                  </a:lnTo>
                  <a:lnTo>
                    <a:pt x="702756" y="1821752"/>
                  </a:lnTo>
                  <a:lnTo>
                    <a:pt x="775012" y="1836516"/>
                  </a:lnTo>
                  <a:lnTo>
                    <a:pt x="849195" y="1845548"/>
                  </a:lnTo>
                  <a:lnTo>
                    <a:pt x="925067" y="1848612"/>
                  </a:lnTo>
                  <a:lnTo>
                    <a:pt x="1000940" y="1845548"/>
                  </a:lnTo>
                  <a:lnTo>
                    <a:pt x="1075123" y="1836516"/>
                  </a:lnTo>
                  <a:lnTo>
                    <a:pt x="1147379" y="1821752"/>
                  </a:lnTo>
                  <a:lnTo>
                    <a:pt x="1217468" y="1801496"/>
                  </a:lnTo>
                  <a:lnTo>
                    <a:pt x="1285154" y="1775983"/>
                  </a:lnTo>
                  <a:lnTo>
                    <a:pt x="1350198" y="1745453"/>
                  </a:lnTo>
                  <a:lnTo>
                    <a:pt x="1412363" y="1710144"/>
                  </a:lnTo>
                  <a:lnTo>
                    <a:pt x="1471409" y="1670291"/>
                  </a:lnTo>
                  <a:lnTo>
                    <a:pt x="1527100" y="1626135"/>
                  </a:lnTo>
                  <a:lnTo>
                    <a:pt x="1579197" y="1577911"/>
                  </a:lnTo>
                  <a:lnTo>
                    <a:pt x="1627462" y="1525858"/>
                  </a:lnTo>
                  <a:lnTo>
                    <a:pt x="1671657" y="1470214"/>
                  </a:lnTo>
                  <a:lnTo>
                    <a:pt x="1711544" y="1411217"/>
                  </a:lnTo>
                  <a:lnTo>
                    <a:pt x="1746885" y="1349104"/>
                  </a:lnTo>
                  <a:lnTo>
                    <a:pt x="1777442" y="1284112"/>
                  </a:lnTo>
                  <a:lnTo>
                    <a:pt x="1802977" y="1216481"/>
                  </a:lnTo>
                  <a:lnTo>
                    <a:pt x="1823252" y="1146446"/>
                  </a:lnTo>
                  <a:lnTo>
                    <a:pt x="1838028" y="1074247"/>
                  </a:lnTo>
                  <a:lnTo>
                    <a:pt x="1847069" y="1000121"/>
                  </a:lnTo>
                  <a:lnTo>
                    <a:pt x="1850136" y="924306"/>
                  </a:lnTo>
                  <a:lnTo>
                    <a:pt x="1847069" y="848490"/>
                  </a:lnTo>
                  <a:lnTo>
                    <a:pt x="1838028" y="774364"/>
                  </a:lnTo>
                  <a:lnTo>
                    <a:pt x="1823252" y="702165"/>
                  </a:lnTo>
                  <a:lnTo>
                    <a:pt x="1802977" y="632130"/>
                  </a:lnTo>
                  <a:lnTo>
                    <a:pt x="1777442" y="564499"/>
                  </a:lnTo>
                  <a:lnTo>
                    <a:pt x="1746885" y="499507"/>
                  </a:lnTo>
                  <a:lnTo>
                    <a:pt x="1711544" y="437394"/>
                  </a:lnTo>
                  <a:lnTo>
                    <a:pt x="1671657" y="378397"/>
                  </a:lnTo>
                  <a:lnTo>
                    <a:pt x="1627462" y="322753"/>
                  </a:lnTo>
                  <a:lnTo>
                    <a:pt x="1579197" y="270700"/>
                  </a:lnTo>
                  <a:lnTo>
                    <a:pt x="1527100" y="222476"/>
                  </a:lnTo>
                  <a:lnTo>
                    <a:pt x="1471409" y="178320"/>
                  </a:lnTo>
                  <a:lnTo>
                    <a:pt x="1412363" y="138467"/>
                  </a:lnTo>
                  <a:lnTo>
                    <a:pt x="1350198" y="103158"/>
                  </a:lnTo>
                  <a:lnTo>
                    <a:pt x="1285154" y="72628"/>
                  </a:lnTo>
                  <a:lnTo>
                    <a:pt x="1217468" y="47115"/>
                  </a:lnTo>
                  <a:lnTo>
                    <a:pt x="1147379" y="26859"/>
                  </a:lnTo>
                  <a:lnTo>
                    <a:pt x="1075123" y="12095"/>
                  </a:lnTo>
                  <a:lnTo>
                    <a:pt x="1000940" y="3063"/>
                  </a:lnTo>
                  <a:lnTo>
                    <a:pt x="925067" y="0"/>
                  </a:lnTo>
                  <a:close/>
                </a:path>
              </a:pathLst>
            </a:custGeom>
            <a:solidFill>
              <a:srgbClr val="CC6600"/>
            </a:solidFill>
          </p:spPr>
          <p:txBody>
            <a:bodyPr bIns="0" lIns="0" rIns="0" rtlCol="0" tIns="0" wrap="square">
              <a:spAutoFit/>
            </a:bodyPr>
            <a:p>
              <a:endParaRPr dirty="0"/>
            </a:p>
          </p:txBody>
        </p:sp>
        <p:sp>
          <p:nvSpPr>
            <p:cNvPr id="1049184" name="object 7"/>
            <p:cNvSpPr/>
            <p:nvPr/>
          </p:nvSpPr>
          <p:spPr>
            <a:xfrm>
              <a:off x="5776076" y="1393343"/>
              <a:ext cx="1850136" cy="1848612"/>
            </a:xfrm>
            <a:custGeom>
              <a:avLst/>
              <a:ahLst/>
              <a:rect l="l" t="t" r="r" b="b"/>
              <a:pathLst>
                <a:path w="1850136" h="1848612">
                  <a:moveTo>
                    <a:pt x="0" y="924306"/>
                  </a:moveTo>
                  <a:lnTo>
                    <a:pt x="3066" y="848490"/>
                  </a:lnTo>
                  <a:lnTo>
                    <a:pt x="12107" y="774364"/>
                  </a:lnTo>
                  <a:lnTo>
                    <a:pt x="26883" y="702165"/>
                  </a:lnTo>
                  <a:lnTo>
                    <a:pt x="47158" y="632130"/>
                  </a:lnTo>
                  <a:lnTo>
                    <a:pt x="72693" y="564499"/>
                  </a:lnTo>
                  <a:lnTo>
                    <a:pt x="103250" y="499507"/>
                  </a:lnTo>
                  <a:lnTo>
                    <a:pt x="138591" y="437394"/>
                  </a:lnTo>
                  <a:lnTo>
                    <a:pt x="178478" y="378397"/>
                  </a:lnTo>
                  <a:lnTo>
                    <a:pt x="222673" y="322753"/>
                  </a:lnTo>
                  <a:lnTo>
                    <a:pt x="270938" y="270700"/>
                  </a:lnTo>
                  <a:lnTo>
                    <a:pt x="323035" y="222476"/>
                  </a:lnTo>
                  <a:lnTo>
                    <a:pt x="378726" y="178320"/>
                  </a:lnTo>
                  <a:lnTo>
                    <a:pt x="437772" y="138467"/>
                  </a:lnTo>
                  <a:lnTo>
                    <a:pt x="499937" y="103158"/>
                  </a:lnTo>
                  <a:lnTo>
                    <a:pt x="564981" y="72628"/>
                  </a:lnTo>
                  <a:lnTo>
                    <a:pt x="632667" y="47115"/>
                  </a:lnTo>
                  <a:lnTo>
                    <a:pt x="702756" y="26859"/>
                  </a:lnTo>
                  <a:lnTo>
                    <a:pt x="775012" y="12095"/>
                  </a:lnTo>
                  <a:lnTo>
                    <a:pt x="849195" y="3063"/>
                  </a:lnTo>
                  <a:lnTo>
                    <a:pt x="925067" y="0"/>
                  </a:lnTo>
                  <a:lnTo>
                    <a:pt x="1000940" y="3063"/>
                  </a:lnTo>
                  <a:lnTo>
                    <a:pt x="1075123" y="12095"/>
                  </a:lnTo>
                  <a:lnTo>
                    <a:pt x="1147379" y="26859"/>
                  </a:lnTo>
                  <a:lnTo>
                    <a:pt x="1217468" y="47115"/>
                  </a:lnTo>
                  <a:lnTo>
                    <a:pt x="1285154" y="72628"/>
                  </a:lnTo>
                  <a:lnTo>
                    <a:pt x="1350198" y="103158"/>
                  </a:lnTo>
                  <a:lnTo>
                    <a:pt x="1412363" y="138467"/>
                  </a:lnTo>
                  <a:lnTo>
                    <a:pt x="1471409" y="178320"/>
                  </a:lnTo>
                  <a:lnTo>
                    <a:pt x="1527100" y="222476"/>
                  </a:lnTo>
                  <a:lnTo>
                    <a:pt x="1579197" y="270700"/>
                  </a:lnTo>
                  <a:lnTo>
                    <a:pt x="1627462" y="322753"/>
                  </a:lnTo>
                  <a:lnTo>
                    <a:pt x="1671657" y="378397"/>
                  </a:lnTo>
                  <a:lnTo>
                    <a:pt x="1711544" y="437394"/>
                  </a:lnTo>
                  <a:lnTo>
                    <a:pt x="1746885" y="499507"/>
                  </a:lnTo>
                  <a:lnTo>
                    <a:pt x="1777442" y="564499"/>
                  </a:lnTo>
                  <a:lnTo>
                    <a:pt x="1802977" y="632130"/>
                  </a:lnTo>
                  <a:lnTo>
                    <a:pt x="1823252" y="702165"/>
                  </a:lnTo>
                  <a:lnTo>
                    <a:pt x="1838028" y="774364"/>
                  </a:lnTo>
                  <a:lnTo>
                    <a:pt x="1847069" y="848490"/>
                  </a:lnTo>
                  <a:lnTo>
                    <a:pt x="1850136" y="924306"/>
                  </a:lnTo>
                  <a:lnTo>
                    <a:pt x="1847069" y="1000121"/>
                  </a:lnTo>
                  <a:lnTo>
                    <a:pt x="1838028" y="1074247"/>
                  </a:lnTo>
                  <a:lnTo>
                    <a:pt x="1823252" y="1146446"/>
                  </a:lnTo>
                  <a:lnTo>
                    <a:pt x="1802977" y="1216481"/>
                  </a:lnTo>
                  <a:lnTo>
                    <a:pt x="1777442" y="1284112"/>
                  </a:lnTo>
                  <a:lnTo>
                    <a:pt x="1746885" y="1349104"/>
                  </a:lnTo>
                  <a:lnTo>
                    <a:pt x="1711544" y="1411217"/>
                  </a:lnTo>
                  <a:lnTo>
                    <a:pt x="1671657" y="1470214"/>
                  </a:lnTo>
                  <a:lnTo>
                    <a:pt x="1627462" y="1525858"/>
                  </a:lnTo>
                  <a:lnTo>
                    <a:pt x="1579197" y="1577911"/>
                  </a:lnTo>
                  <a:lnTo>
                    <a:pt x="1527100" y="1626135"/>
                  </a:lnTo>
                  <a:lnTo>
                    <a:pt x="1471409" y="1670291"/>
                  </a:lnTo>
                  <a:lnTo>
                    <a:pt x="1412363" y="1710144"/>
                  </a:lnTo>
                  <a:lnTo>
                    <a:pt x="1350198" y="1745453"/>
                  </a:lnTo>
                  <a:lnTo>
                    <a:pt x="1285154" y="1775983"/>
                  </a:lnTo>
                  <a:lnTo>
                    <a:pt x="1217468" y="1801496"/>
                  </a:lnTo>
                  <a:lnTo>
                    <a:pt x="1147379" y="1821752"/>
                  </a:lnTo>
                  <a:lnTo>
                    <a:pt x="1075123" y="1836516"/>
                  </a:lnTo>
                  <a:lnTo>
                    <a:pt x="1000940" y="1845548"/>
                  </a:lnTo>
                  <a:lnTo>
                    <a:pt x="925067" y="1848612"/>
                  </a:lnTo>
                  <a:lnTo>
                    <a:pt x="849195" y="1845548"/>
                  </a:lnTo>
                  <a:lnTo>
                    <a:pt x="775012" y="1836516"/>
                  </a:lnTo>
                  <a:lnTo>
                    <a:pt x="702756" y="1821752"/>
                  </a:lnTo>
                  <a:lnTo>
                    <a:pt x="632667" y="1801496"/>
                  </a:lnTo>
                  <a:lnTo>
                    <a:pt x="564981" y="1775983"/>
                  </a:lnTo>
                  <a:lnTo>
                    <a:pt x="499937" y="1745453"/>
                  </a:lnTo>
                  <a:lnTo>
                    <a:pt x="437772" y="1710144"/>
                  </a:lnTo>
                  <a:lnTo>
                    <a:pt x="378726" y="1670291"/>
                  </a:lnTo>
                  <a:lnTo>
                    <a:pt x="323035" y="1626135"/>
                  </a:lnTo>
                  <a:lnTo>
                    <a:pt x="270938" y="1577911"/>
                  </a:lnTo>
                  <a:lnTo>
                    <a:pt x="222673" y="1525858"/>
                  </a:lnTo>
                  <a:lnTo>
                    <a:pt x="178478" y="1470214"/>
                  </a:lnTo>
                  <a:lnTo>
                    <a:pt x="138591" y="1411217"/>
                  </a:lnTo>
                  <a:lnTo>
                    <a:pt x="103250" y="1349104"/>
                  </a:lnTo>
                  <a:lnTo>
                    <a:pt x="72693" y="1284112"/>
                  </a:lnTo>
                  <a:lnTo>
                    <a:pt x="47158" y="1216481"/>
                  </a:lnTo>
                  <a:lnTo>
                    <a:pt x="26883" y="1146446"/>
                  </a:lnTo>
                  <a:lnTo>
                    <a:pt x="12107" y="1074247"/>
                  </a:lnTo>
                  <a:lnTo>
                    <a:pt x="3066" y="1000121"/>
                  </a:lnTo>
                  <a:lnTo>
                    <a:pt x="0" y="924306"/>
                  </a:lnTo>
                  <a:close/>
                </a:path>
              </a:pathLst>
            </a:custGeom>
            <a:ln w="38100">
              <a:solidFill>
                <a:srgbClr val="FFFFFF"/>
              </a:solidFill>
            </a:ln>
          </p:spPr>
          <p:txBody>
            <a:bodyPr bIns="0" lIns="0" rIns="0" rtlCol="0" tIns="0" wrap="square">
              <a:spAutoFit/>
            </a:bodyPr>
            <a:p>
              <a:endParaRPr dirty="0"/>
            </a:p>
          </p:txBody>
        </p:sp>
        <p:sp>
          <p:nvSpPr>
            <p:cNvPr id="1049185" name="object 8"/>
            <p:cNvSpPr/>
            <p:nvPr/>
          </p:nvSpPr>
          <p:spPr>
            <a:xfrm>
              <a:off x="5158094" y="4068724"/>
              <a:ext cx="3084576" cy="2189988"/>
            </a:xfrm>
            <a:prstGeom prst="rect"/>
            <a:blipFill>
              <a:blip xmlns:r="http://schemas.openxmlformats.org/officeDocument/2006/relationships" r:embed="rId1" cstate="print"/>
              <a:stretch>
                <a:fillRect/>
              </a:stretch>
            </a:blipFill>
          </p:spPr>
          <p:txBody>
            <a:bodyPr bIns="0" lIns="0" rIns="0" rtlCol="0" tIns="0" wrap="square">
              <a:spAutoFit/>
            </a:bodyPr>
            <a:p>
              <a:endParaRPr dirty="0"/>
            </a:p>
          </p:txBody>
        </p:sp>
        <p:sp>
          <p:nvSpPr>
            <p:cNvPr id="1049186" name="object 9"/>
            <p:cNvSpPr txBox="1"/>
            <p:nvPr/>
          </p:nvSpPr>
          <p:spPr>
            <a:xfrm>
              <a:off x="1048577" y="4585996"/>
              <a:ext cx="3790950" cy="504190"/>
            </a:xfrm>
            <a:prstGeom prst="rect"/>
          </p:spPr>
          <p:txBody>
            <a:bodyPr bIns="0" lIns="0" rIns="0" rtlCol="0" tIns="0" vert="horz" wrap="square">
              <a:spAutoFit/>
            </a:bodyPr>
            <a:p>
              <a:pPr marL="12700">
                <a:lnSpc>
                  <a:spcPts val="1935"/>
                </a:lnSpc>
              </a:pPr>
              <a:r>
                <a:rPr b="1" dirty="0" sz="1800">
                  <a:solidFill>
                    <a:srgbClr val="FFFFFF"/>
                  </a:solidFill>
                  <a:latin typeface="微软雅黑"/>
                  <a:cs typeface="微软雅黑"/>
                </a:rPr>
                <a:t>生产经营单位</a:t>
              </a:r>
              <a:endParaRPr dirty="0" sz="1800">
                <a:latin typeface="微软雅黑"/>
                <a:cs typeface="微软雅黑"/>
              </a:endParaRPr>
            </a:p>
            <a:p>
              <a:pPr algn="r" marR="6350">
                <a:lnSpc>
                  <a:spcPts val="1935"/>
                </a:lnSpc>
              </a:pPr>
              <a:r>
                <a:rPr b="1" dirty="0" sz="1800">
                  <a:solidFill>
                    <a:srgbClr val="585858"/>
                  </a:solidFill>
                  <a:latin typeface="微软雅黑"/>
                  <a:cs typeface="微软雅黑"/>
                </a:rPr>
                <a:t>定期演练</a:t>
              </a:r>
              <a:endParaRPr dirty="0" sz="1800">
                <a:latin typeface="微软雅黑"/>
                <a:cs typeface="微软雅黑"/>
              </a:endParaRPr>
            </a:p>
          </p:txBody>
        </p:sp>
        <p:sp>
          <p:nvSpPr>
            <p:cNvPr id="1049187" name="object 10"/>
            <p:cNvSpPr txBox="1"/>
            <p:nvPr/>
          </p:nvSpPr>
          <p:spPr>
            <a:xfrm>
              <a:off x="4053321" y="2600859"/>
              <a:ext cx="482600" cy="287020"/>
            </a:xfrm>
            <a:prstGeom prst="rect"/>
          </p:spPr>
          <p:txBody>
            <a:bodyPr bIns="0" lIns="0" rIns="0" rtlCol="0" tIns="0" vert="horz" wrap="square">
              <a:spAutoFit/>
            </a:bodyPr>
            <a:p>
              <a:pPr marL="12700">
                <a:lnSpc>
                  <a:spcPct val="100000"/>
                </a:lnSpc>
              </a:pPr>
              <a:r>
                <a:rPr b="1" dirty="0" sz="1800">
                  <a:solidFill>
                    <a:srgbClr val="585858"/>
                  </a:solidFill>
                  <a:latin typeface="微软雅黑"/>
                  <a:cs typeface="微软雅黑"/>
                </a:rPr>
                <a:t>制定</a:t>
              </a:r>
              <a:endParaRPr dirty="0" sz="1800">
                <a:latin typeface="微软雅黑"/>
                <a:cs typeface="微软雅黑"/>
              </a:endParaRPr>
            </a:p>
          </p:txBody>
        </p:sp>
        <p:sp>
          <p:nvSpPr>
            <p:cNvPr id="1049188" name="object 11"/>
            <p:cNvSpPr txBox="1"/>
            <p:nvPr/>
          </p:nvSpPr>
          <p:spPr>
            <a:xfrm>
              <a:off x="5299571" y="2697124"/>
              <a:ext cx="482600" cy="698500"/>
            </a:xfrm>
            <a:prstGeom prst="rect"/>
          </p:spPr>
          <p:txBody>
            <a:bodyPr bIns="0" lIns="0" rIns="0" rtlCol="0" tIns="0" vert="horz" wrap="square">
              <a:spAutoFit/>
            </a:bodyPr>
            <a:p>
              <a:pPr marL="12700">
                <a:lnSpc>
                  <a:spcPct val="100000"/>
                </a:lnSpc>
              </a:pPr>
              <a:r>
                <a:rPr b="1" dirty="0" sz="1800" spc="-5">
                  <a:solidFill>
                    <a:srgbClr val="FFFFFF"/>
                  </a:solidFill>
                  <a:latin typeface="微软雅黑"/>
                  <a:cs typeface="微软雅黑"/>
                </a:rPr>
                <a:t>应急</a:t>
              </a:r>
              <a:endParaRPr dirty="0" sz="1800">
                <a:latin typeface="微软雅黑"/>
                <a:cs typeface="微软雅黑"/>
              </a:endParaRPr>
            </a:p>
            <a:p>
              <a:pPr marL="12700">
                <a:lnSpc>
                  <a:spcPct val="100000"/>
                </a:lnSpc>
                <a:spcBef>
                  <a:spcPts val="1080"/>
                </a:spcBef>
              </a:pPr>
              <a:r>
                <a:rPr b="1" dirty="0" sz="1800">
                  <a:solidFill>
                    <a:srgbClr val="FFFFFF"/>
                  </a:solidFill>
                  <a:latin typeface="微软雅黑"/>
                  <a:cs typeface="微软雅黑"/>
                </a:rPr>
                <a:t>预案</a:t>
              </a:r>
              <a:endParaRPr dirty="0" sz="1800">
                <a:latin typeface="微软雅黑"/>
                <a:cs typeface="微软雅黑"/>
              </a:endParaRPr>
            </a:p>
          </p:txBody>
        </p:sp>
        <p:sp>
          <p:nvSpPr>
            <p:cNvPr id="1049189" name="object 12"/>
            <p:cNvSpPr txBox="1"/>
            <p:nvPr/>
          </p:nvSpPr>
          <p:spPr>
            <a:xfrm>
              <a:off x="5078972" y="1922424"/>
              <a:ext cx="2436495" cy="506095"/>
            </a:xfrm>
            <a:prstGeom prst="rect"/>
          </p:spPr>
          <p:txBody>
            <a:bodyPr bIns="0" lIns="0" rIns="0" rtlCol="0" tIns="0" vert="horz" wrap="square">
              <a:spAutoFit/>
            </a:bodyPr>
            <a:p>
              <a:pPr marL="12700">
                <a:lnSpc>
                  <a:spcPts val="1825"/>
                </a:lnSpc>
              </a:pPr>
              <a:r>
                <a:rPr b="1" dirty="0" sz="1600" spc="-20">
                  <a:solidFill>
                    <a:srgbClr val="585858"/>
                  </a:solidFill>
                  <a:latin typeface="微软雅黑"/>
                  <a:cs typeface="微软雅黑"/>
                </a:rPr>
                <a:t>相衔接</a:t>
              </a:r>
              <a:endParaRPr dirty="0" sz="1600">
                <a:latin typeface="微软雅黑"/>
                <a:cs typeface="微软雅黑"/>
              </a:endParaRPr>
            </a:p>
            <a:p>
              <a:pPr marL="821055">
                <a:lnSpc>
                  <a:spcPts val="2065"/>
                </a:lnSpc>
              </a:pPr>
              <a:r>
                <a:rPr b="1" dirty="0" sz="1800">
                  <a:solidFill>
                    <a:srgbClr val="FFFFFF"/>
                  </a:solidFill>
                  <a:latin typeface="微软雅黑"/>
                  <a:cs typeface="微软雅黑"/>
                </a:rPr>
                <a:t>所在地县级以上</a:t>
              </a:r>
              <a:endParaRPr dirty="0" sz="1800">
                <a:latin typeface="微软雅黑"/>
                <a:cs typeface="微软雅黑"/>
              </a:endParaRPr>
            </a:p>
          </p:txBody>
        </p:sp>
        <p:sp>
          <p:nvSpPr>
            <p:cNvPr id="1049190" name="object 13"/>
            <p:cNvSpPr txBox="1"/>
            <p:nvPr/>
          </p:nvSpPr>
          <p:spPr>
            <a:xfrm>
              <a:off x="6001882" y="2552980"/>
              <a:ext cx="1397000" cy="287020"/>
            </a:xfrm>
            <a:prstGeom prst="rect"/>
          </p:spPr>
          <p:txBody>
            <a:bodyPr bIns="0" lIns="0" rIns="0" rtlCol="0" tIns="0" vert="horz" wrap="square">
              <a:spAutoFit/>
            </a:bodyPr>
            <a:p>
              <a:pPr marL="12700">
                <a:lnSpc>
                  <a:spcPct val="100000"/>
                </a:lnSpc>
              </a:pPr>
              <a:r>
                <a:rPr b="1" dirty="0" sz="1800" spc="-5">
                  <a:solidFill>
                    <a:srgbClr val="FFFFFF"/>
                  </a:solidFill>
                  <a:latin typeface="微软雅黑"/>
                  <a:cs typeface="微软雅黑"/>
                </a:rPr>
                <a:t>政府应急预案</a:t>
              </a:r>
              <a:endParaRPr dirty="0" sz="1800">
                <a:latin typeface="微软雅黑"/>
                <a:cs typeface="微软雅黑"/>
              </a:endParaRPr>
            </a:p>
          </p:txBody>
        </p:sp>
        <p:sp>
          <p:nvSpPr>
            <p:cNvPr id="1049191" name="object 16"/>
            <p:cNvSpPr/>
            <p:nvPr/>
          </p:nvSpPr>
          <p:spPr>
            <a:xfrm>
              <a:off x="397118" y="3108604"/>
              <a:ext cx="2700528" cy="1943100"/>
            </a:xfrm>
            <a:custGeom>
              <a:avLst/>
              <a:ahLst/>
              <a:rect l="l" t="t" r="r" b="b"/>
              <a:pathLst>
                <a:path w="2700528" h="1943100">
                  <a:moveTo>
                    <a:pt x="0" y="1943100"/>
                  </a:moveTo>
                  <a:lnTo>
                    <a:pt x="2700528" y="1943100"/>
                  </a:lnTo>
                  <a:lnTo>
                    <a:pt x="2700528" y="0"/>
                  </a:lnTo>
                  <a:lnTo>
                    <a:pt x="0" y="0"/>
                  </a:lnTo>
                  <a:lnTo>
                    <a:pt x="0" y="1943100"/>
                  </a:lnTo>
                  <a:close/>
                </a:path>
              </a:pathLst>
            </a:custGeom>
            <a:solidFill>
              <a:srgbClr val="006FC0"/>
            </a:solidFill>
          </p:spPr>
          <p:txBody>
            <a:bodyPr bIns="0" lIns="0" rIns="0" rtlCol="0" tIns="0" wrap="square">
              <a:spAutoFit/>
            </a:bodyPr>
            <a:p>
              <a:endParaRPr dirty="0"/>
            </a:p>
          </p:txBody>
        </p:sp>
        <p:sp>
          <p:nvSpPr>
            <p:cNvPr id="1049192" name="object 17"/>
            <p:cNvSpPr/>
            <p:nvPr/>
          </p:nvSpPr>
          <p:spPr>
            <a:xfrm>
              <a:off x="397118" y="3108604"/>
              <a:ext cx="2700528" cy="1943100"/>
            </a:xfrm>
            <a:custGeom>
              <a:avLst/>
              <a:ahLst/>
              <a:rect l="l" t="t" r="r" b="b"/>
              <a:pathLst>
                <a:path w="2700528" h="1943100">
                  <a:moveTo>
                    <a:pt x="0" y="1943100"/>
                  </a:moveTo>
                  <a:lnTo>
                    <a:pt x="2700528" y="1943100"/>
                  </a:lnTo>
                  <a:lnTo>
                    <a:pt x="2700528" y="0"/>
                  </a:lnTo>
                  <a:lnTo>
                    <a:pt x="0" y="0"/>
                  </a:lnTo>
                  <a:lnTo>
                    <a:pt x="0" y="1943100"/>
                  </a:lnTo>
                  <a:close/>
                </a:path>
              </a:pathLst>
            </a:custGeom>
            <a:ln w="12192">
              <a:solidFill>
                <a:srgbClr val="FFFFFF"/>
              </a:solidFill>
            </a:ln>
          </p:spPr>
          <p:txBody>
            <a:bodyPr bIns="0" lIns="0" rIns="0" rtlCol="0" tIns="0" wrap="square">
              <a:spAutoFit/>
            </a:bodyPr>
            <a:p>
              <a:endParaRPr dirty="0"/>
            </a:p>
          </p:txBody>
        </p:sp>
        <p:sp>
          <p:nvSpPr>
            <p:cNvPr id="1049193" name="object 18"/>
            <p:cNvSpPr/>
            <p:nvPr/>
          </p:nvSpPr>
          <p:spPr>
            <a:xfrm>
              <a:off x="814693" y="2934869"/>
              <a:ext cx="1865376" cy="1865375"/>
            </a:xfrm>
            <a:prstGeom prst="rect"/>
            <a:blipFill>
              <a:blip xmlns:r="http://schemas.openxmlformats.org/officeDocument/2006/relationships" r:embed="rId2" cstate="print"/>
              <a:stretch>
                <a:fillRect/>
              </a:stretch>
            </a:blipFill>
          </p:spPr>
          <p:txBody>
            <a:bodyPr bIns="0" lIns="0" rIns="0" rtlCol="0" tIns="0" wrap="square">
              <a:spAutoFit/>
            </a:bodyPr>
            <a:p>
              <a:endParaRPr dirty="0"/>
            </a:p>
          </p:txBody>
        </p:sp>
      </p:grpSp>
      <p:sp>
        <p:nvSpPr>
          <p:cNvPr id="1049194" name="矩形 21"/>
          <p:cNvSpPr/>
          <p:nvPr/>
        </p:nvSpPr>
        <p:spPr>
          <a:xfrm>
            <a:off x="196242" y="1589640"/>
            <a:ext cx="3022613" cy="523220"/>
          </a:xfrm>
          <a:prstGeom prst="rect"/>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altLang="en-US" b="1" dirty="0" lang="zh-CN">
                <a:solidFill>
                  <a:schemeClr val="bg1"/>
                </a:solidFill>
                <a:latin typeface="微软雅黑" panose="020B0503020204020204" pitchFamily="34" charset="-122"/>
                <a:ea typeface="微软雅黑" panose="020B0503020204020204" pitchFamily="34" charset="-122"/>
              </a:rPr>
              <a:t>第八十一条</a:t>
            </a:r>
            <a:endParaRPr altLang="en-US" dirty="0" lang="zh-CN">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13" name=""/>
        <p:cNvGrpSpPr/>
        <p:nvPr/>
      </p:nvGrpSpPr>
      <p:grpSpPr>
        <a:xfrm>
          <a:off x="0" y="0"/>
          <a:ext cx="0" cy="0"/>
          <a:chOff x="0" y="0"/>
          <a:chExt cx="0" cy="0"/>
        </a:xfrm>
      </p:grpSpPr>
      <p:pic>
        <p:nvPicPr>
          <p:cNvPr id="2097158" name="图片 3"/>
          <p:cNvPicPr>
            <a:picLocks noChangeAspect="1"/>
          </p:cNvPicPr>
          <p:nvPr/>
        </p:nvPicPr>
        <p:blipFill>
          <a:blip xmlns:r="http://schemas.openxmlformats.org/officeDocument/2006/relationships" r:embed="rId1"/>
          <a:stretch>
            <a:fillRect/>
          </a:stretch>
        </p:blipFill>
        <p:spPr>
          <a:xfrm>
            <a:off x="9267527" y="1629594"/>
            <a:ext cx="2889771" cy="4032448"/>
          </a:xfrm>
          <a:prstGeom prst="rect"/>
        </p:spPr>
      </p:pic>
      <p:sp>
        <p:nvSpPr>
          <p:cNvPr id="1048584" name="文本框 8"/>
          <p:cNvSpPr txBox="1"/>
          <p:nvPr/>
        </p:nvSpPr>
        <p:spPr>
          <a:xfrm>
            <a:off x="214583" y="1917626"/>
            <a:ext cx="8836919" cy="3215640"/>
          </a:xfrm>
          <a:prstGeom prst="rect"/>
          <a:noFill/>
        </p:spPr>
        <p:txBody>
          <a:bodyPr wrap="square">
            <a:spAutoFit/>
          </a:bodyPr>
          <a:p>
            <a:pPr algn="ctr"/>
            <a:r>
              <a:rPr altLang="en-US" b="1" dirty="0" i="0" lang="zh-CN">
                <a:solidFill>
                  <a:srgbClr val="7B0C00"/>
                </a:solidFill>
                <a:effectLst/>
                <a:latin typeface="-apple-system"/>
              </a:rPr>
              <a:t>中华人民共和国主席令</a:t>
            </a:r>
            <a:endParaRPr altLang="en-US" b="0" dirty="0" i="0" lang="zh-CN">
              <a:solidFill>
                <a:srgbClr val="000000"/>
              </a:solidFill>
              <a:effectLst/>
              <a:latin typeface="-apple-system"/>
            </a:endParaRPr>
          </a:p>
          <a:p>
            <a:pPr algn="ctr"/>
            <a:r>
              <a:rPr altLang="en-US" b="1" dirty="0" i="0" lang="zh-CN">
                <a:solidFill>
                  <a:srgbClr val="7B0C00"/>
                </a:solidFill>
                <a:effectLst/>
                <a:latin typeface="-apple-system"/>
              </a:rPr>
              <a:t>第八十八号</a:t>
            </a:r>
            <a:endParaRPr altLang="zh-CN" b="1" dirty="0" i="0" lang="en-US">
              <a:solidFill>
                <a:srgbClr val="7B0C00"/>
              </a:solidFill>
              <a:effectLst/>
              <a:latin typeface="-apple-system"/>
            </a:endParaRPr>
          </a:p>
          <a:p>
            <a:pPr algn="ctr"/>
            <a:endParaRPr altLang="en-US" b="0" dirty="0" i="0" lang="zh-CN">
              <a:solidFill>
                <a:srgbClr val="000000"/>
              </a:solidFill>
              <a:effectLst/>
              <a:latin typeface="-apple-system"/>
            </a:endParaRPr>
          </a:p>
          <a:p>
            <a:pPr algn="just"/>
            <a:r>
              <a:rPr altLang="zh-CN" b="0" dirty="0" i="0" lang="en-US">
                <a:solidFill>
                  <a:srgbClr val="000000"/>
                </a:solidFill>
                <a:effectLst/>
                <a:latin typeface="-apple-system"/>
              </a:rPr>
              <a:t>《</a:t>
            </a:r>
            <a:r>
              <a:rPr altLang="en-US" b="0" dirty="0" i="0" lang="zh-CN">
                <a:solidFill>
                  <a:srgbClr val="000000"/>
                </a:solidFill>
                <a:effectLst/>
                <a:latin typeface="-apple-system"/>
              </a:rPr>
              <a:t>全国人民代表大会常务委员会关于修改</a:t>
            </a:r>
            <a:r>
              <a:rPr altLang="zh-CN" b="0" dirty="0" i="0" lang="en-US">
                <a:solidFill>
                  <a:srgbClr val="000000"/>
                </a:solidFill>
                <a:effectLst/>
                <a:latin typeface="-apple-system"/>
              </a:rPr>
              <a:t>〈</a:t>
            </a:r>
            <a:r>
              <a:rPr altLang="en-US" b="0" dirty="0" i="0" lang="zh-CN">
                <a:solidFill>
                  <a:srgbClr val="000000"/>
                </a:solidFill>
                <a:effectLst/>
                <a:latin typeface="-apple-system"/>
              </a:rPr>
              <a:t>中华人民共和国安全生产法</a:t>
            </a:r>
            <a:r>
              <a:rPr altLang="zh-CN" b="0" dirty="0" i="0" lang="en-US">
                <a:solidFill>
                  <a:srgbClr val="000000"/>
                </a:solidFill>
                <a:effectLst/>
                <a:latin typeface="-apple-system"/>
              </a:rPr>
              <a:t>〉</a:t>
            </a:r>
            <a:r>
              <a:rPr altLang="en-US" b="0" dirty="0" i="0" lang="zh-CN">
                <a:solidFill>
                  <a:srgbClr val="000000"/>
                </a:solidFill>
                <a:effectLst/>
                <a:latin typeface="-apple-system"/>
              </a:rPr>
              <a:t>的决定</a:t>
            </a:r>
            <a:r>
              <a:rPr altLang="zh-CN" b="0" dirty="0" i="0" lang="en-US">
                <a:solidFill>
                  <a:srgbClr val="000000"/>
                </a:solidFill>
                <a:effectLst/>
                <a:latin typeface="-apple-system"/>
              </a:rPr>
              <a:t>》</a:t>
            </a:r>
            <a:r>
              <a:rPr altLang="en-US" b="0" dirty="0" i="0" lang="zh-CN">
                <a:solidFill>
                  <a:srgbClr val="000000"/>
                </a:solidFill>
                <a:effectLst/>
                <a:latin typeface="-apple-system"/>
              </a:rPr>
              <a:t>已由中华人民共和国第十三届全国人民代表大会常务委员会第二十九次会议于</a:t>
            </a:r>
            <a:r>
              <a:rPr altLang="zh-CN" b="0" dirty="0" i="0" lang="en-US">
                <a:solidFill>
                  <a:srgbClr val="000000"/>
                </a:solidFill>
                <a:effectLst/>
                <a:latin typeface="-apple-system"/>
              </a:rPr>
              <a:t>2021</a:t>
            </a:r>
            <a:r>
              <a:rPr altLang="en-US" b="0" dirty="0" i="0" lang="zh-CN">
                <a:solidFill>
                  <a:srgbClr val="000000"/>
                </a:solidFill>
                <a:effectLst/>
                <a:latin typeface="-apple-system"/>
              </a:rPr>
              <a:t>年</a:t>
            </a:r>
            <a:r>
              <a:rPr altLang="zh-CN" b="0" dirty="0" i="0" lang="en-US">
                <a:solidFill>
                  <a:srgbClr val="000000"/>
                </a:solidFill>
                <a:effectLst/>
                <a:latin typeface="-apple-system"/>
              </a:rPr>
              <a:t>6</a:t>
            </a:r>
            <a:r>
              <a:rPr altLang="en-US" b="0" dirty="0" i="0" lang="zh-CN">
                <a:solidFill>
                  <a:srgbClr val="000000"/>
                </a:solidFill>
                <a:effectLst/>
                <a:latin typeface="-apple-system"/>
              </a:rPr>
              <a:t>月</a:t>
            </a:r>
            <a:r>
              <a:rPr altLang="zh-CN" b="0" dirty="0" i="0" lang="en-US">
                <a:solidFill>
                  <a:srgbClr val="000000"/>
                </a:solidFill>
                <a:effectLst/>
                <a:latin typeface="-apple-system"/>
              </a:rPr>
              <a:t>10</a:t>
            </a:r>
            <a:r>
              <a:rPr altLang="en-US" b="0" dirty="0" i="0" lang="zh-CN">
                <a:solidFill>
                  <a:srgbClr val="000000"/>
                </a:solidFill>
                <a:effectLst/>
                <a:latin typeface="-apple-system"/>
              </a:rPr>
              <a:t>日通过，现予公布，自</a:t>
            </a:r>
            <a:r>
              <a:rPr altLang="zh-CN" b="0" dirty="0" i="0" lang="en-US">
                <a:solidFill>
                  <a:srgbClr val="000000"/>
                </a:solidFill>
                <a:effectLst/>
                <a:latin typeface="-apple-system"/>
              </a:rPr>
              <a:t>2021</a:t>
            </a:r>
            <a:r>
              <a:rPr altLang="en-US" b="0" dirty="0" i="0" lang="zh-CN">
                <a:solidFill>
                  <a:srgbClr val="000000"/>
                </a:solidFill>
                <a:effectLst/>
                <a:latin typeface="-apple-system"/>
              </a:rPr>
              <a:t>年</a:t>
            </a:r>
            <a:r>
              <a:rPr altLang="zh-CN" b="0" dirty="0" i="0" lang="en-US">
                <a:solidFill>
                  <a:srgbClr val="000000"/>
                </a:solidFill>
                <a:effectLst/>
                <a:latin typeface="-apple-system"/>
              </a:rPr>
              <a:t>9</a:t>
            </a:r>
            <a:r>
              <a:rPr altLang="en-US" b="0" dirty="0" i="0" lang="zh-CN">
                <a:solidFill>
                  <a:srgbClr val="000000"/>
                </a:solidFill>
                <a:effectLst/>
                <a:latin typeface="-apple-system"/>
              </a:rPr>
              <a:t>月</a:t>
            </a:r>
            <a:r>
              <a:rPr altLang="zh-CN" b="0" dirty="0" i="0" lang="en-US">
                <a:solidFill>
                  <a:srgbClr val="000000"/>
                </a:solidFill>
                <a:effectLst/>
                <a:latin typeface="-apple-system"/>
              </a:rPr>
              <a:t>1</a:t>
            </a:r>
            <a:r>
              <a:rPr altLang="en-US" b="0" dirty="0" i="0" lang="zh-CN">
                <a:solidFill>
                  <a:srgbClr val="000000"/>
                </a:solidFill>
                <a:effectLst/>
                <a:latin typeface="-apple-system"/>
              </a:rPr>
              <a:t>日起施行。</a:t>
            </a:r>
          </a:p>
          <a:p>
            <a:pPr algn="r"/>
            <a:r>
              <a:rPr altLang="en-US" b="0" dirty="0" i="0" lang="zh-CN">
                <a:solidFill>
                  <a:srgbClr val="000000"/>
                </a:solidFill>
                <a:effectLst/>
                <a:latin typeface="-apple-system"/>
              </a:rPr>
              <a:t>中华人民共和国主席  </a:t>
            </a:r>
            <a:r>
              <a:rPr altLang="en-US" b="1" dirty="0" i="0" lang="zh-CN">
                <a:solidFill>
                  <a:srgbClr val="000000"/>
                </a:solidFill>
                <a:effectLst/>
                <a:latin typeface="-apple-system"/>
              </a:rPr>
              <a:t>习近平</a:t>
            </a:r>
            <a:endParaRPr altLang="en-US" b="0" dirty="0" i="0" lang="zh-CN">
              <a:solidFill>
                <a:srgbClr val="000000"/>
              </a:solidFill>
              <a:effectLst/>
              <a:latin typeface="-apple-system"/>
            </a:endParaRPr>
          </a:p>
          <a:p>
            <a:pPr algn="r"/>
            <a:r>
              <a:rPr altLang="zh-CN" b="0" dirty="0" i="0" lang="en-US">
                <a:solidFill>
                  <a:srgbClr val="000000"/>
                </a:solidFill>
                <a:effectLst/>
                <a:latin typeface="-apple-system"/>
              </a:rPr>
              <a:t>2021</a:t>
            </a:r>
            <a:r>
              <a:rPr altLang="en-US" b="0" dirty="0" i="0" lang="zh-CN">
                <a:solidFill>
                  <a:srgbClr val="000000"/>
                </a:solidFill>
                <a:effectLst/>
                <a:latin typeface="-apple-system"/>
              </a:rPr>
              <a:t>年</a:t>
            </a:r>
            <a:r>
              <a:rPr altLang="zh-CN" b="0" dirty="0" i="0" lang="en-US">
                <a:solidFill>
                  <a:srgbClr val="000000"/>
                </a:solidFill>
                <a:effectLst/>
                <a:latin typeface="-apple-system"/>
              </a:rPr>
              <a:t>6</a:t>
            </a:r>
            <a:r>
              <a:rPr altLang="en-US" b="0" dirty="0" i="0" lang="zh-CN">
                <a:solidFill>
                  <a:srgbClr val="000000"/>
                </a:solidFill>
                <a:effectLst/>
                <a:latin typeface="-apple-system"/>
              </a:rPr>
              <a:t>月</a:t>
            </a:r>
            <a:r>
              <a:rPr altLang="zh-CN" b="0" dirty="0" i="0" lang="en-US">
                <a:solidFill>
                  <a:srgbClr val="000000"/>
                </a:solidFill>
                <a:effectLst/>
                <a:latin typeface="-apple-system"/>
              </a:rPr>
              <a:t>10</a:t>
            </a:r>
            <a:r>
              <a:rPr altLang="en-US" b="0" dirty="0" i="0" lang="zh-CN">
                <a:solidFill>
                  <a:srgbClr val="000000"/>
                </a:solidFill>
                <a:effectLst/>
                <a:latin typeface="-apple-system"/>
              </a:rPr>
              <a:t>日</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99" name=""/>
        <p:cNvGrpSpPr/>
        <p:nvPr/>
      </p:nvGrpSpPr>
      <p:grpSpPr>
        <a:xfrm>
          <a:off x="0" y="0"/>
          <a:ext cx="0" cy="0"/>
          <a:chOff x="0" y="0"/>
          <a:chExt cx="0" cy="0"/>
        </a:xfrm>
      </p:grpSpPr>
      <p:grpSp>
        <p:nvGrpSpPr>
          <p:cNvPr id="200" name="组合 101"/>
          <p:cNvGrpSpPr/>
          <p:nvPr/>
        </p:nvGrpSpPr>
        <p:grpSpPr>
          <a:xfrm>
            <a:off x="433348" y="1629593"/>
            <a:ext cx="11331654" cy="4681352"/>
            <a:chOff x="96113" y="836674"/>
            <a:chExt cx="9633863" cy="5737100"/>
          </a:xfrm>
        </p:grpSpPr>
        <p:sp>
          <p:nvSpPr>
            <p:cNvPr id="1049195" name="object 2"/>
            <p:cNvSpPr/>
            <p:nvPr/>
          </p:nvSpPr>
          <p:spPr>
            <a:xfrm>
              <a:off x="3249167" y="1030224"/>
              <a:ext cx="1368552" cy="647700"/>
            </a:xfrm>
            <a:custGeom>
              <a:avLst/>
              <a:ahLst/>
              <a:rect l="l" t="t" r="r" b="b"/>
              <a:pathLst>
                <a:path w="1368552" h="647700">
                  <a:moveTo>
                    <a:pt x="684276" y="0"/>
                  </a:moveTo>
                  <a:lnTo>
                    <a:pt x="0" y="553338"/>
                  </a:lnTo>
                  <a:lnTo>
                    <a:pt x="0" y="647700"/>
                  </a:lnTo>
                  <a:lnTo>
                    <a:pt x="684276" y="94361"/>
                  </a:lnTo>
                  <a:lnTo>
                    <a:pt x="800965" y="94361"/>
                  </a:lnTo>
                  <a:lnTo>
                    <a:pt x="684276" y="0"/>
                  </a:lnTo>
                  <a:close/>
                </a:path>
                <a:path w="1368552" h="647700">
                  <a:moveTo>
                    <a:pt x="800965" y="94361"/>
                  </a:moveTo>
                  <a:lnTo>
                    <a:pt x="684276" y="94361"/>
                  </a:lnTo>
                  <a:lnTo>
                    <a:pt x="1368552" y="647700"/>
                  </a:lnTo>
                  <a:lnTo>
                    <a:pt x="1368552" y="553338"/>
                  </a:lnTo>
                  <a:lnTo>
                    <a:pt x="800965" y="94361"/>
                  </a:lnTo>
                  <a:close/>
                </a:path>
              </a:pathLst>
            </a:custGeom>
            <a:solidFill>
              <a:srgbClr val="585858"/>
            </a:solidFill>
          </p:spPr>
          <p:txBody>
            <a:bodyPr bIns="0" lIns="0" rIns="0" rtlCol="0" tIns="0" wrap="square">
              <a:spAutoFit/>
            </a:bodyPr>
            <a:p>
              <a:endParaRPr dirty="0"/>
            </a:p>
          </p:txBody>
        </p:sp>
        <p:sp>
          <p:nvSpPr>
            <p:cNvPr id="1049196" name="object 3"/>
            <p:cNvSpPr/>
            <p:nvPr/>
          </p:nvSpPr>
          <p:spPr>
            <a:xfrm>
              <a:off x="3393947" y="2175510"/>
              <a:ext cx="1078991" cy="78740"/>
            </a:xfrm>
            <a:custGeom>
              <a:avLst/>
              <a:ahLst/>
              <a:rect l="l" t="t" r="r" b="b"/>
              <a:pathLst>
                <a:path w="1078991" h="78740">
                  <a:moveTo>
                    <a:pt x="0" y="78740"/>
                  </a:moveTo>
                  <a:lnTo>
                    <a:pt x="1078991" y="78740"/>
                  </a:lnTo>
                  <a:lnTo>
                    <a:pt x="1078991" y="0"/>
                  </a:lnTo>
                  <a:lnTo>
                    <a:pt x="0" y="0"/>
                  </a:lnTo>
                  <a:lnTo>
                    <a:pt x="0" y="78740"/>
                  </a:lnTo>
                  <a:close/>
                </a:path>
              </a:pathLst>
            </a:custGeom>
            <a:solidFill>
              <a:srgbClr val="585858"/>
            </a:solidFill>
          </p:spPr>
          <p:txBody>
            <a:bodyPr bIns="0" lIns="0" rIns="0" rtlCol="0" tIns="0" wrap="square">
              <a:spAutoFit/>
            </a:bodyPr>
            <a:p>
              <a:endParaRPr dirty="0"/>
            </a:p>
          </p:txBody>
        </p:sp>
        <p:sp>
          <p:nvSpPr>
            <p:cNvPr id="1049197" name="object 4"/>
            <p:cNvSpPr/>
            <p:nvPr/>
          </p:nvSpPr>
          <p:spPr>
            <a:xfrm>
              <a:off x="3393947" y="1677670"/>
              <a:ext cx="71881" cy="497839"/>
            </a:xfrm>
            <a:custGeom>
              <a:avLst/>
              <a:ahLst/>
              <a:rect l="l" t="t" r="r" b="b"/>
              <a:pathLst>
                <a:path w="71881" h="497839">
                  <a:moveTo>
                    <a:pt x="0" y="497839"/>
                  </a:moveTo>
                  <a:lnTo>
                    <a:pt x="71881" y="497839"/>
                  </a:lnTo>
                  <a:lnTo>
                    <a:pt x="71881" y="0"/>
                  </a:lnTo>
                  <a:lnTo>
                    <a:pt x="0" y="0"/>
                  </a:lnTo>
                  <a:lnTo>
                    <a:pt x="0" y="497839"/>
                  </a:lnTo>
                  <a:close/>
                </a:path>
              </a:pathLst>
            </a:custGeom>
            <a:solidFill>
              <a:srgbClr val="585858"/>
            </a:solidFill>
          </p:spPr>
          <p:txBody>
            <a:bodyPr bIns="0" lIns="0" rIns="0" rtlCol="0" tIns="0" wrap="square">
              <a:spAutoFit/>
            </a:bodyPr>
            <a:p>
              <a:endParaRPr dirty="0"/>
            </a:p>
          </p:txBody>
        </p:sp>
        <p:sp>
          <p:nvSpPr>
            <p:cNvPr id="1049198" name="object 5"/>
            <p:cNvSpPr/>
            <p:nvPr/>
          </p:nvSpPr>
          <p:spPr>
            <a:xfrm>
              <a:off x="4401058" y="1677923"/>
              <a:ext cx="71881" cy="497077"/>
            </a:xfrm>
            <a:custGeom>
              <a:avLst/>
              <a:ahLst/>
              <a:rect l="l" t="t" r="r" b="b"/>
              <a:pathLst>
                <a:path w="71881" h="497077">
                  <a:moveTo>
                    <a:pt x="71881" y="0"/>
                  </a:moveTo>
                  <a:lnTo>
                    <a:pt x="0" y="0"/>
                  </a:lnTo>
                  <a:lnTo>
                    <a:pt x="0" y="497077"/>
                  </a:lnTo>
                  <a:lnTo>
                    <a:pt x="71881" y="497077"/>
                  </a:lnTo>
                  <a:lnTo>
                    <a:pt x="71881" y="0"/>
                  </a:lnTo>
                  <a:close/>
                </a:path>
              </a:pathLst>
            </a:custGeom>
            <a:solidFill>
              <a:srgbClr val="585858"/>
            </a:solidFill>
          </p:spPr>
          <p:txBody>
            <a:bodyPr bIns="0" lIns="0" rIns="0" rtlCol="0" tIns="0" wrap="square">
              <a:spAutoFit/>
            </a:bodyPr>
            <a:p>
              <a:endParaRPr dirty="0"/>
            </a:p>
          </p:txBody>
        </p:sp>
        <p:sp>
          <p:nvSpPr>
            <p:cNvPr id="1049199" name="object 6"/>
            <p:cNvSpPr/>
            <p:nvPr/>
          </p:nvSpPr>
          <p:spPr>
            <a:xfrm>
              <a:off x="3697223" y="1877567"/>
              <a:ext cx="419100" cy="118872"/>
            </a:xfrm>
            <a:custGeom>
              <a:avLst/>
              <a:ahLst/>
              <a:rect l="l" t="t" r="r" b="b"/>
              <a:pathLst>
                <a:path w="419100" h="118872">
                  <a:moveTo>
                    <a:pt x="0" y="118872"/>
                  </a:moveTo>
                  <a:lnTo>
                    <a:pt x="419100" y="118872"/>
                  </a:lnTo>
                  <a:lnTo>
                    <a:pt x="419100" y="0"/>
                  </a:lnTo>
                  <a:lnTo>
                    <a:pt x="0" y="0"/>
                  </a:lnTo>
                  <a:lnTo>
                    <a:pt x="0" y="118872"/>
                  </a:lnTo>
                  <a:close/>
                </a:path>
              </a:pathLst>
            </a:custGeom>
            <a:solidFill>
              <a:srgbClr val="585858"/>
            </a:solidFill>
          </p:spPr>
          <p:txBody>
            <a:bodyPr bIns="0" lIns="0" rIns="0" rtlCol="0" tIns="0" wrap="square">
              <a:spAutoFit/>
            </a:bodyPr>
            <a:p>
              <a:endParaRPr dirty="0"/>
            </a:p>
          </p:txBody>
        </p:sp>
        <p:sp>
          <p:nvSpPr>
            <p:cNvPr id="1049200" name="object 7"/>
            <p:cNvSpPr/>
            <p:nvPr/>
          </p:nvSpPr>
          <p:spPr>
            <a:xfrm>
              <a:off x="3768852" y="1824227"/>
              <a:ext cx="89915" cy="88392"/>
            </a:xfrm>
            <a:custGeom>
              <a:avLst/>
              <a:ahLst/>
              <a:rect l="l" t="t" r="r" b="b"/>
              <a:pathLst>
                <a:path w="89915" h="88392">
                  <a:moveTo>
                    <a:pt x="0" y="88392"/>
                  </a:moveTo>
                  <a:lnTo>
                    <a:pt x="89915" y="88392"/>
                  </a:lnTo>
                  <a:lnTo>
                    <a:pt x="89915" y="0"/>
                  </a:lnTo>
                  <a:lnTo>
                    <a:pt x="0" y="0"/>
                  </a:lnTo>
                  <a:lnTo>
                    <a:pt x="0" y="88392"/>
                  </a:lnTo>
                  <a:close/>
                </a:path>
              </a:pathLst>
            </a:custGeom>
            <a:solidFill>
              <a:srgbClr val="585858"/>
            </a:solidFill>
          </p:spPr>
          <p:txBody>
            <a:bodyPr bIns="0" lIns="0" rIns="0" rtlCol="0" tIns="0" wrap="square">
              <a:spAutoFit/>
            </a:bodyPr>
            <a:p>
              <a:endParaRPr dirty="0"/>
            </a:p>
          </p:txBody>
        </p:sp>
        <p:sp>
          <p:nvSpPr>
            <p:cNvPr id="1049201" name="object 8"/>
            <p:cNvSpPr/>
            <p:nvPr/>
          </p:nvSpPr>
          <p:spPr>
            <a:xfrm>
              <a:off x="3768852" y="1763267"/>
              <a:ext cx="89915" cy="149351"/>
            </a:xfrm>
            <a:custGeom>
              <a:avLst/>
              <a:ahLst/>
              <a:rect l="l" t="t" r="r" b="b"/>
              <a:pathLst>
                <a:path w="89915" h="149351">
                  <a:moveTo>
                    <a:pt x="0" y="149351"/>
                  </a:moveTo>
                  <a:lnTo>
                    <a:pt x="89915" y="149351"/>
                  </a:lnTo>
                  <a:lnTo>
                    <a:pt x="89915" y="0"/>
                  </a:lnTo>
                  <a:lnTo>
                    <a:pt x="0" y="0"/>
                  </a:lnTo>
                  <a:lnTo>
                    <a:pt x="0" y="149351"/>
                  </a:lnTo>
                  <a:close/>
                </a:path>
              </a:pathLst>
            </a:custGeom>
            <a:ln w="12191">
              <a:solidFill>
                <a:srgbClr val="FFFFFF"/>
              </a:solidFill>
            </a:ln>
          </p:spPr>
          <p:txBody>
            <a:bodyPr bIns="0" lIns="0" rIns="0" rtlCol="0" tIns="0" wrap="square">
              <a:spAutoFit/>
            </a:bodyPr>
            <a:p>
              <a:endParaRPr dirty="0"/>
            </a:p>
          </p:txBody>
        </p:sp>
        <p:sp>
          <p:nvSpPr>
            <p:cNvPr id="1049202" name="object 9"/>
            <p:cNvSpPr/>
            <p:nvPr/>
          </p:nvSpPr>
          <p:spPr>
            <a:xfrm>
              <a:off x="3944111" y="1824227"/>
              <a:ext cx="88391" cy="88392"/>
            </a:xfrm>
            <a:custGeom>
              <a:avLst/>
              <a:ahLst/>
              <a:rect l="l" t="t" r="r" b="b"/>
              <a:pathLst>
                <a:path w="88391" h="88392">
                  <a:moveTo>
                    <a:pt x="0" y="88392"/>
                  </a:moveTo>
                  <a:lnTo>
                    <a:pt x="88391" y="88392"/>
                  </a:lnTo>
                  <a:lnTo>
                    <a:pt x="88391" y="0"/>
                  </a:lnTo>
                  <a:lnTo>
                    <a:pt x="0" y="0"/>
                  </a:lnTo>
                  <a:lnTo>
                    <a:pt x="0" y="88392"/>
                  </a:lnTo>
                  <a:close/>
                </a:path>
              </a:pathLst>
            </a:custGeom>
            <a:solidFill>
              <a:srgbClr val="585858"/>
            </a:solidFill>
          </p:spPr>
          <p:txBody>
            <a:bodyPr bIns="0" lIns="0" rIns="0" rtlCol="0" tIns="0" wrap="square">
              <a:spAutoFit/>
            </a:bodyPr>
            <a:p>
              <a:endParaRPr dirty="0"/>
            </a:p>
          </p:txBody>
        </p:sp>
        <p:sp>
          <p:nvSpPr>
            <p:cNvPr id="1049203" name="object 10"/>
            <p:cNvSpPr/>
            <p:nvPr/>
          </p:nvSpPr>
          <p:spPr>
            <a:xfrm>
              <a:off x="3944111" y="1763267"/>
              <a:ext cx="88391" cy="149351"/>
            </a:xfrm>
            <a:custGeom>
              <a:avLst/>
              <a:ahLst/>
              <a:rect l="l" t="t" r="r" b="b"/>
              <a:pathLst>
                <a:path w="88391" h="149351">
                  <a:moveTo>
                    <a:pt x="0" y="149351"/>
                  </a:moveTo>
                  <a:lnTo>
                    <a:pt x="88391" y="149351"/>
                  </a:lnTo>
                  <a:lnTo>
                    <a:pt x="88391" y="0"/>
                  </a:lnTo>
                  <a:lnTo>
                    <a:pt x="0" y="0"/>
                  </a:lnTo>
                  <a:lnTo>
                    <a:pt x="0" y="149351"/>
                  </a:lnTo>
                  <a:close/>
                </a:path>
              </a:pathLst>
            </a:custGeom>
            <a:ln w="12192">
              <a:solidFill>
                <a:srgbClr val="FFFFFF"/>
              </a:solidFill>
            </a:ln>
          </p:spPr>
          <p:txBody>
            <a:bodyPr bIns="0" lIns="0" rIns="0" rtlCol="0" tIns="0" wrap="square">
              <a:spAutoFit/>
            </a:bodyPr>
            <a:p>
              <a:endParaRPr dirty="0"/>
            </a:p>
          </p:txBody>
        </p:sp>
        <p:sp>
          <p:nvSpPr>
            <p:cNvPr id="1049204" name="object 11"/>
            <p:cNvSpPr/>
            <p:nvPr/>
          </p:nvSpPr>
          <p:spPr>
            <a:xfrm>
              <a:off x="3697223" y="1703832"/>
              <a:ext cx="419100" cy="120396"/>
            </a:xfrm>
            <a:custGeom>
              <a:avLst/>
              <a:ahLst/>
              <a:rect l="l" t="t" r="r" b="b"/>
              <a:pathLst>
                <a:path w="419100" h="120396">
                  <a:moveTo>
                    <a:pt x="0" y="120396"/>
                  </a:moveTo>
                  <a:lnTo>
                    <a:pt x="419100" y="120396"/>
                  </a:lnTo>
                  <a:lnTo>
                    <a:pt x="419100" y="0"/>
                  </a:lnTo>
                  <a:lnTo>
                    <a:pt x="0" y="0"/>
                  </a:lnTo>
                  <a:lnTo>
                    <a:pt x="0" y="120396"/>
                  </a:lnTo>
                  <a:close/>
                </a:path>
              </a:pathLst>
            </a:custGeom>
            <a:solidFill>
              <a:srgbClr val="585858"/>
            </a:solidFill>
          </p:spPr>
          <p:txBody>
            <a:bodyPr bIns="0" lIns="0" rIns="0" rtlCol="0" tIns="0" wrap="square">
              <a:spAutoFit/>
            </a:bodyPr>
            <a:p>
              <a:endParaRPr dirty="0"/>
            </a:p>
          </p:txBody>
        </p:sp>
        <p:sp>
          <p:nvSpPr>
            <p:cNvPr id="1049205" name="object 12"/>
            <p:cNvSpPr/>
            <p:nvPr/>
          </p:nvSpPr>
          <p:spPr>
            <a:xfrm>
              <a:off x="3873627" y="1657350"/>
              <a:ext cx="0" cy="88900"/>
            </a:xfrm>
            <a:custGeom>
              <a:avLst/>
              <a:ahLst/>
              <a:rect l="l" t="t" r="r" b="b"/>
              <a:pathLst>
                <a:path h="88900">
                  <a:moveTo>
                    <a:pt x="0" y="0"/>
                  </a:moveTo>
                  <a:lnTo>
                    <a:pt x="0" y="88900"/>
                  </a:lnTo>
                </a:path>
              </a:pathLst>
            </a:custGeom>
            <a:ln w="30988">
              <a:solidFill>
                <a:srgbClr val="585858"/>
              </a:solidFill>
            </a:ln>
          </p:spPr>
          <p:txBody>
            <a:bodyPr bIns="0" lIns="0" rIns="0" rtlCol="0" tIns="0" wrap="square">
              <a:spAutoFit/>
            </a:bodyPr>
            <a:p>
              <a:endParaRPr dirty="0"/>
            </a:p>
          </p:txBody>
        </p:sp>
        <p:sp>
          <p:nvSpPr>
            <p:cNvPr id="1049206" name="object 13"/>
            <p:cNvSpPr/>
            <p:nvPr/>
          </p:nvSpPr>
          <p:spPr>
            <a:xfrm>
              <a:off x="3858767" y="1642745"/>
              <a:ext cx="118872" cy="0"/>
            </a:xfrm>
            <a:custGeom>
              <a:avLst/>
              <a:ahLst/>
              <a:rect l="l" t="t" r="r" b="b"/>
              <a:pathLst>
                <a:path w="118872">
                  <a:moveTo>
                    <a:pt x="0" y="0"/>
                  </a:moveTo>
                  <a:lnTo>
                    <a:pt x="118872" y="0"/>
                  </a:lnTo>
                </a:path>
              </a:pathLst>
            </a:custGeom>
            <a:ln w="30480">
              <a:solidFill>
                <a:srgbClr val="585858"/>
              </a:solidFill>
            </a:ln>
          </p:spPr>
          <p:txBody>
            <a:bodyPr bIns="0" lIns="0" rIns="0" rtlCol="0" tIns="0" wrap="square">
              <a:spAutoFit/>
            </a:bodyPr>
            <a:p>
              <a:endParaRPr dirty="0"/>
            </a:p>
          </p:txBody>
        </p:sp>
        <p:sp>
          <p:nvSpPr>
            <p:cNvPr id="1049207" name="object 14"/>
            <p:cNvSpPr/>
            <p:nvPr/>
          </p:nvSpPr>
          <p:spPr>
            <a:xfrm>
              <a:off x="3962780" y="1656969"/>
              <a:ext cx="0" cy="89534"/>
            </a:xfrm>
            <a:custGeom>
              <a:avLst/>
              <a:ahLst/>
              <a:rect l="l" t="t" r="r" b="b"/>
              <a:pathLst>
                <a:path h="89534">
                  <a:moveTo>
                    <a:pt x="0" y="0"/>
                  </a:moveTo>
                  <a:lnTo>
                    <a:pt x="0" y="89534"/>
                  </a:lnTo>
                </a:path>
              </a:pathLst>
            </a:custGeom>
            <a:ln w="30987">
              <a:solidFill>
                <a:srgbClr val="585858"/>
              </a:solidFill>
            </a:ln>
          </p:spPr>
          <p:txBody>
            <a:bodyPr bIns="0" lIns="0" rIns="0" rtlCol="0" tIns="0" wrap="square">
              <a:spAutoFit/>
            </a:bodyPr>
            <a:p>
              <a:endParaRPr dirty="0"/>
            </a:p>
          </p:txBody>
        </p:sp>
        <p:sp>
          <p:nvSpPr>
            <p:cNvPr id="1049208" name="object 15"/>
            <p:cNvSpPr txBox="1"/>
            <p:nvPr/>
          </p:nvSpPr>
          <p:spPr>
            <a:xfrm>
              <a:off x="3211829" y="2462276"/>
              <a:ext cx="1444625" cy="256540"/>
            </a:xfrm>
            <a:prstGeom prst="rect"/>
          </p:spPr>
          <p:txBody>
            <a:bodyPr bIns="0" lIns="0" rIns="0" rtlCol="0" tIns="0" vert="horz" wrap="square">
              <a:spAutoFit/>
            </a:bodyPr>
            <a:p>
              <a:pPr marL="12700">
                <a:lnSpc>
                  <a:spcPct val="100000"/>
                </a:lnSpc>
              </a:pPr>
              <a:r>
                <a:rPr b="1" dirty="0" sz="1600" spc="-20">
                  <a:solidFill>
                    <a:srgbClr val="4471C4"/>
                  </a:solidFill>
                  <a:latin typeface="微软雅黑"/>
                  <a:cs typeface="微软雅黑"/>
                </a:rPr>
                <a:t>重点行业及领域</a:t>
              </a:r>
              <a:endParaRPr dirty="0" sz="1600">
                <a:latin typeface="微软雅黑"/>
                <a:cs typeface="微软雅黑"/>
              </a:endParaRPr>
            </a:p>
          </p:txBody>
        </p:sp>
        <p:sp>
          <p:nvSpPr>
            <p:cNvPr id="1049209" name="object 16"/>
            <p:cNvSpPr/>
            <p:nvPr/>
          </p:nvSpPr>
          <p:spPr>
            <a:xfrm>
              <a:off x="4725923" y="1781555"/>
              <a:ext cx="900049" cy="173736"/>
            </a:xfrm>
            <a:custGeom>
              <a:avLst/>
              <a:ahLst/>
              <a:rect l="l" t="t" r="r" b="b"/>
              <a:pathLst>
                <a:path w="900049" h="173736">
                  <a:moveTo>
                    <a:pt x="726313" y="0"/>
                  </a:moveTo>
                  <a:lnTo>
                    <a:pt x="726313" y="173736"/>
                  </a:lnTo>
                  <a:lnTo>
                    <a:pt x="842137" y="115824"/>
                  </a:lnTo>
                  <a:lnTo>
                    <a:pt x="755268" y="115824"/>
                  </a:lnTo>
                  <a:lnTo>
                    <a:pt x="755268" y="57912"/>
                  </a:lnTo>
                  <a:lnTo>
                    <a:pt x="842136" y="57912"/>
                  </a:lnTo>
                  <a:lnTo>
                    <a:pt x="726313" y="0"/>
                  </a:lnTo>
                  <a:close/>
                </a:path>
                <a:path w="900049" h="173736">
                  <a:moveTo>
                    <a:pt x="726313" y="57912"/>
                  </a:moveTo>
                  <a:lnTo>
                    <a:pt x="0" y="57912"/>
                  </a:lnTo>
                  <a:lnTo>
                    <a:pt x="0" y="115824"/>
                  </a:lnTo>
                  <a:lnTo>
                    <a:pt x="726313" y="115824"/>
                  </a:lnTo>
                  <a:lnTo>
                    <a:pt x="726313" y="57912"/>
                  </a:lnTo>
                  <a:close/>
                </a:path>
                <a:path w="900049" h="173736">
                  <a:moveTo>
                    <a:pt x="842136" y="57912"/>
                  </a:moveTo>
                  <a:lnTo>
                    <a:pt x="755268" y="57912"/>
                  </a:lnTo>
                  <a:lnTo>
                    <a:pt x="755268" y="115824"/>
                  </a:lnTo>
                  <a:lnTo>
                    <a:pt x="842137" y="115824"/>
                  </a:lnTo>
                  <a:lnTo>
                    <a:pt x="900049" y="86868"/>
                  </a:lnTo>
                  <a:lnTo>
                    <a:pt x="842136" y="57912"/>
                  </a:lnTo>
                  <a:close/>
                </a:path>
              </a:pathLst>
            </a:custGeom>
            <a:solidFill>
              <a:srgbClr val="DC3B00"/>
            </a:solidFill>
          </p:spPr>
          <p:txBody>
            <a:bodyPr bIns="0" lIns="0" rIns="0" rtlCol="0" tIns="0" wrap="square">
              <a:spAutoFit/>
            </a:bodyPr>
            <a:p>
              <a:endParaRPr dirty="0"/>
            </a:p>
          </p:txBody>
        </p:sp>
        <p:sp>
          <p:nvSpPr>
            <p:cNvPr id="1049210" name="object 17"/>
            <p:cNvSpPr txBox="1"/>
            <p:nvPr/>
          </p:nvSpPr>
          <p:spPr>
            <a:xfrm>
              <a:off x="4894326" y="1441958"/>
              <a:ext cx="483234" cy="287020"/>
            </a:xfrm>
            <a:prstGeom prst="rect"/>
          </p:spPr>
          <p:txBody>
            <a:bodyPr bIns="0" lIns="0" rIns="0" rtlCol="0" tIns="0" vert="horz" wrap="square">
              <a:spAutoFit/>
            </a:bodyPr>
            <a:p>
              <a:pPr marL="12700">
                <a:lnSpc>
                  <a:spcPct val="100000"/>
                </a:lnSpc>
              </a:pPr>
              <a:r>
                <a:rPr b="1" dirty="0" sz="1800">
                  <a:solidFill>
                    <a:srgbClr val="DC3B00"/>
                  </a:solidFill>
                  <a:latin typeface="微软雅黑"/>
                  <a:cs typeface="微软雅黑"/>
                </a:rPr>
                <a:t>建立</a:t>
              </a:r>
              <a:endParaRPr dirty="0" sz="1800">
                <a:latin typeface="微软雅黑"/>
                <a:cs typeface="微软雅黑"/>
              </a:endParaRPr>
            </a:p>
          </p:txBody>
        </p:sp>
        <p:sp>
          <p:nvSpPr>
            <p:cNvPr id="1049211" name="object 18"/>
            <p:cNvSpPr/>
            <p:nvPr/>
          </p:nvSpPr>
          <p:spPr>
            <a:xfrm>
              <a:off x="5818632" y="1030224"/>
              <a:ext cx="1367027" cy="647700"/>
            </a:xfrm>
            <a:custGeom>
              <a:avLst/>
              <a:ahLst/>
              <a:rect l="l" t="t" r="r" b="b"/>
              <a:pathLst>
                <a:path w="1367027" h="647700">
                  <a:moveTo>
                    <a:pt x="683513" y="0"/>
                  </a:moveTo>
                  <a:lnTo>
                    <a:pt x="0" y="553338"/>
                  </a:lnTo>
                  <a:lnTo>
                    <a:pt x="0" y="647700"/>
                  </a:lnTo>
                  <a:lnTo>
                    <a:pt x="683513" y="94361"/>
                  </a:lnTo>
                  <a:lnTo>
                    <a:pt x="800073" y="94361"/>
                  </a:lnTo>
                  <a:lnTo>
                    <a:pt x="683513" y="0"/>
                  </a:lnTo>
                  <a:close/>
                </a:path>
                <a:path w="1367027" h="647700">
                  <a:moveTo>
                    <a:pt x="800073" y="94361"/>
                  </a:moveTo>
                  <a:lnTo>
                    <a:pt x="683513" y="94361"/>
                  </a:lnTo>
                  <a:lnTo>
                    <a:pt x="1367027" y="647700"/>
                  </a:lnTo>
                  <a:lnTo>
                    <a:pt x="1367027" y="553338"/>
                  </a:lnTo>
                  <a:lnTo>
                    <a:pt x="800073" y="94361"/>
                  </a:lnTo>
                  <a:close/>
                </a:path>
              </a:pathLst>
            </a:custGeom>
            <a:solidFill>
              <a:srgbClr val="C00000"/>
            </a:solidFill>
          </p:spPr>
          <p:txBody>
            <a:bodyPr bIns="0" lIns="0" rIns="0" rtlCol="0" tIns="0" wrap="square">
              <a:spAutoFit/>
            </a:bodyPr>
            <a:p>
              <a:endParaRPr dirty="0"/>
            </a:p>
          </p:txBody>
        </p:sp>
        <p:sp>
          <p:nvSpPr>
            <p:cNvPr id="1049212" name="object 19"/>
            <p:cNvSpPr/>
            <p:nvPr/>
          </p:nvSpPr>
          <p:spPr>
            <a:xfrm>
              <a:off x="5963411" y="2175510"/>
              <a:ext cx="1077467" cy="78740"/>
            </a:xfrm>
            <a:custGeom>
              <a:avLst/>
              <a:ahLst/>
              <a:rect l="l" t="t" r="r" b="b"/>
              <a:pathLst>
                <a:path w="1077467" h="78740">
                  <a:moveTo>
                    <a:pt x="0" y="78740"/>
                  </a:moveTo>
                  <a:lnTo>
                    <a:pt x="1077467" y="78740"/>
                  </a:lnTo>
                  <a:lnTo>
                    <a:pt x="1077467" y="0"/>
                  </a:lnTo>
                  <a:lnTo>
                    <a:pt x="0" y="0"/>
                  </a:lnTo>
                  <a:lnTo>
                    <a:pt x="0" y="78740"/>
                  </a:lnTo>
                  <a:close/>
                </a:path>
              </a:pathLst>
            </a:custGeom>
            <a:solidFill>
              <a:srgbClr val="C00000"/>
            </a:solidFill>
          </p:spPr>
          <p:txBody>
            <a:bodyPr bIns="0" lIns="0" rIns="0" rtlCol="0" tIns="0" wrap="square">
              <a:spAutoFit/>
            </a:bodyPr>
            <a:p>
              <a:endParaRPr dirty="0"/>
            </a:p>
          </p:txBody>
        </p:sp>
        <p:sp>
          <p:nvSpPr>
            <p:cNvPr id="1049213" name="object 20"/>
            <p:cNvSpPr/>
            <p:nvPr/>
          </p:nvSpPr>
          <p:spPr>
            <a:xfrm>
              <a:off x="5963411" y="1677670"/>
              <a:ext cx="71882" cy="497839"/>
            </a:xfrm>
            <a:custGeom>
              <a:avLst/>
              <a:ahLst/>
              <a:rect l="l" t="t" r="r" b="b"/>
              <a:pathLst>
                <a:path w="71882" h="497839">
                  <a:moveTo>
                    <a:pt x="0" y="497839"/>
                  </a:moveTo>
                  <a:lnTo>
                    <a:pt x="71882" y="497839"/>
                  </a:lnTo>
                  <a:lnTo>
                    <a:pt x="71882" y="0"/>
                  </a:lnTo>
                  <a:lnTo>
                    <a:pt x="0" y="0"/>
                  </a:lnTo>
                  <a:lnTo>
                    <a:pt x="0" y="497839"/>
                  </a:lnTo>
                  <a:close/>
                </a:path>
              </a:pathLst>
            </a:custGeom>
            <a:solidFill>
              <a:srgbClr val="C00000"/>
            </a:solidFill>
          </p:spPr>
          <p:txBody>
            <a:bodyPr bIns="0" lIns="0" rIns="0" rtlCol="0" tIns="0" wrap="square">
              <a:spAutoFit/>
            </a:bodyPr>
            <a:p>
              <a:endParaRPr dirty="0"/>
            </a:p>
          </p:txBody>
        </p:sp>
        <p:sp>
          <p:nvSpPr>
            <p:cNvPr id="1049214" name="object 21"/>
            <p:cNvSpPr/>
            <p:nvPr/>
          </p:nvSpPr>
          <p:spPr>
            <a:xfrm>
              <a:off x="6968997" y="1677923"/>
              <a:ext cx="71881" cy="497077"/>
            </a:xfrm>
            <a:custGeom>
              <a:avLst/>
              <a:ahLst/>
              <a:rect l="l" t="t" r="r" b="b"/>
              <a:pathLst>
                <a:path w="71881" h="497077">
                  <a:moveTo>
                    <a:pt x="71881" y="0"/>
                  </a:moveTo>
                  <a:lnTo>
                    <a:pt x="0" y="0"/>
                  </a:lnTo>
                  <a:lnTo>
                    <a:pt x="0" y="497077"/>
                  </a:lnTo>
                  <a:lnTo>
                    <a:pt x="71881" y="497077"/>
                  </a:lnTo>
                  <a:lnTo>
                    <a:pt x="71881" y="0"/>
                  </a:lnTo>
                  <a:close/>
                </a:path>
              </a:pathLst>
            </a:custGeom>
            <a:solidFill>
              <a:srgbClr val="C00000"/>
            </a:solidFill>
          </p:spPr>
          <p:txBody>
            <a:bodyPr bIns="0" lIns="0" rIns="0" rtlCol="0" tIns="0" wrap="square">
              <a:spAutoFit/>
            </a:bodyPr>
            <a:p>
              <a:endParaRPr dirty="0"/>
            </a:p>
          </p:txBody>
        </p:sp>
        <p:sp>
          <p:nvSpPr>
            <p:cNvPr id="1049215" name="object 22"/>
            <p:cNvSpPr/>
            <p:nvPr/>
          </p:nvSpPr>
          <p:spPr>
            <a:xfrm>
              <a:off x="6393941" y="1888998"/>
              <a:ext cx="214884" cy="107441"/>
            </a:xfrm>
            <a:custGeom>
              <a:avLst/>
              <a:ahLst/>
              <a:rect l="l" t="t" r="r" b="b"/>
              <a:pathLst>
                <a:path w="214884" h="107441">
                  <a:moveTo>
                    <a:pt x="214884" y="0"/>
                  </a:moveTo>
                  <a:lnTo>
                    <a:pt x="0" y="0"/>
                  </a:lnTo>
                  <a:lnTo>
                    <a:pt x="0" y="107441"/>
                  </a:lnTo>
                  <a:lnTo>
                    <a:pt x="214884" y="107441"/>
                  </a:lnTo>
                  <a:lnTo>
                    <a:pt x="214884" y="0"/>
                  </a:lnTo>
                  <a:close/>
                </a:path>
              </a:pathLst>
            </a:custGeom>
            <a:solidFill>
              <a:srgbClr val="FF0000"/>
            </a:solidFill>
          </p:spPr>
          <p:txBody>
            <a:bodyPr bIns="0" lIns="0" rIns="0" rtlCol="0" tIns="0" wrap="square">
              <a:spAutoFit/>
            </a:bodyPr>
            <a:p>
              <a:endParaRPr dirty="0"/>
            </a:p>
          </p:txBody>
        </p:sp>
        <p:sp>
          <p:nvSpPr>
            <p:cNvPr id="1049216" name="object 23"/>
            <p:cNvSpPr/>
            <p:nvPr/>
          </p:nvSpPr>
          <p:spPr>
            <a:xfrm>
              <a:off x="6286500" y="1672589"/>
              <a:ext cx="429768" cy="216408"/>
            </a:xfrm>
            <a:custGeom>
              <a:avLst/>
              <a:ahLst/>
              <a:rect l="l" t="t" r="r" b="b"/>
              <a:pathLst>
                <a:path w="429768" h="216408">
                  <a:moveTo>
                    <a:pt x="429768" y="0"/>
                  </a:moveTo>
                  <a:lnTo>
                    <a:pt x="0" y="0"/>
                  </a:lnTo>
                  <a:lnTo>
                    <a:pt x="0" y="216408"/>
                  </a:lnTo>
                  <a:lnTo>
                    <a:pt x="429768" y="216408"/>
                  </a:lnTo>
                  <a:lnTo>
                    <a:pt x="429768" y="0"/>
                  </a:lnTo>
                  <a:close/>
                </a:path>
              </a:pathLst>
            </a:custGeom>
            <a:solidFill>
              <a:srgbClr val="FF0000"/>
            </a:solidFill>
          </p:spPr>
          <p:txBody>
            <a:bodyPr bIns="0" lIns="0" rIns="0" rtlCol="0" tIns="0" wrap="square">
              <a:spAutoFit/>
            </a:bodyPr>
            <a:p>
              <a:endParaRPr dirty="0"/>
            </a:p>
          </p:txBody>
        </p:sp>
        <p:sp>
          <p:nvSpPr>
            <p:cNvPr id="1049217" name="object 24"/>
            <p:cNvSpPr/>
            <p:nvPr/>
          </p:nvSpPr>
          <p:spPr>
            <a:xfrm>
              <a:off x="6393941" y="1565147"/>
              <a:ext cx="214884" cy="107441"/>
            </a:xfrm>
            <a:custGeom>
              <a:avLst/>
              <a:ahLst/>
              <a:rect l="l" t="t" r="r" b="b"/>
              <a:pathLst>
                <a:path w="214884" h="107441">
                  <a:moveTo>
                    <a:pt x="214884" y="0"/>
                  </a:moveTo>
                  <a:lnTo>
                    <a:pt x="0" y="0"/>
                  </a:lnTo>
                  <a:lnTo>
                    <a:pt x="0" y="107441"/>
                  </a:lnTo>
                  <a:lnTo>
                    <a:pt x="214884" y="107441"/>
                  </a:lnTo>
                  <a:lnTo>
                    <a:pt x="214884" y="0"/>
                  </a:lnTo>
                  <a:close/>
                </a:path>
              </a:pathLst>
            </a:custGeom>
            <a:solidFill>
              <a:srgbClr val="FF0000"/>
            </a:solidFill>
          </p:spPr>
          <p:txBody>
            <a:bodyPr bIns="0" lIns="0" rIns="0" rtlCol="0" tIns="0" wrap="square">
              <a:spAutoFit/>
            </a:bodyPr>
            <a:p>
              <a:endParaRPr dirty="0"/>
            </a:p>
          </p:txBody>
        </p:sp>
        <p:sp>
          <p:nvSpPr>
            <p:cNvPr id="1049218" name="object 25"/>
            <p:cNvSpPr txBox="1"/>
            <p:nvPr/>
          </p:nvSpPr>
          <p:spPr>
            <a:xfrm>
              <a:off x="5873877" y="2455926"/>
              <a:ext cx="1243965" cy="256540"/>
            </a:xfrm>
            <a:prstGeom prst="rect"/>
          </p:spPr>
          <p:txBody>
            <a:bodyPr bIns="0" lIns="0" rIns="0" rtlCol="0" tIns="0" vert="horz" wrap="square">
              <a:spAutoFit/>
            </a:bodyPr>
            <a:p>
              <a:pPr marL="12700">
                <a:lnSpc>
                  <a:spcPct val="100000"/>
                </a:lnSpc>
              </a:pPr>
              <a:r>
                <a:rPr b="1" dirty="0" sz="1600" spc="-20">
                  <a:solidFill>
                    <a:srgbClr val="007133"/>
                  </a:solidFill>
                  <a:latin typeface="微软雅黑"/>
                  <a:cs typeface="微软雅黑"/>
                </a:rPr>
                <a:t>应急救援基地</a:t>
              </a:r>
              <a:endParaRPr dirty="0" sz="1600">
                <a:latin typeface="微软雅黑"/>
                <a:cs typeface="微软雅黑"/>
              </a:endParaRPr>
            </a:p>
          </p:txBody>
        </p:sp>
        <p:sp>
          <p:nvSpPr>
            <p:cNvPr id="1049219" name="object 26"/>
            <p:cNvSpPr txBox="1"/>
            <p:nvPr/>
          </p:nvSpPr>
          <p:spPr>
            <a:xfrm>
              <a:off x="7885556" y="2452878"/>
              <a:ext cx="1243965" cy="256540"/>
            </a:xfrm>
            <a:prstGeom prst="rect"/>
          </p:spPr>
          <p:txBody>
            <a:bodyPr bIns="0" lIns="0" rIns="0" rtlCol="0" tIns="0" vert="horz" wrap="square">
              <a:spAutoFit/>
            </a:bodyPr>
            <a:p>
              <a:pPr marL="12700">
                <a:lnSpc>
                  <a:spcPct val="100000"/>
                </a:lnSpc>
              </a:pPr>
              <a:r>
                <a:rPr b="1" dirty="0" sz="1600" spc="-20">
                  <a:solidFill>
                    <a:srgbClr val="007133"/>
                  </a:solidFill>
                  <a:latin typeface="微软雅黑"/>
                  <a:cs typeface="微软雅黑"/>
                </a:rPr>
                <a:t>应急救援队伍</a:t>
              </a:r>
              <a:endParaRPr dirty="0" sz="1600">
                <a:latin typeface="微软雅黑"/>
                <a:cs typeface="微软雅黑"/>
              </a:endParaRPr>
            </a:p>
          </p:txBody>
        </p:sp>
        <p:sp>
          <p:nvSpPr>
            <p:cNvPr id="1049220" name="object 27"/>
            <p:cNvSpPr/>
            <p:nvPr/>
          </p:nvSpPr>
          <p:spPr>
            <a:xfrm>
              <a:off x="3249167" y="2971800"/>
              <a:ext cx="1368552" cy="647700"/>
            </a:xfrm>
            <a:custGeom>
              <a:avLst/>
              <a:ahLst/>
              <a:rect l="l" t="t" r="r" b="b"/>
              <a:pathLst>
                <a:path w="1368552" h="647700">
                  <a:moveTo>
                    <a:pt x="684276" y="0"/>
                  </a:moveTo>
                  <a:lnTo>
                    <a:pt x="0" y="553338"/>
                  </a:lnTo>
                  <a:lnTo>
                    <a:pt x="0" y="647700"/>
                  </a:lnTo>
                  <a:lnTo>
                    <a:pt x="684276" y="94361"/>
                  </a:lnTo>
                  <a:lnTo>
                    <a:pt x="800965" y="94361"/>
                  </a:lnTo>
                  <a:lnTo>
                    <a:pt x="684276" y="0"/>
                  </a:lnTo>
                  <a:close/>
                </a:path>
                <a:path w="1368552" h="647700">
                  <a:moveTo>
                    <a:pt x="800965" y="94361"/>
                  </a:moveTo>
                  <a:lnTo>
                    <a:pt x="684276" y="94361"/>
                  </a:lnTo>
                  <a:lnTo>
                    <a:pt x="1368552" y="647700"/>
                  </a:lnTo>
                  <a:lnTo>
                    <a:pt x="1368552" y="553338"/>
                  </a:lnTo>
                  <a:lnTo>
                    <a:pt x="800965" y="94361"/>
                  </a:lnTo>
                  <a:close/>
                </a:path>
              </a:pathLst>
            </a:custGeom>
            <a:solidFill>
              <a:srgbClr val="585858"/>
            </a:solidFill>
          </p:spPr>
          <p:txBody>
            <a:bodyPr bIns="0" lIns="0" rIns="0" rtlCol="0" tIns="0" wrap="square">
              <a:spAutoFit/>
            </a:bodyPr>
            <a:p>
              <a:endParaRPr dirty="0"/>
            </a:p>
          </p:txBody>
        </p:sp>
        <p:sp>
          <p:nvSpPr>
            <p:cNvPr id="1049221" name="object 28"/>
            <p:cNvSpPr/>
            <p:nvPr/>
          </p:nvSpPr>
          <p:spPr>
            <a:xfrm>
              <a:off x="3393947" y="4116070"/>
              <a:ext cx="1078991" cy="80009"/>
            </a:xfrm>
            <a:custGeom>
              <a:avLst/>
              <a:ahLst/>
              <a:rect l="l" t="t" r="r" b="b"/>
              <a:pathLst>
                <a:path w="1078991" h="80009">
                  <a:moveTo>
                    <a:pt x="0" y="80009"/>
                  </a:moveTo>
                  <a:lnTo>
                    <a:pt x="1078991" y="80009"/>
                  </a:lnTo>
                  <a:lnTo>
                    <a:pt x="1078991" y="0"/>
                  </a:lnTo>
                  <a:lnTo>
                    <a:pt x="0" y="0"/>
                  </a:lnTo>
                  <a:lnTo>
                    <a:pt x="0" y="80009"/>
                  </a:lnTo>
                  <a:close/>
                </a:path>
              </a:pathLst>
            </a:custGeom>
            <a:solidFill>
              <a:srgbClr val="585858"/>
            </a:solidFill>
          </p:spPr>
          <p:txBody>
            <a:bodyPr bIns="0" lIns="0" rIns="0" rtlCol="0" tIns="0" wrap="square">
              <a:spAutoFit/>
            </a:bodyPr>
            <a:p>
              <a:endParaRPr dirty="0"/>
            </a:p>
          </p:txBody>
        </p:sp>
        <p:sp>
          <p:nvSpPr>
            <p:cNvPr id="1049222" name="object 29"/>
            <p:cNvSpPr/>
            <p:nvPr/>
          </p:nvSpPr>
          <p:spPr>
            <a:xfrm>
              <a:off x="3393947" y="3619500"/>
              <a:ext cx="71881" cy="496569"/>
            </a:xfrm>
            <a:custGeom>
              <a:avLst/>
              <a:ahLst/>
              <a:rect l="l" t="t" r="r" b="b"/>
              <a:pathLst>
                <a:path w="71881" h="496570">
                  <a:moveTo>
                    <a:pt x="0" y="496569"/>
                  </a:moveTo>
                  <a:lnTo>
                    <a:pt x="71881" y="496569"/>
                  </a:lnTo>
                  <a:lnTo>
                    <a:pt x="71881" y="0"/>
                  </a:lnTo>
                  <a:lnTo>
                    <a:pt x="0" y="0"/>
                  </a:lnTo>
                  <a:lnTo>
                    <a:pt x="0" y="496569"/>
                  </a:lnTo>
                  <a:close/>
                </a:path>
              </a:pathLst>
            </a:custGeom>
            <a:solidFill>
              <a:srgbClr val="585858"/>
            </a:solidFill>
          </p:spPr>
          <p:txBody>
            <a:bodyPr bIns="0" lIns="0" rIns="0" rtlCol="0" tIns="0" wrap="square">
              <a:spAutoFit/>
            </a:bodyPr>
            <a:p>
              <a:endParaRPr dirty="0"/>
            </a:p>
          </p:txBody>
        </p:sp>
        <p:sp>
          <p:nvSpPr>
            <p:cNvPr id="1049223" name="object 30"/>
            <p:cNvSpPr/>
            <p:nvPr/>
          </p:nvSpPr>
          <p:spPr>
            <a:xfrm>
              <a:off x="4401058" y="3619500"/>
              <a:ext cx="71881" cy="497077"/>
            </a:xfrm>
            <a:custGeom>
              <a:avLst/>
              <a:ahLst/>
              <a:rect l="l" t="t" r="r" b="b"/>
              <a:pathLst>
                <a:path w="71881" h="497077">
                  <a:moveTo>
                    <a:pt x="71881" y="0"/>
                  </a:moveTo>
                  <a:lnTo>
                    <a:pt x="0" y="0"/>
                  </a:lnTo>
                  <a:lnTo>
                    <a:pt x="0" y="497077"/>
                  </a:lnTo>
                  <a:lnTo>
                    <a:pt x="71881" y="497077"/>
                  </a:lnTo>
                  <a:lnTo>
                    <a:pt x="71881" y="0"/>
                  </a:lnTo>
                  <a:close/>
                </a:path>
              </a:pathLst>
            </a:custGeom>
            <a:solidFill>
              <a:srgbClr val="585858"/>
            </a:solidFill>
          </p:spPr>
          <p:txBody>
            <a:bodyPr bIns="0" lIns="0" rIns="0" rtlCol="0" tIns="0" wrap="square">
              <a:spAutoFit/>
            </a:bodyPr>
            <a:p>
              <a:endParaRPr dirty="0"/>
            </a:p>
          </p:txBody>
        </p:sp>
        <p:sp>
          <p:nvSpPr>
            <p:cNvPr id="1049224" name="object 31"/>
            <p:cNvSpPr/>
            <p:nvPr/>
          </p:nvSpPr>
          <p:spPr>
            <a:xfrm>
              <a:off x="3617976" y="3451859"/>
              <a:ext cx="702563" cy="533400"/>
            </a:xfrm>
            <a:prstGeom prst="rect"/>
            <a:blipFill>
              <a:blip xmlns:r="http://schemas.openxmlformats.org/officeDocument/2006/relationships" r:embed="rId1" cstate="print"/>
              <a:stretch>
                <a:fillRect/>
              </a:stretch>
            </a:blipFill>
          </p:spPr>
          <p:txBody>
            <a:bodyPr bIns="0" lIns="0" rIns="0" rtlCol="0" tIns="0" wrap="square">
              <a:spAutoFit/>
            </a:bodyPr>
            <a:p>
              <a:endParaRPr dirty="0"/>
            </a:p>
          </p:txBody>
        </p:sp>
        <p:sp>
          <p:nvSpPr>
            <p:cNvPr id="1049225" name="object 32"/>
            <p:cNvSpPr txBox="1"/>
            <p:nvPr/>
          </p:nvSpPr>
          <p:spPr>
            <a:xfrm>
              <a:off x="3340353" y="4397755"/>
              <a:ext cx="1242060" cy="256540"/>
            </a:xfrm>
            <a:prstGeom prst="rect"/>
          </p:spPr>
          <p:txBody>
            <a:bodyPr bIns="0" lIns="0" rIns="0" rtlCol="0" tIns="0" vert="horz" wrap="square">
              <a:spAutoFit/>
            </a:bodyPr>
            <a:p>
              <a:pPr marL="12700">
                <a:lnSpc>
                  <a:spcPct val="100000"/>
                </a:lnSpc>
              </a:pPr>
              <a:r>
                <a:rPr b="1" dirty="0" sz="1600" spc="-25">
                  <a:solidFill>
                    <a:srgbClr val="4471C4"/>
                  </a:solidFill>
                  <a:latin typeface="微软雅黑"/>
                  <a:cs typeface="微软雅黑"/>
                </a:rPr>
                <a:t>生产经营单位</a:t>
              </a:r>
              <a:endParaRPr dirty="0" sz="1600">
                <a:latin typeface="微软雅黑"/>
                <a:cs typeface="微软雅黑"/>
              </a:endParaRPr>
            </a:p>
          </p:txBody>
        </p:sp>
        <p:sp>
          <p:nvSpPr>
            <p:cNvPr id="1049226" name="object 33"/>
            <p:cNvSpPr txBox="1"/>
            <p:nvPr/>
          </p:nvSpPr>
          <p:spPr>
            <a:xfrm>
              <a:off x="3289553" y="6273190"/>
              <a:ext cx="1242060" cy="256540"/>
            </a:xfrm>
            <a:prstGeom prst="rect"/>
          </p:spPr>
          <p:txBody>
            <a:bodyPr bIns="0" lIns="0" rIns="0" rtlCol="0" tIns="0" vert="horz" wrap="square">
              <a:spAutoFit/>
            </a:bodyPr>
            <a:p>
              <a:pPr marL="12700">
                <a:lnSpc>
                  <a:spcPct val="100000"/>
                </a:lnSpc>
              </a:pPr>
              <a:r>
                <a:rPr b="1" dirty="0" sz="1600" spc="-20">
                  <a:solidFill>
                    <a:srgbClr val="4471C4"/>
                  </a:solidFill>
                  <a:latin typeface="微软雅黑"/>
                  <a:cs typeface="微软雅黑"/>
                </a:rPr>
                <a:t>其他社会力量</a:t>
              </a:r>
              <a:endParaRPr dirty="0" sz="1600">
                <a:latin typeface="微软雅黑"/>
                <a:cs typeface="微软雅黑"/>
              </a:endParaRPr>
            </a:p>
          </p:txBody>
        </p:sp>
        <p:sp>
          <p:nvSpPr>
            <p:cNvPr id="1049227" name="object 34"/>
            <p:cNvSpPr/>
            <p:nvPr/>
          </p:nvSpPr>
          <p:spPr>
            <a:xfrm>
              <a:off x="3249167" y="4914900"/>
              <a:ext cx="1368552" cy="647700"/>
            </a:xfrm>
            <a:custGeom>
              <a:avLst/>
              <a:ahLst/>
              <a:rect l="l" t="t" r="r" b="b"/>
              <a:pathLst>
                <a:path w="1368552" h="647700">
                  <a:moveTo>
                    <a:pt x="684276" y="0"/>
                  </a:moveTo>
                  <a:lnTo>
                    <a:pt x="0" y="553338"/>
                  </a:lnTo>
                  <a:lnTo>
                    <a:pt x="0" y="647700"/>
                  </a:lnTo>
                  <a:lnTo>
                    <a:pt x="684276" y="94361"/>
                  </a:lnTo>
                  <a:lnTo>
                    <a:pt x="800965" y="94361"/>
                  </a:lnTo>
                  <a:lnTo>
                    <a:pt x="684276" y="0"/>
                  </a:lnTo>
                  <a:close/>
                </a:path>
                <a:path w="1368552" h="647700">
                  <a:moveTo>
                    <a:pt x="800965" y="94361"/>
                  </a:moveTo>
                  <a:lnTo>
                    <a:pt x="684276" y="94361"/>
                  </a:lnTo>
                  <a:lnTo>
                    <a:pt x="1368552" y="647700"/>
                  </a:lnTo>
                  <a:lnTo>
                    <a:pt x="1368552" y="553338"/>
                  </a:lnTo>
                  <a:lnTo>
                    <a:pt x="800965" y="94361"/>
                  </a:lnTo>
                  <a:close/>
                </a:path>
              </a:pathLst>
            </a:custGeom>
            <a:solidFill>
              <a:srgbClr val="585858"/>
            </a:solidFill>
          </p:spPr>
          <p:txBody>
            <a:bodyPr bIns="0" lIns="0" rIns="0" rtlCol="0" tIns="0" wrap="square">
              <a:spAutoFit/>
            </a:bodyPr>
            <a:p>
              <a:endParaRPr dirty="0"/>
            </a:p>
          </p:txBody>
        </p:sp>
        <p:sp>
          <p:nvSpPr>
            <p:cNvPr id="1049228" name="object 35"/>
            <p:cNvSpPr/>
            <p:nvPr/>
          </p:nvSpPr>
          <p:spPr>
            <a:xfrm>
              <a:off x="3393947" y="6059170"/>
              <a:ext cx="1078991" cy="80010"/>
            </a:xfrm>
            <a:custGeom>
              <a:avLst/>
              <a:ahLst/>
              <a:rect l="l" t="t" r="r" b="b"/>
              <a:pathLst>
                <a:path w="1078991" h="80010">
                  <a:moveTo>
                    <a:pt x="0" y="80009"/>
                  </a:moveTo>
                  <a:lnTo>
                    <a:pt x="1078991" y="80009"/>
                  </a:lnTo>
                  <a:lnTo>
                    <a:pt x="1078991" y="0"/>
                  </a:lnTo>
                  <a:lnTo>
                    <a:pt x="0" y="0"/>
                  </a:lnTo>
                  <a:lnTo>
                    <a:pt x="0" y="80009"/>
                  </a:lnTo>
                  <a:close/>
                </a:path>
              </a:pathLst>
            </a:custGeom>
            <a:solidFill>
              <a:srgbClr val="585858"/>
            </a:solidFill>
          </p:spPr>
          <p:txBody>
            <a:bodyPr bIns="0" lIns="0" rIns="0" rtlCol="0" tIns="0" wrap="square">
              <a:spAutoFit/>
            </a:bodyPr>
            <a:p>
              <a:endParaRPr dirty="0"/>
            </a:p>
          </p:txBody>
        </p:sp>
        <p:sp>
          <p:nvSpPr>
            <p:cNvPr id="1049229" name="object 36"/>
            <p:cNvSpPr/>
            <p:nvPr/>
          </p:nvSpPr>
          <p:spPr>
            <a:xfrm>
              <a:off x="3393947" y="5562600"/>
              <a:ext cx="71881" cy="496569"/>
            </a:xfrm>
            <a:custGeom>
              <a:avLst/>
              <a:ahLst/>
              <a:rect l="l" t="t" r="r" b="b"/>
              <a:pathLst>
                <a:path w="71881" h="496570">
                  <a:moveTo>
                    <a:pt x="0" y="496569"/>
                  </a:moveTo>
                  <a:lnTo>
                    <a:pt x="71881" y="496569"/>
                  </a:lnTo>
                  <a:lnTo>
                    <a:pt x="71881" y="0"/>
                  </a:lnTo>
                  <a:lnTo>
                    <a:pt x="0" y="0"/>
                  </a:lnTo>
                  <a:lnTo>
                    <a:pt x="0" y="496569"/>
                  </a:lnTo>
                  <a:close/>
                </a:path>
              </a:pathLst>
            </a:custGeom>
            <a:solidFill>
              <a:srgbClr val="585858"/>
            </a:solidFill>
          </p:spPr>
          <p:txBody>
            <a:bodyPr bIns="0" lIns="0" rIns="0" rtlCol="0" tIns="0" wrap="square">
              <a:spAutoFit/>
            </a:bodyPr>
            <a:p>
              <a:endParaRPr dirty="0"/>
            </a:p>
          </p:txBody>
        </p:sp>
        <p:sp>
          <p:nvSpPr>
            <p:cNvPr id="1049230" name="object 37"/>
            <p:cNvSpPr/>
            <p:nvPr/>
          </p:nvSpPr>
          <p:spPr>
            <a:xfrm>
              <a:off x="4401058" y="5562600"/>
              <a:ext cx="71881" cy="497103"/>
            </a:xfrm>
            <a:custGeom>
              <a:avLst/>
              <a:ahLst/>
              <a:rect l="l" t="t" r="r" b="b"/>
              <a:pathLst>
                <a:path w="71881" h="497103">
                  <a:moveTo>
                    <a:pt x="71881" y="0"/>
                  </a:moveTo>
                  <a:lnTo>
                    <a:pt x="0" y="0"/>
                  </a:lnTo>
                  <a:lnTo>
                    <a:pt x="0" y="497103"/>
                  </a:lnTo>
                  <a:lnTo>
                    <a:pt x="71881" y="497103"/>
                  </a:lnTo>
                  <a:lnTo>
                    <a:pt x="71881" y="0"/>
                  </a:lnTo>
                  <a:close/>
                </a:path>
              </a:pathLst>
            </a:custGeom>
            <a:solidFill>
              <a:srgbClr val="585858"/>
            </a:solidFill>
          </p:spPr>
          <p:txBody>
            <a:bodyPr bIns="0" lIns="0" rIns="0" rtlCol="0" tIns="0" wrap="square">
              <a:spAutoFit/>
            </a:bodyPr>
            <a:p>
              <a:endParaRPr dirty="0"/>
            </a:p>
          </p:txBody>
        </p:sp>
        <p:sp>
          <p:nvSpPr>
            <p:cNvPr id="1049231" name="object 38"/>
            <p:cNvSpPr/>
            <p:nvPr/>
          </p:nvSpPr>
          <p:spPr>
            <a:xfrm>
              <a:off x="3649979" y="5457444"/>
              <a:ext cx="568451" cy="406908"/>
            </a:xfrm>
            <a:custGeom>
              <a:avLst/>
              <a:ahLst/>
              <a:rect l="l" t="t" r="r" b="b"/>
              <a:pathLst>
                <a:path w="568451" h="406908">
                  <a:moveTo>
                    <a:pt x="0" y="406907"/>
                  </a:moveTo>
                  <a:lnTo>
                    <a:pt x="568451" y="406907"/>
                  </a:lnTo>
                  <a:lnTo>
                    <a:pt x="568451" y="0"/>
                  </a:lnTo>
                  <a:lnTo>
                    <a:pt x="0" y="0"/>
                  </a:lnTo>
                  <a:lnTo>
                    <a:pt x="0" y="406907"/>
                  </a:lnTo>
                  <a:close/>
                </a:path>
              </a:pathLst>
            </a:custGeom>
            <a:solidFill>
              <a:srgbClr val="585858"/>
            </a:solidFill>
          </p:spPr>
          <p:txBody>
            <a:bodyPr bIns="0" lIns="0" rIns="0" rtlCol="0" tIns="0" wrap="square">
              <a:spAutoFit/>
            </a:bodyPr>
            <a:p>
              <a:endParaRPr dirty="0"/>
            </a:p>
          </p:txBody>
        </p:sp>
        <p:sp>
          <p:nvSpPr>
            <p:cNvPr id="1049232" name="object 39"/>
            <p:cNvSpPr/>
            <p:nvPr/>
          </p:nvSpPr>
          <p:spPr>
            <a:xfrm>
              <a:off x="3724667" y="5533645"/>
              <a:ext cx="108188" cy="108195"/>
            </a:xfrm>
            <a:custGeom>
              <a:avLst/>
              <a:ahLst/>
              <a:rect l="l" t="t" r="r" b="b"/>
              <a:pathLst>
                <a:path w="108188" h="108195">
                  <a:moveTo>
                    <a:pt x="53726" y="0"/>
                  </a:moveTo>
                  <a:lnTo>
                    <a:pt x="15728" y="15977"/>
                  </a:lnTo>
                  <a:lnTo>
                    <a:pt x="77" y="53435"/>
                  </a:lnTo>
                  <a:lnTo>
                    <a:pt x="0" y="55219"/>
                  </a:lnTo>
                  <a:lnTo>
                    <a:pt x="2172" y="69340"/>
                  </a:lnTo>
                  <a:lnTo>
                    <a:pt x="27376" y="100989"/>
                  </a:lnTo>
                  <a:lnTo>
                    <a:pt x="55003" y="108195"/>
                  </a:lnTo>
                  <a:lnTo>
                    <a:pt x="69160" y="106069"/>
                  </a:lnTo>
                  <a:lnTo>
                    <a:pt x="100940" y="80962"/>
                  </a:lnTo>
                  <a:lnTo>
                    <a:pt x="108188" y="53435"/>
                  </a:lnTo>
                  <a:lnTo>
                    <a:pt x="106112" y="39220"/>
                  </a:lnTo>
                  <a:lnTo>
                    <a:pt x="81093" y="7288"/>
                  </a:lnTo>
                  <a:lnTo>
                    <a:pt x="53726" y="0"/>
                  </a:lnTo>
                  <a:close/>
                </a:path>
              </a:pathLst>
            </a:custGeom>
            <a:solidFill>
              <a:srgbClr val="FFFFFF"/>
            </a:solidFill>
          </p:spPr>
          <p:txBody>
            <a:bodyPr bIns="0" lIns="0" rIns="0" rtlCol="0" tIns="0" wrap="square">
              <a:spAutoFit/>
            </a:bodyPr>
            <a:p>
              <a:endParaRPr dirty="0"/>
            </a:p>
          </p:txBody>
        </p:sp>
        <p:sp>
          <p:nvSpPr>
            <p:cNvPr id="1049233" name="object 40"/>
            <p:cNvSpPr/>
            <p:nvPr/>
          </p:nvSpPr>
          <p:spPr>
            <a:xfrm>
              <a:off x="3671315" y="5745479"/>
              <a:ext cx="211836" cy="0"/>
            </a:xfrm>
            <a:custGeom>
              <a:avLst/>
              <a:ahLst/>
              <a:rect l="l" t="t" r="r" b="b"/>
              <a:pathLst>
                <a:path w="211836">
                  <a:moveTo>
                    <a:pt x="0" y="0"/>
                  </a:moveTo>
                  <a:lnTo>
                    <a:pt x="211836" y="0"/>
                  </a:lnTo>
                </a:path>
              </a:pathLst>
            </a:custGeom>
            <a:ln w="56133">
              <a:solidFill>
                <a:srgbClr val="FFFFFF"/>
              </a:solidFill>
            </a:ln>
          </p:spPr>
          <p:txBody>
            <a:bodyPr bIns="0" lIns="0" rIns="0" rtlCol="0" tIns="0" wrap="square">
              <a:spAutoFit/>
            </a:bodyPr>
            <a:p>
              <a:endParaRPr dirty="0"/>
            </a:p>
          </p:txBody>
        </p:sp>
        <p:sp>
          <p:nvSpPr>
            <p:cNvPr id="1049234" name="object 41"/>
            <p:cNvSpPr/>
            <p:nvPr/>
          </p:nvSpPr>
          <p:spPr>
            <a:xfrm>
              <a:off x="3671315" y="5666232"/>
              <a:ext cx="211836" cy="51815"/>
            </a:xfrm>
            <a:custGeom>
              <a:avLst/>
              <a:ahLst/>
              <a:rect l="l" t="t" r="r" b="b"/>
              <a:pathLst>
                <a:path w="211836" h="51815">
                  <a:moveTo>
                    <a:pt x="173355" y="0"/>
                  </a:moveTo>
                  <a:lnTo>
                    <a:pt x="32131" y="0"/>
                  </a:lnTo>
                  <a:lnTo>
                    <a:pt x="0" y="51816"/>
                  </a:lnTo>
                  <a:lnTo>
                    <a:pt x="211836" y="51816"/>
                  </a:lnTo>
                  <a:lnTo>
                    <a:pt x="173355" y="0"/>
                  </a:lnTo>
                  <a:close/>
                </a:path>
              </a:pathLst>
            </a:custGeom>
            <a:solidFill>
              <a:srgbClr val="FFFFFF"/>
            </a:solidFill>
          </p:spPr>
          <p:txBody>
            <a:bodyPr bIns="0" lIns="0" rIns="0" rtlCol="0" tIns="0" wrap="square">
              <a:spAutoFit/>
            </a:bodyPr>
            <a:p>
              <a:endParaRPr dirty="0"/>
            </a:p>
          </p:txBody>
        </p:sp>
        <p:sp>
          <p:nvSpPr>
            <p:cNvPr id="1049235" name="object 42"/>
            <p:cNvSpPr/>
            <p:nvPr/>
          </p:nvSpPr>
          <p:spPr>
            <a:xfrm>
              <a:off x="3939540" y="5542788"/>
              <a:ext cx="211836" cy="0"/>
            </a:xfrm>
            <a:custGeom>
              <a:avLst/>
              <a:ahLst/>
              <a:rect l="l" t="t" r="r" b="b"/>
              <a:pathLst>
                <a:path w="211836">
                  <a:moveTo>
                    <a:pt x="0" y="0"/>
                  </a:moveTo>
                  <a:lnTo>
                    <a:pt x="211836" y="0"/>
                  </a:lnTo>
                </a:path>
              </a:pathLst>
            </a:custGeom>
            <a:ln w="19557">
              <a:solidFill>
                <a:srgbClr val="FFFFFF"/>
              </a:solidFill>
            </a:ln>
          </p:spPr>
          <p:txBody>
            <a:bodyPr bIns="0" lIns="0" rIns="0" rtlCol="0" tIns="0" wrap="square">
              <a:spAutoFit/>
            </a:bodyPr>
            <a:p>
              <a:endParaRPr dirty="0"/>
            </a:p>
          </p:txBody>
        </p:sp>
        <p:sp>
          <p:nvSpPr>
            <p:cNvPr id="1049236" name="object 43"/>
            <p:cNvSpPr/>
            <p:nvPr/>
          </p:nvSpPr>
          <p:spPr>
            <a:xfrm>
              <a:off x="3939540" y="5593079"/>
              <a:ext cx="211836" cy="0"/>
            </a:xfrm>
            <a:custGeom>
              <a:avLst/>
              <a:ahLst/>
              <a:rect l="l" t="t" r="r" b="b"/>
              <a:pathLst>
                <a:path w="211836">
                  <a:moveTo>
                    <a:pt x="0" y="0"/>
                  </a:moveTo>
                  <a:lnTo>
                    <a:pt x="211836" y="0"/>
                  </a:lnTo>
                </a:path>
              </a:pathLst>
            </a:custGeom>
            <a:ln w="19557">
              <a:solidFill>
                <a:srgbClr val="FFFFFF"/>
              </a:solidFill>
            </a:ln>
          </p:spPr>
          <p:txBody>
            <a:bodyPr bIns="0" lIns="0" rIns="0" rtlCol="0" tIns="0" wrap="square">
              <a:spAutoFit/>
            </a:bodyPr>
            <a:p>
              <a:endParaRPr dirty="0"/>
            </a:p>
          </p:txBody>
        </p:sp>
        <p:sp>
          <p:nvSpPr>
            <p:cNvPr id="1049237" name="object 44"/>
            <p:cNvSpPr/>
            <p:nvPr/>
          </p:nvSpPr>
          <p:spPr>
            <a:xfrm>
              <a:off x="3939540" y="5641847"/>
              <a:ext cx="211836" cy="0"/>
            </a:xfrm>
            <a:custGeom>
              <a:avLst/>
              <a:ahLst/>
              <a:rect l="l" t="t" r="r" b="b"/>
              <a:pathLst>
                <a:path w="211836">
                  <a:moveTo>
                    <a:pt x="0" y="0"/>
                  </a:moveTo>
                  <a:lnTo>
                    <a:pt x="211836" y="0"/>
                  </a:lnTo>
                </a:path>
              </a:pathLst>
            </a:custGeom>
            <a:ln w="19557">
              <a:solidFill>
                <a:srgbClr val="FFFFFF"/>
              </a:solidFill>
            </a:ln>
          </p:spPr>
          <p:txBody>
            <a:bodyPr bIns="0" lIns="0" rIns="0" rtlCol="0" tIns="0" wrap="square">
              <a:spAutoFit/>
            </a:bodyPr>
            <a:p>
              <a:endParaRPr dirty="0"/>
            </a:p>
          </p:txBody>
        </p:sp>
        <p:sp>
          <p:nvSpPr>
            <p:cNvPr id="1049238" name="object 45"/>
            <p:cNvSpPr/>
            <p:nvPr/>
          </p:nvSpPr>
          <p:spPr>
            <a:xfrm>
              <a:off x="3945635" y="5679947"/>
              <a:ext cx="211836" cy="92963"/>
            </a:xfrm>
            <a:custGeom>
              <a:avLst/>
              <a:ahLst/>
              <a:rect l="l" t="t" r="r" b="b"/>
              <a:pathLst>
                <a:path w="211836" h="92963">
                  <a:moveTo>
                    <a:pt x="0" y="92963"/>
                  </a:moveTo>
                  <a:lnTo>
                    <a:pt x="211836" y="92963"/>
                  </a:lnTo>
                  <a:lnTo>
                    <a:pt x="211836" y="0"/>
                  </a:lnTo>
                  <a:lnTo>
                    <a:pt x="0" y="0"/>
                  </a:lnTo>
                  <a:lnTo>
                    <a:pt x="0" y="92963"/>
                  </a:lnTo>
                  <a:close/>
                </a:path>
              </a:pathLst>
            </a:custGeom>
            <a:solidFill>
              <a:srgbClr val="BEBEBE"/>
            </a:solidFill>
          </p:spPr>
          <p:txBody>
            <a:bodyPr bIns="0" lIns="0" rIns="0" rtlCol="0" tIns="0" wrap="square">
              <a:spAutoFit/>
            </a:bodyPr>
            <a:p>
              <a:endParaRPr dirty="0"/>
            </a:p>
          </p:txBody>
        </p:sp>
        <p:sp>
          <p:nvSpPr>
            <p:cNvPr id="1049239" name="object 46"/>
            <p:cNvSpPr/>
            <p:nvPr/>
          </p:nvSpPr>
          <p:spPr>
            <a:xfrm>
              <a:off x="5177622" y="3848371"/>
              <a:ext cx="428487" cy="1897108"/>
            </a:xfrm>
            <a:custGeom>
              <a:avLst/>
              <a:ahLst/>
              <a:rect l="l" t="t" r="r" b="b"/>
              <a:pathLst>
                <a:path w="411480" h="2159508">
                  <a:moveTo>
                    <a:pt x="59944" y="0"/>
                  </a:moveTo>
                  <a:lnTo>
                    <a:pt x="0" y="0"/>
                  </a:lnTo>
                  <a:lnTo>
                    <a:pt x="351536" y="1079754"/>
                  </a:lnTo>
                  <a:lnTo>
                    <a:pt x="0" y="2159508"/>
                  </a:lnTo>
                  <a:lnTo>
                    <a:pt x="59944" y="2159508"/>
                  </a:lnTo>
                  <a:lnTo>
                    <a:pt x="411480" y="1079754"/>
                  </a:lnTo>
                  <a:lnTo>
                    <a:pt x="59944" y="0"/>
                  </a:lnTo>
                  <a:close/>
                </a:path>
              </a:pathLst>
            </a:custGeom>
            <a:solidFill>
              <a:srgbClr val="DC3B00"/>
            </a:solidFill>
          </p:spPr>
          <p:txBody>
            <a:bodyPr bIns="0" lIns="0" rIns="0" rtlCol="0" tIns="0" wrap="square">
              <a:spAutoFit/>
            </a:bodyPr>
            <a:p>
              <a:endParaRPr dirty="0"/>
            </a:p>
          </p:txBody>
        </p:sp>
        <p:sp>
          <p:nvSpPr>
            <p:cNvPr id="1049240" name="object 47"/>
            <p:cNvSpPr txBox="1"/>
            <p:nvPr/>
          </p:nvSpPr>
          <p:spPr>
            <a:xfrm>
              <a:off x="4921377" y="4144391"/>
              <a:ext cx="254635" cy="1066800"/>
            </a:xfrm>
            <a:prstGeom prst="rect"/>
          </p:spPr>
          <p:txBody>
            <a:bodyPr bIns="0" lIns="0" rIns="0" rtlCol="0" tIns="0" vert="horz" wrap="square">
              <a:spAutoFit/>
            </a:bodyPr>
            <a:p>
              <a:pPr algn="just" marL="12700" marR="6350">
                <a:lnSpc>
                  <a:spcPct val="100000"/>
                </a:lnSpc>
              </a:pPr>
              <a:r>
                <a:rPr b="1" dirty="0" sz="1800">
                  <a:solidFill>
                    <a:srgbClr val="DC3B00"/>
                  </a:solidFill>
                  <a:latin typeface="微软雅黑"/>
                  <a:cs typeface="微软雅黑"/>
                </a:rPr>
                <a:t>鼓 励 建 立</a:t>
              </a:r>
              <a:endParaRPr dirty="0" sz="1800">
                <a:latin typeface="微软雅黑"/>
                <a:cs typeface="微软雅黑"/>
              </a:endParaRPr>
            </a:p>
          </p:txBody>
        </p:sp>
        <p:sp>
          <p:nvSpPr>
            <p:cNvPr id="1049241" name="object 48"/>
            <p:cNvSpPr/>
            <p:nvPr/>
          </p:nvSpPr>
          <p:spPr>
            <a:xfrm>
              <a:off x="7717535" y="1161288"/>
              <a:ext cx="1591055" cy="1092707"/>
            </a:xfrm>
            <a:custGeom>
              <a:avLst/>
              <a:ahLst/>
              <a:rect l="l" t="t" r="r" b="b"/>
              <a:pathLst>
                <a:path w="1591055" h="1092707">
                  <a:moveTo>
                    <a:pt x="795527" y="0"/>
                  </a:moveTo>
                  <a:lnTo>
                    <a:pt x="755493" y="5995"/>
                  </a:lnTo>
                  <a:lnTo>
                    <a:pt x="718914" y="22971"/>
                  </a:lnTo>
                  <a:lnTo>
                    <a:pt x="688089" y="49825"/>
                  </a:lnTo>
                  <a:lnTo>
                    <a:pt x="665594" y="85767"/>
                  </a:lnTo>
                  <a:lnTo>
                    <a:pt x="654295" y="129796"/>
                  </a:lnTo>
                  <a:lnTo>
                    <a:pt x="653499" y="146106"/>
                  </a:lnTo>
                  <a:lnTo>
                    <a:pt x="654788" y="159114"/>
                  </a:lnTo>
                  <a:lnTo>
                    <a:pt x="667230" y="196964"/>
                  </a:lnTo>
                  <a:lnTo>
                    <a:pt x="690727" y="230989"/>
                  </a:lnTo>
                  <a:lnTo>
                    <a:pt x="722950" y="258538"/>
                  </a:lnTo>
                  <a:lnTo>
                    <a:pt x="761572" y="276956"/>
                  </a:lnTo>
                  <a:lnTo>
                    <a:pt x="804267" y="283592"/>
                  </a:lnTo>
                  <a:lnTo>
                    <a:pt x="819005" y="281975"/>
                  </a:lnTo>
                  <a:lnTo>
                    <a:pt x="858993" y="268849"/>
                  </a:lnTo>
                  <a:lnTo>
                    <a:pt x="891838" y="244919"/>
                  </a:lnTo>
                  <a:lnTo>
                    <a:pt x="916509" y="212254"/>
                  </a:lnTo>
                  <a:lnTo>
                    <a:pt x="931973" y="172923"/>
                  </a:lnTo>
                  <a:lnTo>
                    <a:pt x="937195" y="128993"/>
                  </a:lnTo>
                  <a:lnTo>
                    <a:pt x="935444" y="113778"/>
                  </a:lnTo>
                  <a:lnTo>
                    <a:pt x="922635" y="72841"/>
                  </a:lnTo>
                  <a:lnTo>
                    <a:pt x="899428" y="39916"/>
                  </a:lnTo>
                  <a:lnTo>
                    <a:pt x="866951" y="16121"/>
                  </a:lnTo>
                  <a:lnTo>
                    <a:pt x="826449" y="2667"/>
                  </a:lnTo>
                  <a:lnTo>
                    <a:pt x="795527" y="0"/>
                  </a:lnTo>
                  <a:close/>
                </a:path>
                <a:path w="1591055" h="1092707">
                  <a:moveTo>
                    <a:pt x="184645" y="525017"/>
                  </a:moveTo>
                  <a:lnTo>
                    <a:pt x="56768" y="525017"/>
                  </a:lnTo>
                  <a:lnTo>
                    <a:pt x="56856" y="936624"/>
                  </a:lnTo>
                  <a:lnTo>
                    <a:pt x="127888" y="936610"/>
                  </a:lnTo>
                  <a:lnTo>
                    <a:pt x="127888" y="737870"/>
                  </a:lnTo>
                  <a:lnTo>
                    <a:pt x="213105" y="737870"/>
                  </a:lnTo>
                  <a:lnTo>
                    <a:pt x="213105" y="695325"/>
                  </a:lnTo>
                  <a:lnTo>
                    <a:pt x="184657" y="695292"/>
                  </a:lnTo>
                  <a:lnTo>
                    <a:pt x="184645" y="525017"/>
                  </a:lnTo>
                  <a:close/>
                </a:path>
                <a:path w="1591055" h="1092707">
                  <a:moveTo>
                    <a:pt x="213105" y="737870"/>
                  </a:moveTo>
                  <a:lnTo>
                    <a:pt x="127888" y="737870"/>
                  </a:lnTo>
                  <a:lnTo>
                    <a:pt x="142113" y="737884"/>
                  </a:lnTo>
                  <a:lnTo>
                    <a:pt x="142196" y="936624"/>
                  </a:lnTo>
                  <a:lnTo>
                    <a:pt x="213105" y="936589"/>
                  </a:lnTo>
                  <a:lnTo>
                    <a:pt x="213105" y="737870"/>
                  </a:lnTo>
                  <a:close/>
                </a:path>
                <a:path w="1591055" h="1092707">
                  <a:moveTo>
                    <a:pt x="184637" y="411480"/>
                  </a:moveTo>
                  <a:lnTo>
                    <a:pt x="50486" y="411697"/>
                  </a:lnTo>
                  <a:lnTo>
                    <a:pt x="11115" y="430900"/>
                  </a:lnTo>
                  <a:lnTo>
                    <a:pt x="0" y="468257"/>
                  </a:lnTo>
                  <a:lnTo>
                    <a:pt x="65" y="652779"/>
                  </a:lnTo>
                  <a:lnTo>
                    <a:pt x="56768" y="652779"/>
                  </a:lnTo>
                  <a:lnTo>
                    <a:pt x="56768" y="525017"/>
                  </a:lnTo>
                  <a:lnTo>
                    <a:pt x="184645" y="525017"/>
                  </a:lnTo>
                  <a:lnTo>
                    <a:pt x="184637" y="411480"/>
                  </a:lnTo>
                  <a:close/>
                </a:path>
                <a:path w="1591055" h="1092707">
                  <a:moveTo>
                    <a:pt x="142112" y="212851"/>
                  </a:moveTo>
                  <a:lnTo>
                    <a:pt x="93686" y="224843"/>
                  </a:lnTo>
                  <a:lnTo>
                    <a:pt x="64061" y="251016"/>
                  </a:lnTo>
                  <a:lnTo>
                    <a:pt x="46700" y="289871"/>
                  </a:lnTo>
                  <a:lnTo>
                    <a:pt x="43401" y="321879"/>
                  </a:lnTo>
                  <a:lnTo>
                    <a:pt x="46197" y="333513"/>
                  </a:lnTo>
                  <a:lnTo>
                    <a:pt x="76485" y="374260"/>
                  </a:lnTo>
                  <a:lnTo>
                    <a:pt x="116597" y="393069"/>
                  </a:lnTo>
                  <a:lnTo>
                    <a:pt x="150194" y="396971"/>
                  </a:lnTo>
                  <a:lnTo>
                    <a:pt x="163054" y="394346"/>
                  </a:lnTo>
                  <a:lnTo>
                    <a:pt x="206543" y="368663"/>
                  </a:lnTo>
                  <a:lnTo>
                    <a:pt x="220947" y="344767"/>
                  </a:lnTo>
                  <a:lnTo>
                    <a:pt x="225426" y="333357"/>
                  </a:lnTo>
                  <a:lnTo>
                    <a:pt x="227048" y="320992"/>
                  </a:lnTo>
                  <a:lnTo>
                    <a:pt x="227219" y="307176"/>
                  </a:lnTo>
                  <a:lnTo>
                    <a:pt x="225365" y="291351"/>
                  </a:lnTo>
                  <a:lnTo>
                    <a:pt x="208112" y="250536"/>
                  </a:lnTo>
                  <a:lnTo>
                    <a:pt x="178249" y="222971"/>
                  </a:lnTo>
                  <a:lnTo>
                    <a:pt x="154464" y="214028"/>
                  </a:lnTo>
                  <a:lnTo>
                    <a:pt x="142112" y="212851"/>
                  </a:lnTo>
                  <a:close/>
                </a:path>
                <a:path w="1591055" h="1092707">
                  <a:moveTo>
                    <a:pt x="1520017" y="737870"/>
                  </a:moveTo>
                  <a:lnTo>
                    <a:pt x="1448942" y="737870"/>
                  </a:lnTo>
                  <a:lnTo>
                    <a:pt x="1448942" y="936610"/>
                  </a:lnTo>
                  <a:lnTo>
                    <a:pt x="1519975" y="936624"/>
                  </a:lnTo>
                  <a:lnTo>
                    <a:pt x="1520017" y="737870"/>
                  </a:lnTo>
                  <a:close/>
                </a:path>
                <a:path w="1591055" h="1092707">
                  <a:moveTo>
                    <a:pt x="1392176" y="411480"/>
                  </a:moveTo>
                  <a:lnTo>
                    <a:pt x="1392173" y="695292"/>
                  </a:lnTo>
                  <a:lnTo>
                    <a:pt x="1363725" y="695325"/>
                  </a:lnTo>
                  <a:lnTo>
                    <a:pt x="1363725" y="936589"/>
                  </a:lnTo>
                  <a:lnTo>
                    <a:pt x="1434758" y="936624"/>
                  </a:lnTo>
                  <a:lnTo>
                    <a:pt x="1434845" y="737884"/>
                  </a:lnTo>
                  <a:lnTo>
                    <a:pt x="1520017" y="737870"/>
                  </a:lnTo>
                  <a:lnTo>
                    <a:pt x="1520062" y="525017"/>
                  </a:lnTo>
                  <a:lnTo>
                    <a:pt x="1591030" y="525017"/>
                  </a:lnTo>
                  <a:lnTo>
                    <a:pt x="1591055" y="468257"/>
                  </a:lnTo>
                  <a:lnTo>
                    <a:pt x="1566908" y="425638"/>
                  </a:lnTo>
                  <a:lnTo>
                    <a:pt x="1522857" y="411521"/>
                  </a:lnTo>
                  <a:lnTo>
                    <a:pt x="1392176" y="411480"/>
                  </a:lnTo>
                  <a:close/>
                </a:path>
                <a:path w="1591055" h="1092707">
                  <a:moveTo>
                    <a:pt x="1591030" y="525017"/>
                  </a:moveTo>
                  <a:lnTo>
                    <a:pt x="1520062" y="525017"/>
                  </a:lnTo>
                  <a:lnTo>
                    <a:pt x="1520062" y="652779"/>
                  </a:lnTo>
                  <a:lnTo>
                    <a:pt x="1590972" y="652779"/>
                  </a:lnTo>
                  <a:lnTo>
                    <a:pt x="1591030" y="525017"/>
                  </a:lnTo>
                  <a:close/>
                </a:path>
                <a:path w="1591055" h="1092707">
                  <a:moveTo>
                    <a:pt x="1434845" y="212851"/>
                  </a:moveTo>
                  <a:lnTo>
                    <a:pt x="1387674" y="230407"/>
                  </a:lnTo>
                  <a:lnTo>
                    <a:pt x="1361287" y="262818"/>
                  </a:lnTo>
                  <a:lnTo>
                    <a:pt x="1349617" y="307073"/>
                  </a:lnTo>
                  <a:lnTo>
                    <a:pt x="1349784" y="320924"/>
                  </a:lnTo>
                  <a:lnTo>
                    <a:pt x="1351394" y="333297"/>
                  </a:lnTo>
                  <a:lnTo>
                    <a:pt x="1355846" y="344699"/>
                  </a:lnTo>
                  <a:lnTo>
                    <a:pt x="1366658" y="363357"/>
                  </a:lnTo>
                  <a:lnTo>
                    <a:pt x="1376013" y="368656"/>
                  </a:lnTo>
                  <a:lnTo>
                    <a:pt x="1386611" y="376962"/>
                  </a:lnTo>
                  <a:lnTo>
                    <a:pt x="1398822" y="384595"/>
                  </a:lnTo>
                  <a:lnTo>
                    <a:pt x="1411485" y="390943"/>
                  </a:lnTo>
                  <a:lnTo>
                    <a:pt x="1423439" y="395397"/>
                  </a:lnTo>
                  <a:lnTo>
                    <a:pt x="1433523" y="397344"/>
                  </a:lnTo>
                  <a:lnTo>
                    <a:pt x="1449839" y="396210"/>
                  </a:lnTo>
                  <a:lnTo>
                    <a:pt x="1492191" y="380886"/>
                  </a:lnTo>
                  <a:lnTo>
                    <a:pt x="1521590" y="352441"/>
                  </a:lnTo>
                  <a:lnTo>
                    <a:pt x="1534105" y="317004"/>
                  </a:lnTo>
                  <a:lnTo>
                    <a:pt x="1533174" y="301178"/>
                  </a:lnTo>
                  <a:lnTo>
                    <a:pt x="1519584" y="259993"/>
                  </a:lnTo>
                  <a:lnTo>
                    <a:pt x="1492276" y="230271"/>
                  </a:lnTo>
                  <a:lnTo>
                    <a:pt x="1454437" y="214614"/>
                  </a:lnTo>
                  <a:lnTo>
                    <a:pt x="1440035" y="212971"/>
                  </a:lnTo>
                  <a:lnTo>
                    <a:pt x="1434845" y="212851"/>
                  </a:lnTo>
                  <a:close/>
                </a:path>
                <a:path w="1591055" h="1092707">
                  <a:moveTo>
                    <a:pt x="1235920" y="766318"/>
                  </a:moveTo>
                  <a:lnTo>
                    <a:pt x="1164812" y="766318"/>
                  </a:lnTo>
                  <a:lnTo>
                    <a:pt x="1164843" y="1021683"/>
                  </a:lnTo>
                  <a:lnTo>
                    <a:pt x="1235876" y="1021714"/>
                  </a:lnTo>
                  <a:lnTo>
                    <a:pt x="1235920" y="766318"/>
                  </a:lnTo>
                  <a:close/>
                </a:path>
                <a:path w="1591055" h="1092707">
                  <a:moveTo>
                    <a:pt x="1093963" y="368935"/>
                  </a:moveTo>
                  <a:lnTo>
                    <a:pt x="1093850" y="723732"/>
                  </a:lnTo>
                  <a:lnTo>
                    <a:pt x="1065402" y="723773"/>
                  </a:lnTo>
                  <a:lnTo>
                    <a:pt x="1065402" y="1021677"/>
                  </a:lnTo>
                  <a:lnTo>
                    <a:pt x="1136435" y="1021714"/>
                  </a:lnTo>
                  <a:lnTo>
                    <a:pt x="1136522" y="766349"/>
                  </a:lnTo>
                  <a:lnTo>
                    <a:pt x="1235920" y="766318"/>
                  </a:lnTo>
                  <a:lnTo>
                    <a:pt x="1235963" y="510923"/>
                  </a:lnTo>
                  <a:lnTo>
                    <a:pt x="1335372" y="510921"/>
                  </a:lnTo>
                  <a:lnTo>
                    <a:pt x="1335404" y="439955"/>
                  </a:lnTo>
                  <a:lnTo>
                    <a:pt x="1322054" y="401697"/>
                  </a:lnTo>
                  <a:lnTo>
                    <a:pt x="1288901" y="376890"/>
                  </a:lnTo>
                  <a:lnTo>
                    <a:pt x="1260906" y="369541"/>
                  </a:lnTo>
                  <a:lnTo>
                    <a:pt x="1093963" y="368935"/>
                  </a:lnTo>
                  <a:close/>
                </a:path>
                <a:path w="1591055" h="1092707">
                  <a:moveTo>
                    <a:pt x="1335372" y="510921"/>
                  </a:moveTo>
                  <a:lnTo>
                    <a:pt x="1250060" y="510921"/>
                  </a:lnTo>
                  <a:lnTo>
                    <a:pt x="1250060" y="667001"/>
                  </a:lnTo>
                  <a:lnTo>
                    <a:pt x="1335300" y="667003"/>
                  </a:lnTo>
                  <a:lnTo>
                    <a:pt x="1335372" y="510921"/>
                  </a:lnTo>
                  <a:close/>
                </a:path>
                <a:path w="1591055" h="1092707">
                  <a:moveTo>
                    <a:pt x="909192" y="454151"/>
                  </a:moveTo>
                  <a:lnTo>
                    <a:pt x="667638" y="454151"/>
                  </a:lnTo>
                  <a:lnTo>
                    <a:pt x="681862" y="454172"/>
                  </a:lnTo>
                  <a:lnTo>
                    <a:pt x="681981" y="1092707"/>
                  </a:lnTo>
                  <a:lnTo>
                    <a:pt x="781304" y="1092668"/>
                  </a:lnTo>
                  <a:lnTo>
                    <a:pt x="781338" y="780542"/>
                  </a:lnTo>
                  <a:lnTo>
                    <a:pt x="909192" y="780542"/>
                  </a:lnTo>
                  <a:lnTo>
                    <a:pt x="909192" y="454151"/>
                  </a:lnTo>
                  <a:close/>
                </a:path>
                <a:path w="1591055" h="1092707">
                  <a:moveTo>
                    <a:pt x="909192" y="780542"/>
                  </a:moveTo>
                  <a:lnTo>
                    <a:pt x="781338" y="780542"/>
                  </a:lnTo>
                  <a:lnTo>
                    <a:pt x="809752" y="780581"/>
                  </a:lnTo>
                  <a:lnTo>
                    <a:pt x="809870" y="1092707"/>
                  </a:lnTo>
                  <a:lnTo>
                    <a:pt x="909192" y="1092660"/>
                  </a:lnTo>
                  <a:lnTo>
                    <a:pt x="909192" y="780542"/>
                  </a:lnTo>
                  <a:close/>
                </a:path>
                <a:path w="1591055" h="1092707">
                  <a:moveTo>
                    <a:pt x="1008472" y="454151"/>
                  </a:moveTo>
                  <a:lnTo>
                    <a:pt x="909192" y="454151"/>
                  </a:lnTo>
                  <a:lnTo>
                    <a:pt x="923416" y="454171"/>
                  </a:lnTo>
                  <a:lnTo>
                    <a:pt x="923416" y="667003"/>
                  </a:lnTo>
                  <a:lnTo>
                    <a:pt x="1008633" y="666967"/>
                  </a:lnTo>
                  <a:lnTo>
                    <a:pt x="1008472" y="454151"/>
                  </a:lnTo>
                  <a:close/>
                </a:path>
                <a:path w="1591055" h="1092707">
                  <a:moveTo>
                    <a:pt x="923416" y="298069"/>
                  </a:moveTo>
                  <a:lnTo>
                    <a:pt x="794006" y="298098"/>
                  </a:lnTo>
                  <a:lnTo>
                    <a:pt x="795372" y="298123"/>
                  </a:lnTo>
                  <a:lnTo>
                    <a:pt x="661126" y="298396"/>
                  </a:lnTo>
                  <a:lnTo>
                    <a:pt x="622819" y="313187"/>
                  </a:lnTo>
                  <a:lnTo>
                    <a:pt x="593875" y="344144"/>
                  </a:lnTo>
                  <a:lnTo>
                    <a:pt x="582422" y="383194"/>
                  </a:lnTo>
                  <a:lnTo>
                    <a:pt x="582522" y="667003"/>
                  </a:lnTo>
                  <a:lnTo>
                    <a:pt x="667638" y="666984"/>
                  </a:lnTo>
                  <a:lnTo>
                    <a:pt x="667638" y="454151"/>
                  </a:lnTo>
                  <a:lnTo>
                    <a:pt x="1008472" y="454151"/>
                  </a:lnTo>
                  <a:lnTo>
                    <a:pt x="1008413" y="376672"/>
                  </a:lnTo>
                  <a:lnTo>
                    <a:pt x="997130" y="338393"/>
                  </a:lnTo>
                  <a:lnTo>
                    <a:pt x="968790" y="309497"/>
                  </a:lnTo>
                  <a:lnTo>
                    <a:pt x="940432" y="299438"/>
                  </a:lnTo>
                  <a:lnTo>
                    <a:pt x="923416" y="298069"/>
                  </a:lnTo>
                  <a:close/>
                </a:path>
                <a:path w="1591055" h="1092707">
                  <a:moveTo>
                    <a:pt x="497199" y="510921"/>
                  </a:moveTo>
                  <a:lnTo>
                    <a:pt x="326770" y="510921"/>
                  </a:lnTo>
                  <a:lnTo>
                    <a:pt x="340994" y="510923"/>
                  </a:lnTo>
                  <a:lnTo>
                    <a:pt x="341095" y="1021714"/>
                  </a:lnTo>
                  <a:lnTo>
                    <a:pt x="426211" y="1021683"/>
                  </a:lnTo>
                  <a:lnTo>
                    <a:pt x="426211" y="766317"/>
                  </a:lnTo>
                  <a:lnTo>
                    <a:pt x="525652" y="766317"/>
                  </a:lnTo>
                  <a:lnTo>
                    <a:pt x="525652" y="723773"/>
                  </a:lnTo>
                  <a:lnTo>
                    <a:pt x="497204" y="723732"/>
                  </a:lnTo>
                  <a:lnTo>
                    <a:pt x="497199" y="510921"/>
                  </a:lnTo>
                  <a:close/>
                </a:path>
                <a:path w="1591055" h="1092707">
                  <a:moveTo>
                    <a:pt x="525652" y="766317"/>
                  </a:moveTo>
                  <a:lnTo>
                    <a:pt x="426211" y="766317"/>
                  </a:lnTo>
                  <a:lnTo>
                    <a:pt x="440436" y="766349"/>
                  </a:lnTo>
                  <a:lnTo>
                    <a:pt x="440536" y="1021714"/>
                  </a:lnTo>
                  <a:lnTo>
                    <a:pt x="525652" y="1021677"/>
                  </a:lnTo>
                  <a:lnTo>
                    <a:pt x="525652" y="766317"/>
                  </a:lnTo>
                  <a:close/>
                </a:path>
                <a:path w="1591055" h="1092707">
                  <a:moveTo>
                    <a:pt x="497195" y="368935"/>
                  </a:moveTo>
                  <a:lnTo>
                    <a:pt x="312576" y="370051"/>
                  </a:lnTo>
                  <a:lnTo>
                    <a:pt x="275616" y="388077"/>
                  </a:lnTo>
                  <a:lnTo>
                    <a:pt x="256984" y="424522"/>
                  </a:lnTo>
                  <a:lnTo>
                    <a:pt x="255651" y="439955"/>
                  </a:lnTo>
                  <a:lnTo>
                    <a:pt x="255738" y="667003"/>
                  </a:lnTo>
                  <a:lnTo>
                    <a:pt x="326770" y="667001"/>
                  </a:lnTo>
                  <a:lnTo>
                    <a:pt x="326770" y="510921"/>
                  </a:lnTo>
                  <a:lnTo>
                    <a:pt x="497199" y="510921"/>
                  </a:lnTo>
                  <a:lnTo>
                    <a:pt x="497195" y="368935"/>
                  </a:lnTo>
                  <a:close/>
                </a:path>
                <a:path w="1591055" h="1092707">
                  <a:moveTo>
                    <a:pt x="440435" y="127762"/>
                  </a:moveTo>
                  <a:lnTo>
                    <a:pt x="398980" y="133031"/>
                  </a:lnTo>
                  <a:lnTo>
                    <a:pt x="361362" y="149861"/>
                  </a:lnTo>
                  <a:lnTo>
                    <a:pt x="332876" y="177808"/>
                  </a:lnTo>
                  <a:lnTo>
                    <a:pt x="316137" y="216407"/>
                  </a:lnTo>
                  <a:lnTo>
                    <a:pt x="312795" y="247828"/>
                  </a:lnTo>
                  <a:lnTo>
                    <a:pt x="314636" y="260349"/>
                  </a:lnTo>
                  <a:lnTo>
                    <a:pt x="330022" y="296104"/>
                  </a:lnTo>
                  <a:lnTo>
                    <a:pt x="358081" y="326251"/>
                  </a:lnTo>
                  <a:lnTo>
                    <a:pt x="396090" y="347069"/>
                  </a:lnTo>
                  <a:lnTo>
                    <a:pt x="441325" y="354833"/>
                  </a:lnTo>
                  <a:lnTo>
                    <a:pt x="453343" y="353904"/>
                  </a:lnTo>
                  <a:lnTo>
                    <a:pt x="501526" y="338132"/>
                  </a:lnTo>
                  <a:lnTo>
                    <a:pt x="525652" y="326389"/>
                  </a:lnTo>
                  <a:lnTo>
                    <a:pt x="525652" y="312165"/>
                  </a:lnTo>
                  <a:lnTo>
                    <a:pt x="530662" y="302660"/>
                  </a:lnTo>
                  <a:lnTo>
                    <a:pt x="550521" y="259604"/>
                  </a:lnTo>
                  <a:lnTo>
                    <a:pt x="553540" y="230689"/>
                  </a:lnTo>
                  <a:lnTo>
                    <a:pt x="551222" y="215093"/>
                  </a:lnTo>
                  <a:lnTo>
                    <a:pt x="533816" y="175293"/>
                  </a:lnTo>
                  <a:lnTo>
                    <a:pt x="504276" y="146852"/>
                  </a:lnTo>
                  <a:lnTo>
                    <a:pt x="467152" y="130900"/>
                  </a:lnTo>
                  <a:lnTo>
                    <a:pt x="453878" y="128553"/>
                  </a:lnTo>
                  <a:lnTo>
                    <a:pt x="440435" y="127762"/>
                  </a:lnTo>
                  <a:close/>
                </a:path>
                <a:path w="1591055" h="1092707">
                  <a:moveTo>
                    <a:pt x="1150619" y="127762"/>
                  </a:moveTo>
                  <a:lnTo>
                    <a:pt x="1105076" y="134759"/>
                  </a:lnTo>
                  <a:lnTo>
                    <a:pt x="1070274" y="155000"/>
                  </a:lnTo>
                  <a:lnTo>
                    <a:pt x="1047342" y="187353"/>
                  </a:lnTo>
                  <a:lnTo>
                    <a:pt x="1037410" y="230689"/>
                  </a:lnTo>
                  <a:lnTo>
                    <a:pt x="1037413" y="251194"/>
                  </a:lnTo>
                  <a:lnTo>
                    <a:pt x="1043457" y="294205"/>
                  </a:lnTo>
                  <a:lnTo>
                    <a:pt x="1062835" y="312689"/>
                  </a:lnTo>
                  <a:lnTo>
                    <a:pt x="1065399" y="324030"/>
                  </a:lnTo>
                  <a:lnTo>
                    <a:pt x="1101275" y="342814"/>
                  </a:lnTo>
                  <a:lnTo>
                    <a:pt x="1149008" y="354822"/>
                  </a:lnTo>
                  <a:lnTo>
                    <a:pt x="1162726" y="353804"/>
                  </a:lnTo>
                  <a:lnTo>
                    <a:pt x="1201896" y="339803"/>
                  </a:lnTo>
                  <a:lnTo>
                    <a:pt x="1234741" y="312844"/>
                  </a:lnTo>
                  <a:lnTo>
                    <a:pt x="1256950" y="277373"/>
                  </a:lnTo>
                  <a:lnTo>
                    <a:pt x="1263719" y="251194"/>
                  </a:lnTo>
                  <a:lnTo>
                    <a:pt x="1262891" y="233527"/>
                  </a:lnTo>
                  <a:lnTo>
                    <a:pt x="1250115" y="188506"/>
                  </a:lnTo>
                  <a:lnTo>
                    <a:pt x="1225004" y="155684"/>
                  </a:lnTo>
                  <a:lnTo>
                    <a:pt x="1191550" y="135352"/>
                  </a:lnTo>
                  <a:lnTo>
                    <a:pt x="1153744" y="127804"/>
                  </a:lnTo>
                  <a:lnTo>
                    <a:pt x="1150619" y="127762"/>
                  </a:lnTo>
                  <a:close/>
                </a:path>
              </a:pathLst>
            </a:custGeom>
            <a:solidFill>
              <a:srgbClr val="585858"/>
            </a:solidFill>
          </p:spPr>
          <p:txBody>
            <a:bodyPr bIns="0" lIns="0" rIns="0" rtlCol="0" tIns="0" wrap="square">
              <a:spAutoFit/>
            </a:bodyPr>
            <a:p>
              <a:endParaRPr dirty="0"/>
            </a:p>
          </p:txBody>
        </p:sp>
        <p:sp>
          <p:nvSpPr>
            <p:cNvPr id="1049242" name="object 49"/>
            <p:cNvSpPr/>
            <p:nvPr/>
          </p:nvSpPr>
          <p:spPr>
            <a:xfrm>
              <a:off x="8467725" y="1698307"/>
              <a:ext cx="95250" cy="0"/>
            </a:xfrm>
            <a:custGeom>
              <a:avLst/>
              <a:ahLst/>
              <a:rect l="l" t="t" r="r" b="b"/>
              <a:pathLst>
                <a:path w="95250">
                  <a:moveTo>
                    <a:pt x="0" y="0"/>
                  </a:moveTo>
                  <a:lnTo>
                    <a:pt x="95250" y="0"/>
                  </a:lnTo>
                </a:path>
              </a:pathLst>
            </a:custGeom>
            <a:ln w="48895">
              <a:solidFill>
                <a:srgbClr val="FFFFFF"/>
              </a:solidFill>
            </a:ln>
          </p:spPr>
          <p:txBody>
            <a:bodyPr bIns="0" lIns="0" rIns="0" rtlCol="0" tIns="0" wrap="square">
              <a:spAutoFit/>
            </a:bodyPr>
            <a:p>
              <a:endParaRPr dirty="0"/>
            </a:p>
          </p:txBody>
        </p:sp>
        <p:sp>
          <p:nvSpPr>
            <p:cNvPr id="1049243" name="object 50"/>
            <p:cNvSpPr/>
            <p:nvPr/>
          </p:nvSpPr>
          <p:spPr>
            <a:xfrm>
              <a:off x="8420100" y="1579244"/>
              <a:ext cx="190500" cy="95250"/>
            </a:xfrm>
            <a:custGeom>
              <a:avLst/>
              <a:ahLst/>
              <a:rect l="l" t="t" r="r" b="b"/>
              <a:pathLst>
                <a:path w="190500" h="95250">
                  <a:moveTo>
                    <a:pt x="190500" y="0"/>
                  </a:moveTo>
                  <a:lnTo>
                    <a:pt x="0" y="0"/>
                  </a:lnTo>
                  <a:lnTo>
                    <a:pt x="0" y="95250"/>
                  </a:lnTo>
                  <a:lnTo>
                    <a:pt x="190500" y="95250"/>
                  </a:lnTo>
                  <a:lnTo>
                    <a:pt x="190500" y="0"/>
                  </a:lnTo>
                  <a:close/>
                </a:path>
              </a:pathLst>
            </a:custGeom>
            <a:solidFill>
              <a:srgbClr val="FFFFFF"/>
            </a:solidFill>
          </p:spPr>
          <p:txBody>
            <a:bodyPr bIns="0" lIns="0" rIns="0" rtlCol="0" tIns="0" wrap="square">
              <a:spAutoFit/>
            </a:bodyPr>
            <a:p>
              <a:endParaRPr dirty="0"/>
            </a:p>
          </p:txBody>
        </p:sp>
        <p:sp>
          <p:nvSpPr>
            <p:cNvPr id="1049244" name="object 51"/>
            <p:cNvSpPr/>
            <p:nvPr/>
          </p:nvSpPr>
          <p:spPr>
            <a:xfrm>
              <a:off x="8467725" y="1555432"/>
              <a:ext cx="95250" cy="0"/>
            </a:xfrm>
            <a:custGeom>
              <a:avLst/>
              <a:ahLst/>
              <a:rect l="l" t="t" r="r" b="b"/>
              <a:pathLst>
                <a:path w="95250">
                  <a:moveTo>
                    <a:pt x="0" y="0"/>
                  </a:moveTo>
                  <a:lnTo>
                    <a:pt x="95250" y="0"/>
                  </a:lnTo>
                </a:path>
              </a:pathLst>
            </a:custGeom>
            <a:ln w="48895">
              <a:solidFill>
                <a:srgbClr val="FFFFFF"/>
              </a:solidFill>
            </a:ln>
          </p:spPr>
          <p:txBody>
            <a:bodyPr bIns="0" lIns="0" rIns="0" rtlCol="0" tIns="0" wrap="square">
              <a:spAutoFit/>
            </a:bodyPr>
            <a:p>
              <a:endParaRPr dirty="0"/>
            </a:p>
          </p:txBody>
        </p:sp>
        <p:sp>
          <p:nvSpPr>
            <p:cNvPr id="1049245" name="object 52"/>
            <p:cNvSpPr/>
            <p:nvPr/>
          </p:nvSpPr>
          <p:spPr>
            <a:xfrm>
              <a:off x="8859011" y="1691639"/>
              <a:ext cx="67056" cy="0"/>
            </a:xfrm>
            <a:custGeom>
              <a:avLst/>
              <a:ahLst/>
              <a:rect l="l" t="t" r="r" b="b"/>
              <a:pathLst>
                <a:path w="67056">
                  <a:moveTo>
                    <a:pt x="0" y="0"/>
                  </a:moveTo>
                  <a:lnTo>
                    <a:pt x="67056" y="0"/>
                  </a:lnTo>
                </a:path>
              </a:pathLst>
            </a:custGeom>
            <a:ln w="34797">
              <a:solidFill>
                <a:srgbClr val="FFFFFF"/>
              </a:solidFill>
            </a:ln>
          </p:spPr>
          <p:txBody>
            <a:bodyPr bIns="0" lIns="0" rIns="0" rtlCol="0" tIns="0" wrap="square">
              <a:spAutoFit/>
            </a:bodyPr>
            <a:p>
              <a:endParaRPr dirty="0"/>
            </a:p>
          </p:txBody>
        </p:sp>
        <p:sp>
          <p:nvSpPr>
            <p:cNvPr id="1049246" name="object 53"/>
            <p:cNvSpPr/>
            <p:nvPr/>
          </p:nvSpPr>
          <p:spPr>
            <a:xfrm>
              <a:off x="8825483" y="1604772"/>
              <a:ext cx="134112" cy="70103"/>
            </a:xfrm>
            <a:custGeom>
              <a:avLst/>
              <a:ahLst/>
              <a:rect l="l" t="t" r="r" b="b"/>
              <a:pathLst>
                <a:path w="134112" h="70103">
                  <a:moveTo>
                    <a:pt x="134112" y="0"/>
                  </a:moveTo>
                  <a:lnTo>
                    <a:pt x="0" y="0"/>
                  </a:lnTo>
                  <a:lnTo>
                    <a:pt x="0" y="70103"/>
                  </a:lnTo>
                  <a:lnTo>
                    <a:pt x="134112" y="70103"/>
                  </a:lnTo>
                  <a:lnTo>
                    <a:pt x="134112" y="0"/>
                  </a:lnTo>
                  <a:close/>
                </a:path>
              </a:pathLst>
            </a:custGeom>
            <a:solidFill>
              <a:srgbClr val="FFFFFF"/>
            </a:solidFill>
          </p:spPr>
          <p:txBody>
            <a:bodyPr bIns="0" lIns="0" rIns="0" rtlCol="0" tIns="0" wrap="square">
              <a:spAutoFit/>
            </a:bodyPr>
            <a:p>
              <a:endParaRPr dirty="0"/>
            </a:p>
          </p:txBody>
        </p:sp>
        <p:sp>
          <p:nvSpPr>
            <p:cNvPr id="1049247" name="object 54"/>
            <p:cNvSpPr/>
            <p:nvPr/>
          </p:nvSpPr>
          <p:spPr>
            <a:xfrm>
              <a:off x="8859011" y="1588008"/>
              <a:ext cx="67056" cy="0"/>
            </a:xfrm>
            <a:custGeom>
              <a:avLst/>
              <a:ahLst/>
              <a:rect l="l" t="t" r="r" b="b"/>
              <a:pathLst>
                <a:path w="67056">
                  <a:moveTo>
                    <a:pt x="0" y="0"/>
                  </a:moveTo>
                  <a:lnTo>
                    <a:pt x="67056" y="0"/>
                  </a:lnTo>
                </a:path>
              </a:pathLst>
            </a:custGeom>
            <a:ln w="34797">
              <a:solidFill>
                <a:srgbClr val="FFFFFF"/>
              </a:solidFill>
            </a:ln>
          </p:spPr>
          <p:txBody>
            <a:bodyPr bIns="0" lIns="0" rIns="0" rtlCol="0" tIns="0" wrap="square">
              <a:spAutoFit/>
            </a:bodyPr>
            <a:p>
              <a:endParaRPr dirty="0"/>
            </a:p>
          </p:txBody>
        </p:sp>
        <p:sp>
          <p:nvSpPr>
            <p:cNvPr id="1049248" name="object 55"/>
            <p:cNvSpPr/>
            <p:nvPr/>
          </p:nvSpPr>
          <p:spPr>
            <a:xfrm>
              <a:off x="9153143" y="1735835"/>
              <a:ext cx="68579" cy="0"/>
            </a:xfrm>
            <a:custGeom>
              <a:avLst/>
              <a:ahLst/>
              <a:rect l="l" t="t" r="r" b="b"/>
              <a:pathLst>
                <a:path w="68579">
                  <a:moveTo>
                    <a:pt x="0" y="0"/>
                  </a:moveTo>
                  <a:lnTo>
                    <a:pt x="68579" y="0"/>
                  </a:lnTo>
                </a:path>
              </a:pathLst>
            </a:custGeom>
            <a:ln w="34797">
              <a:solidFill>
                <a:srgbClr val="FFFFFF"/>
              </a:solidFill>
            </a:ln>
          </p:spPr>
          <p:txBody>
            <a:bodyPr bIns="0" lIns="0" rIns="0" rtlCol="0" tIns="0" wrap="square">
              <a:spAutoFit/>
            </a:bodyPr>
            <a:p>
              <a:endParaRPr dirty="0"/>
            </a:p>
          </p:txBody>
        </p:sp>
        <p:sp>
          <p:nvSpPr>
            <p:cNvPr id="1049249" name="object 56"/>
            <p:cNvSpPr/>
            <p:nvPr/>
          </p:nvSpPr>
          <p:spPr>
            <a:xfrm>
              <a:off x="9119616" y="1652016"/>
              <a:ext cx="135635" cy="67056"/>
            </a:xfrm>
            <a:custGeom>
              <a:avLst/>
              <a:ahLst/>
              <a:rect l="l" t="t" r="r" b="b"/>
              <a:pathLst>
                <a:path w="135635" h="67056">
                  <a:moveTo>
                    <a:pt x="135635" y="0"/>
                  </a:moveTo>
                  <a:lnTo>
                    <a:pt x="0" y="0"/>
                  </a:lnTo>
                  <a:lnTo>
                    <a:pt x="0" y="67056"/>
                  </a:lnTo>
                  <a:lnTo>
                    <a:pt x="135635" y="67056"/>
                  </a:lnTo>
                  <a:lnTo>
                    <a:pt x="135635" y="0"/>
                  </a:lnTo>
                  <a:close/>
                </a:path>
              </a:pathLst>
            </a:custGeom>
            <a:solidFill>
              <a:srgbClr val="FFFFFF"/>
            </a:solidFill>
          </p:spPr>
          <p:txBody>
            <a:bodyPr bIns="0" lIns="0" rIns="0" rtlCol="0" tIns="0" wrap="square">
              <a:spAutoFit/>
            </a:bodyPr>
            <a:p>
              <a:endParaRPr dirty="0"/>
            </a:p>
          </p:txBody>
        </p:sp>
        <p:sp>
          <p:nvSpPr>
            <p:cNvPr id="1049250" name="object 57"/>
            <p:cNvSpPr/>
            <p:nvPr/>
          </p:nvSpPr>
          <p:spPr>
            <a:xfrm>
              <a:off x="9153143" y="1635251"/>
              <a:ext cx="68579" cy="0"/>
            </a:xfrm>
            <a:custGeom>
              <a:avLst/>
              <a:ahLst/>
              <a:rect l="l" t="t" r="r" b="b"/>
              <a:pathLst>
                <a:path w="68579">
                  <a:moveTo>
                    <a:pt x="0" y="0"/>
                  </a:moveTo>
                  <a:lnTo>
                    <a:pt x="68579" y="0"/>
                  </a:lnTo>
                </a:path>
              </a:pathLst>
            </a:custGeom>
            <a:ln w="34797">
              <a:solidFill>
                <a:srgbClr val="FFFFFF"/>
              </a:solidFill>
            </a:ln>
          </p:spPr>
          <p:txBody>
            <a:bodyPr bIns="0" lIns="0" rIns="0" rtlCol="0" tIns="0" wrap="square">
              <a:spAutoFit/>
            </a:bodyPr>
            <a:p>
              <a:endParaRPr dirty="0"/>
            </a:p>
          </p:txBody>
        </p:sp>
        <p:sp>
          <p:nvSpPr>
            <p:cNvPr id="1049251" name="object 58"/>
            <p:cNvSpPr/>
            <p:nvPr/>
          </p:nvSpPr>
          <p:spPr>
            <a:xfrm>
              <a:off x="8088248" y="1679257"/>
              <a:ext cx="67818" cy="0"/>
            </a:xfrm>
            <a:custGeom>
              <a:avLst/>
              <a:ahLst/>
              <a:rect l="l" t="t" r="r" b="b"/>
              <a:pathLst>
                <a:path w="67818">
                  <a:moveTo>
                    <a:pt x="0" y="0"/>
                  </a:moveTo>
                  <a:lnTo>
                    <a:pt x="67818" y="0"/>
                  </a:lnTo>
                </a:path>
              </a:pathLst>
            </a:custGeom>
            <a:ln w="35179">
              <a:solidFill>
                <a:srgbClr val="FFFFFF"/>
              </a:solidFill>
            </a:ln>
          </p:spPr>
          <p:txBody>
            <a:bodyPr bIns="0" lIns="0" rIns="0" rtlCol="0" tIns="0" wrap="square">
              <a:spAutoFit/>
            </a:bodyPr>
            <a:p>
              <a:endParaRPr dirty="0"/>
            </a:p>
          </p:txBody>
        </p:sp>
        <p:sp>
          <p:nvSpPr>
            <p:cNvPr id="1049252" name="object 59"/>
            <p:cNvSpPr/>
            <p:nvPr/>
          </p:nvSpPr>
          <p:spPr>
            <a:xfrm>
              <a:off x="8054340" y="1592961"/>
              <a:ext cx="135635" cy="69341"/>
            </a:xfrm>
            <a:custGeom>
              <a:avLst/>
              <a:ahLst/>
              <a:rect l="l" t="t" r="r" b="b"/>
              <a:pathLst>
                <a:path w="135635" h="69341">
                  <a:moveTo>
                    <a:pt x="135635" y="0"/>
                  </a:moveTo>
                  <a:lnTo>
                    <a:pt x="0" y="0"/>
                  </a:lnTo>
                  <a:lnTo>
                    <a:pt x="0" y="69341"/>
                  </a:lnTo>
                  <a:lnTo>
                    <a:pt x="135635" y="69341"/>
                  </a:lnTo>
                  <a:lnTo>
                    <a:pt x="135635" y="0"/>
                  </a:lnTo>
                  <a:close/>
                </a:path>
              </a:pathLst>
            </a:custGeom>
            <a:solidFill>
              <a:srgbClr val="FFFFFF"/>
            </a:solidFill>
          </p:spPr>
          <p:txBody>
            <a:bodyPr bIns="0" lIns="0" rIns="0" rtlCol="0" tIns="0" wrap="square">
              <a:spAutoFit/>
            </a:bodyPr>
            <a:p>
              <a:endParaRPr dirty="0"/>
            </a:p>
          </p:txBody>
        </p:sp>
        <p:sp>
          <p:nvSpPr>
            <p:cNvPr id="1049253" name="object 60"/>
            <p:cNvSpPr/>
            <p:nvPr/>
          </p:nvSpPr>
          <p:spPr>
            <a:xfrm>
              <a:off x="8088248" y="1576006"/>
              <a:ext cx="67818" cy="0"/>
            </a:xfrm>
            <a:custGeom>
              <a:avLst/>
              <a:ahLst/>
              <a:rect l="l" t="t" r="r" b="b"/>
              <a:pathLst>
                <a:path w="67818">
                  <a:moveTo>
                    <a:pt x="0" y="0"/>
                  </a:moveTo>
                  <a:lnTo>
                    <a:pt x="67818" y="0"/>
                  </a:lnTo>
                </a:path>
              </a:pathLst>
            </a:custGeom>
            <a:ln w="35179">
              <a:solidFill>
                <a:srgbClr val="FFFFFF"/>
              </a:solidFill>
            </a:ln>
          </p:spPr>
          <p:txBody>
            <a:bodyPr bIns="0" lIns="0" rIns="0" rtlCol="0" tIns="0" wrap="square">
              <a:spAutoFit/>
            </a:bodyPr>
            <a:p>
              <a:endParaRPr dirty="0"/>
            </a:p>
          </p:txBody>
        </p:sp>
        <p:sp>
          <p:nvSpPr>
            <p:cNvPr id="1049254" name="object 61"/>
            <p:cNvSpPr/>
            <p:nvPr/>
          </p:nvSpPr>
          <p:spPr>
            <a:xfrm>
              <a:off x="7783448" y="1728025"/>
              <a:ext cx="67818" cy="0"/>
            </a:xfrm>
            <a:custGeom>
              <a:avLst/>
              <a:ahLst/>
              <a:rect l="l" t="t" r="r" b="b"/>
              <a:pathLst>
                <a:path w="67818">
                  <a:moveTo>
                    <a:pt x="0" y="0"/>
                  </a:moveTo>
                  <a:lnTo>
                    <a:pt x="67818" y="0"/>
                  </a:lnTo>
                </a:path>
              </a:pathLst>
            </a:custGeom>
            <a:ln w="35178">
              <a:solidFill>
                <a:srgbClr val="FFFFFF"/>
              </a:solidFill>
            </a:ln>
          </p:spPr>
          <p:txBody>
            <a:bodyPr bIns="0" lIns="0" rIns="0" rtlCol="0" tIns="0" wrap="square">
              <a:spAutoFit/>
            </a:bodyPr>
            <a:p>
              <a:endParaRPr dirty="0"/>
            </a:p>
          </p:txBody>
        </p:sp>
        <p:sp>
          <p:nvSpPr>
            <p:cNvPr id="1049255" name="object 62"/>
            <p:cNvSpPr/>
            <p:nvPr/>
          </p:nvSpPr>
          <p:spPr>
            <a:xfrm>
              <a:off x="7749540" y="1641729"/>
              <a:ext cx="135635" cy="69342"/>
            </a:xfrm>
            <a:custGeom>
              <a:avLst/>
              <a:ahLst/>
              <a:rect l="l" t="t" r="r" b="b"/>
              <a:pathLst>
                <a:path w="135635" h="69342">
                  <a:moveTo>
                    <a:pt x="135635" y="0"/>
                  </a:moveTo>
                  <a:lnTo>
                    <a:pt x="0" y="0"/>
                  </a:lnTo>
                  <a:lnTo>
                    <a:pt x="0" y="69342"/>
                  </a:lnTo>
                  <a:lnTo>
                    <a:pt x="135635" y="69342"/>
                  </a:lnTo>
                  <a:lnTo>
                    <a:pt x="135635" y="0"/>
                  </a:lnTo>
                  <a:close/>
                </a:path>
              </a:pathLst>
            </a:custGeom>
            <a:solidFill>
              <a:srgbClr val="FFFFFF"/>
            </a:solidFill>
          </p:spPr>
          <p:txBody>
            <a:bodyPr bIns="0" lIns="0" rIns="0" rtlCol="0" tIns="0" wrap="square">
              <a:spAutoFit/>
            </a:bodyPr>
            <a:p>
              <a:endParaRPr dirty="0"/>
            </a:p>
          </p:txBody>
        </p:sp>
        <p:sp>
          <p:nvSpPr>
            <p:cNvPr id="1049256" name="object 63"/>
            <p:cNvSpPr/>
            <p:nvPr/>
          </p:nvSpPr>
          <p:spPr>
            <a:xfrm>
              <a:off x="7783448" y="1624774"/>
              <a:ext cx="67818" cy="0"/>
            </a:xfrm>
            <a:custGeom>
              <a:avLst/>
              <a:ahLst/>
              <a:rect l="l" t="t" r="r" b="b"/>
              <a:pathLst>
                <a:path w="67818">
                  <a:moveTo>
                    <a:pt x="0" y="0"/>
                  </a:moveTo>
                  <a:lnTo>
                    <a:pt x="67818" y="0"/>
                  </a:lnTo>
                </a:path>
              </a:pathLst>
            </a:custGeom>
            <a:ln w="35178">
              <a:solidFill>
                <a:srgbClr val="FFFFFF"/>
              </a:solidFill>
            </a:ln>
          </p:spPr>
          <p:txBody>
            <a:bodyPr bIns="0" lIns="0" rIns="0" rtlCol="0" tIns="0" wrap="square">
              <a:spAutoFit/>
            </a:bodyPr>
            <a:p>
              <a:endParaRPr dirty="0"/>
            </a:p>
          </p:txBody>
        </p:sp>
        <p:sp>
          <p:nvSpPr>
            <p:cNvPr id="1049257" name="object 64"/>
            <p:cNvSpPr txBox="1"/>
            <p:nvPr/>
          </p:nvSpPr>
          <p:spPr>
            <a:xfrm>
              <a:off x="5990082" y="5050282"/>
              <a:ext cx="1242060" cy="256540"/>
            </a:xfrm>
            <a:prstGeom prst="rect"/>
          </p:spPr>
          <p:txBody>
            <a:bodyPr bIns="0" lIns="0" rIns="0" rtlCol="0" tIns="0" vert="horz" wrap="square">
              <a:spAutoFit/>
            </a:bodyPr>
            <a:p>
              <a:pPr marL="12700">
                <a:lnSpc>
                  <a:spcPct val="100000"/>
                </a:lnSpc>
              </a:pPr>
              <a:r>
                <a:rPr b="1" dirty="0" sz="1600" spc="-25">
                  <a:solidFill>
                    <a:srgbClr val="007133"/>
                  </a:solidFill>
                  <a:latin typeface="微软雅黑"/>
                  <a:cs typeface="微软雅黑"/>
                </a:rPr>
                <a:t>应急救援队伍</a:t>
              </a:r>
              <a:endParaRPr dirty="0" sz="1600">
                <a:latin typeface="微软雅黑"/>
                <a:cs typeface="微软雅黑"/>
              </a:endParaRPr>
            </a:p>
          </p:txBody>
        </p:sp>
        <p:sp>
          <p:nvSpPr>
            <p:cNvPr id="1049258" name="object 65"/>
            <p:cNvSpPr/>
            <p:nvPr/>
          </p:nvSpPr>
          <p:spPr>
            <a:xfrm>
              <a:off x="8383523" y="3697223"/>
              <a:ext cx="554735" cy="545592"/>
            </a:xfrm>
            <a:custGeom>
              <a:avLst/>
              <a:ahLst/>
              <a:rect l="l" t="t" r="r" b="b"/>
              <a:pathLst>
                <a:path w="554735" h="545592">
                  <a:moveTo>
                    <a:pt x="0" y="83184"/>
                  </a:moveTo>
                  <a:lnTo>
                    <a:pt x="10742" y="42240"/>
                  </a:lnTo>
                  <a:lnTo>
                    <a:pt x="39105" y="12609"/>
                  </a:lnTo>
                  <a:lnTo>
                    <a:pt x="79289" y="89"/>
                  </a:lnTo>
                  <a:lnTo>
                    <a:pt x="471550" y="0"/>
                  </a:lnTo>
                  <a:lnTo>
                    <a:pt x="486098" y="1265"/>
                  </a:lnTo>
                  <a:lnTo>
                    <a:pt x="523915" y="18525"/>
                  </a:lnTo>
                  <a:lnTo>
                    <a:pt x="548487" y="51472"/>
                  </a:lnTo>
                  <a:lnTo>
                    <a:pt x="554735" y="462406"/>
                  </a:lnTo>
                  <a:lnTo>
                    <a:pt x="553470" y="476954"/>
                  </a:lnTo>
                  <a:lnTo>
                    <a:pt x="536210" y="514771"/>
                  </a:lnTo>
                  <a:lnTo>
                    <a:pt x="503263" y="539343"/>
                  </a:lnTo>
                  <a:lnTo>
                    <a:pt x="83184" y="545592"/>
                  </a:lnTo>
                  <a:lnTo>
                    <a:pt x="68637" y="544326"/>
                  </a:lnTo>
                  <a:lnTo>
                    <a:pt x="30820" y="527066"/>
                  </a:lnTo>
                  <a:lnTo>
                    <a:pt x="6248" y="494119"/>
                  </a:lnTo>
                  <a:lnTo>
                    <a:pt x="0" y="83184"/>
                  </a:lnTo>
                  <a:close/>
                </a:path>
              </a:pathLst>
            </a:custGeom>
            <a:ln w="57912">
              <a:solidFill>
                <a:srgbClr val="C00000"/>
              </a:solidFill>
            </a:ln>
          </p:spPr>
          <p:txBody>
            <a:bodyPr bIns="0" lIns="0" rIns="0" rtlCol="0" tIns="0" wrap="square">
              <a:spAutoFit/>
            </a:bodyPr>
            <a:p>
              <a:endParaRPr dirty="0"/>
            </a:p>
          </p:txBody>
        </p:sp>
        <p:sp>
          <p:nvSpPr>
            <p:cNvPr id="1049259" name="object 66"/>
            <p:cNvSpPr/>
            <p:nvPr/>
          </p:nvSpPr>
          <p:spPr>
            <a:xfrm>
              <a:off x="7921752" y="3895344"/>
              <a:ext cx="1478279" cy="890016"/>
            </a:xfrm>
            <a:custGeom>
              <a:avLst/>
              <a:ahLst/>
              <a:rect l="l" t="t" r="r" b="b"/>
              <a:pathLst>
                <a:path w="1478279" h="890016">
                  <a:moveTo>
                    <a:pt x="1254759" y="0"/>
                  </a:moveTo>
                  <a:lnTo>
                    <a:pt x="223520" y="0"/>
                  </a:lnTo>
                  <a:lnTo>
                    <a:pt x="205188" y="740"/>
                  </a:lnTo>
                  <a:lnTo>
                    <a:pt x="152871" y="11395"/>
                  </a:lnTo>
                  <a:lnTo>
                    <a:pt x="105780" y="33489"/>
                  </a:lnTo>
                  <a:lnTo>
                    <a:pt x="65468" y="65468"/>
                  </a:lnTo>
                  <a:lnTo>
                    <a:pt x="33489" y="105780"/>
                  </a:lnTo>
                  <a:lnTo>
                    <a:pt x="11395" y="152871"/>
                  </a:lnTo>
                  <a:lnTo>
                    <a:pt x="740" y="205188"/>
                  </a:lnTo>
                  <a:lnTo>
                    <a:pt x="0" y="223519"/>
                  </a:lnTo>
                  <a:lnTo>
                    <a:pt x="0" y="666495"/>
                  </a:lnTo>
                  <a:lnTo>
                    <a:pt x="6496" y="720209"/>
                  </a:lnTo>
                  <a:lnTo>
                    <a:pt x="24949" y="769215"/>
                  </a:lnTo>
                  <a:lnTo>
                    <a:pt x="53806" y="811959"/>
                  </a:lnTo>
                  <a:lnTo>
                    <a:pt x="91513" y="846888"/>
                  </a:lnTo>
                  <a:lnTo>
                    <a:pt x="136517" y="872450"/>
                  </a:lnTo>
                  <a:lnTo>
                    <a:pt x="187264" y="887090"/>
                  </a:lnTo>
                  <a:lnTo>
                    <a:pt x="223520" y="890015"/>
                  </a:lnTo>
                  <a:lnTo>
                    <a:pt x="1254759" y="890015"/>
                  </a:lnTo>
                  <a:lnTo>
                    <a:pt x="1308473" y="883519"/>
                  </a:lnTo>
                  <a:lnTo>
                    <a:pt x="1357479" y="865066"/>
                  </a:lnTo>
                  <a:lnTo>
                    <a:pt x="1400223" y="836209"/>
                  </a:lnTo>
                  <a:lnTo>
                    <a:pt x="1435152" y="798502"/>
                  </a:lnTo>
                  <a:lnTo>
                    <a:pt x="1460714" y="753498"/>
                  </a:lnTo>
                  <a:lnTo>
                    <a:pt x="1475354" y="702751"/>
                  </a:lnTo>
                  <a:lnTo>
                    <a:pt x="1478279" y="666495"/>
                  </a:lnTo>
                  <a:lnTo>
                    <a:pt x="1478279" y="223519"/>
                  </a:lnTo>
                  <a:lnTo>
                    <a:pt x="1471783" y="169806"/>
                  </a:lnTo>
                  <a:lnTo>
                    <a:pt x="1453330" y="120800"/>
                  </a:lnTo>
                  <a:lnTo>
                    <a:pt x="1424473" y="78056"/>
                  </a:lnTo>
                  <a:lnTo>
                    <a:pt x="1386766" y="43127"/>
                  </a:lnTo>
                  <a:lnTo>
                    <a:pt x="1341762" y="17565"/>
                  </a:lnTo>
                  <a:lnTo>
                    <a:pt x="1291015" y="2925"/>
                  </a:lnTo>
                  <a:lnTo>
                    <a:pt x="1254759" y="0"/>
                  </a:lnTo>
                  <a:close/>
                </a:path>
              </a:pathLst>
            </a:custGeom>
            <a:solidFill>
              <a:srgbClr val="FFFFFF"/>
            </a:solidFill>
          </p:spPr>
          <p:txBody>
            <a:bodyPr bIns="0" lIns="0" rIns="0" rtlCol="0" tIns="0" wrap="square">
              <a:spAutoFit/>
            </a:bodyPr>
            <a:p>
              <a:endParaRPr dirty="0"/>
            </a:p>
          </p:txBody>
        </p:sp>
        <p:sp>
          <p:nvSpPr>
            <p:cNvPr id="1049260" name="object 67"/>
            <p:cNvSpPr/>
            <p:nvPr/>
          </p:nvSpPr>
          <p:spPr>
            <a:xfrm>
              <a:off x="7921752" y="3895344"/>
              <a:ext cx="1478279" cy="890016"/>
            </a:xfrm>
            <a:custGeom>
              <a:avLst/>
              <a:ahLst/>
              <a:rect l="l" t="t" r="r" b="b"/>
              <a:pathLst>
                <a:path w="1478279" h="890016">
                  <a:moveTo>
                    <a:pt x="0" y="223519"/>
                  </a:moveTo>
                  <a:lnTo>
                    <a:pt x="6496" y="169806"/>
                  </a:lnTo>
                  <a:lnTo>
                    <a:pt x="24949" y="120800"/>
                  </a:lnTo>
                  <a:lnTo>
                    <a:pt x="53806" y="78056"/>
                  </a:lnTo>
                  <a:lnTo>
                    <a:pt x="91513" y="43127"/>
                  </a:lnTo>
                  <a:lnTo>
                    <a:pt x="136517" y="17565"/>
                  </a:lnTo>
                  <a:lnTo>
                    <a:pt x="187264" y="2925"/>
                  </a:lnTo>
                  <a:lnTo>
                    <a:pt x="223520" y="0"/>
                  </a:lnTo>
                  <a:lnTo>
                    <a:pt x="1254759" y="0"/>
                  </a:lnTo>
                  <a:lnTo>
                    <a:pt x="1308473" y="6496"/>
                  </a:lnTo>
                  <a:lnTo>
                    <a:pt x="1357479" y="24949"/>
                  </a:lnTo>
                  <a:lnTo>
                    <a:pt x="1400223" y="53806"/>
                  </a:lnTo>
                  <a:lnTo>
                    <a:pt x="1435152" y="91513"/>
                  </a:lnTo>
                  <a:lnTo>
                    <a:pt x="1460714" y="136517"/>
                  </a:lnTo>
                  <a:lnTo>
                    <a:pt x="1475354" y="187264"/>
                  </a:lnTo>
                  <a:lnTo>
                    <a:pt x="1478279" y="223519"/>
                  </a:lnTo>
                  <a:lnTo>
                    <a:pt x="1478279" y="666495"/>
                  </a:lnTo>
                  <a:lnTo>
                    <a:pt x="1471783" y="720209"/>
                  </a:lnTo>
                  <a:lnTo>
                    <a:pt x="1453330" y="769215"/>
                  </a:lnTo>
                  <a:lnTo>
                    <a:pt x="1424473" y="811959"/>
                  </a:lnTo>
                  <a:lnTo>
                    <a:pt x="1386766" y="846888"/>
                  </a:lnTo>
                  <a:lnTo>
                    <a:pt x="1341762" y="872450"/>
                  </a:lnTo>
                  <a:lnTo>
                    <a:pt x="1291015" y="887090"/>
                  </a:lnTo>
                  <a:lnTo>
                    <a:pt x="1254759" y="890015"/>
                  </a:lnTo>
                  <a:lnTo>
                    <a:pt x="223520" y="890015"/>
                  </a:lnTo>
                  <a:lnTo>
                    <a:pt x="169806" y="883519"/>
                  </a:lnTo>
                  <a:lnTo>
                    <a:pt x="120800" y="865066"/>
                  </a:lnTo>
                  <a:lnTo>
                    <a:pt x="78056" y="836209"/>
                  </a:lnTo>
                  <a:lnTo>
                    <a:pt x="43127" y="798502"/>
                  </a:lnTo>
                  <a:lnTo>
                    <a:pt x="17565" y="753498"/>
                  </a:lnTo>
                  <a:lnTo>
                    <a:pt x="2925" y="702751"/>
                  </a:lnTo>
                  <a:lnTo>
                    <a:pt x="0" y="666495"/>
                  </a:lnTo>
                  <a:lnTo>
                    <a:pt x="0" y="223519"/>
                  </a:lnTo>
                  <a:close/>
                </a:path>
              </a:pathLst>
            </a:custGeom>
            <a:ln w="57912">
              <a:solidFill>
                <a:srgbClr val="C00000"/>
              </a:solidFill>
            </a:ln>
          </p:spPr>
          <p:txBody>
            <a:bodyPr bIns="0" lIns="0" rIns="0" rtlCol="0" tIns="0" wrap="square">
              <a:spAutoFit/>
            </a:bodyPr>
            <a:p>
              <a:endParaRPr dirty="0"/>
            </a:p>
          </p:txBody>
        </p:sp>
        <p:sp>
          <p:nvSpPr>
            <p:cNvPr id="1049261" name="object 68"/>
            <p:cNvSpPr/>
            <p:nvPr/>
          </p:nvSpPr>
          <p:spPr>
            <a:xfrm>
              <a:off x="8241792" y="3913632"/>
              <a:ext cx="836676" cy="871727"/>
            </a:xfrm>
            <a:custGeom>
              <a:avLst/>
              <a:ahLst/>
              <a:rect l="l" t="t" r="r" b="b"/>
              <a:pathLst>
                <a:path w="836676" h="871727">
                  <a:moveTo>
                    <a:pt x="0" y="871727"/>
                  </a:moveTo>
                  <a:lnTo>
                    <a:pt x="836676" y="871727"/>
                  </a:lnTo>
                  <a:lnTo>
                    <a:pt x="836676" y="0"/>
                  </a:lnTo>
                  <a:lnTo>
                    <a:pt x="0" y="0"/>
                  </a:lnTo>
                  <a:lnTo>
                    <a:pt x="0" y="871727"/>
                  </a:lnTo>
                  <a:close/>
                </a:path>
              </a:pathLst>
            </a:custGeom>
            <a:ln w="57912">
              <a:solidFill>
                <a:srgbClr val="C00000"/>
              </a:solidFill>
            </a:ln>
          </p:spPr>
          <p:txBody>
            <a:bodyPr bIns="0" lIns="0" rIns="0" rtlCol="0" tIns="0" wrap="square">
              <a:spAutoFit/>
            </a:bodyPr>
            <a:p>
              <a:endParaRPr dirty="0"/>
            </a:p>
          </p:txBody>
        </p:sp>
        <p:sp>
          <p:nvSpPr>
            <p:cNvPr id="1049262" name="object 69"/>
            <p:cNvSpPr/>
            <p:nvPr/>
          </p:nvSpPr>
          <p:spPr>
            <a:xfrm>
              <a:off x="8570594" y="4435221"/>
              <a:ext cx="185165" cy="92583"/>
            </a:xfrm>
            <a:custGeom>
              <a:avLst/>
              <a:ahLst/>
              <a:rect l="l" t="t" r="r" b="b"/>
              <a:pathLst>
                <a:path w="185165" h="92583">
                  <a:moveTo>
                    <a:pt x="185165" y="0"/>
                  </a:moveTo>
                  <a:lnTo>
                    <a:pt x="0" y="0"/>
                  </a:lnTo>
                  <a:lnTo>
                    <a:pt x="0" y="92582"/>
                  </a:lnTo>
                  <a:lnTo>
                    <a:pt x="185165" y="92582"/>
                  </a:lnTo>
                  <a:lnTo>
                    <a:pt x="185165" y="0"/>
                  </a:lnTo>
                  <a:close/>
                </a:path>
              </a:pathLst>
            </a:custGeom>
            <a:solidFill>
              <a:srgbClr val="FF0000"/>
            </a:solidFill>
          </p:spPr>
          <p:txBody>
            <a:bodyPr bIns="0" lIns="0" rIns="0" rtlCol="0" tIns="0" wrap="square">
              <a:spAutoFit/>
            </a:bodyPr>
            <a:p>
              <a:endParaRPr dirty="0"/>
            </a:p>
          </p:txBody>
        </p:sp>
        <p:sp>
          <p:nvSpPr>
            <p:cNvPr id="1049263" name="object 70"/>
            <p:cNvSpPr/>
            <p:nvPr/>
          </p:nvSpPr>
          <p:spPr>
            <a:xfrm>
              <a:off x="8478011" y="4247007"/>
              <a:ext cx="370332" cy="188213"/>
            </a:xfrm>
            <a:custGeom>
              <a:avLst/>
              <a:ahLst/>
              <a:rect l="l" t="t" r="r" b="b"/>
              <a:pathLst>
                <a:path w="370332" h="188213">
                  <a:moveTo>
                    <a:pt x="370332" y="0"/>
                  </a:moveTo>
                  <a:lnTo>
                    <a:pt x="0" y="0"/>
                  </a:lnTo>
                  <a:lnTo>
                    <a:pt x="0" y="188214"/>
                  </a:lnTo>
                  <a:lnTo>
                    <a:pt x="370332" y="188214"/>
                  </a:lnTo>
                  <a:lnTo>
                    <a:pt x="370332" y="0"/>
                  </a:lnTo>
                  <a:close/>
                </a:path>
              </a:pathLst>
            </a:custGeom>
            <a:solidFill>
              <a:srgbClr val="FF0000"/>
            </a:solidFill>
          </p:spPr>
          <p:txBody>
            <a:bodyPr bIns="0" lIns="0" rIns="0" rtlCol="0" tIns="0" wrap="square">
              <a:spAutoFit/>
            </a:bodyPr>
            <a:p>
              <a:endParaRPr dirty="0"/>
            </a:p>
          </p:txBody>
        </p:sp>
        <p:sp>
          <p:nvSpPr>
            <p:cNvPr id="1049264" name="object 71"/>
            <p:cNvSpPr/>
            <p:nvPr/>
          </p:nvSpPr>
          <p:spPr>
            <a:xfrm>
              <a:off x="8570594" y="4154423"/>
              <a:ext cx="185165" cy="92582"/>
            </a:xfrm>
            <a:custGeom>
              <a:avLst/>
              <a:ahLst/>
              <a:rect l="l" t="t" r="r" b="b"/>
              <a:pathLst>
                <a:path w="185165" h="92582">
                  <a:moveTo>
                    <a:pt x="185165" y="0"/>
                  </a:moveTo>
                  <a:lnTo>
                    <a:pt x="0" y="0"/>
                  </a:lnTo>
                  <a:lnTo>
                    <a:pt x="0" y="92582"/>
                  </a:lnTo>
                  <a:lnTo>
                    <a:pt x="185165" y="92582"/>
                  </a:lnTo>
                  <a:lnTo>
                    <a:pt x="185165" y="0"/>
                  </a:lnTo>
                  <a:close/>
                </a:path>
              </a:pathLst>
            </a:custGeom>
            <a:solidFill>
              <a:srgbClr val="FF0000"/>
            </a:solidFill>
          </p:spPr>
          <p:txBody>
            <a:bodyPr bIns="0" lIns="0" rIns="0" rtlCol="0" tIns="0" wrap="square">
              <a:spAutoFit/>
            </a:bodyPr>
            <a:p>
              <a:endParaRPr dirty="0"/>
            </a:p>
          </p:txBody>
        </p:sp>
        <p:sp>
          <p:nvSpPr>
            <p:cNvPr id="1049265" name="object 72"/>
            <p:cNvSpPr txBox="1"/>
            <p:nvPr/>
          </p:nvSpPr>
          <p:spPr>
            <a:xfrm>
              <a:off x="7758810" y="5023484"/>
              <a:ext cx="1849755" cy="256540"/>
            </a:xfrm>
            <a:prstGeom prst="rect"/>
          </p:spPr>
          <p:txBody>
            <a:bodyPr bIns="0" lIns="0" rIns="0" rtlCol="0" tIns="0" vert="horz" wrap="square">
              <a:spAutoFit/>
            </a:bodyPr>
            <a:p>
              <a:pPr marL="12700">
                <a:lnSpc>
                  <a:spcPct val="100000"/>
                </a:lnSpc>
              </a:pPr>
              <a:r>
                <a:rPr b="1" dirty="0" sz="1600" spc="-20">
                  <a:solidFill>
                    <a:srgbClr val="007133"/>
                  </a:solidFill>
                  <a:latin typeface="微软雅黑"/>
                  <a:cs typeface="微软雅黑"/>
                </a:rPr>
                <a:t>应急救援装备和物资</a:t>
              </a:r>
              <a:endParaRPr dirty="0" sz="1600">
                <a:latin typeface="微软雅黑"/>
                <a:cs typeface="微软雅黑"/>
              </a:endParaRPr>
            </a:p>
          </p:txBody>
        </p:sp>
        <p:sp>
          <p:nvSpPr>
            <p:cNvPr id="1049266" name="object 73"/>
            <p:cNvSpPr/>
            <p:nvPr/>
          </p:nvSpPr>
          <p:spPr>
            <a:xfrm>
              <a:off x="5792723" y="3800855"/>
              <a:ext cx="1592579" cy="1094231"/>
            </a:xfrm>
            <a:custGeom>
              <a:avLst/>
              <a:ahLst/>
              <a:rect l="l" t="t" r="r" b="b"/>
              <a:pathLst>
                <a:path w="1592579" h="1094231">
                  <a:moveTo>
                    <a:pt x="796289" y="0"/>
                  </a:moveTo>
                  <a:lnTo>
                    <a:pt x="755625" y="6186"/>
                  </a:lnTo>
                  <a:lnTo>
                    <a:pt x="719263" y="23251"/>
                  </a:lnTo>
                  <a:lnTo>
                    <a:pt x="688522" y="50282"/>
                  </a:lnTo>
                  <a:lnTo>
                    <a:pt x="666162" y="86358"/>
                  </a:lnTo>
                  <a:lnTo>
                    <a:pt x="654944" y="130558"/>
                  </a:lnTo>
                  <a:lnTo>
                    <a:pt x="654158" y="146938"/>
                  </a:lnTo>
                  <a:lnTo>
                    <a:pt x="655509" y="159909"/>
                  </a:lnTo>
                  <a:lnTo>
                    <a:pt x="668082" y="197643"/>
                  </a:lnTo>
                  <a:lnTo>
                    <a:pt x="691656" y="231554"/>
                  </a:lnTo>
                  <a:lnTo>
                    <a:pt x="723947" y="259002"/>
                  </a:lnTo>
                  <a:lnTo>
                    <a:pt x="762671" y="277345"/>
                  </a:lnTo>
                  <a:lnTo>
                    <a:pt x="805544" y="283943"/>
                  </a:lnTo>
                  <a:lnTo>
                    <a:pt x="820250" y="282279"/>
                  </a:lnTo>
                  <a:lnTo>
                    <a:pt x="860138" y="269041"/>
                  </a:lnTo>
                  <a:lnTo>
                    <a:pt x="892886" y="245033"/>
                  </a:lnTo>
                  <a:lnTo>
                    <a:pt x="917471" y="212308"/>
                  </a:lnTo>
                  <a:lnTo>
                    <a:pt x="932871" y="172917"/>
                  </a:lnTo>
                  <a:lnTo>
                    <a:pt x="938062" y="128915"/>
                  </a:lnTo>
                  <a:lnTo>
                    <a:pt x="936288" y="113710"/>
                  </a:lnTo>
                  <a:lnTo>
                    <a:pt x="923438" y="72812"/>
                  </a:lnTo>
                  <a:lnTo>
                    <a:pt x="900202" y="39895"/>
                  </a:lnTo>
                  <a:lnTo>
                    <a:pt x="867740" y="16124"/>
                  </a:lnTo>
                  <a:lnTo>
                    <a:pt x="827214" y="2666"/>
                  </a:lnTo>
                  <a:lnTo>
                    <a:pt x="796289" y="0"/>
                  </a:lnTo>
                  <a:close/>
                </a:path>
                <a:path w="1592579" h="1094231">
                  <a:moveTo>
                    <a:pt x="184897" y="525780"/>
                  </a:moveTo>
                  <a:lnTo>
                    <a:pt x="56895" y="525780"/>
                  </a:lnTo>
                  <a:lnTo>
                    <a:pt x="56983" y="937894"/>
                  </a:lnTo>
                  <a:lnTo>
                    <a:pt x="128015" y="937880"/>
                  </a:lnTo>
                  <a:lnTo>
                    <a:pt x="128015" y="739013"/>
                  </a:lnTo>
                  <a:lnTo>
                    <a:pt x="213232" y="739013"/>
                  </a:lnTo>
                  <a:lnTo>
                    <a:pt x="213232" y="696341"/>
                  </a:lnTo>
                  <a:lnTo>
                    <a:pt x="184911" y="696308"/>
                  </a:lnTo>
                  <a:lnTo>
                    <a:pt x="184897" y="525780"/>
                  </a:lnTo>
                  <a:close/>
                </a:path>
                <a:path w="1592579" h="1094231">
                  <a:moveTo>
                    <a:pt x="213232" y="739013"/>
                  </a:moveTo>
                  <a:lnTo>
                    <a:pt x="128015" y="739013"/>
                  </a:lnTo>
                  <a:lnTo>
                    <a:pt x="142240" y="739027"/>
                  </a:lnTo>
                  <a:lnTo>
                    <a:pt x="142323" y="937894"/>
                  </a:lnTo>
                  <a:lnTo>
                    <a:pt x="213232" y="937857"/>
                  </a:lnTo>
                  <a:lnTo>
                    <a:pt x="213232" y="739013"/>
                  </a:lnTo>
                  <a:close/>
                </a:path>
                <a:path w="1592579" h="1094231">
                  <a:moveTo>
                    <a:pt x="184888" y="412115"/>
                  </a:moveTo>
                  <a:lnTo>
                    <a:pt x="50341" y="412351"/>
                  </a:lnTo>
                  <a:lnTo>
                    <a:pt x="11075" y="431624"/>
                  </a:lnTo>
                  <a:lnTo>
                    <a:pt x="0" y="469020"/>
                  </a:lnTo>
                  <a:lnTo>
                    <a:pt x="69" y="653668"/>
                  </a:lnTo>
                  <a:lnTo>
                    <a:pt x="56895" y="653668"/>
                  </a:lnTo>
                  <a:lnTo>
                    <a:pt x="56895" y="525780"/>
                  </a:lnTo>
                  <a:lnTo>
                    <a:pt x="184897" y="525780"/>
                  </a:lnTo>
                  <a:lnTo>
                    <a:pt x="184888" y="412115"/>
                  </a:lnTo>
                  <a:close/>
                </a:path>
                <a:path w="1592579" h="1094231">
                  <a:moveTo>
                    <a:pt x="142239" y="213106"/>
                  </a:moveTo>
                  <a:lnTo>
                    <a:pt x="93536" y="225273"/>
                  </a:lnTo>
                  <a:lnTo>
                    <a:pt x="64009" y="251544"/>
                  </a:lnTo>
                  <a:lnTo>
                    <a:pt x="46708" y="290475"/>
                  </a:lnTo>
                  <a:lnTo>
                    <a:pt x="43428" y="322530"/>
                  </a:lnTo>
                  <a:lnTo>
                    <a:pt x="46256" y="334124"/>
                  </a:lnTo>
                  <a:lnTo>
                    <a:pt x="76654" y="374783"/>
                  </a:lnTo>
                  <a:lnTo>
                    <a:pt x="116821" y="393573"/>
                  </a:lnTo>
                  <a:lnTo>
                    <a:pt x="150438" y="397470"/>
                  </a:lnTo>
                  <a:lnTo>
                    <a:pt x="163317" y="394836"/>
                  </a:lnTo>
                  <a:lnTo>
                    <a:pt x="206756" y="369158"/>
                  </a:lnTo>
                  <a:lnTo>
                    <a:pt x="221121" y="345134"/>
                  </a:lnTo>
                  <a:lnTo>
                    <a:pt x="225565" y="333761"/>
                  </a:lnTo>
                  <a:lnTo>
                    <a:pt x="227172" y="321362"/>
                  </a:lnTo>
                  <a:lnTo>
                    <a:pt x="227335" y="307432"/>
                  </a:lnTo>
                  <a:lnTo>
                    <a:pt x="225459" y="291607"/>
                  </a:lnTo>
                  <a:lnTo>
                    <a:pt x="208205" y="250791"/>
                  </a:lnTo>
                  <a:lnTo>
                    <a:pt x="178381" y="223226"/>
                  </a:lnTo>
                  <a:lnTo>
                    <a:pt x="154603" y="214282"/>
                  </a:lnTo>
                  <a:lnTo>
                    <a:pt x="142239" y="213106"/>
                  </a:lnTo>
                  <a:close/>
                </a:path>
                <a:path w="1592579" h="1094231">
                  <a:moveTo>
                    <a:pt x="1521414" y="739013"/>
                  </a:moveTo>
                  <a:lnTo>
                    <a:pt x="1450339" y="739013"/>
                  </a:lnTo>
                  <a:lnTo>
                    <a:pt x="1450339" y="937880"/>
                  </a:lnTo>
                  <a:lnTo>
                    <a:pt x="1521372" y="937894"/>
                  </a:lnTo>
                  <a:lnTo>
                    <a:pt x="1521414" y="739013"/>
                  </a:lnTo>
                  <a:close/>
                </a:path>
                <a:path w="1592579" h="1094231">
                  <a:moveTo>
                    <a:pt x="1393447" y="412115"/>
                  </a:moveTo>
                  <a:lnTo>
                    <a:pt x="1393443" y="696308"/>
                  </a:lnTo>
                  <a:lnTo>
                    <a:pt x="1365122" y="696341"/>
                  </a:lnTo>
                  <a:lnTo>
                    <a:pt x="1365122" y="937857"/>
                  </a:lnTo>
                  <a:lnTo>
                    <a:pt x="1436032" y="937894"/>
                  </a:lnTo>
                  <a:lnTo>
                    <a:pt x="1436115" y="739027"/>
                  </a:lnTo>
                  <a:lnTo>
                    <a:pt x="1521414" y="739013"/>
                  </a:lnTo>
                  <a:lnTo>
                    <a:pt x="1521459" y="525780"/>
                  </a:lnTo>
                  <a:lnTo>
                    <a:pt x="1592553" y="525780"/>
                  </a:lnTo>
                  <a:lnTo>
                    <a:pt x="1592579" y="469020"/>
                  </a:lnTo>
                  <a:lnTo>
                    <a:pt x="1568500" y="426348"/>
                  </a:lnTo>
                  <a:lnTo>
                    <a:pt x="1524504" y="412163"/>
                  </a:lnTo>
                  <a:lnTo>
                    <a:pt x="1393447" y="412115"/>
                  </a:lnTo>
                  <a:close/>
                </a:path>
                <a:path w="1592579" h="1094231">
                  <a:moveTo>
                    <a:pt x="1592553" y="525780"/>
                  </a:moveTo>
                  <a:lnTo>
                    <a:pt x="1521459" y="525780"/>
                  </a:lnTo>
                  <a:lnTo>
                    <a:pt x="1521459" y="653668"/>
                  </a:lnTo>
                  <a:lnTo>
                    <a:pt x="1592492" y="653668"/>
                  </a:lnTo>
                  <a:lnTo>
                    <a:pt x="1592553" y="525780"/>
                  </a:lnTo>
                  <a:close/>
                </a:path>
                <a:path w="1592579" h="1094231">
                  <a:moveTo>
                    <a:pt x="1436115" y="213106"/>
                  </a:moveTo>
                  <a:lnTo>
                    <a:pt x="1389018" y="230686"/>
                  </a:lnTo>
                  <a:lnTo>
                    <a:pt x="1362693" y="263131"/>
                  </a:lnTo>
                  <a:lnTo>
                    <a:pt x="1351020" y="307432"/>
                  </a:lnTo>
                  <a:lnTo>
                    <a:pt x="1351183" y="321362"/>
                  </a:lnTo>
                  <a:lnTo>
                    <a:pt x="1352790" y="333761"/>
                  </a:lnTo>
                  <a:lnTo>
                    <a:pt x="1357234" y="345134"/>
                  </a:lnTo>
                  <a:lnTo>
                    <a:pt x="1368032" y="363829"/>
                  </a:lnTo>
                  <a:lnTo>
                    <a:pt x="1377387" y="369158"/>
                  </a:lnTo>
                  <a:lnTo>
                    <a:pt x="1387952" y="377478"/>
                  </a:lnTo>
                  <a:lnTo>
                    <a:pt x="1400151" y="385121"/>
                  </a:lnTo>
                  <a:lnTo>
                    <a:pt x="1412815" y="391474"/>
                  </a:lnTo>
                  <a:lnTo>
                    <a:pt x="1424772" y="395923"/>
                  </a:lnTo>
                  <a:lnTo>
                    <a:pt x="1434854" y="397856"/>
                  </a:lnTo>
                  <a:lnTo>
                    <a:pt x="1451181" y="396718"/>
                  </a:lnTo>
                  <a:lnTo>
                    <a:pt x="1493554" y="381371"/>
                  </a:lnTo>
                  <a:lnTo>
                    <a:pt x="1522967" y="352921"/>
                  </a:lnTo>
                  <a:lnTo>
                    <a:pt x="1535498" y="317543"/>
                  </a:lnTo>
                  <a:lnTo>
                    <a:pt x="1534573" y="301708"/>
                  </a:lnTo>
                  <a:lnTo>
                    <a:pt x="1521032" y="260479"/>
                  </a:lnTo>
                  <a:lnTo>
                    <a:pt x="1493796" y="230683"/>
                  </a:lnTo>
                  <a:lnTo>
                    <a:pt x="1456036" y="214927"/>
                  </a:lnTo>
                  <a:lnTo>
                    <a:pt x="1441651" y="213242"/>
                  </a:lnTo>
                  <a:lnTo>
                    <a:pt x="1436115" y="213106"/>
                  </a:lnTo>
                  <a:close/>
                </a:path>
                <a:path w="1592579" h="1094231">
                  <a:moveTo>
                    <a:pt x="1237063" y="767334"/>
                  </a:moveTo>
                  <a:lnTo>
                    <a:pt x="1165952" y="767334"/>
                  </a:lnTo>
                  <a:lnTo>
                    <a:pt x="1165986" y="1023207"/>
                  </a:lnTo>
                  <a:lnTo>
                    <a:pt x="1237019" y="1023238"/>
                  </a:lnTo>
                  <a:lnTo>
                    <a:pt x="1237063" y="767334"/>
                  </a:lnTo>
                  <a:close/>
                </a:path>
                <a:path w="1592579" h="1094231">
                  <a:moveTo>
                    <a:pt x="1094987" y="369443"/>
                  </a:moveTo>
                  <a:lnTo>
                    <a:pt x="1094866" y="724748"/>
                  </a:lnTo>
                  <a:lnTo>
                    <a:pt x="1066418" y="724789"/>
                  </a:lnTo>
                  <a:lnTo>
                    <a:pt x="1066418" y="1023201"/>
                  </a:lnTo>
                  <a:lnTo>
                    <a:pt x="1137451" y="1023238"/>
                  </a:lnTo>
                  <a:lnTo>
                    <a:pt x="1137538" y="767365"/>
                  </a:lnTo>
                  <a:lnTo>
                    <a:pt x="1237063" y="767334"/>
                  </a:lnTo>
                  <a:lnTo>
                    <a:pt x="1237106" y="511558"/>
                  </a:lnTo>
                  <a:lnTo>
                    <a:pt x="1336642" y="511556"/>
                  </a:lnTo>
                  <a:lnTo>
                    <a:pt x="1336674" y="440591"/>
                  </a:lnTo>
                  <a:lnTo>
                    <a:pt x="1323343" y="402265"/>
                  </a:lnTo>
                  <a:lnTo>
                    <a:pt x="1290230" y="377428"/>
                  </a:lnTo>
                  <a:lnTo>
                    <a:pt x="1262262" y="370059"/>
                  </a:lnTo>
                  <a:lnTo>
                    <a:pt x="1094987" y="369443"/>
                  </a:lnTo>
                  <a:close/>
                </a:path>
                <a:path w="1592579" h="1094231">
                  <a:moveTo>
                    <a:pt x="1336642" y="511556"/>
                  </a:moveTo>
                  <a:lnTo>
                    <a:pt x="1251330" y="511556"/>
                  </a:lnTo>
                  <a:lnTo>
                    <a:pt x="1251330" y="667890"/>
                  </a:lnTo>
                  <a:lnTo>
                    <a:pt x="1336570" y="667892"/>
                  </a:lnTo>
                  <a:lnTo>
                    <a:pt x="1336642" y="511556"/>
                  </a:lnTo>
                  <a:close/>
                </a:path>
                <a:path w="1592579" h="1094231">
                  <a:moveTo>
                    <a:pt x="910081" y="454787"/>
                  </a:moveTo>
                  <a:lnTo>
                    <a:pt x="668273" y="454787"/>
                  </a:lnTo>
                  <a:lnTo>
                    <a:pt x="682497" y="454808"/>
                  </a:lnTo>
                  <a:lnTo>
                    <a:pt x="682620" y="1094231"/>
                  </a:lnTo>
                  <a:lnTo>
                    <a:pt x="782066" y="1094192"/>
                  </a:lnTo>
                  <a:lnTo>
                    <a:pt x="782100" y="781558"/>
                  </a:lnTo>
                  <a:lnTo>
                    <a:pt x="910081" y="781558"/>
                  </a:lnTo>
                  <a:lnTo>
                    <a:pt x="910081" y="454787"/>
                  </a:lnTo>
                  <a:close/>
                </a:path>
                <a:path w="1592579" h="1094231">
                  <a:moveTo>
                    <a:pt x="910081" y="781558"/>
                  </a:moveTo>
                  <a:lnTo>
                    <a:pt x="782100" y="781558"/>
                  </a:lnTo>
                  <a:lnTo>
                    <a:pt x="810514" y="781597"/>
                  </a:lnTo>
                  <a:lnTo>
                    <a:pt x="810636" y="1094231"/>
                  </a:lnTo>
                  <a:lnTo>
                    <a:pt x="910081" y="1094184"/>
                  </a:lnTo>
                  <a:lnTo>
                    <a:pt x="910081" y="781558"/>
                  </a:lnTo>
                  <a:close/>
                </a:path>
                <a:path w="1592579" h="1094231">
                  <a:moveTo>
                    <a:pt x="1009357" y="454787"/>
                  </a:moveTo>
                  <a:lnTo>
                    <a:pt x="910081" y="454787"/>
                  </a:lnTo>
                  <a:lnTo>
                    <a:pt x="924305" y="454808"/>
                  </a:lnTo>
                  <a:lnTo>
                    <a:pt x="924305" y="667893"/>
                  </a:lnTo>
                  <a:lnTo>
                    <a:pt x="1009522" y="667856"/>
                  </a:lnTo>
                  <a:lnTo>
                    <a:pt x="1009357" y="454787"/>
                  </a:lnTo>
                  <a:close/>
                </a:path>
                <a:path w="1592579" h="1094231">
                  <a:moveTo>
                    <a:pt x="924305" y="298450"/>
                  </a:moveTo>
                  <a:lnTo>
                    <a:pt x="794758" y="298480"/>
                  </a:lnTo>
                  <a:lnTo>
                    <a:pt x="796116" y="298506"/>
                  </a:lnTo>
                  <a:lnTo>
                    <a:pt x="795884" y="298522"/>
                  </a:lnTo>
                  <a:lnTo>
                    <a:pt x="661653" y="298787"/>
                  </a:lnTo>
                  <a:lnTo>
                    <a:pt x="623346" y="313643"/>
                  </a:lnTo>
                  <a:lnTo>
                    <a:pt x="594468" y="344649"/>
                  </a:lnTo>
                  <a:lnTo>
                    <a:pt x="583057" y="383702"/>
                  </a:lnTo>
                  <a:lnTo>
                    <a:pt x="583157" y="667892"/>
                  </a:lnTo>
                  <a:lnTo>
                    <a:pt x="668273" y="667871"/>
                  </a:lnTo>
                  <a:lnTo>
                    <a:pt x="668273" y="454787"/>
                  </a:lnTo>
                  <a:lnTo>
                    <a:pt x="1009357" y="454787"/>
                  </a:lnTo>
                  <a:lnTo>
                    <a:pt x="1009296" y="377089"/>
                  </a:lnTo>
                  <a:lnTo>
                    <a:pt x="998022" y="338810"/>
                  </a:lnTo>
                  <a:lnTo>
                    <a:pt x="969707" y="309892"/>
                  </a:lnTo>
                  <a:lnTo>
                    <a:pt x="941341" y="299821"/>
                  </a:lnTo>
                  <a:lnTo>
                    <a:pt x="924305" y="298450"/>
                  </a:lnTo>
                  <a:close/>
                </a:path>
                <a:path w="1592579" h="1094231">
                  <a:moveTo>
                    <a:pt x="497706" y="511556"/>
                  </a:moveTo>
                  <a:lnTo>
                    <a:pt x="327024" y="511556"/>
                  </a:lnTo>
                  <a:lnTo>
                    <a:pt x="341248" y="511558"/>
                  </a:lnTo>
                  <a:lnTo>
                    <a:pt x="341353" y="1023238"/>
                  </a:lnTo>
                  <a:lnTo>
                    <a:pt x="426592" y="1023207"/>
                  </a:lnTo>
                  <a:lnTo>
                    <a:pt x="426592" y="767334"/>
                  </a:lnTo>
                  <a:lnTo>
                    <a:pt x="526160" y="767334"/>
                  </a:lnTo>
                  <a:lnTo>
                    <a:pt x="526160" y="724789"/>
                  </a:lnTo>
                  <a:lnTo>
                    <a:pt x="497712" y="724748"/>
                  </a:lnTo>
                  <a:lnTo>
                    <a:pt x="497706" y="511556"/>
                  </a:lnTo>
                  <a:close/>
                </a:path>
                <a:path w="1592579" h="1094231">
                  <a:moveTo>
                    <a:pt x="526160" y="767334"/>
                  </a:moveTo>
                  <a:lnTo>
                    <a:pt x="426592" y="767334"/>
                  </a:lnTo>
                  <a:lnTo>
                    <a:pt x="440817" y="767365"/>
                  </a:lnTo>
                  <a:lnTo>
                    <a:pt x="440921" y="1023238"/>
                  </a:lnTo>
                  <a:lnTo>
                    <a:pt x="526160" y="1023201"/>
                  </a:lnTo>
                  <a:lnTo>
                    <a:pt x="526160" y="767334"/>
                  </a:lnTo>
                  <a:close/>
                </a:path>
                <a:path w="1592579" h="1094231">
                  <a:moveTo>
                    <a:pt x="497702" y="369443"/>
                  </a:moveTo>
                  <a:lnTo>
                    <a:pt x="312736" y="370574"/>
                  </a:lnTo>
                  <a:lnTo>
                    <a:pt x="275835" y="388634"/>
                  </a:lnTo>
                  <a:lnTo>
                    <a:pt x="257236" y="425129"/>
                  </a:lnTo>
                  <a:lnTo>
                    <a:pt x="255905" y="440591"/>
                  </a:lnTo>
                  <a:lnTo>
                    <a:pt x="255992" y="667892"/>
                  </a:lnTo>
                  <a:lnTo>
                    <a:pt x="327024" y="667890"/>
                  </a:lnTo>
                  <a:lnTo>
                    <a:pt x="327024" y="511556"/>
                  </a:lnTo>
                  <a:lnTo>
                    <a:pt x="497706" y="511556"/>
                  </a:lnTo>
                  <a:lnTo>
                    <a:pt x="497702" y="369443"/>
                  </a:lnTo>
                  <a:close/>
                </a:path>
                <a:path w="1592579" h="1094231">
                  <a:moveTo>
                    <a:pt x="440816" y="127889"/>
                  </a:moveTo>
                  <a:lnTo>
                    <a:pt x="399039" y="133258"/>
                  </a:lnTo>
                  <a:lnTo>
                    <a:pt x="361514" y="150178"/>
                  </a:lnTo>
                  <a:lnTo>
                    <a:pt x="333094" y="178201"/>
                  </a:lnTo>
                  <a:lnTo>
                    <a:pt x="316396" y="216865"/>
                  </a:lnTo>
                  <a:lnTo>
                    <a:pt x="313067" y="248325"/>
                  </a:lnTo>
                  <a:lnTo>
                    <a:pt x="314941" y="260850"/>
                  </a:lnTo>
                  <a:lnTo>
                    <a:pt x="330405" y="296588"/>
                  </a:lnTo>
                  <a:lnTo>
                    <a:pt x="358517" y="326694"/>
                  </a:lnTo>
                  <a:lnTo>
                    <a:pt x="396551" y="347469"/>
                  </a:lnTo>
                  <a:lnTo>
                    <a:pt x="441785" y="355213"/>
                  </a:lnTo>
                  <a:lnTo>
                    <a:pt x="453839" y="354284"/>
                  </a:lnTo>
                  <a:lnTo>
                    <a:pt x="502053" y="338606"/>
                  </a:lnTo>
                  <a:lnTo>
                    <a:pt x="526160" y="326898"/>
                  </a:lnTo>
                  <a:lnTo>
                    <a:pt x="526160" y="312674"/>
                  </a:lnTo>
                  <a:lnTo>
                    <a:pt x="531429" y="302662"/>
                  </a:lnTo>
                  <a:lnTo>
                    <a:pt x="551161" y="259659"/>
                  </a:lnTo>
                  <a:lnTo>
                    <a:pt x="554147" y="230618"/>
                  </a:lnTo>
                  <a:lnTo>
                    <a:pt x="551790" y="215065"/>
                  </a:lnTo>
                  <a:lnTo>
                    <a:pt x="534298" y="175355"/>
                  </a:lnTo>
                  <a:lnTo>
                    <a:pt x="504705" y="146960"/>
                  </a:lnTo>
                  <a:lnTo>
                    <a:pt x="467548" y="131025"/>
                  </a:lnTo>
                  <a:lnTo>
                    <a:pt x="454266" y="128680"/>
                  </a:lnTo>
                  <a:lnTo>
                    <a:pt x="440816" y="127889"/>
                  </a:lnTo>
                  <a:close/>
                </a:path>
                <a:path w="1592579" h="1094231">
                  <a:moveTo>
                    <a:pt x="1151762" y="127889"/>
                  </a:moveTo>
                  <a:lnTo>
                    <a:pt x="1106199" y="134881"/>
                  </a:lnTo>
                  <a:lnTo>
                    <a:pt x="1071347" y="155097"/>
                  </a:lnTo>
                  <a:lnTo>
                    <a:pt x="1048343" y="187391"/>
                  </a:lnTo>
                  <a:lnTo>
                    <a:pt x="1038321" y="230618"/>
                  </a:lnTo>
                  <a:lnTo>
                    <a:pt x="1038325" y="251874"/>
                  </a:lnTo>
                  <a:lnTo>
                    <a:pt x="1044267" y="294244"/>
                  </a:lnTo>
                  <a:lnTo>
                    <a:pt x="1063660" y="312961"/>
                  </a:lnTo>
                  <a:lnTo>
                    <a:pt x="1066410" y="323788"/>
                  </a:lnTo>
                  <a:lnTo>
                    <a:pt x="1102166" y="343068"/>
                  </a:lnTo>
                  <a:lnTo>
                    <a:pt x="1149834" y="355197"/>
                  </a:lnTo>
                  <a:lnTo>
                    <a:pt x="1163588" y="354185"/>
                  </a:lnTo>
                  <a:lnTo>
                    <a:pt x="1202841" y="340250"/>
                  </a:lnTo>
                  <a:lnTo>
                    <a:pt x="1235760" y="313392"/>
                  </a:lnTo>
                  <a:lnTo>
                    <a:pt x="1258071" y="278016"/>
                  </a:lnTo>
                  <a:lnTo>
                    <a:pt x="1264941" y="251874"/>
                  </a:lnTo>
                  <a:lnTo>
                    <a:pt x="1264126" y="234169"/>
                  </a:lnTo>
                  <a:lnTo>
                    <a:pt x="1251422" y="189040"/>
                  </a:lnTo>
                  <a:lnTo>
                    <a:pt x="1226418" y="156108"/>
                  </a:lnTo>
                  <a:lnTo>
                    <a:pt x="1193088" y="135651"/>
                  </a:lnTo>
                  <a:lnTo>
                    <a:pt x="1155408" y="127947"/>
                  </a:lnTo>
                  <a:lnTo>
                    <a:pt x="1151762" y="127889"/>
                  </a:lnTo>
                  <a:close/>
                </a:path>
              </a:pathLst>
            </a:custGeom>
            <a:solidFill>
              <a:srgbClr val="585858"/>
            </a:solidFill>
          </p:spPr>
          <p:txBody>
            <a:bodyPr bIns="0" lIns="0" rIns="0" rtlCol="0" tIns="0" wrap="square">
              <a:spAutoFit/>
            </a:bodyPr>
            <a:p>
              <a:endParaRPr dirty="0"/>
            </a:p>
          </p:txBody>
        </p:sp>
        <p:sp>
          <p:nvSpPr>
            <p:cNvPr id="1049267" name="object 74"/>
            <p:cNvSpPr/>
            <p:nvPr/>
          </p:nvSpPr>
          <p:spPr>
            <a:xfrm>
              <a:off x="6544436" y="4339399"/>
              <a:ext cx="95250" cy="0"/>
            </a:xfrm>
            <a:custGeom>
              <a:avLst/>
              <a:ahLst/>
              <a:rect l="l" t="t" r="r" b="b"/>
              <a:pathLst>
                <a:path w="95250">
                  <a:moveTo>
                    <a:pt x="0" y="0"/>
                  </a:moveTo>
                  <a:lnTo>
                    <a:pt x="95250" y="0"/>
                  </a:lnTo>
                </a:path>
              </a:pathLst>
            </a:custGeom>
            <a:ln w="48895">
              <a:solidFill>
                <a:srgbClr val="FFFFFF"/>
              </a:solidFill>
            </a:ln>
          </p:spPr>
          <p:txBody>
            <a:bodyPr bIns="0" lIns="0" rIns="0" rtlCol="0" tIns="0" wrap="square">
              <a:spAutoFit/>
            </a:bodyPr>
            <a:p>
              <a:endParaRPr dirty="0"/>
            </a:p>
          </p:txBody>
        </p:sp>
        <p:sp>
          <p:nvSpPr>
            <p:cNvPr id="1049268" name="object 75"/>
            <p:cNvSpPr/>
            <p:nvPr/>
          </p:nvSpPr>
          <p:spPr>
            <a:xfrm>
              <a:off x="6496811" y="4220336"/>
              <a:ext cx="190499" cy="95250"/>
            </a:xfrm>
            <a:custGeom>
              <a:avLst/>
              <a:ahLst/>
              <a:rect l="l" t="t" r="r" b="b"/>
              <a:pathLst>
                <a:path w="190500" h="95250">
                  <a:moveTo>
                    <a:pt x="190499" y="0"/>
                  </a:moveTo>
                  <a:lnTo>
                    <a:pt x="0" y="0"/>
                  </a:lnTo>
                  <a:lnTo>
                    <a:pt x="0" y="95250"/>
                  </a:lnTo>
                  <a:lnTo>
                    <a:pt x="190499" y="95250"/>
                  </a:lnTo>
                  <a:lnTo>
                    <a:pt x="190499" y="0"/>
                  </a:lnTo>
                  <a:close/>
                </a:path>
              </a:pathLst>
            </a:custGeom>
            <a:solidFill>
              <a:srgbClr val="FFFFFF"/>
            </a:solidFill>
          </p:spPr>
          <p:txBody>
            <a:bodyPr bIns="0" lIns="0" rIns="0" rtlCol="0" tIns="0" wrap="square">
              <a:spAutoFit/>
            </a:bodyPr>
            <a:p>
              <a:endParaRPr dirty="0"/>
            </a:p>
          </p:txBody>
        </p:sp>
        <p:sp>
          <p:nvSpPr>
            <p:cNvPr id="1049269" name="object 76"/>
            <p:cNvSpPr/>
            <p:nvPr/>
          </p:nvSpPr>
          <p:spPr>
            <a:xfrm>
              <a:off x="6544436" y="4196524"/>
              <a:ext cx="95250" cy="0"/>
            </a:xfrm>
            <a:custGeom>
              <a:avLst/>
              <a:ahLst/>
              <a:rect l="l" t="t" r="r" b="b"/>
              <a:pathLst>
                <a:path w="95250">
                  <a:moveTo>
                    <a:pt x="0" y="0"/>
                  </a:moveTo>
                  <a:lnTo>
                    <a:pt x="95250" y="0"/>
                  </a:lnTo>
                </a:path>
              </a:pathLst>
            </a:custGeom>
            <a:ln w="48895">
              <a:solidFill>
                <a:srgbClr val="FFFFFF"/>
              </a:solidFill>
            </a:ln>
          </p:spPr>
          <p:txBody>
            <a:bodyPr bIns="0" lIns="0" rIns="0" rtlCol="0" tIns="0" wrap="square">
              <a:spAutoFit/>
            </a:bodyPr>
            <a:p>
              <a:endParaRPr dirty="0"/>
            </a:p>
          </p:txBody>
        </p:sp>
        <p:sp>
          <p:nvSpPr>
            <p:cNvPr id="1049270" name="object 77"/>
            <p:cNvSpPr/>
            <p:nvPr/>
          </p:nvSpPr>
          <p:spPr>
            <a:xfrm>
              <a:off x="6934581" y="4331017"/>
              <a:ext cx="67818" cy="0"/>
            </a:xfrm>
            <a:custGeom>
              <a:avLst/>
              <a:ahLst/>
              <a:rect l="l" t="t" r="r" b="b"/>
              <a:pathLst>
                <a:path w="67818">
                  <a:moveTo>
                    <a:pt x="0" y="0"/>
                  </a:moveTo>
                  <a:lnTo>
                    <a:pt x="67818" y="0"/>
                  </a:lnTo>
                </a:path>
              </a:pathLst>
            </a:custGeom>
            <a:ln w="35179">
              <a:solidFill>
                <a:srgbClr val="FFFFFF"/>
              </a:solidFill>
            </a:ln>
          </p:spPr>
          <p:txBody>
            <a:bodyPr bIns="0" lIns="0" rIns="0" rtlCol="0" tIns="0" wrap="square">
              <a:spAutoFit/>
            </a:bodyPr>
            <a:p>
              <a:endParaRPr dirty="0"/>
            </a:p>
          </p:txBody>
        </p:sp>
        <p:sp>
          <p:nvSpPr>
            <p:cNvPr id="1049271" name="object 78"/>
            <p:cNvSpPr/>
            <p:nvPr/>
          </p:nvSpPr>
          <p:spPr>
            <a:xfrm>
              <a:off x="6900671" y="4246245"/>
              <a:ext cx="135635" cy="67818"/>
            </a:xfrm>
            <a:custGeom>
              <a:avLst/>
              <a:ahLst/>
              <a:rect l="l" t="t" r="r" b="b"/>
              <a:pathLst>
                <a:path w="135635" h="67818">
                  <a:moveTo>
                    <a:pt x="135635" y="0"/>
                  </a:moveTo>
                  <a:lnTo>
                    <a:pt x="0" y="0"/>
                  </a:lnTo>
                  <a:lnTo>
                    <a:pt x="0" y="67817"/>
                  </a:lnTo>
                  <a:lnTo>
                    <a:pt x="135635" y="67817"/>
                  </a:lnTo>
                  <a:lnTo>
                    <a:pt x="135635" y="0"/>
                  </a:lnTo>
                  <a:close/>
                </a:path>
              </a:pathLst>
            </a:custGeom>
            <a:solidFill>
              <a:srgbClr val="FFFFFF"/>
            </a:solidFill>
          </p:spPr>
          <p:txBody>
            <a:bodyPr bIns="0" lIns="0" rIns="0" rtlCol="0" tIns="0" wrap="square">
              <a:spAutoFit/>
            </a:bodyPr>
            <a:p>
              <a:endParaRPr dirty="0"/>
            </a:p>
          </p:txBody>
        </p:sp>
        <p:sp>
          <p:nvSpPr>
            <p:cNvPr id="1049272" name="object 79"/>
            <p:cNvSpPr/>
            <p:nvPr/>
          </p:nvSpPr>
          <p:spPr>
            <a:xfrm>
              <a:off x="6934581" y="4229290"/>
              <a:ext cx="67818" cy="0"/>
            </a:xfrm>
            <a:custGeom>
              <a:avLst/>
              <a:ahLst/>
              <a:rect l="l" t="t" r="r" b="b"/>
              <a:pathLst>
                <a:path w="67818">
                  <a:moveTo>
                    <a:pt x="0" y="0"/>
                  </a:moveTo>
                  <a:lnTo>
                    <a:pt x="67818" y="0"/>
                  </a:lnTo>
                </a:path>
              </a:pathLst>
            </a:custGeom>
            <a:ln w="35178">
              <a:solidFill>
                <a:srgbClr val="FFFFFF"/>
              </a:solidFill>
            </a:ln>
          </p:spPr>
          <p:txBody>
            <a:bodyPr bIns="0" lIns="0" rIns="0" rtlCol="0" tIns="0" wrap="square">
              <a:spAutoFit/>
            </a:bodyPr>
            <a:p>
              <a:endParaRPr dirty="0"/>
            </a:p>
          </p:txBody>
        </p:sp>
        <p:sp>
          <p:nvSpPr>
            <p:cNvPr id="1049273" name="object 80"/>
            <p:cNvSpPr/>
            <p:nvPr/>
          </p:nvSpPr>
          <p:spPr>
            <a:xfrm>
              <a:off x="7229856" y="4375403"/>
              <a:ext cx="67055" cy="0"/>
            </a:xfrm>
            <a:custGeom>
              <a:avLst/>
              <a:ahLst/>
              <a:rect l="l" t="t" r="r" b="b"/>
              <a:pathLst>
                <a:path w="67055">
                  <a:moveTo>
                    <a:pt x="0" y="0"/>
                  </a:moveTo>
                  <a:lnTo>
                    <a:pt x="67055" y="0"/>
                  </a:lnTo>
                </a:path>
              </a:pathLst>
            </a:custGeom>
            <a:ln w="34798">
              <a:solidFill>
                <a:srgbClr val="FFFFFF"/>
              </a:solidFill>
            </a:ln>
          </p:spPr>
          <p:txBody>
            <a:bodyPr bIns="0" lIns="0" rIns="0" rtlCol="0" tIns="0" wrap="square">
              <a:spAutoFit/>
            </a:bodyPr>
            <a:p>
              <a:endParaRPr dirty="0"/>
            </a:p>
          </p:txBody>
        </p:sp>
        <p:sp>
          <p:nvSpPr>
            <p:cNvPr id="1049274" name="object 81"/>
            <p:cNvSpPr/>
            <p:nvPr/>
          </p:nvSpPr>
          <p:spPr>
            <a:xfrm>
              <a:off x="7196328" y="4291584"/>
              <a:ext cx="134112" cy="67056"/>
            </a:xfrm>
            <a:custGeom>
              <a:avLst/>
              <a:ahLst/>
              <a:rect l="l" t="t" r="r" b="b"/>
              <a:pathLst>
                <a:path w="134112" h="67055">
                  <a:moveTo>
                    <a:pt x="134112" y="0"/>
                  </a:moveTo>
                  <a:lnTo>
                    <a:pt x="0" y="0"/>
                  </a:lnTo>
                  <a:lnTo>
                    <a:pt x="0" y="67056"/>
                  </a:lnTo>
                  <a:lnTo>
                    <a:pt x="134112" y="67056"/>
                  </a:lnTo>
                  <a:lnTo>
                    <a:pt x="134112" y="0"/>
                  </a:lnTo>
                  <a:close/>
                </a:path>
              </a:pathLst>
            </a:custGeom>
            <a:solidFill>
              <a:srgbClr val="FFFFFF"/>
            </a:solidFill>
          </p:spPr>
          <p:txBody>
            <a:bodyPr bIns="0" lIns="0" rIns="0" rtlCol="0" tIns="0" wrap="square">
              <a:spAutoFit/>
            </a:bodyPr>
            <a:p>
              <a:endParaRPr dirty="0"/>
            </a:p>
          </p:txBody>
        </p:sp>
        <p:sp>
          <p:nvSpPr>
            <p:cNvPr id="1049275" name="object 82"/>
            <p:cNvSpPr/>
            <p:nvPr/>
          </p:nvSpPr>
          <p:spPr>
            <a:xfrm>
              <a:off x="7229856" y="4274820"/>
              <a:ext cx="67055" cy="0"/>
            </a:xfrm>
            <a:custGeom>
              <a:avLst/>
              <a:ahLst/>
              <a:rect l="l" t="t" r="r" b="b"/>
              <a:pathLst>
                <a:path w="67055">
                  <a:moveTo>
                    <a:pt x="0" y="0"/>
                  </a:moveTo>
                  <a:lnTo>
                    <a:pt x="67055" y="0"/>
                  </a:lnTo>
                </a:path>
              </a:pathLst>
            </a:custGeom>
            <a:ln w="34797">
              <a:solidFill>
                <a:srgbClr val="FFFFFF"/>
              </a:solidFill>
            </a:ln>
          </p:spPr>
          <p:txBody>
            <a:bodyPr bIns="0" lIns="0" rIns="0" rtlCol="0" tIns="0" wrap="square">
              <a:spAutoFit/>
            </a:bodyPr>
            <a:p>
              <a:endParaRPr dirty="0"/>
            </a:p>
          </p:txBody>
        </p:sp>
        <p:sp>
          <p:nvSpPr>
            <p:cNvPr id="1049276" name="object 83"/>
            <p:cNvSpPr/>
            <p:nvPr/>
          </p:nvSpPr>
          <p:spPr>
            <a:xfrm>
              <a:off x="6164579" y="4319015"/>
              <a:ext cx="67056" cy="0"/>
            </a:xfrm>
            <a:custGeom>
              <a:avLst/>
              <a:ahLst/>
              <a:rect l="l" t="t" r="r" b="b"/>
              <a:pathLst>
                <a:path w="67056">
                  <a:moveTo>
                    <a:pt x="0" y="0"/>
                  </a:moveTo>
                  <a:lnTo>
                    <a:pt x="67056" y="0"/>
                  </a:lnTo>
                </a:path>
              </a:pathLst>
            </a:custGeom>
            <a:ln w="34798">
              <a:solidFill>
                <a:srgbClr val="FFFFFF"/>
              </a:solidFill>
            </a:ln>
          </p:spPr>
          <p:txBody>
            <a:bodyPr bIns="0" lIns="0" rIns="0" rtlCol="0" tIns="0" wrap="square">
              <a:spAutoFit/>
            </a:bodyPr>
            <a:p>
              <a:endParaRPr dirty="0"/>
            </a:p>
          </p:txBody>
        </p:sp>
        <p:sp>
          <p:nvSpPr>
            <p:cNvPr id="1049277" name="object 84"/>
            <p:cNvSpPr/>
            <p:nvPr/>
          </p:nvSpPr>
          <p:spPr>
            <a:xfrm>
              <a:off x="6131052" y="4232147"/>
              <a:ext cx="134112" cy="70103"/>
            </a:xfrm>
            <a:custGeom>
              <a:avLst/>
              <a:ahLst/>
              <a:rect l="l" t="t" r="r" b="b"/>
              <a:pathLst>
                <a:path w="134112" h="70103">
                  <a:moveTo>
                    <a:pt x="134112" y="0"/>
                  </a:moveTo>
                  <a:lnTo>
                    <a:pt x="0" y="0"/>
                  </a:lnTo>
                  <a:lnTo>
                    <a:pt x="0" y="70103"/>
                  </a:lnTo>
                  <a:lnTo>
                    <a:pt x="134112" y="70103"/>
                  </a:lnTo>
                  <a:lnTo>
                    <a:pt x="134112" y="0"/>
                  </a:lnTo>
                  <a:close/>
                </a:path>
              </a:pathLst>
            </a:custGeom>
            <a:solidFill>
              <a:srgbClr val="FFFFFF"/>
            </a:solidFill>
          </p:spPr>
          <p:txBody>
            <a:bodyPr bIns="0" lIns="0" rIns="0" rtlCol="0" tIns="0" wrap="square">
              <a:spAutoFit/>
            </a:bodyPr>
            <a:p>
              <a:endParaRPr dirty="0"/>
            </a:p>
          </p:txBody>
        </p:sp>
        <p:sp>
          <p:nvSpPr>
            <p:cNvPr id="1049278" name="object 85"/>
            <p:cNvSpPr/>
            <p:nvPr/>
          </p:nvSpPr>
          <p:spPr>
            <a:xfrm>
              <a:off x="6164579" y="4215384"/>
              <a:ext cx="67056" cy="0"/>
            </a:xfrm>
            <a:custGeom>
              <a:avLst/>
              <a:ahLst/>
              <a:rect l="l" t="t" r="r" b="b"/>
              <a:pathLst>
                <a:path w="67056">
                  <a:moveTo>
                    <a:pt x="0" y="0"/>
                  </a:moveTo>
                  <a:lnTo>
                    <a:pt x="67056" y="0"/>
                  </a:lnTo>
                </a:path>
              </a:pathLst>
            </a:custGeom>
            <a:ln w="34798">
              <a:solidFill>
                <a:srgbClr val="FFFFFF"/>
              </a:solidFill>
            </a:ln>
          </p:spPr>
          <p:txBody>
            <a:bodyPr bIns="0" lIns="0" rIns="0" rtlCol="0" tIns="0" wrap="square">
              <a:spAutoFit/>
            </a:bodyPr>
            <a:p>
              <a:endParaRPr dirty="0"/>
            </a:p>
          </p:txBody>
        </p:sp>
        <p:sp>
          <p:nvSpPr>
            <p:cNvPr id="1049279" name="object 86"/>
            <p:cNvSpPr/>
            <p:nvPr/>
          </p:nvSpPr>
          <p:spPr>
            <a:xfrm>
              <a:off x="5859779" y="4367784"/>
              <a:ext cx="67056" cy="0"/>
            </a:xfrm>
            <a:custGeom>
              <a:avLst/>
              <a:ahLst/>
              <a:rect l="l" t="t" r="r" b="b"/>
              <a:pathLst>
                <a:path w="67056">
                  <a:moveTo>
                    <a:pt x="0" y="0"/>
                  </a:moveTo>
                  <a:lnTo>
                    <a:pt x="67056" y="0"/>
                  </a:lnTo>
                </a:path>
              </a:pathLst>
            </a:custGeom>
            <a:ln w="34798">
              <a:solidFill>
                <a:srgbClr val="FFFFFF"/>
              </a:solidFill>
            </a:ln>
          </p:spPr>
          <p:txBody>
            <a:bodyPr bIns="0" lIns="0" rIns="0" rtlCol="0" tIns="0" wrap="square">
              <a:spAutoFit/>
            </a:bodyPr>
            <a:p>
              <a:endParaRPr dirty="0"/>
            </a:p>
          </p:txBody>
        </p:sp>
        <p:sp>
          <p:nvSpPr>
            <p:cNvPr id="1049280" name="object 87"/>
            <p:cNvSpPr/>
            <p:nvPr/>
          </p:nvSpPr>
          <p:spPr>
            <a:xfrm>
              <a:off x="5826252" y="4282440"/>
              <a:ext cx="134112" cy="68580"/>
            </a:xfrm>
            <a:custGeom>
              <a:avLst/>
              <a:ahLst/>
              <a:rect l="l" t="t" r="r" b="b"/>
              <a:pathLst>
                <a:path w="134112" h="68579">
                  <a:moveTo>
                    <a:pt x="134112" y="0"/>
                  </a:moveTo>
                  <a:lnTo>
                    <a:pt x="0" y="0"/>
                  </a:lnTo>
                  <a:lnTo>
                    <a:pt x="0" y="68580"/>
                  </a:lnTo>
                  <a:lnTo>
                    <a:pt x="134112" y="68580"/>
                  </a:lnTo>
                  <a:lnTo>
                    <a:pt x="134112" y="0"/>
                  </a:lnTo>
                  <a:close/>
                </a:path>
              </a:pathLst>
            </a:custGeom>
            <a:solidFill>
              <a:srgbClr val="FFFFFF"/>
            </a:solidFill>
          </p:spPr>
          <p:txBody>
            <a:bodyPr bIns="0" lIns="0" rIns="0" rtlCol="0" tIns="0" wrap="square">
              <a:spAutoFit/>
            </a:bodyPr>
            <a:p>
              <a:endParaRPr dirty="0"/>
            </a:p>
          </p:txBody>
        </p:sp>
        <p:sp>
          <p:nvSpPr>
            <p:cNvPr id="1049281" name="object 88"/>
            <p:cNvSpPr/>
            <p:nvPr/>
          </p:nvSpPr>
          <p:spPr>
            <a:xfrm>
              <a:off x="5859779" y="4265676"/>
              <a:ext cx="67056" cy="0"/>
            </a:xfrm>
            <a:custGeom>
              <a:avLst/>
              <a:ahLst/>
              <a:rect l="l" t="t" r="r" b="b"/>
              <a:pathLst>
                <a:path w="67056">
                  <a:moveTo>
                    <a:pt x="0" y="0"/>
                  </a:moveTo>
                  <a:lnTo>
                    <a:pt x="67056" y="0"/>
                  </a:lnTo>
                </a:path>
              </a:pathLst>
            </a:custGeom>
            <a:ln w="34797">
              <a:solidFill>
                <a:srgbClr val="FFFFFF"/>
              </a:solidFill>
            </a:ln>
          </p:spPr>
          <p:txBody>
            <a:bodyPr bIns="0" lIns="0" rIns="0" rtlCol="0" tIns="0" wrap="square">
              <a:spAutoFit/>
            </a:bodyPr>
            <a:p>
              <a:endParaRPr dirty="0"/>
            </a:p>
          </p:txBody>
        </p:sp>
        <p:sp>
          <p:nvSpPr>
            <p:cNvPr id="1049282" name="object 89"/>
            <p:cNvSpPr/>
            <p:nvPr/>
          </p:nvSpPr>
          <p:spPr>
            <a:xfrm>
              <a:off x="3115817" y="837438"/>
              <a:ext cx="6614159" cy="5736336"/>
            </a:xfrm>
            <a:custGeom>
              <a:avLst/>
              <a:ahLst/>
              <a:rect l="l" t="t" r="r" b="b"/>
              <a:pathLst>
                <a:path w="6614159" h="5736336">
                  <a:moveTo>
                    <a:pt x="0" y="5736336"/>
                  </a:moveTo>
                  <a:lnTo>
                    <a:pt x="6614159" y="5736336"/>
                  </a:lnTo>
                  <a:lnTo>
                    <a:pt x="6614159" y="0"/>
                  </a:lnTo>
                  <a:lnTo>
                    <a:pt x="0" y="0"/>
                  </a:lnTo>
                  <a:lnTo>
                    <a:pt x="0" y="5736336"/>
                  </a:lnTo>
                  <a:close/>
                </a:path>
              </a:pathLst>
            </a:custGeom>
            <a:ln w="28956">
              <a:solidFill>
                <a:srgbClr val="7E7E7E"/>
              </a:solidFill>
            </a:ln>
          </p:spPr>
          <p:txBody>
            <a:bodyPr bIns="0" lIns="0" rIns="0" rtlCol="0" tIns="0" wrap="square">
              <a:spAutoFit/>
            </a:bodyPr>
            <a:p>
              <a:endParaRPr dirty="0"/>
            </a:p>
          </p:txBody>
        </p:sp>
        <p:sp>
          <p:nvSpPr>
            <p:cNvPr id="1049283" name="object 90"/>
            <p:cNvSpPr txBox="1"/>
            <p:nvPr/>
          </p:nvSpPr>
          <p:spPr>
            <a:xfrm>
              <a:off x="5665978" y="5824728"/>
              <a:ext cx="3683000" cy="378460"/>
            </a:xfrm>
            <a:prstGeom prst="rect"/>
          </p:spPr>
          <p:txBody>
            <a:bodyPr bIns="0" lIns="0" rIns="0" rtlCol="0" tIns="0" vert="horz" wrap="square">
              <a:spAutoFit/>
            </a:bodyPr>
            <a:p>
              <a:pPr marL="12700">
                <a:lnSpc>
                  <a:spcPct val="100000"/>
                </a:lnSpc>
              </a:pPr>
              <a:r>
                <a:rPr b="1" dirty="0" sz="2400">
                  <a:solidFill>
                    <a:srgbClr val="007133"/>
                  </a:solidFill>
                  <a:latin typeface="微软雅黑"/>
                  <a:cs typeface="微软雅黑"/>
                </a:rPr>
                <a:t>提高应急救援的专业化水平</a:t>
              </a:r>
              <a:endParaRPr dirty="0" sz="2400">
                <a:latin typeface="微软雅黑"/>
                <a:cs typeface="微软雅黑"/>
              </a:endParaRPr>
            </a:p>
          </p:txBody>
        </p:sp>
        <p:sp>
          <p:nvSpPr>
            <p:cNvPr id="1049284" name="object 91"/>
            <p:cNvSpPr/>
            <p:nvPr/>
          </p:nvSpPr>
          <p:spPr>
            <a:xfrm>
              <a:off x="342235" y="967292"/>
              <a:ext cx="876807" cy="1245108"/>
            </a:xfrm>
            <a:prstGeom prst="rect"/>
            <a:blipFill>
              <a:blip xmlns:r="http://schemas.openxmlformats.org/officeDocument/2006/relationships" r:embed="rId2" cstate="print"/>
              <a:stretch>
                <a:fillRect/>
              </a:stretch>
            </a:blipFill>
          </p:spPr>
          <p:txBody>
            <a:bodyPr bIns="0" lIns="0" rIns="0" rtlCol="0" tIns="0" wrap="square">
              <a:spAutoFit/>
            </a:bodyPr>
            <a:p>
              <a:endParaRPr dirty="0"/>
            </a:p>
          </p:txBody>
        </p:sp>
        <p:sp>
          <p:nvSpPr>
            <p:cNvPr id="1049285" name="object 92"/>
            <p:cNvSpPr txBox="1"/>
            <p:nvPr/>
          </p:nvSpPr>
          <p:spPr>
            <a:xfrm>
              <a:off x="514299" y="2374138"/>
              <a:ext cx="551180" cy="287020"/>
            </a:xfrm>
            <a:prstGeom prst="rect"/>
          </p:spPr>
          <p:txBody>
            <a:bodyPr bIns="0" lIns="0" rIns="0" rtlCol="0" tIns="0" vert="horz" wrap="square">
              <a:spAutoFit/>
            </a:bodyPr>
            <a:p>
              <a:pPr marL="12700">
                <a:lnSpc>
                  <a:spcPct val="100000"/>
                </a:lnSpc>
              </a:pPr>
              <a:r>
                <a:rPr b="1" dirty="0" sz="1800">
                  <a:solidFill>
                    <a:srgbClr val="CC6600"/>
                  </a:solidFill>
                  <a:latin typeface="微软雅黑"/>
                  <a:cs typeface="微软雅黑"/>
                </a:rPr>
                <a:t>国 家</a:t>
              </a:r>
              <a:endParaRPr dirty="0" sz="1800">
                <a:latin typeface="微软雅黑"/>
                <a:cs typeface="微软雅黑"/>
              </a:endParaRPr>
            </a:p>
          </p:txBody>
        </p:sp>
        <p:sp>
          <p:nvSpPr>
            <p:cNvPr id="1049286" name="object 93"/>
            <p:cNvSpPr/>
            <p:nvPr/>
          </p:nvSpPr>
          <p:spPr>
            <a:xfrm>
              <a:off x="1482852" y="836674"/>
              <a:ext cx="1438492" cy="1764752"/>
            </a:xfrm>
            <a:custGeom>
              <a:avLst/>
              <a:ahLst/>
              <a:rect l="l" t="t" r="r" b="b"/>
              <a:pathLst>
                <a:path w="1292352" h="1577339">
                  <a:moveTo>
                    <a:pt x="646175" y="0"/>
                  </a:moveTo>
                  <a:lnTo>
                    <a:pt x="646175" y="305181"/>
                  </a:lnTo>
                  <a:lnTo>
                    <a:pt x="0" y="305181"/>
                  </a:lnTo>
                  <a:lnTo>
                    <a:pt x="0" y="1272159"/>
                  </a:lnTo>
                  <a:lnTo>
                    <a:pt x="646175" y="1272159"/>
                  </a:lnTo>
                  <a:lnTo>
                    <a:pt x="646175" y="1577339"/>
                  </a:lnTo>
                  <a:lnTo>
                    <a:pt x="1292352" y="788670"/>
                  </a:lnTo>
                  <a:lnTo>
                    <a:pt x="646175" y="0"/>
                  </a:lnTo>
                  <a:close/>
                </a:path>
              </a:pathLst>
            </a:custGeom>
            <a:solidFill>
              <a:srgbClr val="7E7E7E"/>
            </a:solidFill>
          </p:spPr>
          <p:txBody>
            <a:bodyPr bIns="0" lIns="0" rIns="0" rtlCol="0" tIns="0" wrap="square">
              <a:spAutoFit/>
            </a:bodyPr>
            <a:p>
              <a:endParaRPr dirty="0"/>
            </a:p>
          </p:txBody>
        </p:sp>
        <p:sp>
          <p:nvSpPr>
            <p:cNvPr id="1049287" name="object 94"/>
            <p:cNvSpPr txBox="1"/>
            <p:nvPr/>
          </p:nvSpPr>
          <p:spPr>
            <a:xfrm>
              <a:off x="1509522" y="1153412"/>
              <a:ext cx="994030" cy="958449"/>
            </a:xfrm>
            <a:prstGeom prst="rect"/>
          </p:spPr>
          <p:txBody>
            <a:bodyPr bIns="0" lIns="0" rIns="0" rtlCol="0" tIns="0" vert="horz" wrap="square">
              <a:spAutoFit/>
            </a:bodyPr>
            <a:p>
              <a:pPr marL="12700" marR="6350">
                <a:lnSpc>
                  <a:spcPct val="150000"/>
                </a:lnSpc>
              </a:pPr>
              <a:r>
                <a:rPr b="1" dirty="0" sz="1800">
                  <a:solidFill>
                    <a:srgbClr val="FFFFFF"/>
                  </a:solidFill>
                  <a:latin typeface="微软雅黑"/>
                  <a:cs typeface="微软雅黑"/>
                </a:rPr>
                <a:t>加强应急 能力建设</a:t>
              </a:r>
              <a:endParaRPr dirty="0" sz="1800">
                <a:latin typeface="微软雅黑"/>
                <a:cs typeface="微软雅黑"/>
              </a:endParaRPr>
            </a:p>
          </p:txBody>
        </p:sp>
        <p:sp>
          <p:nvSpPr>
            <p:cNvPr id="1049288" name="object 95"/>
            <p:cNvSpPr txBox="1"/>
            <p:nvPr/>
          </p:nvSpPr>
          <p:spPr>
            <a:xfrm>
              <a:off x="97942" y="3117850"/>
              <a:ext cx="2660650" cy="301749"/>
            </a:xfrm>
            <a:prstGeom prst="rect"/>
          </p:spPr>
          <p:txBody>
            <a:bodyPr bIns="0" lIns="0" rIns="0" rtlCol="0" tIns="0" vert="horz" wrap="square">
              <a:spAutoFit/>
            </a:bodyPr>
            <a:p>
              <a:pPr marL="12700">
                <a:lnSpc>
                  <a:spcPct val="100000"/>
                </a:lnSpc>
              </a:pPr>
              <a:r>
                <a:rPr b="1" dirty="0" sz="1600" spc="-20" err="1">
                  <a:solidFill>
                    <a:srgbClr val="4471C4"/>
                  </a:solidFill>
                  <a:latin typeface="微软雅黑"/>
                  <a:cs typeface="微软雅黑"/>
                </a:rPr>
                <a:t>国务院</a:t>
              </a:r>
              <a:r>
                <a:rPr altLang="en-US" b="1" dirty="0" sz="1600" lang="zh-CN" spc="-20">
                  <a:solidFill>
                    <a:srgbClr val="4471C4"/>
                  </a:solidFill>
                  <a:latin typeface="微软雅黑" panose="020B0503020204020204" pitchFamily="34" charset="-122"/>
                  <a:ea typeface="微软雅黑" panose="020B0503020204020204" pitchFamily="34" charset="-122"/>
                  <a:cs typeface="微软雅黑"/>
                </a:rPr>
                <a:t>应急</a:t>
              </a:r>
              <a:r>
                <a:rPr b="1" dirty="0" sz="1600" spc="-20" err="1">
                  <a:solidFill>
                    <a:srgbClr val="4471C4"/>
                  </a:solidFill>
                  <a:latin typeface="微软雅黑"/>
                  <a:cs typeface="微软雅黑"/>
                </a:rPr>
                <a:t>管理部门</a:t>
              </a:r>
              <a:endParaRPr dirty="0" sz="1600">
                <a:latin typeface="微软雅黑"/>
                <a:cs typeface="微软雅黑"/>
              </a:endParaRPr>
            </a:p>
          </p:txBody>
        </p:sp>
        <p:sp>
          <p:nvSpPr>
            <p:cNvPr id="1049289" name="object 96"/>
            <p:cNvSpPr txBox="1"/>
            <p:nvPr/>
          </p:nvSpPr>
          <p:spPr>
            <a:xfrm>
              <a:off x="100076" y="3831335"/>
              <a:ext cx="132715" cy="195580"/>
            </a:xfrm>
            <a:prstGeom prst="rect"/>
          </p:spPr>
          <p:txBody>
            <a:bodyPr bIns="0" lIns="0" rIns="0" rtlCol="0" tIns="0" vert="horz" wrap="square">
              <a:spAutoFit/>
            </a:bodyPr>
            <a:p>
              <a:pPr marL="12700">
                <a:lnSpc>
                  <a:spcPct val="100000"/>
                </a:lnSpc>
              </a:pPr>
              <a:r>
                <a:rPr dirty="0" sz="1200">
                  <a:solidFill>
                    <a:srgbClr val="585858"/>
                  </a:solidFill>
                  <a:latin typeface="微软雅黑"/>
                  <a:cs typeface="微软雅黑"/>
                </a:rPr>
                <a:t>√</a:t>
              </a:r>
              <a:endParaRPr dirty="0" sz="1200">
                <a:latin typeface="微软雅黑"/>
                <a:cs typeface="微软雅黑"/>
              </a:endParaRPr>
            </a:p>
          </p:txBody>
        </p:sp>
        <p:sp>
          <p:nvSpPr>
            <p:cNvPr id="1049290" name="object 97"/>
            <p:cNvSpPr txBox="1"/>
            <p:nvPr/>
          </p:nvSpPr>
          <p:spPr>
            <a:xfrm>
              <a:off x="391464" y="3551427"/>
              <a:ext cx="2341880" cy="609601"/>
            </a:xfrm>
            <a:prstGeom prst="rect"/>
          </p:spPr>
          <p:txBody>
            <a:bodyPr bIns="0" lIns="0" rIns="0" rtlCol="0" tIns="0" vert="horz" wrap="square">
              <a:spAutoFit/>
            </a:bodyPr>
            <a:p>
              <a:pPr marL="12700" marR="6350">
                <a:lnSpc>
                  <a:spcPct val="150000"/>
                </a:lnSpc>
              </a:pPr>
              <a:r>
                <a:rPr b="1" dirty="0" sz="1400">
                  <a:solidFill>
                    <a:srgbClr val="585858"/>
                  </a:solidFill>
                  <a:latin typeface="微软雅黑"/>
                  <a:cs typeface="微软雅黑"/>
                </a:rPr>
                <a:t>建立全国统一的生产安</a:t>
              </a:r>
              <a:r>
                <a:rPr b="1" dirty="0" sz="1400" spc="-15">
                  <a:solidFill>
                    <a:srgbClr val="585858"/>
                  </a:solidFill>
                  <a:latin typeface="微软雅黑"/>
                  <a:cs typeface="微软雅黑"/>
                </a:rPr>
                <a:t>全</a:t>
              </a:r>
              <a:r>
                <a:rPr b="1" dirty="0" sz="1400" spc="0">
                  <a:solidFill>
                    <a:srgbClr val="585858"/>
                  </a:solidFill>
                  <a:latin typeface="微软雅黑"/>
                  <a:cs typeface="微软雅黑"/>
                </a:rPr>
                <a:t>事故 应急救援信息系统</a:t>
              </a:r>
              <a:endParaRPr dirty="0" sz="1400">
                <a:latin typeface="微软雅黑"/>
                <a:cs typeface="微软雅黑"/>
              </a:endParaRPr>
            </a:p>
          </p:txBody>
        </p:sp>
        <p:sp>
          <p:nvSpPr>
            <p:cNvPr id="1049291" name="object 98"/>
            <p:cNvSpPr txBox="1"/>
            <p:nvPr/>
          </p:nvSpPr>
          <p:spPr>
            <a:xfrm>
              <a:off x="96113" y="4608957"/>
              <a:ext cx="1444625" cy="256540"/>
            </a:xfrm>
            <a:prstGeom prst="rect"/>
          </p:spPr>
          <p:txBody>
            <a:bodyPr bIns="0" lIns="0" rIns="0" rtlCol="0" tIns="0" vert="horz" wrap="square">
              <a:spAutoFit/>
            </a:bodyPr>
            <a:p>
              <a:pPr marL="12700">
                <a:lnSpc>
                  <a:spcPct val="100000"/>
                </a:lnSpc>
              </a:pPr>
              <a:r>
                <a:rPr b="1" dirty="0" sz="1600" spc="-20">
                  <a:solidFill>
                    <a:srgbClr val="4471C4"/>
                  </a:solidFill>
                  <a:latin typeface="微软雅黑"/>
                  <a:cs typeface="微软雅黑"/>
                </a:rPr>
                <a:t>国务院有关部门</a:t>
              </a:r>
              <a:endParaRPr dirty="0" sz="1600">
                <a:latin typeface="微软雅黑"/>
                <a:cs typeface="微软雅黑"/>
              </a:endParaRPr>
            </a:p>
          </p:txBody>
        </p:sp>
        <p:sp>
          <p:nvSpPr>
            <p:cNvPr id="1049292" name="object 99"/>
            <p:cNvSpPr txBox="1"/>
            <p:nvPr/>
          </p:nvSpPr>
          <p:spPr>
            <a:xfrm>
              <a:off x="96113" y="5293614"/>
              <a:ext cx="151130" cy="226060"/>
            </a:xfrm>
            <a:prstGeom prst="rect"/>
          </p:spPr>
          <p:txBody>
            <a:bodyPr bIns="0" lIns="0" rIns="0" rtlCol="0" tIns="0" vert="horz" wrap="square">
              <a:spAutoFit/>
            </a:bodyPr>
            <a:p>
              <a:pPr marL="12700">
                <a:lnSpc>
                  <a:spcPct val="100000"/>
                </a:lnSpc>
              </a:pPr>
              <a:r>
                <a:rPr dirty="0" sz="1400">
                  <a:solidFill>
                    <a:srgbClr val="585858"/>
                  </a:solidFill>
                  <a:latin typeface="微软雅黑"/>
                  <a:cs typeface="微软雅黑"/>
                </a:rPr>
                <a:t>√</a:t>
              </a:r>
              <a:endParaRPr dirty="0" sz="1400">
                <a:latin typeface="微软雅黑"/>
                <a:cs typeface="微软雅黑"/>
              </a:endParaRPr>
            </a:p>
          </p:txBody>
        </p:sp>
        <p:sp>
          <p:nvSpPr>
            <p:cNvPr id="1049293" name="object 100"/>
            <p:cNvSpPr txBox="1"/>
            <p:nvPr/>
          </p:nvSpPr>
          <p:spPr>
            <a:xfrm>
              <a:off x="391464" y="5043423"/>
              <a:ext cx="2341880" cy="609601"/>
            </a:xfrm>
            <a:prstGeom prst="rect"/>
          </p:spPr>
          <p:txBody>
            <a:bodyPr bIns="0" lIns="0" rIns="0" rtlCol="0" tIns="0" vert="horz" wrap="square">
              <a:spAutoFit/>
            </a:bodyPr>
            <a:p>
              <a:pPr marL="12700" marR="6350">
                <a:lnSpc>
                  <a:spcPct val="150000"/>
                </a:lnSpc>
              </a:pPr>
              <a:r>
                <a:rPr b="1" dirty="0" sz="1400">
                  <a:solidFill>
                    <a:srgbClr val="585858"/>
                  </a:solidFill>
                  <a:latin typeface="微软雅黑"/>
                  <a:cs typeface="微软雅黑"/>
                </a:rPr>
                <a:t>建立健全相关行业、领</a:t>
              </a:r>
              <a:r>
                <a:rPr b="1" dirty="0" sz="1400" spc="-15">
                  <a:solidFill>
                    <a:srgbClr val="585858"/>
                  </a:solidFill>
                  <a:latin typeface="微软雅黑"/>
                  <a:cs typeface="微软雅黑"/>
                </a:rPr>
                <a:t>域</a:t>
              </a:r>
              <a:r>
                <a:rPr b="1" dirty="0" sz="1400" spc="0">
                  <a:solidFill>
                    <a:srgbClr val="585858"/>
                  </a:solidFill>
                  <a:latin typeface="微软雅黑"/>
                  <a:cs typeface="微软雅黑"/>
                </a:rPr>
                <a:t>的生 产安全事故应急救援信</a:t>
              </a:r>
              <a:r>
                <a:rPr b="1" dirty="0" sz="1400" spc="-15">
                  <a:solidFill>
                    <a:srgbClr val="585858"/>
                  </a:solidFill>
                  <a:latin typeface="微软雅黑"/>
                  <a:cs typeface="微软雅黑"/>
                </a:rPr>
                <a:t>息</a:t>
              </a:r>
              <a:r>
                <a:rPr b="1" dirty="0" sz="1400" spc="0">
                  <a:solidFill>
                    <a:srgbClr val="585858"/>
                  </a:solidFill>
                  <a:latin typeface="微软雅黑"/>
                  <a:cs typeface="微软雅黑"/>
                </a:rPr>
                <a:t>系统</a:t>
              </a:r>
              <a:endParaRPr dirty="0" sz="1400">
                <a:latin typeface="微软雅黑"/>
                <a:cs typeface="微软雅黑"/>
              </a:endParaRPr>
            </a:p>
          </p:txBody>
        </p:sp>
        <p:sp>
          <p:nvSpPr>
            <p:cNvPr id="1049294" name="object 101"/>
            <p:cNvSpPr/>
            <p:nvPr/>
          </p:nvSpPr>
          <p:spPr>
            <a:xfrm>
              <a:off x="166115" y="4381500"/>
              <a:ext cx="2371725" cy="0"/>
            </a:xfrm>
            <a:custGeom>
              <a:avLst/>
              <a:ahLst/>
              <a:rect l="l" t="t" r="r" b="b"/>
              <a:pathLst>
                <a:path w="2371725">
                  <a:moveTo>
                    <a:pt x="0" y="0"/>
                  </a:moveTo>
                  <a:lnTo>
                    <a:pt x="2371725" y="0"/>
                  </a:lnTo>
                </a:path>
              </a:pathLst>
            </a:custGeom>
            <a:ln w="6096">
              <a:solidFill>
                <a:srgbClr val="7E7E7E"/>
              </a:solidFill>
              <a:prstDash val="dash"/>
            </a:ln>
          </p:spPr>
          <p:txBody>
            <a:bodyPr bIns="0" lIns="0" rIns="0" rtlCol="0" tIns="0" wrap="square">
              <a:spAutoFit/>
            </a:bodyPr>
            <a:p>
              <a:endParaRPr dirty="0"/>
            </a:p>
          </p:txBody>
        </p:sp>
      </p:grpSp>
      <p:grpSp>
        <p:nvGrpSpPr>
          <p:cNvPr id="201" name="组合 102"/>
          <p:cNvGrpSpPr/>
          <p:nvPr/>
        </p:nvGrpSpPr>
        <p:grpSpPr>
          <a:xfrm>
            <a:off x="194519" y="948674"/>
            <a:ext cx="3903633" cy="523220"/>
            <a:chOff x="400233" y="909514"/>
            <a:chExt cx="3903633" cy="523220"/>
          </a:xfrm>
        </p:grpSpPr>
        <p:sp>
          <p:nvSpPr>
            <p:cNvPr id="1049295" name="矩形 103"/>
            <p:cNvSpPr/>
            <p:nvPr/>
          </p:nvSpPr>
          <p:spPr>
            <a:xfrm flipH="1">
              <a:off x="400233" y="929898"/>
              <a:ext cx="226334" cy="502836"/>
            </a:xfrm>
            <a:prstGeom prst="rect"/>
            <a:solidFill>
              <a:srgbClr val="0071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solidFill>
                  <a:srgbClr val="FFFF00"/>
                </a:solidFill>
              </a:endParaRPr>
            </a:p>
          </p:txBody>
        </p:sp>
        <p:sp>
          <p:nvSpPr>
            <p:cNvPr id="1049296" name="文本框 104"/>
            <p:cNvSpPr txBox="1"/>
            <p:nvPr/>
          </p:nvSpPr>
          <p:spPr>
            <a:xfrm>
              <a:off x="626567" y="909514"/>
              <a:ext cx="3677299" cy="523220"/>
            </a:xfrm>
            <a:prstGeom prst="rect"/>
            <a:noFill/>
          </p:spPr>
          <p:txBody>
            <a:bodyPr rtlCol="0" wrap="square">
              <a:spAutoFit/>
            </a:bodyPr>
            <a:p>
              <a:r>
                <a:rPr altLang="en-US" b="1" dirty="0" sz="2800" lang="zh-CN">
                  <a:solidFill>
                    <a:schemeClr val="bg1">
                      <a:lumMod val="50000"/>
                    </a:schemeClr>
                  </a:solidFill>
                  <a:latin typeface="微软雅黑" panose="020B0503020204020204" pitchFamily="34" charset="-122"/>
                  <a:ea typeface="微软雅黑" panose="020B0503020204020204" pitchFamily="34" charset="-122"/>
                </a:rPr>
                <a:t>第五章</a:t>
              </a:r>
              <a:r>
                <a:rPr altLang="zh-CN" b="1" dirty="0" sz="2800" lang="en-US">
                  <a:solidFill>
                    <a:schemeClr val="bg1">
                      <a:lumMod val="50000"/>
                    </a:schemeClr>
                  </a:solidFill>
                  <a:latin typeface="微软雅黑" panose="020B0503020204020204" pitchFamily="34" charset="-122"/>
                  <a:ea typeface="微软雅黑" panose="020B0503020204020204" pitchFamily="34" charset="-122"/>
                </a:rPr>
                <a:t>&lt;</a:t>
              </a:r>
              <a:r>
                <a:rPr altLang="en-US" b="1" dirty="0" sz="2800" lang="zh-CN">
                  <a:solidFill>
                    <a:schemeClr val="bg1">
                      <a:lumMod val="50000"/>
                    </a:schemeClr>
                  </a:solidFill>
                  <a:latin typeface="微软雅黑" panose="020B0503020204020204" pitchFamily="34" charset="-122"/>
                  <a:ea typeface="微软雅黑" panose="020B0503020204020204" pitchFamily="34" charset="-122"/>
                </a:rPr>
                <a:t>第七十九条</a:t>
              </a:r>
              <a:r>
                <a:rPr altLang="zh-CN" b="1" dirty="0" sz="2800" lang="en-US">
                  <a:solidFill>
                    <a:schemeClr val="bg1">
                      <a:lumMod val="50000"/>
                    </a:schemeClr>
                  </a:solidFill>
                  <a:latin typeface="微软雅黑" panose="020B0503020204020204" pitchFamily="34" charset="-122"/>
                  <a:ea typeface="微软雅黑" panose="020B0503020204020204" pitchFamily="34" charset="-122"/>
                </a:rPr>
                <a:t>&gt;</a:t>
              </a:r>
              <a:endParaRPr altLang="en-US" b="1" dirty="0" sz="2800" lang="zh-CN">
                <a:solidFill>
                  <a:schemeClr val="bg1">
                    <a:lumMod val="50000"/>
                  </a:schemeClr>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202" name=""/>
        <p:cNvGrpSpPr/>
        <p:nvPr/>
      </p:nvGrpSpPr>
      <p:grpSpPr>
        <a:xfrm>
          <a:off x="0" y="0"/>
          <a:ext cx="0" cy="0"/>
          <a:chOff x="0" y="0"/>
          <a:chExt cx="0" cy="0"/>
        </a:xfrm>
      </p:grpSpPr>
      <p:grpSp>
        <p:nvGrpSpPr>
          <p:cNvPr id="203" name="组合 3"/>
          <p:cNvGrpSpPr/>
          <p:nvPr/>
        </p:nvGrpSpPr>
        <p:grpSpPr>
          <a:xfrm>
            <a:off x="1922711" y="1773610"/>
            <a:ext cx="8352928" cy="4392488"/>
            <a:chOff x="2642791" y="1917626"/>
            <a:chExt cx="6565392" cy="4104132"/>
          </a:xfrm>
        </p:grpSpPr>
        <p:sp>
          <p:nvSpPr>
            <p:cNvPr id="1049297" name="object 2"/>
            <p:cNvSpPr/>
            <p:nvPr/>
          </p:nvSpPr>
          <p:spPr>
            <a:xfrm>
              <a:off x="2642791" y="1917626"/>
              <a:ext cx="6565392" cy="4104132"/>
            </a:xfrm>
            <a:prstGeom prst="rect"/>
            <a:blipFill>
              <a:blip xmlns:r="http://schemas.openxmlformats.org/officeDocument/2006/relationships" r:embed="rId1" cstate="print"/>
              <a:stretch>
                <a:fillRect/>
              </a:stretch>
            </a:blipFill>
          </p:spPr>
          <p:txBody>
            <a:bodyPr bIns="0" lIns="0" rIns="0" rtlCol="0" tIns="0" wrap="square">
              <a:spAutoFit/>
            </a:bodyPr>
            <a:p>
              <a:endParaRPr dirty="0"/>
            </a:p>
          </p:txBody>
        </p:sp>
        <p:sp>
          <p:nvSpPr>
            <p:cNvPr id="1049298" name="object 3"/>
            <p:cNvSpPr txBox="1"/>
            <p:nvPr/>
          </p:nvSpPr>
          <p:spPr>
            <a:xfrm>
              <a:off x="4137327" y="3263243"/>
              <a:ext cx="3576320" cy="1136687"/>
            </a:xfrm>
            <a:prstGeom prst="rect"/>
          </p:spPr>
          <p:txBody>
            <a:bodyPr bIns="0" lIns="0" rIns="0" rtlCol="0" tIns="0" vert="horz" wrap="square">
              <a:spAutoFit/>
            </a:bodyPr>
            <a:p>
              <a:pPr marL="12700" marR="6350">
                <a:lnSpc>
                  <a:spcPct val="150000"/>
                </a:lnSpc>
              </a:pPr>
              <a:r>
                <a:rPr b="1" dirty="0" sz="2800" spc="-30" err="1">
                  <a:solidFill>
                    <a:srgbClr val="252525"/>
                  </a:solidFill>
                  <a:latin typeface="微软雅黑"/>
                  <a:cs typeface="微软雅黑"/>
                </a:rPr>
                <a:t>任何单位和个人</a:t>
              </a:r>
              <a:r>
                <a:rPr b="1" dirty="0" sz="2800" spc="-30">
                  <a:solidFill>
                    <a:srgbClr val="252525"/>
                  </a:solidFill>
                  <a:latin typeface="微软雅黑"/>
                  <a:cs typeface="微软雅黑"/>
                </a:rPr>
                <a:t> </a:t>
              </a:r>
              <a:r>
                <a:rPr b="1" dirty="0" sz="2800" spc="-30" err="1">
                  <a:solidFill>
                    <a:srgbClr val="252525"/>
                  </a:solidFill>
                  <a:latin typeface="微软雅黑"/>
                  <a:cs typeface="微软雅黑"/>
                </a:rPr>
                <a:t>不得</a:t>
              </a:r>
              <a:r>
                <a:rPr b="1" dirty="0" sz="2800" spc="-30" err="1">
                  <a:solidFill>
                    <a:srgbClr val="CC6600"/>
                  </a:solidFill>
                  <a:latin typeface="微软雅黑"/>
                  <a:cs typeface="微软雅黑"/>
                </a:rPr>
                <a:t>阻挠</a:t>
              </a:r>
              <a:r>
                <a:rPr b="1" dirty="0" sz="2800" spc="-30" err="1">
                  <a:solidFill>
                    <a:srgbClr val="252525"/>
                  </a:solidFill>
                  <a:latin typeface="微软雅黑"/>
                  <a:cs typeface="微软雅黑"/>
                </a:rPr>
                <a:t>和</a:t>
              </a:r>
              <a:r>
                <a:rPr b="1" dirty="0" sz="2800" spc="-30" err="1">
                  <a:solidFill>
                    <a:srgbClr val="CC6600"/>
                  </a:solidFill>
                  <a:latin typeface="微软雅黑"/>
                  <a:cs typeface="微软雅黑"/>
                </a:rPr>
                <a:t>干涉</a:t>
              </a:r>
              <a:r>
                <a:rPr altLang="zh-CN" b="1" dirty="0" sz="2800" lang="en-US" spc="-30">
                  <a:solidFill>
                    <a:srgbClr val="CC6600"/>
                  </a:solidFill>
                  <a:latin typeface="微软雅黑"/>
                  <a:cs typeface="微软雅黑"/>
                </a:rPr>
                <a:t> </a:t>
              </a:r>
              <a:r>
                <a:rPr b="1" dirty="0" sz="2800" spc="-30" err="1">
                  <a:solidFill>
                    <a:srgbClr val="252525"/>
                  </a:solidFill>
                  <a:latin typeface="微软雅黑"/>
                  <a:cs typeface="微软雅黑"/>
                </a:rPr>
                <a:t>对事故的依法调查处理</a:t>
              </a:r>
              <a:endParaRPr dirty="0" sz="2800">
                <a:latin typeface="微软雅黑"/>
                <a:cs typeface="微软雅黑"/>
              </a:endParaRPr>
            </a:p>
          </p:txBody>
        </p:sp>
      </p:grpSp>
      <p:grpSp>
        <p:nvGrpSpPr>
          <p:cNvPr id="204" name="组合 4"/>
          <p:cNvGrpSpPr/>
          <p:nvPr/>
        </p:nvGrpSpPr>
        <p:grpSpPr>
          <a:xfrm>
            <a:off x="194519" y="948674"/>
            <a:ext cx="3903633" cy="523220"/>
            <a:chOff x="400233" y="909514"/>
            <a:chExt cx="3903633" cy="523220"/>
          </a:xfrm>
        </p:grpSpPr>
        <p:sp>
          <p:nvSpPr>
            <p:cNvPr id="1049299" name="矩形 5"/>
            <p:cNvSpPr/>
            <p:nvPr/>
          </p:nvSpPr>
          <p:spPr>
            <a:xfrm flipH="1">
              <a:off x="400233" y="929898"/>
              <a:ext cx="226334" cy="502836"/>
            </a:xfrm>
            <a:prstGeom prst="rect"/>
            <a:solidFill>
              <a:srgbClr val="0071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solidFill>
                  <a:srgbClr val="FFFF00"/>
                </a:solidFill>
              </a:endParaRPr>
            </a:p>
          </p:txBody>
        </p:sp>
        <p:sp>
          <p:nvSpPr>
            <p:cNvPr id="1049300" name="文本框 6"/>
            <p:cNvSpPr txBox="1"/>
            <p:nvPr/>
          </p:nvSpPr>
          <p:spPr>
            <a:xfrm>
              <a:off x="626567" y="909514"/>
              <a:ext cx="3677299" cy="523220"/>
            </a:xfrm>
            <a:prstGeom prst="rect"/>
            <a:noFill/>
          </p:spPr>
          <p:txBody>
            <a:bodyPr rtlCol="0" wrap="square">
              <a:spAutoFit/>
            </a:bodyPr>
            <a:p>
              <a:r>
                <a:rPr altLang="en-US" b="1" dirty="0" sz="2800" lang="zh-CN">
                  <a:solidFill>
                    <a:schemeClr val="bg1">
                      <a:lumMod val="50000"/>
                    </a:schemeClr>
                  </a:solidFill>
                  <a:latin typeface="微软雅黑" panose="020B0503020204020204" pitchFamily="34" charset="-122"/>
                  <a:ea typeface="微软雅黑" panose="020B0503020204020204" pitchFamily="34" charset="-122"/>
                </a:rPr>
                <a:t>第五章</a:t>
              </a:r>
              <a:r>
                <a:rPr altLang="zh-CN" b="1" dirty="0" sz="2800" lang="en-US">
                  <a:solidFill>
                    <a:schemeClr val="bg1">
                      <a:lumMod val="50000"/>
                    </a:schemeClr>
                  </a:solidFill>
                  <a:latin typeface="微软雅黑" panose="020B0503020204020204" pitchFamily="34" charset="-122"/>
                  <a:ea typeface="微软雅黑" panose="020B0503020204020204" pitchFamily="34" charset="-122"/>
                </a:rPr>
                <a:t>&lt;</a:t>
              </a:r>
              <a:r>
                <a:rPr altLang="en-US" b="1" dirty="0" sz="2800" lang="zh-CN">
                  <a:solidFill>
                    <a:schemeClr val="bg1">
                      <a:lumMod val="50000"/>
                    </a:schemeClr>
                  </a:solidFill>
                  <a:latin typeface="微软雅黑" panose="020B0503020204020204" pitchFamily="34" charset="-122"/>
                  <a:ea typeface="微软雅黑" panose="020B0503020204020204" pitchFamily="34" charset="-122"/>
                </a:rPr>
                <a:t>第八十八条</a:t>
              </a:r>
              <a:r>
                <a:rPr altLang="zh-CN" b="1" dirty="0" sz="2800" lang="en-US">
                  <a:solidFill>
                    <a:schemeClr val="bg1">
                      <a:lumMod val="50000"/>
                    </a:schemeClr>
                  </a:solidFill>
                  <a:latin typeface="微软雅黑" panose="020B0503020204020204" pitchFamily="34" charset="-122"/>
                  <a:ea typeface="微软雅黑" panose="020B0503020204020204" pitchFamily="34" charset="-122"/>
                </a:rPr>
                <a:t>&gt;</a:t>
              </a:r>
              <a:endParaRPr altLang="en-US" b="1" dirty="0" sz="2800" lang="zh-CN">
                <a:solidFill>
                  <a:schemeClr val="bg1">
                    <a:lumMod val="50000"/>
                  </a:schemeClr>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207" name=""/>
        <p:cNvGrpSpPr/>
        <p:nvPr/>
      </p:nvGrpSpPr>
      <p:grpSpPr>
        <a:xfrm>
          <a:off x="0" y="0"/>
          <a:ext cx="0" cy="0"/>
          <a:chOff x="0" y="0"/>
          <a:chExt cx="0" cy="0"/>
        </a:xfrm>
      </p:grpSpPr>
      <p:grpSp>
        <p:nvGrpSpPr>
          <p:cNvPr id="208" name="组合 2"/>
          <p:cNvGrpSpPr/>
          <p:nvPr/>
        </p:nvGrpSpPr>
        <p:grpSpPr>
          <a:xfrm>
            <a:off x="194519" y="948674"/>
            <a:ext cx="2076470" cy="523220"/>
            <a:chOff x="400233" y="909514"/>
            <a:chExt cx="2076470" cy="523220"/>
          </a:xfrm>
        </p:grpSpPr>
        <p:sp>
          <p:nvSpPr>
            <p:cNvPr id="1049304" name="矩形 3"/>
            <p:cNvSpPr/>
            <p:nvPr/>
          </p:nvSpPr>
          <p:spPr>
            <a:xfrm flipH="1">
              <a:off x="400233" y="929898"/>
              <a:ext cx="226334" cy="502836"/>
            </a:xfrm>
            <a:prstGeom prst="rect"/>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9305" name="文本框 4"/>
            <p:cNvSpPr txBox="1"/>
            <p:nvPr/>
          </p:nvSpPr>
          <p:spPr>
            <a:xfrm>
              <a:off x="626567" y="909514"/>
              <a:ext cx="1850136" cy="523220"/>
            </a:xfrm>
            <a:prstGeom prst="rect"/>
            <a:noFill/>
          </p:spPr>
          <p:txBody>
            <a:bodyPr rtlCol="0" wrap="square">
              <a:spAutoFit/>
            </a:bodyPr>
            <a:p>
              <a:r>
                <a:rPr altLang="en-US" b="1" dirty="0" sz="2800" lang="zh-CN">
                  <a:solidFill>
                    <a:schemeClr val="bg1">
                      <a:lumMod val="50000"/>
                    </a:schemeClr>
                  </a:solidFill>
                  <a:latin typeface="微软雅黑" panose="020B0503020204020204" pitchFamily="34" charset="-122"/>
                  <a:ea typeface="微软雅黑" panose="020B0503020204020204" pitchFamily="34" charset="-122"/>
                </a:rPr>
                <a:t>法律责任</a:t>
              </a:r>
            </a:p>
          </p:txBody>
        </p:sp>
      </p:grpSp>
      <p:sp>
        <p:nvSpPr>
          <p:cNvPr id="1049306" name="object 9"/>
          <p:cNvSpPr/>
          <p:nvPr/>
        </p:nvSpPr>
        <p:spPr>
          <a:xfrm>
            <a:off x="9483551" y="4797946"/>
            <a:ext cx="2679939" cy="2020876"/>
          </a:xfrm>
          <a:prstGeom prst="rect"/>
          <a:blipFill>
            <a:blip xmlns:r="http://schemas.openxmlformats.org/officeDocument/2006/relationships" r:embed="rId1" cstate="print"/>
            <a:stretch>
              <a:fillRect/>
            </a:stretch>
          </a:blipFill>
        </p:spPr>
        <p:txBody>
          <a:bodyPr bIns="0" lIns="0" rIns="0" rtlCol="0" tIns="0" wrap="square">
            <a:spAutoFit/>
          </a:bodyPr>
          <a:p>
            <a:endParaRPr dirty="0"/>
          </a:p>
        </p:txBody>
      </p:sp>
      <p:pic>
        <p:nvPicPr>
          <p:cNvPr id="2097161" name="图片 10"/>
          <p:cNvPicPr>
            <a:picLocks noChangeAspect="1"/>
          </p:cNvPicPr>
          <p:nvPr/>
        </p:nvPicPr>
        <p:blipFill>
          <a:blip xmlns:r="http://schemas.openxmlformats.org/officeDocument/2006/relationships" r:embed="rId2"/>
          <a:stretch>
            <a:fillRect/>
          </a:stretch>
        </p:blipFill>
        <p:spPr>
          <a:xfrm>
            <a:off x="6206043" y="974537"/>
            <a:ext cx="5992307" cy="3704762"/>
          </a:xfrm>
          <a:prstGeom prst="rect"/>
        </p:spPr>
      </p:pic>
      <p:pic>
        <p:nvPicPr>
          <p:cNvPr id="2097162" name="图片 11"/>
          <p:cNvPicPr>
            <a:picLocks noChangeAspect="1"/>
          </p:cNvPicPr>
          <p:nvPr/>
        </p:nvPicPr>
        <p:blipFill>
          <a:blip xmlns:r="http://schemas.openxmlformats.org/officeDocument/2006/relationships" r:embed="rId3"/>
          <a:stretch>
            <a:fillRect/>
          </a:stretch>
        </p:blipFill>
        <p:spPr>
          <a:xfrm>
            <a:off x="35645" y="2859581"/>
            <a:ext cx="6170397" cy="3909334"/>
          </a:xfrm>
          <a:prstGeom prst="rect"/>
        </p:spPr>
      </p:pic>
      <p:sp>
        <p:nvSpPr>
          <p:cNvPr id="1049307" name="文本框 12"/>
          <p:cNvSpPr txBox="1"/>
          <p:nvPr/>
        </p:nvSpPr>
        <p:spPr>
          <a:xfrm>
            <a:off x="1464659" y="1781017"/>
            <a:ext cx="3312368" cy="769441"/>
          </a:xfrm>
          <a:prstGeom prst="rect"/>
          <a:noFill/>
        </p:spPr>
        <p:txBody>
          <a:bodyPr rtlCol="0" wrap="square">
            <a:spAutoFit/>
          </a:bodyPr>
          <a:p>
            <a:pPr algn="ctr"/>
            <a:r>
              <a:rPr altLang="en-US" b="1" dirty="0" sz="4400" lang="zh-CN">
                <a:solidFill>
                  <a:srgbClr val="FF0000"/>
                </a:solidFill>
                <a:latin typeface="微软雅黑" panose="020B0503020204020204" pitchFamily="34" charset="-122"/>
                <a:ea typeface="微软雅黑" panose="020B0503020204020204" pitchFamily="34" charset="-122"/>
              </a:rPr>
              <a:t>法外无情</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209" name=""/>
        <p:cNvGrpSpPr/>
        <p:nvPr/>
      </p:nvGrpSpPr>
      <p:grpSpPr>
        <a:xfrm>
          <a:off x="0" y="0"/>
          <a:ext cx="0" cy="0"/>
          <a:chOff x="0" y="0"/>
          <a:chExt cx="0" cy="0"/>
        </a:xfrm>
      </p:grpSpPr>
      <p:grpSp>
        <p:nvGrpSpPr>
          <p:cNvPr id="210" name="组合 53"/>
          <p:cNvGrpSpPr/>
          <p:nvPr/>
        </p:nvGrpSpPr>
        <p:grpSpPr>
          <a:xfrm>
            <a:off x="603017" y="1701602"/>
            <a:ext cx="10992316" cy="4872949"/>
            <a:chOff x="300240" y="375920"/>
            <a:chExt cx="9273985" cy="6253213"/>
          </a:xfrm>
        </p:grpSpPr>
        <p:sp>
          <p:nvSpPr>
            <p:cNvPr id="1049308" name="object 2"/>
            <p:cNvSpPr/>
            <p:nvPr/>
          </p:nvSpPr>
          <p:spPr>
            <a:xfrm>
              <a:off x="306590" y="382193"/>
              <a:ext cx="735647" cy="1224229"/>
            </a:xfrm>
            <a:custGeom>
              <a:avLst/>
              <a:ahLst/>
              <a:rect l="l" t="t" r="r" b="b"/>
              <a:pathLst>
                <a:path w="735647" h="1224229">
                  <a:moveTo>
                    <a:pt x="0" y="1224229"/>
                  </a:moveTo>
                  <a:lnTo>
                    <a:pt x="735647" y="1224229"/>
                  </a:lnTo>
                  <a:lnTo>
                    <a:pt x="735647" y="0"/>
                  </a:lnTo>
                  <a:lnTo>
                    <a:pt x="0" y="0"/>
                  </a:lnTo>
                  <a:lnTo>
                    <a:pt x="0" y="1224229"/>
                  </a:lnTo>
                  <a:close/>
                </a:path>
              </a:pathLst>
            </a:custGeom>
            <a:solidFill>
              <a:srgbClr val="28B5A4"/>
            </a:solidFill>
          </p:spPr>
          <p:txBody>
            <a:bodyPr bIns="0" lIns="0" rIns="0" rtlCol="0" tIns="0" wrap="square">
              <a:spAutoFit/>
            </a:bodyPr>
            <a:p>
              <a:endParaRPr dirty="0"/>
            </a:p>
          </p:txBody>
        </p:sp>
        <p:sp>
          <p:nvSpPr>
            <p:cNvPr id="1049309" name="object 3"/>
            <p:cNvSpPr/>
            <p:nvPr/>
          </p:nvSpPr>
          <p:spPr>
            <a:xfrm>
              <a:off x="1042238" y="382193"/>
              <a:ext cx="8531987" cy="1224229"/>
            </a:xfrm>
            <a:custGeom>
              <a:avLst/>
              <a:ahLst/>
              <a:rect l="l" t="t" r="r" b="b"/>
              <a:pathLst>
                <a:path w="8531987" h="1224229">
                  <a:moveTo>
                    <a:pt x="0" y="1224229"/>
                  </a:moveTo>
                  <a:lnTo>
                    <a:pt x="8531987" y="1224229"/>
                  </a:lnTo>
                  <a:lnTo>
                    <a:pt x="8531987" y="0"/>
                  </a:lnTo>
                  <a:lnTo>
                    <a:pt x="0" y="0"/>
                  </a:lnTo>
                  <a:lnTo>
                    <a:pt x="0" y="1224229"/>
                  </a:lnTo>
                  <a:close/>
                </a:path>
              </a:pathLst>
            </a:custGeom>
            <a:solidFill>
              <a:srgbClr val="28B5A4"/>
            </a:solidFill>
          </p:spPr>
          <p:txBody>
            <a:bodyPr bIns="0" lIns="0" rIns="0" rtlCol="0" tIns="0" wrap="square">
              <a:spAutoFit/>
            </a:bodyPr>
            <a:p>
              <a:endParaRPr dirty="0"/>
            </a:p>
          </p:txBody>
        </p:sp>
        <p:sp>
          <p:nvSpPr>
            <p:cNvPr id="1049310" name="object 4"/>
            <p:cNvSpPr/>
            <p:nvPr/>
          </p:nvSpPr>
          <p:spPr>
            <a:xfrm>
              <a:off x="306590" y="1606422"/>
              <a:ext cx="735647" cy="1297177"/>
            </a:xfrm>
            <a:custGeom>
              <a:avLst/>
              <a:ahLst/>
              <a:rect l="l" t="t" r="r" b="b"/>
              <a:pathLst>
                <a:path w="735647" h="1297177">
                  <a:moveTo>
                    <a:pt x="0" y="1297177"/>
                  </a:moveTo>
                  <a:lnTo>
                    <a:pt x="735647" y="1297177"/>
                  </a:lnTo>
                  <a:lnTo>
                    <a:pt x="735647" y="0"/>
                  </a:lnTo>
                  <a:lnTo>
                    <a:pt x="0" y="0"/>
                  </a:lnTo>
                  <a:lnTo>
                    <a:pt x="0" y="1297177"/>
                  </a:lnTo>
                  <a:close/>
                </a:path>
              </a:pathLst>
            </a:custGeom>
            <a:solidFill>
              <a:srgbClr val="EE5200"/>
            </a:solidFill>
          </p:spPr>
          <p:txBody>
            <a:bodyPr bIns="0" lIns="0" rIns="0" rtlCol="0" tIns="0" wrap="square">
              <a:spAutoFit/>
            </a:bodyPr>
            <a:p>
              <a:endParaRPr dirty="0"/>
            </a:p>
          </p:txBody>
        </p:sp>
        <p:sp>
          <p:nvSpPr>
            <p:cNvPr id="1049311" name="object 5"/>
            <p:cNvSpPr/>
            <p:nvPr/>
          </p:nvSpPr>
          <p:spPr>
            <a:xfrm>
              <a:off x="1042238" y="1606422"/>
              <a:ext cx="8531987" cy="1297177"/>
            </a:xfrm>
            <a:custGeom>
              <a:avLst/>
              <a:ahLst/>
              <a:rect l="l" t="t" r="r" b="b"/>
              <a:pathLst>
                <a:path w="8531987" h="1297177">
                  <a:moveTo>
                    <a:pt x="0" y="1297177"/>
                  </a:moveTo>
                  <a:lnTo>
                    <a:pt x="8531987" y="1297177"/>
                  </a:lnTo>
                  <a:lnTo>
                    <a:pt x="8531987" y="0"/>
                  </a:lnTo>
                  <a:lnTo>
                    <a:pt x="0" y="0"/>
                  </a:lnTo>
                  <a:lnTo>
                    <a:pt x="0" y="1297177"/>
                  </a:lnTo>
                  <a:close/>
                </a:path>
              </a:pathLst>
            </a:custGeom>
            <a:solidFill>
              <a:srgbClr val="EE5200"/>
            </a:solidFill>
          </p:spPr>
          <p:txBody>
            <a:bodyPr bIns="0" lIns="0" rIns="0" rtlCol="0" tIns="0" wrap="square">
              <a:spAutoFit/>
            </a:bodyPr>
            <a:p>
              <a:endParaRPr dirty="0"/>
            </a:p>
          </p:txBody>
        </p:sp>
        <p:sp>
          <p:nvSpPr>
            <p:cNvPr id="1049312" name="object 6"/>
            <p:cNvSpPr/>
            <p:nvPr/>
          </p:nvSpPr>
          <p:spPr>
            <a:xfrm>
              <a:off x="306590" y="2903639"/>
              <a:ext cx="735647" cy="3708019"/>
            </a:xfrm>
            <a:custGeom>
              <a:avLst/>
              <a:ahLst/>
              <a:rect l="l" t="t" r="r" b="b"/>
              <a:pathLst>
                <a:path w="735647" h="3708019">
                  <a:moveTo>
                    <a:pt x="0" y="3708019"/>
                  </a:moveTo>
                  <a:lnTo>
                    <a:pt x="735647" y="3708019"/>
                  </a:lnTo>
                  <a:lnTo>
                    <a:pt x="735647" y="0"/>
                  </a:lnTo>
                  <a:lnTo>
                    <a:pt x="0" y="0"/>
                  </a:lnTo>
                  <a:lnTo>
                    <a:pt x="0" y="3708019"/>
                  </a:lnTo>
                  <a:close/>
                </a:path>
              </a:pathLst>
            </a:custGeom>
            <a:solidFill>
              <a:srgbClr val="205A6B"/>
            </a:solidFill>
          </p:spPr>
          <p:txBody>
            <a:bodyPr bIns="0" lIns="0" rIns="0" rtlCol="0" tIns="0" wrap="square">
              <a:spAutoFit/>
            </a:bodyPr>
            <a:p>
              <a:endParaRPr dirty="0"/>
            </a:p>
          </p:txBody>
        </p:sp>
        <p:sp>
          <p:nvSpPr>
            <p:cNvPr id="1049313" name="object 7"/>
            <p:cNvSpPr/>
            <p:nvPr/>
          </p:nvSpPr>
          <p:spPr>
            <a:xfrm>
              <a:off x="1041868" y="2921114"/>
              <a:ext cx="8531987" cy="3708019"/>
            </a:xfrm>
            <a:custGeom>
              <a:avLst/>
              <a:ahLst/>
              <a:rect l="l" t="t" r="r" b="b"/>
              <a:pathLst>
                <a:path w="8531987" h="3708019">
                  <a:moveTo>
                    <a:pt x="0" y="3708019"/>
                  </a:moveTo>
                  <a:lnTo>
                    <a:pt x="8531987" y="3708019"/>
                  </a:lnTo>
                  <a:lnTo>
                    <a:pt x="8531987" y="0"/>
                  </a:lnTo>
                  <a:lnTo>
                    <a:pt x="0" y="0"/>
                  </a:lnTo>
                  <a:lnTo>
                    <a:pt x="0" y="3708019"/>
                  </a:lnTo>
                  <a:close/>
                </a:path>
              </a:pathLst>
            </a:custGeom>
            <a:solidFill>
              <a:srgbClr val="205A6B"/>
            </a:solidFill>
          </p:spPr>
          <p:txBody>
            <a:bodyPr bIns="0" lIns="0" rIns="0" rtlCol="0" tIns="0" wrap="square">
              <a:spAutoFit/>
            </a:bodyPr>
            <a:p>
              <a:endParaRPr dirty="0"/>
            </a:p>
          </p:txBody>
        </p:sp>
        <p:sp>
          <p:nvSpPr>
            <p:cNvPr id="1049314" name="object 8"/>
            <p:cNvSpPr/>
            <p:nvPr/>
          </p:nvSpPr>
          <p:spPr>
            <a:xfrm>
              <a:off x="1042238" y="375920"/>
              <a:ext cx="0" cy="6242088"/>
            </a:xfrm>
            <a:custGeom>
              <a:avLst/>
              <a:ahLst/>
              <a:rect l="l" t="t" r="r" b="b"/>
              <a:pathLst>
                <a:path h="6242088">
                  <a:moveTo>
                    <a:pt x="0" y="0"/>
                  </a:moveTo>
                  <a:lnTo>
                    <a:pt x="0" y="6242088"/>
                  </a:lnTo>
                </a:path>
              </a:pathLst>
            </a:custGeom>
            <a:ln w="12700">
              <a:solidFill>
                <a:srgbClr val="FFFFFF"/>
              </a:solidFill>
            </a:ln>
          </p:spPr>
          <p:txBody>
            <a:bodyPr bIns="0" lIns="0" rIns="0" rtlCol="0" tIns="0" wrap="square">
              <a:spAutoFit/>
            </a:bodyPr>
            <a:p>
              <a:endParaRPr dirty="0"/>
            </a:p>
          </p:txBody>
        </p:sp>
        <p:sp>
          <p:nvSpPr>
            <p:cNvPr id="1049315" name="object 9"/>
            <p:cNvSpPr/>
            <p:nvPr/>
          </p:nvSpPr>
          <p:spPr>
            <a:xfrm>
              <a:off x="300240" y="1606422"/>
              <a:ext cx="748347" cy="0"/>
            </a:xfrm>
            <a:custGeom>
              <a:avLst/>
              <a:ahLst/>
              <a:rect l="l" t="t" r="r" b="b"/>
              <a:pathLst>
                <a:path w="748347">
                  <a:moveTo>
                    <a:pt x="0" y="0"/>
                  </a:moveTo>
                  <a:lnTo>
                    <a:pt x="748347" y="0"/>
                  </a:lnTo>
                </a:path>
              </a:pathLst>
            </a:custGeom>
            <a:ln w="12700">
              <a:solidFill>
                <a:srgbClr val="FFFFFF"/>
              </a:solidFill>
            </a:ln>
          </p:spPr>
          <p:txBody>
            <a:bodyPr bIns="0" lIns="0" rIns="0" rtlCol="0" tIns="0" wrap="square">
              <a:spAutoFit/>
            </a:bodyPr>
            <a:p>
              <a:endParaRPr dirty="0"/>
            </a:p>
          </p:txBody>
        </p:sp>
        <p:sp>
          <p:nvSpPr>
            <p:cNvPr id="1049316" name="object 10"/>
            <p:cNvSpPr/>
            <p:nvPr/>
          </p:nvSpPr>
          <p:spPr>
            <a:xfrm>
              <a:off x="300240" y="2903601"/>
              <a:ext cx="748347" cy="0"/>
            </a:xfrm>
            <a:custGeom>
              <a:avLst/>
              <a:ahLst/>
              <a:rect l="l" t="t" r="r" b="b"/>
              <a:pathLst>
                <a:path w="748347">
                  <a:moveTo>
                    <a:pt x="0" y="0"/>
                  </a:moveTo>
                  <a:lnTo>
                    <a:pt x="748347" y="0"/>
                  </a:lnTo>
                </a:path>
              </a:pathLst>
            </a:custGeom>
            <a:ln w="12700">
              <a:solidFill>
                <a:srgbClr val="FFFFFF"/>
              </a:solidFill>
            </a:ln>
          </p:spPr>
          <p:txBody>
            <a:bodyPr bIns="0" lIns="0" rIns="0" rtlCol="0" tIns="0" wrap="square">
              <a:spAutoFit/>
            </a:bodyPr>
            <a:p>
              <a:endParaRPr dirty="0"/>
            </a:p>
          </p:txBody>
        </p:sp>
        <p:sp>
          <p:nvSpPr>
            <p:cNvPr id="1049317" name="object 11"/>
            <p:cNvSpPr/>
            <p:nvPr/>
          </p:nvSpPr>
          <p:spPr>
            <a:xfrm>
              <a:off x="306590" y="375920"/>
              <a:ext cx="0" cy="6242088"/>
            </a:xfrm>
            <a:custGeom>
              <a:avLst/>
              <a:ahLst/>
              <a:rect l="l" t="t" r="r" b="b"/>
              <a:pathLst>
                <a:path h="6242088">
                  <a:moveTo>
                    <a:pt x="0" y="0"/>
                  </a:moveTo>
                  <a:lnTo>
                    <a:pt x="0" y="6242088"/>
                  </a:lnTo>
                </a:path>
              </a:pathLst>
            </a:custGeom>
            <a:ln w="12700">
              <a:solidFill>
                <a:srgbClr val="FFFFFF"/>
              </a:solidFill>
            </a:ln>
          </p:spPr>
          <p:txBody>
            <a:bodyPr bIns="0" lIns="0" rIns="0" rtlCol="0" tIns="0" wrap="square">
              <a:spAutoFit/>
            </a:bodyPr>
            <a:p>
              <a:endParaRPr dirty="0"/>
            </a:p>
          </p:txBody>
        </p:sp>
        <p:sp>
          <p:nvSpPr>
            <p:cNvPr id="1049318" name="object 12"/>
            <p:cNvSpPr/>
            <p:nvPr/>
          </p:nvSpPr>
          <p:spPr>
            <a:xfrm>
              <a:off x="300240" y="382270"/>
              <a:ext cx="748347" cy="0"/>
            </a:xfrm>
            <a:custGeom>
              <a:avLst/>
              <a:ahLst/>
              <a:rect l="l" t="t" r="r" b="b"/>
              <a:pathLst>
                <a:path w="748347">
                  <a:moveTo>
                    <a:pt x="0" y="0"/>
                  </a:moveTo>
                  <a:lnTo>
                    <a:pt x="748347" y="0"/>
                  </a:lnTo>
                </a:path>
              </a:pathLst>
            </a:custGeom>
            <a:ln w="12700">
              <a:solidFill>
                <a:srgbClr val="FFFFFF"/>
              </a:solidFill>
            </a:ln>
          </p:spPr>
          <p:txBody>
            <a:bodyPr bIns="0" lIns="0" rIns="0" rtlCol="0" tIns="0" wrap="square">
              <a:spAutoFit/>
            </a:bodyPr>
            <a:p>
              <a:endParaRPr dirty="0"/>
            </a:p>
          </p:txBody>
        </p:sp>
        <p:sp>
          <p:nvSpPr>
            <p:cNvPr id="1049319" name="object 13"/>
            <p:cNvSpPr/>
            <p:nvPr/>
          </p:nvSpPr>
          <p:spPr>
            <a:xfrm>
              <a:off x="300240" y="6611658"/>
              <a:ext cx="748347" cy="0"/>
            </a:xfrm>
            <a:custGeom>
              <a:avLst/>
              <a:ahLst/>
              <a:rect l="l" t="t" r="r" b="b"/>
              <a:pathLst>
                <a:path w="748347">
                  <a:moveTo>
                    <a:pt x="0" y="0"/>
                  </a:moveTo>
                  <a:lnTo>
                    <a:pt x="748347" y="0"/>
                  </a:lnTo>
                </a:path>
              </a:pathLst>
            </a:custGeom>
            <a:ln w="12700">
              <a:solidFill>
                <a:srgbClr val="FFFFFF"/>
              </a:solidFill>
            </a:ln>
          </p:spPr>
          <p:txBody>
            <a:bodyPr bIns="0" lIns="0" rIns="0" rtlCol="0" tIns="0" wrap="square">
              <a:spAutoFit/>
            </a:bodyPr>
            <a:p>
              <a:endParaRPr dirty="0"/>
            </a:p>
          </p:txBody>
        </p:sp>
        <p:sp>
          <p:nvSpPr>
            <p:cNvPr id="1049320" name="object 14"/>
            <p:cNvSpPr txBox="1"/>
            <p:nvPr/>
          </p:nvSpPr>
          <p:spPr>
            <a:xfrm>
              <a:off x="429892" y="657541"/>
              <a:ext cx="488673" cy="710918"/>
            </a:xfrm>
            <a:prstGeom prst="rect"/>
          </p:spPr>
          <p:txBody>
            <a:bodyPr bIns="0" lIns="0" rIns="0" rtlCol="0" tIns="0" vert="horz" wrap="square">
              <a:spAutoFit/>
            </a:bodyPr>
            <a:p>
              <a:pPr algn="just" marL="12700" marR="6350">
                <a:lnSpc>
                  <a:spcPct val="100000"/>
                </a:lnSpc>
              </a:pPr>
              <a:r>
                <a:rPr b="1" dirty="0" sz="1800" err="1">
                  <a:solidFill>
                    <a:srgbClr val="FFFFFF"/>
                  </a:solidFill>
                  <a:latin typeface="微软雅黑"/>
                  <a:cs typeface="微软雅黑"/>
                </a:rPr>
                <a:t>责任</a:t>
              </a:r>
              <a:r>
                <a:rPr b="1" dirty="0" sz="1800">
                  <a:solidFill>
                    <a:srgbClr val="FFFFFF"/>
                  </a:solidFill>
                  <a:latin typeface="微软雅黑"/>
                  <a:cs typeface="微软雅黑"/>
                </a:rPr>
                <a:t> </a:t>
              </a:r>
              <a:r>
                <a:rPr b="1" dirty="0" sz="1800" err="1">
                  <a:solidFill>
                    <a:srgbClr val="FFFFFF"/>
                  </a:solidFill>
                  <a:latin typeface="微软雅黑"/>
                  <a:cs typeface="微软雅黑"/>
                </a:rPr>
                <a:t>主体</a:t>
              </a:r>
              <a:endParaRPr dirty="0" sz="1800">
                <a:latin typeface="微软雅黑"/>
                <a:cs typeface="微软雅黑"/>
              </a:endParaRPr>
            </a:p>
          </p:txBody>
        </p:sp>
        <p:sp>
          <p:nvSpPr>
            <p:cNvPr id="1049321" name="object 15"/>
            <p:cNvSpPr txBox="1"/>
            <p:nvPr/>
          </p:nvSpPr>
          <p:spPr>
            <a:xfrm>
              <a:off x="459172" y="1992453"/>
              <a:ext cx="576718" cy="710918"/>
            </a:xfrm>
            <a:prstGeom prst="rect"/>
          </p:spPr>
          <p:txBody>
            <a:bodyPr bIns="0" lIns="0" rIns="0" rtlCol="0" tIns="0" vert="horz" wrap="square">
              <a:spAutoFit/>
            </a:bodyPr>
            <a:p>
              <a:pPr algn="just" marL="12700" marR="6350">
                <a:lnSpc>
                  <a:spcPct val="100000"/>
                </a:lnSpc>
              </a:pPr>
              <a:r>
                <a:rPr b="1" dirty="0" sz="1800" err="1">
                  <a:solidFill>
                    <a:srgbClr val="FFFFFF"/>
                  </a:solidFill>
                  <a:latin typeface="微软雅黑"/>
                  <a:cs typeface="微软雅黑"/>
                </a:rPr>
                <a:t>违法</a:t>
              </a:r>
              <a:r>
                <a:rPr b="1" dirty="0" sz="1800">
                  <a:solidFill>
                    <a:srgbClr val="FFFFFF"/>
                  </a:solidFill>
                  <a:latin typeface="微软雅黑"/>
                  <a:cs typeface="微软雅黑"/>
                </a:rPr>
                <a:t> </a:t>
              </a:r>
              <a:r>
                <a:rPr b="1" dirty="0" sz="1800" err="1">
                  <a:solidFill>
                    <a:srgbClr val="FFFFFF"/>
                  </a:solidFill>
                  <a:latin typeface="微软雅黑"/>
                  <a:cs typeface="微软雅黑"/>
                </a:rPr>
                <a:t>行为</a:t>
              </a:r>
              <a:endParaRPr dirty="0" sz="1800">
                <a:latin typeface="微软雅黑"/>
                <a:cs typeface="微软雅黑"/>
              </a:endParaRPr>
            </a:p>
          </p:txBody>
        </p:sp>
        <p:sp>
          <p:nvSpPr>
            <p:cNvPr id="1049322" name="object 16"/>
            <p:cNvSpPr txBox="1"/>
            <p:nvPr/>
          </p:nvSpPr>
          <p:spPr>
            <a:xfrm>
              <a:off x="546912" y="4063619"/>
              <a:ext cx="254635" cy="1066801"/>
            </a:xfrm>
            <a:prstGeom prst="rect"/>
          </p:spPr>
          <p:txBody>
            <a:bodyPr bIns="0" lIns="0" rIns="0" rtlCol="0" tIns="0" vert="horz" wrap="square">
              <a:spAutoFit/>
            </a:bodyPr>
            <a:p>
              <a:pPr algn="just" marL="12700" marR="6350">
                <a:lnSpc>
                  <a:spcPct val="100000"/>
                </a:lnSpc>
              </a:pPr>
              <a:r>
                <a:rPr b="1" dirty="0" sz="1800">
                  <a:solidFill>
                    <a:srgbClr val="FFFFFF"/>
                  </a:solidFill>
                  <a:latin typeface="微软雅黑"/>
                  <a:cs typeface="微软雅黑"/>
                </a:rPr>
                <a:t>违 法 后 果</a:t>
              </a:r>
              <a:endParaRPr dirty="0" sz="1800">
                <a:latin typeface="微软雅黑"/>
                <a:cs typeface="微软雅黑"/>
              </a:endParaRPr>
            </a:p>
          </p:txBody>
        </p:sp>
        <p:sp>
          <p:nvSpPr>
            <p:cNvPr id="1049323" name="object 20"/>
            <p:cNvSpPr txBox="1"/>
            <p:nvPr/>
          </p:nvSpPr>
          <p:spPr>
            <a:xfrm>
              <a:off x="2323828" y="442136"/>
              <a:ext cx="6508399" cy="1115746"/>
            </a:xfrm>
            <a:prstGeom prst="rect"/>
          </p:spPr>
          <p:txBody>
            <a:bodyPr bIns="0" lIns="0" rIns="0" rtlCol="0" tIns="0" vert="horz" wrap="square">
              <a:spAutoFit/>
            </a:bodyPr>
            <a:p>
              <a:pPr marL="29209">
                <a:lnSpc>
                  <a:spcPct val="100000"/>
                </a:lnSpc>
                <a:tabLst>
                  <a:tab algn="l" pos="2703830"/>
                </a:tabLst>
              </a:pPr>
              <a:r>
                <a:rPr baseline="1984" b="1" dirty="0" sz="4200" spc="-44">
                  <a:solidFill>
                    <a:srgbClr val="FFFFFF"/>
                  </a:solidFill>
                  <a:latin typeface="微软雅黑"/>
                  <a:cs typeface="微软雅黑"/>
                </a:rPr>
                <a:t>生产经营单位	</a:t>
              </a:r>
              <a:r>
                <a:rPr altLang="zh-CN" baseline="1984" b="1" dirty="0" sz="4200" lang="en-US" spc="-44">
                  <a:solidFill>
                    <a:srgbClr val="FFFFFF"/>
                  </a:solidFill>
                  <a:latin typeface="微软雅黑"/>
                  <a:cs typeface="微软雅黑"/>
                </a:rPr>
                <a:t>    </a:t>
              </a:r>
              <a:r>
                <a:rPr b="1" dirty="0" sz="2800" spc="-30" err="1">
                  <a:solidFill>
                    <a:srgbClr val="FFFFFF"/>
                  </a:solidFill>
                  <a:latin typeface="微软雅黑"/>
                  <a:cs typeface="微软雅黑"/>
                </a:rPr>
                <a:t>个人经营</a:t>
              </a:r>
              <a:endParaRPr dirty="0" sz="2800">
                <a:latin typeface="微软雅黑"/>
                <a:cs typeface="微软雅黑"/>
              </a:endParaRPr>
            </a:p>
            <a:p>
              <a:pPr marL="12700">
                <a:lnSpc>
                  <a:spcPct val="100000"/>
                </a:lnSpc>
                <a:spcBef>
                  <a:spcPts val="1455"/>
                </a:spcBef>
                <a:tabLst>
                  <a:tab algn="l" pos="1205865"/>
                  <a:tab algn="l" pos="3117850"/>
                </a:tabLst>
              </a:pPr>
              <a:r>
                <a:rPr baseline="3472" b="1" dirty="0" sz="2400" spc="-30">
                  <a:solidFill>
                    <a:srgbClr val="FFFFFF"/>
                  </a:solidFill>
                  <a:latin typeface="微软雅黑"/>
                  <a:cs typeface="微软雅黑"/>
                </a:rPr>
                <a:t>决策机构	主要负责人	</a:t>
              </a:r>
              <a:r>
                <a:rPr b="1" dirty="0" sz="1600" spc="-20">
                  <a:solidFill>
                    <a:srgbClr val="FFFFFF"/>
                  </a:solidFill>
                  <a:latin typeface="微软雅黑"/>
                  <a:cs typeface="微软雅黑"/>
                </a:rPr>
                <a:t>投资人</a:t>
              </a:r>
              <a:endParaRPr dirty="0" sz="1600">
                <a:latin typeface="微软雅黑"/>
                <a:cs typeface="微软雅黑"/>
              </a:endParaRPr>
            </a:p>
          </p:txBody>
        </p:sp>
        <p:sp>
          <p:nvSpPr>
            <p:cNvPr id="1049324" name="object 21"/>
            <p:cNvSpPr/>
            <p:nvPr/>
          </p:nvSpPr>
          <p:spPr>
            <a:xfrm>
              <a:off x="4818072" y="569088"/>
              <a:ext cx="0" cy="934465"/>
            </a:xfrm>
            <a:custGeom>
              <a:avLst/>
              <a:ahLst/>
              <a:rect l="l" t="t" r="r" b="b"/>
              <a:pathLst>
                <a:path h="934465">
                  <a:moveTo>
                    <a:pt x="0" y="0"/>
                  </a:moveTo>
                  <a:lnTo>
                    <a:pt x="0" y="934465"/>
                  </a:lnTo>
                </a:path>
              </a:pathLst>
            </a:custGeom>
            <a:ln w="6096">
              <a:solidFill>
                <a:srgbClr val="FFFFFF"/>
              </a:solidFill>
            </a:ln>
          </p:spPr>
          <p:txBody>
            <a:bodyPr bIns="0" lIns="0" rIns="0" rtlCol="0" tIns="0" wrap="square">
              <a:spAutoFit/>
            </a:bodyPr>
            <a:p>
              <a:endParaRPr dirty="0"/>
            </a:p>
          </p:txBody>
        </p:sp>
        <p:sp>
          <p:nvSpPr>
            <p:cNvPr id="1049325" name="object 22"/>
            <p:cNvSpPr/>
            <p:nvPr/>
          </p:nvSpPr>
          <p:spPr>
            <a:xfrm>
              <a:off x="2918586" y="1727949"/>
              <a:ext cx="478955" cy="548525"/>
            </a:xfrm>
            <a:custGeom>
              <a:avLst/>
              <a:ahLst/>
              <a:rect l="l" t="t" r="r" b="b"/>
              <a:pathLst>
                <a:path w="478955" h="548525">
                  <a:moveTo>
                    <a:pt x="0" y="548525"/>
                  </a:moveTo>
                  <a:lnTo>
                    <a:pt x="478955" y="548525"/>
                  </a:lnTo>
                  <a:lnTo>
                    <a:pt x="478955" y="0"/>
                  </a:lnTo>
                  <a:lnTo>
                    <a:pt x="0" y="0"/>
                  </a:lnTo>
                  <a:lnTo>
                    <a:pt x="0" y="548525"/>
                  </a:lnTo>
                  <a:close/>
                </a:path>
              </a:pathLst>
            </a:custGeom>
            <a:solidFill>
              <a:srgbClr val="EE5200"/>
            </a:solidFill>
          </p:spPr>
          <p:txBody>
            <a:bodyPr bIns="0" lIns="0" rIns="0" rtlCol="0" tIns="0" wrap="square">
              <a:spAutoFit/>
            </a:bodyPr>
            <a:p>
              <a:endParaRPr dirty="0"/>
            </a:p>
          </p:txBody>
        </p:sp>
        <p:sp>
          <p:nvSpPr>
            <p:cNvPr id="1049326" name="object 23"/>
            <p:cNvSpPr/>
            <p:nvPr/>
          </p:nvSpPr>
          <p:spPr>
            <a:xfrm>
              <a:off x="3397503" y="1727949"/>
              <a:ext cx="4310507" cy="548525"/>
            </a:xfrm>
            <a:custGeom>
              <a:avLst/>
              <a:ahLst/>
              <a:rect l="l" t="t" r="r" b="b"/>
              <a:pathLst>
                <a:path w="4310507" h="548525">
                  <a:moveTo>
                    <a:pt x="0" y="548525"/>
                  </a:moveTo>
                  <a:lnTo>
                    <a:pt x="4310507" y="548525"/>
                  </a:lnTo>
                  <a:lnTo>
                    <a:pt x="4310507" y="0"/>
                  </a:lnTo>
                  <a:lnTo>
                    <a:pt x="0" y="0"/>
                  </a:lnTo>
                  <a:lnTo>
                    <a:pt x="0" y="548525"/>
                  </a:lnTo>
                  <a:close/>
                </a:path>
              </a:pathLst>
            </a:custGeom>
            <a:solidFill>
              <a:srgbClr val="EE5200"/>
            </a:solidFill>
          </p:spPr>
          <p:txBody>
            <a:bodyPr bIns="0" lIns="0" rIns="0" rtlCol="0" tIns="0" wrap="square">
              <a:spAutoFit/>
            </a:bodyPr>
            <a:p>
              <a:endParaRPr dirty="0"/>
            </a:p>
          </p:txBody>
        </p:sp>
        <p:sp>
          <p:nvSpPr>
            <p:cNvPr id="1049327" name="object 24"/>
            <p:cNvSpPr/>
            <p:nvPr/>
          </p:nvSpPr>
          <p:spPr>
            <a:xfrm>
              <a:off x="2918586" y="2276462"/>
              <a:ext cx="478955" cy="548525"/>
            </a:xfrm>
            <a:custGeom>
              <a:avLst/>
              <a:ahLst/>
              <a:rect l="l" t="t" r="r" b="b"/>
              <a:pathLst>
                <a:path w="478955" h="548525">
                  <a:moveTo>
                    <a:pt x="0" y="548525"/>
                  </a:moveTo>
                  <a:lnTo>
                    <a:pt x="478955" y="548525"/>
                  </a:lnTo>
                  <a:lnTo>
                    <a:pt x="478955" y="0"/>
                  </a:lnTo>
                  <a:lnTo>
                    <a:pt x="0" y="0"/>
                  </a:lnTo>
                  <a:lnTo>
                    <a:pt x="0" y="548525"/>
                  </a:lnTo>
                  <a:close/>
                </a:path>
              </a:pathLst>
            </a:custGeom>
            <a:solidFill>
              <a:srgbClr val="EE5200"/>
            </a:solidFill>
          </p:spPr>
          <p:txBody>
            <a:bodyPr bIns="0" lIns="0" rIns="0" rtlCol="0" tIns="0" wrap="square">
              <a:spAutoFit/>
            </a:bodyPr>
            <a:p>
              <a:endParaRPr dirty="0"/>
            </a:p>
          </p:txBody>
        </p:sp>
        <p:sp>
          <p:nvSpPr>
            <p:cNvPr id="1049328" name="object 25"/>
            <p:cNvSpPr/>
            <p:nvPr/>
          </p:nvSpPr>
          <p:spPr>
            <a:xfrm>
              <a:off x="3397503" y="2276462"/>
              <a:ext cx="4310507" cy="548525"/>
            </a:xfrm>
            <a:custGeom>
              <a:avLst/>
              <a:ahLst/>
              <a:rect l="l" t="t" r="r" b="b"/>
              <a:pathLst>
                <a:path w="4310507" h="548525">
                  <a:moveTo>
                    <a:pt x="0" y="548525"/>
                  </a:moveTo>
                  <a:lnTo>
                    <a:pt x="4310507" y="548525"/>
                  </a:lnTo>
                  <a:lnTo>
                    <a:pt x="4310507" y="0"/>
                  </a:lnTo>
                  <a:lnTo>
                    <a:pt x="0" y="0"/>
                  </a:lnTo>
                  <a:lnTo>
                    <a:pt x="0" y="548525"/>
                  </a:lnTo>
                  <a:close/>
                </a:path>
              </a:pathLst>
            </a:custGeom>
            <a:solidFill>
              <a:srgbClr val="EE5200"/>
            </a:solidFill>
          </p:spPr>
          <p:txBody>
            <a:bodyPr bIns="0" lIns="0" rIns="0" rtlCol="0" tIns="0" wrap="square">
              <a:spAutoFit/>
            </a:bodyPr>
            <a:p>
              <a:endParaRPr dirty="0"/>
            </a:p>
          </p:txBody>
        </p:sp>
        <p:sp>
          <p:nvSpPr>
            <p:cNvPr id="1049329" name="object 26"/>
            <p:cNvSpPr txBox="1"/>
            <p:nvPr/>
          </p:nvSpPr>
          <p:spPr>
            <a:xfrm>
              <a:off x="3074289" y="1890776"/>
              <a:ext cx="168275" cy="256540"/>
            </a:xfrm>
            <a:prstGeom prst="rect"/>
          </p:spPr>
          <p:txBody>
            <a:bodyPr bIns="0" lIns="0" rIns="0" rtlCol="0" tIns="0" vert="horz" wrap="square">
              <a:spAutoFit/>
            </a:bodyPr>
            <a:p>
              <a:pPr marL="12700">
                <a:lnSpc>
                  <a:spcPct val="100000"/>
                </a:lnSpc>
              </a:pPr>
              <a:r>
                <a:rPr b="1" dirty="0" sz="1600" spc="-15">
                  <a:solidFill>
                    <a:srgbClr val="FFFFFF"/>
                  </a:solidFill>
                  <a:latin typeface="微软雅黑"/>
                  <a:cs typeface="微软雅黑"/>
                </a:rPr>
                <a:t>√</a:t>
              </a:r>
              <a:endParaRPr dirty="0" sz="1600">
                <a:latin typeface="微软雅黑"/>
                <a:cs typeface="微软雅黑"/>
              </a:endParaRPr>
            </a:p>
          </p:txBody>
        </p:sp>
        <p:sp>
          <p:nvSpPr>
            <p:cNvPr id="1049330" name="object 27"/>
            <p:cNvSpPr txBox="1"/>
            <p:nvPr/>
          </p:nvSpPr>
          <p:spPr>
            <a:xfrm>
              <a:off x="3477005" y="1862835"/>
              <a:ext cx="3840479" cy="317500"/>
            </a:xfrm>
            <a:prstGeom prst="rect"/>
          </p:spPr>
          <p:txBody>
            <a:bodyPr bIns="0" lIns="0" rIns="0" rtlCol="0" tIns="0" vert="horz" wrap="square">
              <a:spAutoFit/>
            </a:bodyPr>
            <a:p>
              <a:pPr marL="12700">
                <a:lnSpc>
                  <a:spcPct val="100000"/>
                </a:lnSpc>
              </a:pPr>
              <a:r>
                <a:rPr b="1" dirty="0" sz="2000">
                  <a:solidFill>
                    <a:srgbClr val="FFFFFF"/>
                  </a:solidFill>
                  <a:latin typeface="微软雅黑"/>
                  <a:cs typeface="微软雅黑"/>
                </a:rPr>
                <a:t>未保证安全生产所必需</a:t>
              </a:r>
              <a:r>
                <a:rPr b="1" dirty="0" sz="2000" spc="-15">
                  <a:solidFill>
                    <a:srgbClr val="FFFFFF"/>
                  </a:solidFill>
                  <a:latin typeface="微软雅黑"/>
                  <a:cs typeface="微软雅黑"/>
                </a:rPr>
                <a:t>的</a:t>
              </a:r>
              <a:r>
                <a:rPr b="1" dirty="0" sz="2000" spc="0">
                  <a:solidFill>
                    <a:srgbClr val="FFFFFF"/>
                  </a:solidFill>
                  <a:latin typeface="微软雅黑"/>
                  <a:cs typeface="微软雅黑"/>
                </a:rPr>
                <a:t>资金</a:t>
              </a:r>
              <a:r>
                <a:rPr b="1" dirty="0" sz="2000" spc="-15">
                  <a:solidFill>
                    <a:srgbClr val="FFFFFF"/>
                  </a:solidFill>
                  <a:latin typeface="微软雅黑"/>
                  <a:cs typeface="微软雅黑"/>
                </a:rPr>
                <a:t>投</a:t>
              </a:r>
              <a:r>
                <a:rPr b="1" dirty="0" sz="2000" spc="0">
                  <a:solidFill>
                    <a:srgbClr val="FFFFFF"/>
                  </a:solidFill>
                  <a:latin typeface="微软雅黑"/>
                  <a:cs typeface="微软雅黑"/>
                </a:rPr>
                <a:t>入</a:t>
              </a:r>
              <a:endParaRPr dirty="0" sz="2000">
                <a:latin typeface="微软雅黑"/>
                <a:cs typeface="微软雅黑"/>
              </a:endParaRPr>
            </a:p>
          </p:txBody>
        </p:sp>
        <p:sp>
          <p:nvSpPr>
            <p:cNvPr id="1049331" name="object 28"/>
            <p:cNvSpPr txBox="1"/>
            <p:nvPr/>
          </p:nvSpPr>
          <p:spPr>
            <a:xfrm>
              <a:off x="3074289" y="2439415"/>
              <a:ext cx="168275" cy="256540"/>
            </a:xfrm>
            <a:prstGeom prst="rect"/>
          </p:spPr>
          <p:txBody>
            <a:bodyPr bIns="0" lIns="0" rIns="0" rtlCol="0" tIns="0" vert="horz" wrap="square">
              <a:spAutoFit/>
            </a:bodyPr>
            <a:p>
              <a:pPr marL="12700">
                <a:lnSpc>
                  <a:spcPct val="100000"/>
                </a:lnSpc>
              </a:pPr>
              <a:r>
                <a:rPr b="1" dirty="0" sz="1600" spc="-15">
                  <a:solidFill>
                    <a:srgbClr val="FFFFFF"/>
                  </a:solidFill>
                  <a:latin typeface="微软雅黑"/>
                  <a:cs typeface="微软雅黑"/>
                </a:rPr>
                <a:t>√</a:t>
              </a:r>
              <a:endParaRPr dirty="0" sz="1600">
                <a:latin typeface="微软雅黑"/>
                <a:cs typeface="微软雅黑"/>
              </a:endParaRPr>
            </a:p>
          </p:txBody>
        </p:sp>
        <p:sp>
          <p:nvSpPr>
            <p:cNvPr id="1049332" name="object 29"/>
            <p:cNvSpPr txBox="1"/>
            <p:nvPr/>
          </p:nvSpPr>
          <p:spPr>
            <a:xfrm>
              <a:off x="3477005" y="2411476"/>
              <a:ext cx="2825115" cy="317500"/>
            </a:xfrm>
            <a:prstGeom prst="rect"/>
          </p:spPr>
          <p:txBody>
            <a:bodyPr bIns="0" lIns="0" rIns="0" rtlCol="0" tIns="0" vert="horz" wrap="square">
              <a:spAutoFit/>
            </a:bodyPr>
            <a:p>
              <a:pPr marL="12700">
                <a:lnSpc>
                  <a:spcPct val="100000"/>
                </a:lnSpc>
              </a:pPr>
              <a:r>
                <a:rPr b="1" dirty="0" sz="2000">
                  <a:solidFill>
                    <a:srgbClr val="FFFFFF"/>
                  </a:solidFill>
                  <a:latin typeface="微软雅黑"/>
                  <a:cs typeface="微软雅黑"/>
                </a:rPr>
                <a:t>致使不具备安全生产条件</a:t>
              </a:r>
              <a:endParaRPr dirty="0" sz="2000">
                <a:latin typeface="微软雅黑"/>
                <a:cs typeface="微软雅黑"/>
              </a:endParaRPr>
            </a:p>
          </p:txBody>
        </p:sp>
        <p:sp>
          <p:nvSpPr>
            <p:cNvPr id="1049333" name="object 30"/>
            <p:cNvSpPr/>
            <p:nvPr/>
          </p:nvSpPr>
          <p:spPr>
            <a:xfrm>
              <a:off x="2803398" y="5353050"/>
              <a:ext cx="1562100" cy="900684"/>
            </a:xfrm>
            <a:custGeom>
              <a:avLst/>
              <a:ahLst/>
              <a:rect l="l" t="t" r="r" b="b"/>
              <a:pathLst>
                <a:path w="1562100" h="900684">
                  <a:moveTo>
                    <a:pt x="0" y="900684"/>
                  </a:moveTo>
                  <a:lnTo>
                    <a:pt x="1562100" y="900684"/>
                  </a:lnTo>
                  <a:lnTo>
                    <a:pt x="1562100" y="0"/>
                  </a:lnTo>
                  <a:lnTo>
                    <a:pt x="0" y="0"/>
                  </a:lnTo>
                  <a:lnTo>
                    <a:pt x="0" y="900684"/>
                  </a:lnTo>
                  <a:close/>
                </a:path>
              </a:pathLst>
            </a:custGeom>
            <a:solidFill>
              <a:srgbClr val="205A6B"/>
            </a:solidFill>
          </p:spPr>
          <p:txBody>
            <a:bodyPr bIns="0" lIns="0" rIns="0" rtlCol="0" tIns="0" wrap="square">
              <a:spAutoFit/>
            </a:bodyPr>
            <a:p>
              <a:endParaRPr dirty="0"/>
            </a:p>
          </p:txBody>
        </p:sp>
        <p:sp>
          <p:nvSpPr>
            <p:cNvPr id="1049334" name="object 31"/>
            <p:cNvSpPr/>
            <p:nvPr/>
          </p:nvSpPr>
          <p:spPr>
            <a:xfrm>
              <a:off x="2803398" y="5353050"/>
              <a:ext cx="1562100" cy="900684"/>
            </a:xfrm>
            <a:custGeom>
              <a:avLst/>
              <a:ahLst/>
              <a:rect l="l" t="t" r="r" b="b"/>
              <a:pathLst>
                <a:path w="1562100" h="900684">
                  <a:moveTo>
                    <a:pt x="0" y="900684"/>
                  </a:moveTo>
                  <a:lnTo>
                    <a:pt x="1562100" y="900684"/>
                  </a:lnTo>
                  <a:lnTo>
                    <a:pt x="1562100" y="0"/>
                  </a:lnTo>
                  <a:lnTo>
                    <a:pt x="0" y="0"/>
                  </a:lnTo>
                  <a:lnTo>
                    <a:pt x="0" y="900684"/>
                  </a:lnTo>
                  <a:close/>
                </a:path>
              </a:pathLst>
            </a:custGeom>
            <a:ln w="19811">
              <a:solidFill>
                <a:srgbClr val="FFFFFF"/>
              </a:solidFill>
            </a:ln>
          </p:spPr>
          <p:txBody>
            <a:bodyPr bIns="0" lIns="0" rIns="0" rtlCol="0" tIns="0" wrap="square">
              <a:spAutoFit/>
            </a:bodyPr>
            <a:p>
              <a:endParaRPr dirty="0"/>
            </a:p>
          </p:txBody>
        </p:sp>
        <p:sp>
          <p:nvSpPr>
            <p:cNvPr id="1049335" name="object 32"/>
            <p:cNvSpPr txBox="1"/>
            <p:nvPr/>
          </p:nvSpPr>
          <p:spPr>
            <a:xfrm>
              <a:off x="2963672" y="5387440"/>
              <a:ext cx="1242060" cy="892103"/>
            </a:xfrm>
            <a:prstGeom prst="rect"/>
          </p:spPr>
          <p:txBody>
            <a:bodyPr bIns="0" lIns="0" rIns="0" rtlCol="0" tIns="0" vert="horz" wrap="square">
              <a:spAutoFit/>
            </a:bodyPr>
            <a:p>
              <a:pPr indent="100330" marL="12700" marR="6350">
                <a:lnSpc>
                  <a:spcPct val="150000"/>
                </a:lnSpc>
              </a:pPr>
              <a:r>
                <a:rPr altLang="zh-CN" b="1" dirty="0" sz="1600" lang="en-US" spc="-15">
                  <a:solidFill>
                    <a:srgbClr val="FFFFFF"/>
                  </a:solidFill>
                  <a:latin typeface="微软雅黑"/>
                  <a:cs typeface="微软雅黑"/>
                </a:rPr>
                <a:t>  </a:t>
              </a:r>
              <a:r>
                <a:rPr b="1" dirty="0" sz="1600" spc="-15" err="1">
                  <a:solidFill>
                    <a:srgbClr val="FFFFFF"/>
                  </a:solidFill>
                  <a:latin typeface="微软雅黑"/>
                  <a:cs typeface="微软雅黑"/>
                </a:rPr>
                <a:t>主要负责人</a:t>
              </a:r>
              <a:endParaRPr altLang="zh-CN" b="1" dirty="0" sz="1600" lang="en-US" spc="-15">
                <a:solidFill>
                  <a:srgbClr val="FFFFFF"/>
                </a:solidFill>
                <a:latin typeface="微软雅黑"/>
                <a:cs typeface="微软雅黑"/>
              </a:endParaRPr>
            </a:p>
            <a:p>
              <a:pPr indent="100330" marL="12700" marR="6350">
                <a:lnSpc>
                  <a:spcPct val="150000"/>
                </a:lnSpc>
              </a:pPr>
              <a:r>
                <a:rPr b="1" dirty="0" sz="1600" spc="-15" err="1">
                  <a:solidFill>
                    <a:srgbClr val="FFFFFF"/>
                  </a:solidFill>
                  <a:latin typeface="微软雅黑"/>
                  <a:cs typeface="微软雅黑"/>
                </a:rPr>
                <a:t>给予撤职处分</a:t>
              </a:r>
              <a:endParaRPr dirty="0" sz="1600">
                <a:latin typeface="微软雅黑"/>
                <a:cs typeface="微软雅黑"/>
              </a:endParaRPr>
            </a:p>
          </p:txBody>
        </p:sp>
        <p:sp>
          <p:nvSpPr>
            <p:cNvPr id="1049336" name="object 33"/>
            <p:cNvSpPr/>
            <p:nvPr/>
          </p:nvSpPr>
          <p:spPr>
            <a:xfrm>
              <a:off x="4813553" y="3350514"/>
              <a:ext cx="3347974" cy="900176"/>
            </a:xfrm>
            <a:custGeom>
              <a:avLst/>
              <a:ahLst/>
              <a:rect l="l" t="t" r="r" b="b"/>
              <a:pathLst>
                <a:path w="3347974" h="900176">
                  <a:moveTo>
                    <a:pt x="3347974" y="900176"/>
                  </a:moveTo>
                  <a:lnTo>
                    <a:pt x="3347974" y="450088"/>
                  </a:lnTo>
                  <a:lnTo>
                    <a:pt x="0" y="450088"/>
                  </a:lnTo>
                  <a:lnTo>
                    <a:pt x="0" y="0"/>
                  </a:lnTo>
                </a:path>
              </a:pathLst>
            </a:custGeom>
            <a:ln w="19811">
              <a:solidFill>
                <a:srgbClr val="FFFFFF"/>
              </a:solidFill>
            </a:ln>
          </p:spPr>
          <p:txBody>
            <a:bodyPr bIns="0" lIns="0" rIns="0" rtlCol="0" tIns="0" wrap="square">
              <a:spAutoFit/>
            </a:bodyPr>
            <a:p>
              <a:endParaRPr dirty="0"/>
            </a:p>
          </p:txBody>
        </p:sp>
        <p:sp>
          <p:nvSpPr>
            <p:cNvPr id="1049337" name="object 34"/>
            <p:cNvSpPr/>
            <p:nvPr/>
          </p:nvSpPr>
          <p:spPr>
            <a:xfrm>
              <a:off x="2868929" y="3350514"/>
              <a:ext cx="1944623" cy="900176"/>
            </a:xfrm>
            <a:custGeom>
              <a:avLst/>
              <a:ahLst/>
              <a:rect l="l" t="t" r="r" b="b"/>
              <a:pathLst>
                <a:path w="1944624" h="900176">
                  <a:moveTo>
                    <a:pt x="1944623" y="0"/>
                  </a:moveTo>
                  <a:lnTo>
                    <a:pt x="1944623" y="450088"/>
                  </a:lnTo>
                  <a:lnTo>
                    <a:pt x="0" y="450088"/>
                  </a:lnTo>
                  <a:lnTo>
                    <a:pt x="0" y="900176"/>
                  </a:lnTo>
                </a:path>
              </a:pathLst>
            </a:custGeom>
            <a:ln w="19812">
              <a:solidFill>
                <a:srgbClr val="FFFFFF"/>
              </a:solidFill>
            </a:ln>
          </p:spPr>
          <p:txBody>
            <a:bodyPr bIns="0" lIns="0" rIns="0" rtlCol="0" tIns="0" wrap="square">
              <a:spAutoFit/>
            </a:bodyPr>
            <a:p>
              <a:endParaRPr dirty="0"/>
            </a:p>
          </p:txBody>
        </p:sp>
        <p:sp>
          <p:nvSpPr>
            <p:cNvPr id="1049338" name="object 35"/>
            <p:cNvSpPr txBox="1"/>
            <p:nvPr/>
          </p:nvSpPr>
          <p:spPr>
            <a:xfrm>
              <a:off x="2921000" y="3472053"/>
              <a:ext cx="1647189" cy="256540"/>
            </a:xfrm>
            <a:prstGeom prst="rect"/>
          </p:spPr>
          <p:txBody>
            <a:bodyPr bIns="0" lIns="0" rIns="0" rtlCol="0" tIns="0" vert="horz" wrap="square">
              <a:spAutoFit/>
            </a:bodyPr>
            <a:p>
              <a:pPr marL="12700">
                <a:lnSpc>
                  <a:spcPct val="100000"/>
                </a:lnSpc>
              </a:pPr>
              <a:r>
                <a:rPr b="1" dirty="0" sz="1600" spc="-20">
                  <a:solidFill>
                    <a:srgbClr val="FFFFFF"/>
                  </a:solidFill>
                  <a:latin typeface="微软雅黑"/>
                  <a:cs typeface="微软雅黑"/>
                </a:rPr>
                <a:t>导致发生安全事故</a:t>
              </a:r>
              <a:endParaRPr dirty="0" sz="1600">
                <a:latin typeface="微软雅黑"/>
                <a:cs typeface="微软雅黑"/>
              </a:endParaRPr>
            </a:p>
          </p:txBody>
        </p:sp>
        <p:sp>
          <p:nvSpPr>
            <p:cNvPr id="1049339" name="object 36"/>
            <p:cNvSpPr txBox="1"/>
            <p:nvPr/>
          </p:nvSpPr>
          <p:spPr>
            <a:xfrm>
              <a:off x="5187441" y="3472053"/>
              <a:ext cx="1444625" cy="256540"/>
            </a:xfrm>
            <a:prstGeom prst="rect"/>
          </p:spPr>
          <p:txBody>
            <a:bodyPr bIns="0" lIns="0" rIns="0" rtlCol="0" tIns="0" vert="horz" wrap="square">
              <a:spAutoFit/>
            </a:bodyPr>
            <a:p>
              <a:pPr marL="12700">
                <a:lnSpc>
                  <a:spcPct val="100000"/>
                </a:lnSpc>
              </a:pPr>
              <a:r>
                <a:rPr b="1" dirty="0" sz="1600" spc="-20">
                  <a:solidFill>
                    <a:srgbClr val="FFFFFF"/>
                  </a:solidFill>
                  <a:latin typeface="微软雅黑"/>
                  <a:cs typeface="微软雅黑"/>
                </a:rPr>
                <a:t>未发生安全事故</a:t>
              </a:r>
              <a:endParaRPr dirty="0" sz="1600">
                <a:latin typeface="微软雅黑"/>
                <a:cs typeface="微软雅黑"/>
              </a:endParaRPr>
            </a:p>
          </p:txBody>
        </p:sp>
        <p:sp>
          <p:nvSpPr>
            <p:cNvPr id="1049340" name="object 37"/>
            <p:cNvSpPr/>
            <p:nvPr/>
          </p:nvSpPr>
          <p:spPr>
            <a:xfrm>
              <a:off x="1163574" y="5353050"/>
              <a:ext cx="1562100" cy="900684"/>
            </a:xfrm>
            <a:custGeom>
              <a:avLst/>
              <a:ahLst/>
              <a:rect l="l" t="t" r="r" b="b"/>
              <a:pathLst>
                <a:path w="1562100" h="900684">
                  <a:moveTo>
                    <a:pt x="0" y="900684"/>
                  </a:moveTo>
                  <a:lnTo>
                    <a:pt x="1562100" y="900684"/>
                  </a:lnTo>
                  <a:lnTo>
                    <a:pt x="1562100" y="0"/>
                  </a:lnTo>
                  <a:lnTo>
                    <a:pt x="0" y="0"/>
                  </a:lnTo>
                  <a:lnTo>
                    <a:pt x="0" y="900684"/>
                  </a:lnTo>
                  <a:close/>
                </a:path>
              </a:pathLst>
            </a:custGeom>
            <a:solidFill>
              <a:srgbClr val="205A6B"/>
            </a:solidFill>
          </p:spPr>
          <p:txBody>
            <a:bodyPr bIns="0" lIns="0" rIns="0" rtlCol="0" tIns="0" wrap="square">
              <a:spAutoFit/>
            </a:bodyPr>
            <a:p>
              <a:endParaRPr dirty="0"/>
            </a:p>
          </p:txBody>
        </p:sp>
        <p:sp>
          <p:nvSpPr>
            <p:cNvPr id="1049341" name="object 38"/>
            <p:cNvSpPr/>
            <p:nvPr/>
          </p:nvSpPr>
          <p:spPr>
            <a:xfrm>
              <a:off x="1163574" y="5353050"/>
              <a:ext cx="1562100" cy="900684"/>
            </a:xfrm>
            <a:custGeom>
              <a:avLst/>
              <a:ahLst/>
              <a:rect l="l" t="t" r="r" b="b"/>
              <a:pathLst>
                <a:path w="1562100" h="900684">
                  <a:moveTo>
                    <a:pt x="0" y="900684"/>
                  </a:moveTo>
                  <a:lnTo>
                    <a:pt x="1562100" y="900684"/>
                  </a:lnTo>
                  <a:lnTo>
                    <a:pt x="1562100" y="0"/>
                  </a:lnTo>
                  <a:lnTo>
                    <a:pt x="0" y="0"/>
                  </a:lnTo>
                  <a:lnTo>
                    <a:pt x="0" y="900684"/>
                  </a:lnTo>
                  <a:close/>
                </a:path>
              </a:pathLst>
            </a:custGeom>
            <a:ln w="19811">
              <a:solidFill>
                <a:srgbClr val="FFFFFF"/>
              </a:solidFill>
            </a:ln>
          </p:spPr>
          <p:txBody>
            <a:bodyPr bIns="0" lIns="0" rIns="0" rtlCol="0" tIns="0" wrap="square">
              <a:spAutoFit/>
            </a:bodyPr>
            <a:p>
              <a:endParaRPr dirty="0"/>
            </a:p>
          </p:txBody>
        </p:sp>
        <p:sp>
          <p:nvSpPr>
            <p:cNvPr id="1049342" name="object 39"/>
            <p:cNvSpPr txBox="1"/>
            <p:nvPr/>
          </p:nvSpPr>
          <p:spPr>
            <a:xfrm>
              <a:off x="1323594" y="5692241"/>
              <a:ext cx="1242060" cy="256540"/>
            </a:xfrm>
            <a:prstGeom prst="rect"/>
          </p:spPr>
          <p:txBody>
            <a:bodyPr bIns="0" lIns="0" rIns="0" rtlCol="0" tIns="0" vert="horz" wrap="square">
              <a:spAutoFit/>
            </a:bodyPr>
            <a:p>
              <a:pPr marL="12700">
                <a:lnSpc>
                  <a:spcPct val="100000"/>
                </a:lnSpc>
              </a:pPr>
              <a:r>
                <a:rPr b="1" dirty="0" sz="1600" spc="-20">
                  <a:solidFill>
                    <a:srgbClr val="FFFFFF"/>
                  </a:solidFill>
                  <a:latin typeface="微软雅黑"/>
                  <a:cs typeface="微软雅黑"/>
                </a:rPr>
                <a:t>追究刑事责任</a:t>
              </a:r>
              <a:endParaRPr dirty="0" sz="1600">
                <a:latin typeface="微软雅黑"/>
                <a:cs typeface="微软雅黑"/>
              </a:endParaRPr>
            </a:p>
          </p:txBody>
        </p:sp>
        <p:sp>
          <p:nvSpPr>
            <p:cNvPr id="1049343" name="object 40"/>
            <p:cNvSpPr/>
            <p:nvPr/>
          </p:nvSpPr>
          <p:spPr>
            <a:xfrm>
              <a:off x="2867405" y="3787902"/>
              <a:ext cx="1800224" cy="1079500"/>
            </a:xfrm>
            <a:custGeom>
              <a:avLst/>
              <a:ahLst/>
              <a:rect l="l" t="t" r="r" b="b"/>
              <a:pathLst>
                <a:path w="1800225" h="1079500">
                  <a:moveTo>
                    <a:pt x="1800224" y="1079500"/>
                  </a:moveTo>
                  <a:lnTo>
                    <a:pt x="1800224" y="539750"/>
                  </a:lnTo>
                  <a:lnTo>
                    <a:pt x="0" y="539750"/>
                  </a:lnTo>
                  <a:lnTo>
                    <a:pt x="0" y="0"/>
                  </a:lnTo>
                </a:path>
              </a:pathLst>
            </a:custGeom>
            <a:ln w="19812">
              <a:solidFill>
                <a:srgbClr val="FFFFFF"/>
              </a:solidFill>
            </a:ln>
          </p:spPr>
          <p:txBody>
            <a:bodyPr bIns="0" lIns="0" rIns="0" rtlCol="0" tIns="0" wrap="square">
              <a:spAutoFit/>
            </a:bodyPr>
            <a:p>
              <a:endParaRPr dirty="0"/>
            </a:p>
          </p:txBody>
        </p:sp>
        <p:sp>
          <p:nvSpPr>
            <p:cNvPr id="1049344" name="object 41"/>
            <p:cNvSpPr/>
            <p:nvPr/>
          </p:nvSpPr>
          <p:spPr>
            <a:xfrm>
              <a:off x="1968245" y="3787902"/>
              <a:ext cx="900049" cy="1079500"/>
            </a:xfrm>
            <a:custGeom>
              <a:avLst/>
              <a:ahLst/>
              <a:rect l="l" t="t" r="r" b="b"/>
              <a:pathLst>
                <a:path w="900049" h="1079500">
                  <a:moveTo>
                    <a:pt x="900049" y="0"/>
                  </a:moveTo>
                  <a:lnTo>
                    <a:pt x="900049" y="539750"/>
                  </a:lnTo>
                  <a:lnTo>
                    <a:pt x="0" y="539750"/>
                  </a:lnTo>
                  <a:lnTo>
                    <a:pt x="0" y="1079500"/>
                  </a:lnTo>
                </a:path>
              </a:pathLst>
            </a:custGeom>
            <a:ln w="19812">
              <a:solidFill>
                <a:srgbClr val="FFFFFF"/>
              </a:solidFill>
            </a:ln>
          </p:spPr>
          <p:txBody>
            <a:bodyPr bIns="0" lIns="0" rIns="0" rtlCol="0" tIns="0" wrap="square">
              <a:spAutoFit/>
            </a:bodyPr>
            <a:p>
              <a:endParaRPr dirty="0"/>
            </a:p>
          </p:txBody>
        </p:sp>
        <p:sp>
          <p:nvSpPr>
            <p:cNvPr id="1049345" name="object 42"/>
            <p:cNvSpPr/>
            <p:nvPr/>
          </p:nvSpPr>
          <p:spPr>
            <a:xfrm>
              <a:off x="4661153" y="4415790"/>
              <a:ext cx="1115949" cy="900049"/>
            </a:xfrm>
            <a:custGeom>
              <a:avLst/>
              <a:ahLst/>
              <a:rect l="l" t="t" r="r" b="b"/>
              <a:pathLst>
                <a:path w="1115949" h="900049">
                  <a:moveTo>
                    <a:pt x="1115949" y="900049"/>
                  </a:moveTo>
                  <a:lnTo>
                    <a:pt x="1115949" y="450088"/>
                  </a:lnTo>
                  <a:lnTo>
                    <a:pt x="0" y="450088"/>
                  </a:lnTo>
                  <a:lnTo>
                    <a:pt x="0" y="0"/>
                  </a:lnTo>
                </a:path>
              </a:pathLst>
            </a:custGeom>
            <a:ln w="19812">
              <a:solidFill>
                <a:srgbClr val="FFFFFF"/>
              </a:solidFill>
            </a:ln>
          </p:spPr>
          <p:txBody>
            <a:bodyPr bIns="0" lIns="0" rIns="0" rtlCol="0" tIns="0" wrap="square">
              <a:spAutoFit/>
            </a:bodyPr>
            <a:p>
              <a:endParaRPr dirty="0"/>
            </a:p>
          </p:txBody>
        </p:sp>
        <p:sp>
          <p:nvSpPr>
            <p:cNvPr id="1049346" name="object 43"/>
            <p:cNvSpPr/>
            <p:nvPr/>
          </p:nvSpPr>
          <p:spPr>
            <a:xfrm>
              <a:off x="3553205" y="4415790"/>
              <a:ext cx="1115949" cy="900049"/>
            </a:xfrm>
            <a:custGeom>
              <a:avLst/>
              <a:ahLst/>
              <a:rect l="l" t="t" r="r" b="b"/>
              <a:pathLst>
                <a:path w="1115949" h="900049">
                  <a:moveTo>
                    <a:pt x="1115949" y="0"/>
                  </a:moveTo>
                  <a:lnTo>
                    <a:pt x="1115949" y="450088"/>
                  </a:lnTo>
                  <a:lnTo>
                    <a:pt x="0" y="450088"/>
                  </a:lnTo>
                  <a:lnTo>
                    <a:pt x="0" y="900049"/>
                  </a:lnTo>
                </a:path>
              </a:pathLst>
            </a:custGeom>
            <a:ln w="19812">
              <a:solidFill>
                <a:srgbClr val="FFFFFF"/>
              </a:solidFill>
            </a:ln>
          </p:spPr>
          <p:txBody>
            <a:bodyPr bIns="0" lIns="0" rIns="0" rtlCol="0" tIns="0" wrap="square">
              <a:spAutoFit/>
            </a:bodyPr>
            <a:p>
              <a:endParaRPr dirty="0"/>
            </a:p>
          </p:txBody>
        </p:sp>
        <p:sp>
          <p:nvSpPr>
            <p:cNvPr id="1049347" name="object 44"/>
            <p:cNvSpPr/>
            <p:nvPr/>
          </p:nvSpPr>
          <p:spPr>
            <a:xfrm>
              <a:off x="4807458" y="5353050"/>
              <a:ext cx="1808988" cy="900684"/>
            </a:xfrm>
            <a:custGeom>
              <a:avLst/>
              <a:ahLst/>
              <a:rect l="l" t="t" r="r" b="b"/>
              <a:pathLst>
                <a:path w="1808988" h="900684">
                  <a:moveTo>
                    <a:pt x="0" y="900684"/>
                  </a:moveTo>
                  <a:lnTo>
                    <a:pt x="1808988" y="900684"/>
                  </a:lnTo>
                  <a:lnTo>
                    <a:pt x="1808988" y="0"/>
                  </a:lnTo>
                  <a:lnTo>
                    <a:pt x="0" y="0"/>
                  </a:lnTo>
                  <a:lnTo>
                    <a:pt x="0" y="900684"/>
                  </a:lnTo>
                  <a:close/>
                </a:path>
              </a:pathLst>
            </a:custGeom>
            <a:solidFill>
              <a:srgbClr val="205A6B"/>
            </a:solidFill>
          </p:spPr>
          <p:txBody>
            <a:bodyPr bIns="0" lIns="0" rIns="0" rtlCol="0" tIns="0" wrap="square">
              <a:spAutoFit/>
            </a:bodyPr>
            <a:p>
              <a:endParaRPr dirty="0"/>
            </a:p>
          </p:txBody>
        </p:sp>
        <p:sp>
          <p:nvSpPr>
            <p:cNvPr id="1049348" name="object 45"/>
            <p:cNvSpPr/>
            <p:nvPr/>
          </p:nvSpPr>
          <p:spPr>
            <a:xfrm>
              <a:off x="4807458" y="5353050"/>
              <a:ext cx="1808988" cy="900684"/>
            </a:xfrm>
            <a:custGeom>
              <a:avLst/>
              <a:ahLst/>
              <a:rect l="l" t="t" r="r" b="b"/>
              <a:pathLst>
                <a:path w="1808988" h="900684">
                  <a:moveTo>
                    <a:pt x="0" y="900684"/>
                  </a:moveTo>
                  <a:lnTo>
                    <a:pt x="1808988" y="900684"/>
                  </a:lnTo>
                  <a:lnTo>
                    <a:pt x="1808988" y="0"/>
                  </a:lnTo>
                  <a:lnTo>
                    <a:pt x="0" y="0"/>
                  </a:lnTo>
                  <a:lnTo>
                    <a:pt x="0" y="900684"/>
                  </a:lnTo>
                  <a:close/>
                </a:path>
              </a:pathLst>
            </a:custGeom>
            <a:ln w="19812">
              <a:solidFill>
                <a:srgbClr val="FFFFFF"/>
              </a:solidFill>
            </a:ln>
          </p:spPr>
          <p:txBody>
            <a:bodyPr bIns="0" lIns="0" rIns="0" rtlCol="0" tIns="0" wrap="square">
              <a:spAutoFit/>
            </a:bodyPr>
            <a:p>
              <a:endParaRPr dirty="0"/>
            </a:p>
          </p:txBody>
        </p:sp>
        <p:sp>
          <p:nvSpPr>
            <p:cNvPr id="1049349" name="object 46"/>
            <p:cNvSpPr txBox="1"/>
            <p:nvPr/>
          </p:nvSpPr>
          <p:spPr>
            <a:xfrm>
              <a:off x="4888229" y="5430113"/>
              <a:ext cx="1647189" cy="744220"/>
            </a:xfrm>
            <a:prstGeom prst="rect"/>
          </p:spPr>
          <p:txBody>
            <a:bodyPr bIns="0" lIns="0" rIns="0" rtlCol="0" tIns="0" vert="horz" wrap="square">
              <a:spAutoFit/>
            </a:bodyPr>
            <a:p>
              <a:pPr algn="ctr" indent="1270" marL="12700" marR="6350">
                <a:lnSpc>
                  <a:spcPct val="100000"/>
                </a:lnSpc>
              </a:pPr>
              <a:r>
                <a:rPr b="1" dirty="0" sz="1600" spc="-15">
                  <a:solidFill>
                    <a:srgbClr val="FFFFFF"/>
                  </a:solidFill>
                  <a:latin typeface="微软雅黑"/>
                  <a:cs typeface="微软雅黑"/>
                </a:rPr>
                <a:t>投资人 处2</a:t>
              </a:r>
              <a:r>
                <a:rPr b="1" dirty="0" sz="1600" spc="-20">
                  <a:solidFill>
                    <a:srgbClr val="FFFFFF"/>
                  </a:solidFill>
                  <a:latin typeface="微软雅黑"/>
                  <a:cs typeface="微软雅黑"/>
                </a:rPr>
                <a:t>万元以上 二十万元以下罚款</a:t>
              </a:r>
              <a:endParaRPr dirty="0" sz="1600">
                <a:latin typeface="微软雅黑"/>
                <a:cs typeface="微软雅黑"/>
              </a:endParaRPr>
            </a:p>
          </p:txBody>
        </p:sp>
        <p:sp>
          <p:nvSpPr>
            <p:cNvPr id="1049350" name="object 47"/>
            <p:cNvSpPr/>
            <p:nvPr/>
          </p:nvSpPr>
          <p:spPr>
            <a:xfrm>
              <a:off x="6770369" y="4812029"/>
              <a:ext cx="2726435" cy="1441704"/>
            </a:xfrm>
            <a:custGeom>
              <a:avLst/>
              <a:ahLst/>
              <a:rect l="l" t="t" r="r" b="b"/>
              <a:pathLst>
                <a:path w="2726435" h="1441703">
                  <a:moveTo>
                    <a:pt x="0" y="1441704"/>
                  </a:moveTo>
                  <a:lnTo>
                    <a:pt x="2726435" y="1441704"/>
                  </a:lnTo>
                  <a:lnTo>
                    <a:pt x="2726435" y="0"/>
                  </a:lnTo>
                  <a:lnTo>
                    <a:pt x="0" y="0"/>
                  </a:lnTo>
                  <a:lnTo>
                    <a:pt x="0" y="1441704"/>
                  </a:lnTo>
                  <a:close/>
                </a:path>
              </a:pathLst>
            </a:custGeom>
            <a:solidFill>
              <a:srgbClr val="205A6B"/>
            </a:solidFill>
          </p:spPr>
          <p:txBody>
            <a:bodyPr bIns="0" lIns="0" rIns="0" rtlCol="0" tIns="0" wrap="square">
              <a:spAutoFit/>
            </a:bodyPr>
            <a:p>
              <a:endParaRPr dirty="0"/>
            </a:p>
          </p:txBody>
        </p:sp>
        <p:sp>
          <p:nvSpPr>
            <p:cNvPr id="1049351" name="object 48"/>
            <p:cNvSpPr/>
            <p:nvPr/>
          </p:nvSpPr>
          <p:spPr>
            <a:xfrm>
              <a:off x="6770369" y="4812029"/>
              <a:ext cx="2726435" cy="1441704"/>
            </a:xfrm>
            <a:custGeom>
              <a:avLst/>
              <a:ahLst/>
              <a:rect l="l" t="t" r="r" b="b"/>
              <a:pathLst>
                <a:path w="2726435" h="1441703">
                  <a:moveTo>
                    <a:pt x="0" y="1441704"/>
                  </a:moveTo>
                  <a:lnTo>
                    <a:pt x="2726435" y="1441704"/>
                  </a:lnTo>
                  <a:lnTo>
                    <a:pt x="2726435" y="0"/>
                  </a:lnTo>
                  <a:lnTo>
                    <a:pt x="0" y="0"/>
                  </a:lnTo>
                  <a:lnTo>
                    <a:pt x="0" y="1441704"/>
                  </a:lnTo>
                  <a:close/>
                </a:path>
              </a:pathLst>
            </a:custGeom>
            <a:ln w="19812">
              <a:solidFill>
                <a:srgbClr val="FFFFFF"/>
              </a:solidFill>
            </a:ln>
          </p:spPr>
          <p:txBody>
            <a:bodyPr bIns="0" lIns="0" rIns="0" rtlCol="0" tIns="0" wrap="square">
              <a:spAutoFit/>
            </a:bodyPr>
            <a:p>
              <a:endParaRPr dirty="0"/>
            </a:p>
          </p:txBody>
        </p:sp>
        <p:sp>
          <p:nvSpPr>
            <p:cNvPr id="1049352" name="object 49"/>
            <p:cNvSpPr txBox="1"/>
            <p:nvPr/>
          </p:nvSpPr>
          <p:spPr>
            <a:xfrm>
              <a:off x="6849871" y="5055870"/>
              <a:ext cx="2458085" cy="256540"/>
            </a:xfrm>
            <a:prstGeom prst="rect"/>
          </p:spPr>
          <p:txBody>
            <a:bodyPr bIns="0" lIns="0" rIns="0" rtlCol="0" tIns="0" vert="horz" wrap="square">
              <a:spAutoFit/>
            </a:bodyPr>
            <a:p>
              <a:pPr marL="12700">
                <a:lnSpc>
                  <a:spcPct val="100000"/>
                </a:lnSpc>
              </a:pPr>
              <a:r>
                <a:rPr b="1" dirty="0" sz="1600" spc="-20">
                  <a:solidFill>
                    <a:srgbClr val="FFFFFF"/>
                  </a:solidFill>
                  <a:latin typeface="微软雅黑"/>
                  <a:cs typeface="微软雅黑"/>
                </a:rPr>
                <a:t>责令限期改正提供必需资金</a:t>
              </a:r>
              <a:endParaRPr dirty="0" sz="1600">
                <a:latin typeface="微软雅黑"/>
                <a:cs typeface="微软雅黑"/>
              </a:endParaRPr>
            </a:p>
          </p:txBody>
        </p:sp>
        <p:sp>
          <p:nvSpPr>
            <p:cNvPr id="1049353" name="object 50"/>
            <p:cNvSpPr txBox="1"/>
            <p:nvPr/>
          </p:nvSpPr>
          <p:spPr>
            <a:xfrm>
              <a:off x="6849871" y="5299659"/>
              <a:ext cx="2458085" cy="744220"/>
            </a:xfrm>
            <a:prstGeom prst="rect"/>
          </p:spPr>
          <p:txBody>
            <a:bodyPr bIns="0" lIns="0" rIns="0" rtlCol="0" tIns="0" vert="horz" wrap="square">
              <a:spAutoFit/>
            </a:bodyPr>
            <a:p>
              <a:pPr marL="12700" marR="6350">
                <a:lnSpc>
                  <a:spcPct val="150000"/>
                </a:lnSpc>
              </a:pPr>
              <a:r>
                <a:rPr b="1" dirty="0" sz="1600" spc="-20">
                  <a:solidFill>
                    <a:srgbClr val="FFFFFF"/>
                  </a:solidFill>
                  <a:latin typeface="微软雅黑"/>
                  <a:cs typeface="微软雅黑"/>
                </a:rPr>
                <a:t>逾期未改正责令生产经营单 位停产停业整顿</a:t>
              </a:r>
              <a:endParaRPr dirty="0" sz="1600">
                <a:latin typeface="微软雅黑"/>
                <a:cs typeface="微软雅黑"/>
              </a:endParaRPr>
            </a:p>
          </p:txBody>
        </p:sp>
        <p:sp>
          <p:nvSpPr>
            <p:cNvPr id="1049354" name="object 51"/>
            <p:cNvSpPr/>
            <p:nvPr/>
          </p:nvSpPr>
          <p:spPr>
            <a:xfrm>
              <a:off x="8163306" y="4249673"/>
              <a:ext cx="0" cy="396875"/>
            </a:xfrm>
            <a:custGeom>
              <a:avLst/>
              <a:ahLst/>
              <a:rect l="l" t="t" r="r" b="b"/>
              <a:pathLst>
                <a:path h="396875">
                  <a:moveTo>
                    <a:pt x="0" y="0"/>
                  </a:moveTo>
                  <a:lnTo>
                    <a:pt x="0" y="396875"/>
                  </a:lnTo>
                </a:path>
              </a:pathLst>
            </a:custGeom>
            <a:ln w="19812">
              <a:solidFill>
                <a:srgbClr val="FFFFFF"/>
              </a:solidFill>
            </a:ln>
          </p:spPr>
          <p:txBody>
            <a:bodyPr bIns="0" lIns="0" rIns="0" rtlCol="0" tIns="0" wrap="square">
              <a:spAutoFit/>
            </a:bodyPr>
            <a:p>
              <a:endParaRPr dirty="0"/>
            </a:p>
          </p:txBody>
        </p:sp>
        <p:sp>
          <p:nvSpPr>
            <p:cNvPr id="1049355" name="object 52"/>
            <p:cNvSpPr txBox="1"/>
            <p:nvPr/>
          </p:nvSpPr>
          <p:spPr>
            <a:xfrm>
              <a:off x="3146805" y="4003929"/>
              <a:ext cx="1038860" cy="256540"/>
            </a:xfrm>
            <a:prstGeom prst="rect"/>
          </p:spPr>
          <p:txBody>
            <a:bodyPr bIns="0" lIns="0" rIns="0" rtlCol="0" tIns="0" vert="horz" wrap="square">
              <a:spAutoFit/>
            </a:bodyPr>
            <a:p>
              <a:pPr marL="12700">
                <a:lnSpc>
                  <a:spcPct val="100000"/>
                </a:lnSpc>
              </a:pPr>
              <a:r>
                <a:rPr b="1" dirty="0" sz="1600" spc="-20">
                  <a:solidFill>
                    <a:srgbClr val="FFFFFF"/>
                  </a:solidFill>
                  <a:latin typeface="微软雅黑"/>
                  <a:cs typeface="微软雅黑"/>
                </a:rPr>
                <a:t>未构成犯罪</a:t>
              </a:r>
              <a:endParaRPr dirty="0" sz="1600">
                <a:latin typeface="微软雅黑"/>
                <a:cs typeface="微软雅黑"/>
              </a:endParaRPr>
            </a:p>
          </p:txBody>
        </p:sp>
        <p:sp>
          <p:nvSpPr>
            <p:cNvPr id="1049356" name="object 53"/>
            <p:cNvSpPr txBox="1"/>
            <p:nvPr/>
          </p:nvSpPr>
          <p:spPr>
            <a:xfrm>
              <a:off x="1793239" y="4003929"/>
              <a:ext cx="836294" cy="256540"/>
            </a:xfrm>
            <a:prstGeom prst="rect"/>
          </p:spPr>
          <p:txBody>
            <a:bodyPr bIns="0" lIns="0" rIns="0" rtlCol="0" tIns="0" vert="horz" wrap="square">
              <a:spAutoFit/>
            </a:bodyPr>
            <a:p>
              <a:pPr marL="12700">
                <a:lnSpc>
                  <a:spcPct val="100000"/>
                </a:lnSpc>
              </a:pPr>
              <a:r>
                <a:rPr b="1" dirty="0" sz="1600" spc="-20">
                  <a:solidFill>
                    <a:srgbClr val="FFFFFF"/>
                  </a:solidFill>
                  <a:latin typeface="微软雅黑"/>
                  <a:cs typeface="微软雅黑"/>
                </a:rPr>
                <a:t>构成犯罪</a:t>
              </a:r>
              <a:endParaRPr dirty="0" sz="1600">
                <a:latin typeface="微软雅黑"/>
                <a:cs typeface="微软雅黑"/>
              </a:endParaRPr>
            </a:p>
          </p:txBody>
        </p:sp>
        <p:sp>
          <p:nvSpPr>
            <p:cNvPr id="1049357" name="object 54"/>
            <p:cNvSpPr/>
            <p:nvPr/>
          </p:nvSpPr>
          <p:spPr>
            <a:xfrm>
              <a:off x="1966722" y="4866894"/>
              <a:ext cx="0" cy="395224"/>
            </a:xfrm>
            <a:custGeom>
              <a:avLst/>
              <a:ahLst/>
              <a:rect l="l" t="t" r="r" b="b"/>
              <a:pathLst>
                <a:path h="395224">
                  <a:moveTo>
                    <a:pt x="0" y="0"/>
                  </a:moveTo>
                  <a:lnTo>
                    <a:pt x="0" y="395223"/>
                  </a:lnTo>
                </a:path>
              </a:pathLst>
            </a:custGeom>
            <a:ln w="19812">
              <a:solidFill>
                <a:srgbClr val="FFFFFF"/>
              </a:solidFill>
            </a:ln>
          </p:spPr>
          <p:txBody>
            <a:bodyPr bIns="0" lIns="0" rIns="0" rtlCol="0" tIns="0" wrap="square">
              <a:spAutoFit/>
            </a:bodyPr>
            <a:p>
              <a:endParaRPr dirty="0"/>
            </a:p>
          </p:txBody>
        </p:sp>
        <p:sp>
          <p:nvSpPr>
            <p:cNvPr id="1049358" name="object 55"/>
            <p:cNvSpPr/>
            <p:nvPr/>
          </p:nvSpPr>
          <p:spPr>
            <a:xfrm>
              <a:off x="4813553" y="2890266"/>
              <a:ext cx="0" cy="612013"/>
            </a:xfrm>
            <a:custGeom>
              <a:avLst/>
              <a:ahLst/>
              <a:rect l="l" t="t" r="r" b="b"/>
              <a:pathLst>
                <a:path h="612013">
                  <a:moveTo>
                    <a:pt x="0" y="0"/>
                  </a:moveTo>
                  <a:lnTo>
                    <a:pt x="0" y="612013"/>
                  </a:lnTo>
                </a:path>
              </a:pathLst>
            </a:custGeom>
            <a:ln w="19812">
              <a:solidFill>
                <a:srgbClr val="FFFFFF"/>
              </a:solidFill>
            </a:ln>
          </p:spPr>
          <p:txBody>
            <a:bodyPr bIns="0" lIns="0" rIns="0" rtlCol="0" tIns="0" wrap="square">
              <a:spAutoFit/>
            </a:bodyPr>
            <a:p>
              <a:endParaRPr dirty="0"/>
            </a:p>
          </p:txBody>
        </p:sp>
      </p:grpSp>
      <p:grpSp>
        <p:nvGrpSpPr>
          <p:cNvPr id="211" name="组合 54"/>
          <p:cNvGrpSpPr/>
          <p:nvPr/>
        </p:nvGrpSpPr>
        <p:grpSpPr>
          <a:xfrm>
            <a:off x="194519" y="948674"/>
            <a:ext cx="3903633" cy="523220"/>
            <a:chOff x="400233" y="909514"/>
            <a:chExt cx="3903633" cy="523220"/>
          </a:xfrm>
        </p:grpSpPr>
        <p:sp>
          <p:nvSpPr>
            <p:cNvPr id="1049359" name="矩形 55"/>
            <p:cNvSpPr/>
            <p:nvPr/>
          </p:nvSpPr>
          <p:spPr>
            <a:xfrm flipH="1">
              <a:off x="400233" y="929898"/>
              <a:ext cx="226334" cy="502836"/>
            </a:xfrm>
            <a:prstGeom prst="rect"/>
            <a:solidFill>
              <a:srgbClr val="0071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solidFill>
                  <a:srgbClr val="FFFF00"/>
                </a:solidFill>
              </a:endParaRPr>
            </a:p>
          </p:txBody>
        </p:sp>
        <p:sp>
          <p:nvSpPr>
            <p:cNvPr id="1049360" name="文本框 56"/>
            <p:cNvSpPr txBox="1"/>
            <p:nvPr/>
          </p:nvSpPr>
          <p:spPr>
            <a:xfrm>
              <a:off x="626567" y="909514"/>
              <a:ext cx="3677299" cy="523220"/>
            </a:xfrm>
            <a:prstGeom prst="rect"/>
            <a:noFill/>
          </p:spPr>
          <p:txBody>
            <a:bodyPr rtlCol="0" wrap="square">
              <a:spAutoFit/>
            </a:bodyPr>
            <a:p>
              <a:r>
                <a:rPr altLang="en-US" b="1" dirty="0" sz="2800" lang="zh-CN">
                  <a:solidFill>
                    <a:schemeClr val="bg1">
                      <a:lumMod val="50000"/>
                    </a:schemeClr>
                  </a:solidFill>
                  <a:latin typeface="微软雅黑" panose="020B0503020204020204" pitchFamily="34" charset="-122"/>
                  <a:ea typeface="微软雅黑" panose="020B0503020204020204" pitchFamily="34" charset="-122"/>
                </a:rPr>
                <a:t>第六章</a:t>
              </a:r>
              <a:r>
                <a:rPr altLang="zh-CN" b="1" dirty="0" sz="2800" lang="en-US">
                  <a:solidFill>
                    <a:schemeClr val="bg1">
                      <a:lumMod val="50000"/>
                    </a:schemeClr>
                  </a:solidFill>
                  <a:latin typeface="微软雅黑" panose="020B0503020204020204" pitchFamily="34" charset="-122"/>
                  <a:ea typeface="微软雅黑" panose="020B0503020204020204" pitchFamily="34" charset="-122"/>
                </a:rPr>
                <a:t>&lt;</a:t>
              </a:r>
              <a:r>
                <a:rPr altLang="en-US" b="1" dirty="0" sz="2800" lang="zh-CN">
                  <a:solidFill>
                    <a:schemeClr val="bg1">
                      <a:lumMod val="50000"/>
                    </a:schemeClr>
                  </a:solidFill>
                  <a:latin typeface="微软雅黑" panose="020B0503020204020204" pitchFamily="34" charset="-122"/>
                  <a:ea typeface="微软雅黑" panose="020B0503020204020204" pitchFamily="34" charset="-122"/>
                </a:rPr>
                <a:t>第九十三条</a:t>
              </a:r>
              <a:r>
                <a:rPr altLang="zh-CN" b="1" dirty="0" sz="2800" lang="en-US">
                  <a:solidFill>
                    <a:schemeClr val="bg1">
                      <a:lumMod val="50000"/>
                    </a:schemeClr>
                  </a:solidFill>
                  <a:latin typeface="微软雅黑" panose="020B0503020204020204" pitchFamily="34" charset="-122"/>
                  <a:ea typeface="微软雅黑" panose="020B0503020204020204" pitchFamily="34" charset="-122"/>
                </a:rPr>
                <a:t>&gt;</a:t>
              </a:r>
              <a:endParaRPr altLang="en-US" b="1" dirty="0" sz="2800" lang="zh-CN">
                <a:solidFill>
                  <a:schemeClr val="bg1">
                    <a:lumMod val="50000"/>
                  </a:schemeClr>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212" name=""/>
        <p:cNvGrpSpPr/>
        <p:nvPr/>
      </p:nvGrpSpPr>
      <p:grpSpPr>
        <a:xfrm>
          <a:off x="0" y="0"/>
          <a:ext cx="0" cy="0"/>
          <a:chOff x="0" y="0"/>
          <a:chExt cx="0" cy="0"/>
        </a:xfrm>
      </p:grpSpPr>
      <p:grpSp>
        <p:nvGrpSpPr>
          <p:cNvPr id="213" name="组合 55"/>
          <p:cNvGrpSpPr/>
          <p:nvPr/>
        </p:nvGrpSpPr>
        <p:grpSpPr>
          <a:xfrm>
            <a:off x="676001" y="1629594"/>
            <a:ext cx="11111806" cy="5081346"/>
            <a:chOff x="341185" y="204724"/>
            <a:chExt cx="9273985" cy="6602126"/>
          </a:xfrm>
        </p:grpSpPr>
        <p:sp>
          <p:nvSpPr>
            <p:cNvPr id="1049361" name="object 2"/>
            <p:cNvSpPr/>
            <p:nvPr/>
          </p:nvSpPr>
          <p:spPr>
            <a:xfrm>
              <a:off x="347535" y="211124"/>
              <a:ext cx="735647" cy="1224229"/>
            </a:xfrm>
            <a:custGeom>
              <a:avLst/>
              <a:ahLst/>
              <a:rect l="l" t="t" r="r" b="b"/>
              <a:pathLst>
                <a:path w="735647" h="1224229">
                  <a:moveTo>
                    <a:pt x="0" y="1224229"/>
                  </a:moveTo>
                  <a:lnTo>
                    <a:pt x="735647" y="1224229"/>
                  </a:lnTo>
                  <a:lnTo>
                    <a:pt x="735647" y="0"/>
                  </a:lnTo>
                  <a:lnTo>
                    <a:pt x="0" y="0"/>
                  </a:lnTo>
                  <a:lnTo>
                    <a:pt x="0" y="1224229"/>
                  </a:lnTo>
                  <a:close/>
                </a:path>
              </a:pathLst>
            </a:custGeom>
            <a:solidFill>
              <a:srgbClr val="28B5A4"/>
            </a:solidFill>
          </p:spPr>
          <p:txBody>
            <a:bodyPr bIns="0" lIns="0" rIns="0" rtlCol="0" tIns="0" wrap="square">
              <a:spAutoFit/>
            </a:bodyPr>
            <a:p>
              <a:endParaRPr dirty="0"/>
            </a:p>
          </p:txBody>
        </p:sp>
        <p:sp>
          <p:nvSpPr>
            <p:cNvPr id="1049362" name="object 3"/>
            <p:cNvSpPr/>
            <p:nvPr/>
          </p:nvSpPr>
          <p:spPr>
            <a:xfrm>
              <a:off x="1083183" y="211124"/>
              <a:ext cx="8531987" cy="1224229"/>
            </a:xfrm>
            <a:custGeom>
              <a:avLst/>
              <a:ahLst/>
              <a:rect l="l" t="t" r="r" b="b"/>
              <a:pathLst>
                <a:path w="8531987" h="1224229">
                  <a:moveTo>
                    <a:pt x="0" y="1224229"/>
                  </a:moveTo>
                  <a:lnTo>
                    <a:pt x="8531987" y="1224229"/>
                  </a:lnTo>
                  <a:lnTo>
                    <a:pt x="8531987" y="0"/>
                  </a:lnTo>
                  <a:lnTo>
                    <a:pt x="0" y="0"/>
                  </a:lnTo>
                  <a:lnTo>
                    <a:pt x="0" y="1224229"/>
                  </a:lnTo>
                  <a:close/>
                </a:path>
              </a:pathLst>
            </a:custGeom>
            <a:solidFill>
              <a:srgbClr val="28B5A4"/>
            </a:solidFill>
          </p:spPr>
          <p:txBody>
            <a:bodyPr bIns="0" lIns="0" rIns="0" rtlCol="0" tIns="0" wrap="square">
              <a:spAutoFit/>
            </a:bodyPr>
            <a:p>
              <a:endParaRPr dirty="0"/>
            </a:p>
          </p:txBody>
        </p:sp>
        <p:sp>
          <p:nvSpPr>
            <p:cNvPr id="1049363" name="object 4"/>
            <p:cNvSpPr/>
            <p:nvPr/>
          </p:nvSpPr>
          <p:spPr>
            <a:xfrm>
              <a:off x="347535" y="1435353"/>
              <a:ext cx="735647" cy="1297177"/>
            </a:xfrm>
            <a:custGeom>
              <a:avLst/>
              <a:ahLst/>
              <a:rect l="l" t="t" r="r" b="b"/>
              <a:pathLst>
                <a:path w="735647" h="1297177">
                  <a:moveTo>
                    <a:pt x="0" y="1297177"/>
                  </a:moveTo>
                  <a:lnTo>
                    <a:pt x="735647" y="1297177"/>
                  </a:lnTo>
                  <a:lnTo>
                    <a:pt x="735647" y="0"/>
                  </a:lnTo>
                  <a:lnTo>
                    <a:pt x="0" y="0"/>
                  </a:lnTo>
                  <a:lnTo>
                    <a:pt x="0" y="1297177"/>
                  </a:lnTo>
                  <a:close/>
                </a:path>
              </a:pathLst>
            </a:custGeom>
            <a:solidFill>
              <a:srgbClr val="EE5200"/>
            </a:solidFill>
          </p:spPr>
          <p:txBody>
            <a:bodyPr bIns="0" lIns="0" rIns="0" rtlCol="0" tIns="0" wrap="square">
              <a:spAutoFit/>
            </a:bodyPr>
            <a:p>
              <a:endParaRPr dirty="0"/>
            </a:p>
          </p:txBody>
        </p:sp>
        <p:sp>
          <p:nvSpPr>
            <p:cNvPr id="1049364" name="object 5"/>
            <p:cNvSpPr/>
            <p:nvPr/>
          </p:nvSpPr>
          <p:spPr>
            <a:xfrm>
              <a:off x="1083183" y="1435353"/>
              <a:ext cx="8531987" cy="1297177"/>
            </a:xfrm>
            <a:custGeom>
              <a:avLst/>
              <a:ahLst/>
              <a:rect l="l" t="t" r="r" b="b"/>
              <a:pathLst>
                <a:path w="8531987" h="1297177">
                  <a:moveTo>
                    <a:pt x="0" y="1297177"/>
                  </a:moveTo>
                  <a:lnTo>
                    <a:pt x="8531987" y="1297177"/>
                  </a:lnTo>
                  <a:lnTo>
                    <a:pt x="8531987" y="0"/>
                  </a:lnTo>
                  <a:lnTo>
                    <a:pt x="0" y="0"/>
                  </a:lnTo>
                  <a:lnTo>
                    <a:pt x="0" y="1297177"/>
                  </a:lnTo>
                  <a:close/>
                </a:path>
              </a:pathLst>
            </a:custGeom>
            <a:solidFill>
              <a:srgbClr val="EE5200"/>
            </a:solidFill>
          </p:spPr>
          <p:txBody>
            <a:bodyPr bIns="0" lIns="0" rIns="0" rtlCol="0" tIns="0" wrap="square">
              <a:spAutoFit/>
            </a:bodyPr>
            <a:p>
              <a:endParaRPr dirty="0"/>
            </a:p>
          </p:txBody>
        </p:sp>
        <p:sp>
          <p:nvSpPr>
            <p:cNvPr id="1049365" name="object 6"/>
            <p:cNvSpPr/>
            <p:nvPr/>
          </p:nvSpPr>
          <p:spPr>
            <a:xfrm>
              <a:off x="347535" y="2732563"/>
              <a:ext cx="735647" cy="4067937"/>
            </a:xfrm>
            <a:custGeom>
              <a:avLst/>
              <a:ahLst/>
              <a:rect l="l" t="t" r="r" b="b"/>
              <a:pathLst>
                <a:path w="735647" h="4067936">
                  <a:moveTo>
                    <a:pt x="0" y="4067937"/>
                  </a:moveTo>
                  <a:lnTo>
                    <a:pt x="735647" y="4067937"/>
                  </a:lnTo>
                  <a:lnTo>
                    <a:pt x="735647" y="0"/>
                  </a:lnTo>
                  <a:lnTo>
                    <a:pt x="0" y="0"/>
                  </a:lnTo>
                  <a:lnTo>
                    <a:pt x="0" y="4067937"/>
                  </a:lnTo>
                  <a:close/>
                </a:path>
              </a:pathLst>
            </a:custGeom>
            <a:solidFill>
              <a:srgbClr val="205A6B"/>
            </a:solidFill>
          </p:spPr>
          <p:txBody>
            <a:bodyPr bIns="0" lIns="0" rIns="0" rtlCol="0" tIns="0" wrap="square">
              <a:spAutoFit/>
            </a:bodyPr>
            <a:p>
              <a:endParaRPr dirty="0"/>
            </a:p>
          </p:txBody>
        </p:sp>
        <p:sp>
          <p:nvSpPr>
            <p:cNvPr id="1049366" name="object 7"/>
            <p:cNvSpPr/>
            <p:nvPr/>
          </p:nvSpPr>
          <p:spPr>
            <a:xfrm>
              <a:off x="1083183" y="2732563"/>
              <a:ext cx="8531987" cy="4067937"/>
            </a:xfrm>
            <a:custGeom>
              <a:avLst/>
              <a:ahLst/>
              <a:rect l="l" t="t" r="r" b="b"/>
              <a:pathLst>
                <a:path w="8531987" h="4067936">
                  <a:moveTo>
                    <a:pt x="0" y="4067937"/>
                  </a:moveTo>
                  <a:lnTo>
                    <a:pt x="8531987" y="4067937"/>
                  </a:lnTo>
                  <a:lnTo>
                    <a:pt x="8531987" y="0"/>
                  </a:lnTo>
                  <a:lnTo>
                    <a:pt x="0" y="0"/>
                  </a:lnTo>
                  <a:lnTo>
                    <a:pt x="0" y="4067937"/>
                  </a:lnTo>
                  <a:close/>
                </a:path>
              </a:pathLst>
            </a:custGeom>
            <a:solidFill>
              <a:srgbClr val="205A6B"/>
            </a:solidFill>
          </p:spPr>
          <p:txBody>
            <a:bodyPr bIns="0" lIns="0" rIns="0" rtlCol="0" tIns="0" wrap="square">
              <a:spAutoFit/>
            </a:bodyPr>
            <a:p>
              <a:endParaRPr dirty="0"/>
            </a:p>
          </p:txBody>
        </p:sp>
        <p:sp>
          <p:nvSpPr>
            <p:cNvPr id="1049367" name="object 8"/>
            <p:cNvSpPr/>
            <p:nvPr/>
          </p:nvSpPr>
          <p:spPr>
            <a:xfrm>
              <a:off x="1083183" y="204724"/>
              <a:ext cx="0" cy="6602126"/>
            </a:xfrm>
            <a:custGeom>
              <a:avLst/>
              <a:ahLst/>
              <a:rect l="l" t="t" r="r" b="b"/>
              <a:pathLst>
                <a:path h="6602126">
                  <a:moveTo>
                    <a:pt x="0" y="0"/>
                  </a:moveTo>
                  <a:lnTo>
                    <a:pt x="0" y="6602126"/>
                  </a:lnTo>
                </a:path>
              </a:pathLst>
            </a:custGeom>
            <a:ln w="12700">
              <a:solidFill>
                <a:srgbClr val="FFFFFF"/>
              </a:solidFill>
            </a:ln>
          </p:spPr>
          <p:txBody>
            <a:bodyPr bIns="0" lIns="0" rIns="0" rtlCol="0" tIns="0" wrap="square">
              <a:spAutoFit/>
            </a:bodyPr>
            <a:p>
              <a:endParaRPr dirty="0"/>
            </a:p>
          </p:txBody>
        </p:sp>
        <p:sp>
          <p:nvSpPr>
            <p:cNvPr id="1049368" name="object 9"/>
            <p:cNvSpPr/>
            <p:nvPr/>
          </p:nvSpPr>
          <p:spPr>
            <a:xfrm>
              <a:off x="341185" y="1435353"/>
              <a:ext cx="748347" cy="0"/>
            </a:xfrm>
            <a:custGeom>
              <a:avLst/>
              <a:ahLst/>
              <a:rect l="l" t="t" r="r" b="b"/>
              <a:pathLst>
                <a:path w="748347">
                  <a:moveTo>
                    <a:pt x="0" y="0"/>
                  </a:moveTo>
                  <a:lnTo>
                    <a:pt x="748347" y="0"/>
                  </a:lnTo>
                </a:path>
              </a:pathLst>
            </a:custGeom>
            <a:ln w="12700">
              <a:solidFill>
                <a:srgbClr val="FFFFFF"/>
              </a:solidFill>
            </a:ln>
          </p:spPr>
          <p:txBody>
            <a:bodyPr bIns="0" lIns="0" rIns="0" rtlCol="0" tIns="0" wrap="square">
              <a:spAutoFit/>
            </a:bodyPr>
            <a:p>
              <a:endParaRPr dirty="0"/>
            </a:p>
          </p:txBody>
        </p:sp>
        <p:sp>
          <p:nvSpPr>
            <p:cNvPr id="1049369" name="object 10"/>
            <p:cNvSpPr/>
            <p:nvPr/>
          </p:nvSpPr>
          <p:spPr>
            <a:xfrm>
              <a:off x="341185" y="2732532"/>
              <a:ext cx="748347" cy="0"/>
            </a:xfrm>
            <a:custGeom>
              <a:avLst/>
              <a:ahLst/>
              <a:rect l="l" t="t" r="r" b="b"/>
              <a:pathLst>
                <a:path w="748347">
                  <a:moveTo>
                    <a:pt x="0" y="0"/>
                  </a:moveTo>
                  <a:lnTo>
                    <a:pt x="748347" y="0"/>
                  </a:lnTo>
                </a:path>
              </a:pathLst>
            </a:custGeom>
            <a:ln w="12700">
              <a:solidFill>
                <a:srgbClr val="FFFFFF"/>
              </a:solidFill>
            </a:ln>
          </p:spPr>
          <p:txBody>
            <a:bodyPr bIns="0" lIns="0" rIns="0" rtlCol="0" tIns="0" wrap="square">
              <a:spAutoFit/>
            </a:bodyPr>
            <a:p>
              <a:endParaRPr dirty="0"/>
            </a:p>
          </p:txBody>
        </p:sp>
        <p:sp>
          <p:nvSpPr>
            <p:cNvPr id="1049370" name="object 11"/>
            <p:cNvSpPr/>
            <p:nvPr/>
          </p:nvSpPr>
          <p:spPr>
            <a:xfrm>
              <a:off x="347535" y="204724"/>
              <a:ext cx="0" cy="6602126"/>
            </a:xfrm>
            <a:custGeom>
              <a:avLst/>
              <a:ahLst/>
              <a:rect l="l" t="t" r="r" b="b"/>
              <a:pathLst>
                <a:path h="6602126">
                  <a:moveTo>
                    <a:pt x="0" y="0"/>
                  </a:moveTo>
                  <a:lnTo>
                    <a:pt x="0" y="6602126"/>
                  </a:lnTo>
                </a:path>
              </a:pathLst>
            </a:custGeom>
            <a:ln w="12700">
              <a:solidFill>
                <a:srgbClr val="FFFFFF"/>
              </a:solidFill>
            </a:ln>
          </p:spPr>
          <p:txBody>
            <a:bodyPr bIns="0" lIns="0" rIns="0" rtlCol="0" tIns="0" wrap="square">
              <a:spAutoFit/>
            </a:bodyPr>
            <a:p>
              <a:endParaRPr dirty="0"/>
            </a:p>
          </p:txBody>
        </p:sp>
        <p:sp>
          <p:nvSpPr>
            <p:cNvPr id="1049371" name="object 12"/>
            <p:cNvSpPr/>
            <p:nvPr/>
          </p:nvSpPr>
          <p:spPr>
            <a:xfrm>
              <a:off x="341185" y="211074"/>
              <a:ext cx="748347" cy="0"/>
            </a:xfrm>
            <a:custGeom>
              <a:avLst/>
              <a:ahLst/>
              <a:rect l="l" t="t" r="r" b="b"/>
              <a:pathLst>
                <a:path w="748347">
                  <a:moveTo>
                    <a:pt x="0" y="0"/>
                  </a:moveTo>
                  <a:lnTo>
                    <a:pt x="748347" y="0"/>
                  </a:lnTo>
                </a:path>
              </a:pathLst>
            </a:custGeom>
            <a:ln w="12700">
              <a:solidFill>
                <a:srgbClr val="FFFFFF"/>
              </a:solidFill>
            </a:ln>
          </p:spPr>
          <p:txBody>
            <a:bodyPr bIns="0" lIns="0" rIns="0" rtlCol="0" tIns="0" wrap="square">
              <a:spAutoFit/>
            </a:bodyPr>
            <a:p>
              <a:endParaRPr dirty="0"/>
            </a:p>
          </p:txBody>
        </p:sp>
        <p:sp>
          <p:nvSpPr>
            <p:cNvPr id="1049372" name="object 13"/>
            <p:cNvSpPr/>
            <p:nvPr/>
          </p:nvSpPr>
          <p:spPr>
            <a:xfrm>
              <a:off x="341185" y="6800500"/>
              <a:ext cx="748347" cy="0"/>
            </a:xfrm>
            <a:custGeom>
              <a:avLst/>
              <a:ahLst/>
              <a:rect l="l" t="t" r="r" b="b"/>
              <a:pathLst>
                <a:path w="748347">
                  <a:moveTo>
                    <a:pt x="0" y="0"/>
                  </a:moveTo>
                  <a:lnTo>
                    <a:pt x="748347" y="0"/>
                  </a:lnTo>
                </a:path>
              </a:pathLst>
            </a:custGeom>
            <a:ln w="12700">
              <a:solidFill>
                <a:srgbClr val="FFFFFF"/>
              </a:solidFill>
            </a:ln>
          </p:spPr>
          <p:txBody>
            <a:bodyPr bIns="0" lIns="0" rIns="0" rtlCol="0" tIns="0" wrap="square">
              <a:spAutoFit/>
            </a:bodyPr>
            <a:p>
              <a:endParaRPr dirty="0"/>
            </a:p>
          </p:txBody>
        </p:sp>
        <p:sp>
          <p:nvSpPr>
            <p:cNvPr id="1049373" name="object 14"/>
            <p:cNvSpPr txBox="1"/>
            <p:nvPr/>
          </p:nvSpPr>
          <p:spPr>
            <a:xfrm>
              <a:off x="488519" y="435192"/>
              <a:ext cx="474419" cy="736882"/>
            </a:xfrm>
            <a:prstGeom prst="rect"/>
          </p:spPr>
          <p:txBody>
            <a:bodyPr bIns="0" lIns="0" rIns="0" rtlCol="0" tIns="0" vert="horz" wrap="square">
              <a:spAutoFit/>
            </a:bodyPr>
            <a:p>
              <a:pPr algn="just" marL="12700" marR="6350">
                <a:lnSpc>
                  <a:spcPct val="100000"/>
                </a:lnSpc>
              </a:pPr>
              <a:r>
                <a:rPr b="1" dirty="0" sz="1800" err="1">
                  <a:solidFill>
                    <a:srgbClr val="FFFFFF"/>
                  </a:solidFill>
                  <a:latin typeface="微软雅黑"/>
                  <a:cs typeface="微软雅黑"/>
                </a:rPr>
                <a:t>责任</a:t>
              </a:r>
              <a:r>
                <a:rPr b="1" dirty="0" sz="1800">
                  <a:solidFill>
                    <a:srgbClr val="FFFFFF"/>
                  </a:solidFill>
                  <a:latin typeface="微软雅黑"/>
                  <a:cs typeface="微软雅黑"/>
                </a:rPr>
                <a:t> </a:t>
              </a:r>
              <a:r>
                <a:rPr b="1" dirty="0" sz="1800" err="1">
                  <a:solidFill>
                    <a:srgbClr val="FFFFFF"/>
                  </a:solidFill>
                  <a:latin typeface="微软雅黑"/>
                  <a:cs typeface="微软雅黑"/>
                </a:rPr>
                <a:t>主体</a:t>
              </a:r>
              <a:endParaRPr dirty="0" sz="1800">
                <a:latin typeface="微软雅黑"/>
                <a:cs typeface="微软雅黑"/>
              </a:endParaRPr>
            </a:p>
          </p:txBody>
        </p:sp>
        <p:sp>
          <p:nvSpPr>
            <p:cNvPr id="1049374" name="object 15"/>
            <p:cNvSpPr txBox="1"/>
            <p:nvPr/>
          </p:nvSpPr>
          <p:spPr>
            <a:xfrm>
              <a:off x="3660775" y="628141"/>
              <a:ext cx="3378200" cy="378460"/>
            </a:xfrm>
            <a:prstGeom prst="rect"/>
          </p:spPr>
          <p:txBody>
            <a:bodyPr bIns="0" lIns="0" rIns="0" rtlCol="0" tIns="0" vert="horz" wrap="square">
              <a:spAutoFit/>
            </a:bodyPr>
            <a:p>
              <a:pPr marL="12700">
                <a:lnSpc>
                  <a:spcPct val="100000"/>
                </a:lnSpc>
              </a:pPr>
              <a:r>
                <a:rPr b="1" dirty="0" sz="2400" spc="-5">
                  <a:solidFill>
                    <a:srgbClr val="FFFFFF"/>
                  </a:solidFill>
                  <a:latin typeface="微软雅黑"/>
                  <a:cs typeface="微软雅黑"/>
                </a:rPr>
                <a:t>生产经营单位主要负责人</a:t>
              </a:r>
              <a:endParaRPr dirty="0" sz="2400">
                <a:latin typeface="微软雅黑"/>
                <a:cs typeface="微软雅黑"/>
              </a:endParaRPr>
            </a:p>
          </p:txBody>
        </p:sp>
        <p:sp>
          <p:nvSpPr>
            <p:cNvPr id="1049375" name="object 16"/>
            <p:cNvSpPr txBox="1"/>
            <p:nvPr/>
          </p:nvSpPr>
          <p:spPr>
            <a:xfrm>
              <a:off x="488519" y="1734297"/>
              <a:ext cx="488770" cy="736882"/>
            </a:xfrm>
            <a:prstGeom prst="rect"/>
          </p:spPr>
          <p:txBody>
            <a:bodyPr bIns="0" lIns="0" rIns="0" rtlCol="0" tIns="0" vert="horz" wrap="square">
              <a:spAutoFit/>
            </a:bodyPr>
            <a:p>
              <a:pPr algn="just" marL="12700" marR="6350">
                <a:lnSpc>
                  <a:spcPct val="100000"/>
                </a:lnSpc>
              </a:pPr>
              <a:r>
                <a:rPr b="1" dirty="0" sz="1800" err="1">
                  <a:solidFill>
                    <a:srgbClr val="FFFFFF"/>
                  </a:solidFill>
                  <a:latin typeface="微软雅黑"/>
                  <a:cs typeface="微软雅黑"/>
                </a:rPr>
                <a:t>违法</a:t>
              </a:r>
              <a:r>
                <a:rPr b="1" dirty="0" sz="1800">
                  <a:solidFill>
                    <a:srgbClr val="FFFFFF"/>
                  </a:solidFill>
                  <a:latin typeface="微软雅黑"/>
                  <a:cs typeface="微软雅黑"/>
                </a:rPr>
                <a:t> </a:t>
              </a:r>
              <a:r>
                <a:rPr b="1" dirty="0" sz="1800" err="1">
                  <a:solidFill>
                    <a:srgbClr val="FFFFFF"/>
                  </a:solidFill>
                  <a:latin typeface="微软雅黑"/>
                  <a:cs typeface="微软雅黑"/>
                </a:rPr>
                <a:t>行为</a:t>
              </a:r>
              <a:endParaRPr dirty="0" sz="1800">
                <a:latin typeface="微软雅黑"/>
                <a:cs typeface="微软雅黑"/>
              </a:endParaRPr>
            </a:p>
          </p:txBody>
        </p:sp>
        <p:sp>
          <p:nvSpPr>
            <p:cNvPr id="1049376" name="object 17"/>
            <p:cNvSpPr txBox="1"/>
            <p:nvPr/>
          </p:nvSpPr>
          <p:spPr>
            <a:xfrm>
              <a:off x="4079875" y="1959228"/>
              <a:ext cx="2540000" cy="287020"/>
            </a:xfrm>
            <a:prstGeom prst="rect"/>
          </p:spPr>
          <p:txBody>
            <a:bodyPr bIns="0" lIns="0" rIns="0" rtlCol="0" tIns="0" vert="horz" wrap="square">
              <a:spAutoFit/>
            </a:bodyPr>
            <a:p>
              <a:pPr marL="12700">
                <a:lnSpc>
                  <a:spcPct val="100000"/>
                </a:lnSpc>
              </a:pPr>
              <a:r>
                <a:rPr b="1" dirty="0" sz="1800" spc="-5">
                  <a:solidFill>
                    <a:srgbClr val="FFFFFF"/>
                  </a:solidFill>
                  <a:latin typeface="微软雅黑"/>
                  <a:cs typeface="微软雅黑"/>
                </a:rPr>
                <a:t>未履行安全生产管理职责</a:t>
              </a:r>
              <a:endParaRPr dirty="0" sz="1800">
                <a:latin typeface="微软雅黑"/>
                <a:cs typeface="微软雅黑"/>
              </a:endParaRPr>
            </a:p>
          </p:txBody>
        </p:sp>
        <p:sp>
          <p:nvSpPr>
            <p:cNvPr id="1049377" name="object 18"/>
            <p:cNvSpPr txBox="1"/>
            <p:nvPr/>
          </p:nvSpPr>
          <p:spPr>
            <a:xfrm>
              <a:off x="588060" y="4072382"/>
              <a:ext cx="254635" cy="1066801"/>
            </a:xfrm>
            <a:prstGeom prst="rect"/>
          </p:spPr>
          <p:txBody>
            <a:bodyPr bIns="0" lIns="0" rIns="0" rtlCol="0" tIns="0" vert="horz" wrap="square">
              <a:spAutoFit/>
            </a:bodyPr>
            <a:p>
              <a:pPr algn="just" marL="12700" marR="6350">
                <a:lnSpc>
                  <a:spcPct val="100000"/>
                </a:lnSpc>
              </a:pPr>
              <a:r>
                <a:rPr b="1" dirty="0" sz="1800">
                  <a:solidFill>
                    <a:srgbClr val="FFFFFF"/>
                  </a:solidFill>
                  <a:latin typeface="微软雅黑"/>
                  <a:cs typeface="微软雅黑"/>
                </a:rPr>
                <a:t>违 法 后 果</a:t>
              </a:r>
              <a:endParaRPr dirty="0" sz="1800">
                <a:latin typeface="微软雅黑"/>
                <a:cs typeface="微软雅黑"/>
              </a:endParaRPr>
            </a:p>
          </p:txBody>
        </p:sp>
        <p:sp>
          <p:nvSpPr>
            <p:cNvPr id="1049378" name="object 22"/>
            <p:cNvSpPr/>
            <p:nvPr/>
          </p:nvSpPr>
          <p:spPr>
            <a:xfrm>
              <a:off x="4927853" y="2846070"/>
              <a:ext cx="0" cy="791971"/>
            </a:xfrm>
            <a:custGeom>
              <a:avLst/>
              <a:ahLst/>
              <a:rect l="l" t="t" r="r" b="b"/>
              <a:pathLst>
                <a:path h="791972">
                  <a:moveTo>
                    <a:pt x="0" y="0"/>
                  </a:moveTo>
                  <a:lnTo>
                    <a:pt x="0" y="791971"/>
                  </a:lnTo>
                </a:path>
              </a:pathLst>
            </a:custGeom>
            <a:ln w="19812">
              <a:solidFill>
                <a:srgbClr val="205A6B"/>
              </a:solidFill>
            </a:ln>
          </p:spPr>
          <p:txBody>
            <a:bodyPr bIns="0" lIns="0" rIns="0" rtlCol="0" tIns="0" wrap="square">
              <a:spAutoFit/>
            </a:bodyPr>
            <a:p>
              <a:endParaRPr dirty="0"/>
            </a:p>
          </p:txBody>
        </p:sp>
        <p:sp>
          <p:nvSpPr>
            <p:cNvPr id="1049379" name="object 23"/>
            <p:cNvSpPr/>
            <p:nvPr/>
          </p:nvSpPr>
          <p:spPr>
            <a:xfrm>
              <a:off x="4658105" y="4691634"/>
              <a:ext cx="0" cy="162179"/>
            </a:xfrm>
            <a:custGeom>
              <a:avLst/>
              <a:ahLst/>
              <a:rect l="l" t="t" r="r" b="b"/>
              <a:pathLst>
                <a:path h="162178">
                  <a:moveTo>
                    <a:pt x="0" y="0"/>
                  </a:moveTo>
                  <a:lnTo>
                    <a:pt x="0" y="162179"/>
                  </a:lnTo>
                </a:path>
              </a:pathLst>
            </a:custGeom>
            <a:ln w="19812">
              <a:solidFill>
                <a:srgbClr val="FFFFFF"/>
              </a:solidFill>
            </a:ln>
          </p:spPr>
          <p:txBody>
            <a:bodyPr bIns="0" lIns="0" rIns="0" rtlCol="0" tIns="0" wrap="square">
              <a:spAutoFit/>
            </a:bodyPr>
            <a:p>
              <a:endParaRPr dirty="0"/>
            </a:p>
          </p:txBody>
        </p:sp>
        <p:sp>
          <p:nvSpPr>
            <p:cNvPr id="1049380" name="object 24"/>
            <p:cNvSpPr/>
            <p:nvPr/>
          </p:nvSpPr>
          <p:spPr>
            <a:xfrm>
              <a:off x="1221486" y="4882134"/>
              <a:ext cx="4826508" cy="1533143"/>
            </a:xfrm>
            <a:custGeom>
              <a:avLst/>
              <a:ahLst/>
              <a:rect l="l" t="t" r="r" b="b"/>
              <a:pathLst>
                <a:path w="4826508" h="1533143">
                  <a:moveTo>
                    <a:pt x="0" y="1533143"/>
                  </a:moveTo>
                  <a:lnTo>
                    <a:pt x="4826508" y="1533143"/>
                  </a:lnTo>
                  <a:lnTo>
                    <a:pt x="4826508" y="0"/>
                  </a:lnTo>
                  <a:lnTo>
                    <a:pt x="0" y="0"/>
                  </a:lnTo>
                  <a:lnTo>
                    <a:pt x="0" y="1533143"/>
                  </a:lnTo>
                  <a:close/>
                </a:path>
              </a:pathLst>
            </a:custGeom>
            <a:solidFill>
              <a:srgbClr val="205A6B"/>
            </a:solidFill>
          </p:spPr>
          <p:txBody>
            <a:bodyPr bIns="0" lIns="0" rIns="0" rtlCol="0" tIns="0" wrap="square">
              <a:spAutoFit/>
            </a:bodyPr>
            <a:p>
              <a:endParaRPr dirty="0"/>
            </a:p>
          </p:txBody>
        </p:sp>
        <p:sp>
          <p:nvSpPr>
            <p:cNvPr id="1049381" name="object 25"/>
            <p:cNvSpPr/>
            <p:nvPr/>
          </p:nvSpPr>
          <p:spPr>
            <a:xfrm>
              <a:off x="1221486" y="4882134"/>
              <a:ext cx="4826508" cy="1533143"/>
            </a:xfrm>
            <a:custGeom>
              <a:avLst/>
              <a:ahLst/>
              <a:rect l="l" t="t" r="r" b="b"/>
              <a:pathLst>
                <a:path w="4826508" h="1533143">
                  <a:moveTo>
                    <a:pt x="0" y="1533143"/>
                  </a:moveTo>
                  <a:lnTo>
                    <a:pt x="4826508" y="1533143"/>
                  </a:lnTo>
                  <a:lnTo>
                    <a:pt x="4826508" y="0"/>
                  </a:lnTo>
                  <a:lnTo>
                    <a:pt x="0" y="0"/>
                  </a:lnTo>
                  <a:lnTo>
                    <a:pt x="0" y="1533143"/>
                  </a:lnTo>
                  <a:close/>
                </a:path>
              </a:pathLst>
            </a:custGeom>
            <a:ln w="19812">
              <a:solidFill>
                <a:srgbClr val="FFFFFF"/>
              </a:solidFill>
            </a:ln>
          </p:spPr>
          <p:txBody>
            <a:bodyPr bIns="0" lIns="0" rIns="0" rtlCol="0" tIns="0" wrap="square">
              <a:spAutoFit/>
            </a:bodyPr>
            <a:p>
              <a:endParaRPr dirty="0"/>
            </a:p>
          </p:txBody>
        </p:sp>
        <p:sp>
          <p:nvSpPr>
            <p:cNvPr id="1049382" name="object 26"/>
            <p:cNvSpPr txBox="1"/>
            <p:nvPr/>
          </p:nvSpPr>
          <p:spPr>
            <a:xfrm>
              <a:off x="1299463" y="4867147"/>
              <a:ext cx="4692015" cy="1475740"/>
            </a:xfrm>
            <a:prstGeom prst="rect"/>
          </p:spPr>
          <p:txBody>
            <a:bodyPr bIns="0" lIns="0" rIns="0" rtlCol="0" tIns="0" vert="horz" wrap="square">
              <a:spAutoFit/>
            </a:bodyPr>
            <a:p>
              <a:pPr marL="12700" marR="6350">
                <a:lnSpc>
                  <a:spcPct val="150000"/>
                </a:lnSpc>
              </a:pPr>
              <a:r>
                <a:rPr b="1" dirty="0" sz="1600" spc="-20">
                  <a:solidFill>
                    <a:srgbClr val="FFFFFF"/>
                  </a:solidFill>
                  <a:latin typeface="微软雅黑"/>
                  <a:cs typeface="微软雅黑"/>
                </a:rPr>
                <a:t>自刑罚执行完毕或者受处分之日起</a:t>
              </a:r>
              <a:r>
                <a:rPr b="1" dirty="0" sz="1600" spc="-10">
                  <a:solidFill>
                    <a:srgbClr val="FFFFFF"/>
                  </a:solidFill>
                  <a:latin typeface="微软雅黑"/>
                  <a:cs typeface="微软雅黑"/>
                </a:rPr>
                <a:t>，</a:t>
              </a:r>
              <a:r>
                <a:rPr b="1" dirty="0" sz="1600" spc="-20">
                  <a:solidFill>
                    <a:srgbClr val="FFFFFF"/>
                  </a:solidFill>
                  <a:latin typeface="微软雅黑"/>
                  <a:cs typeface="微软雅黑"/>
                </a:rPr>
                <a:t>五年</a:t>
              </a:r>
              <a:r>
                <a:rPr b="1" dirty="0" sz="1600" spc="-10">
                  <a:solidFill>
                    <a:srgbClr val="FFFFFF"/>
                  </a:solidFill>
                  <a:latin typeface="微软雅黑"/>
                  <a:cs typeface="微软雅黑"/>
                </a:rPr>
                <a:t>内</a:t>
              </a:r>
              <a:r>
                <a:rPr b="1" dirty="0" sz="1600" spc="-20">
                  <a:solidFill>
                    <a:srgbClr val="FFFFFF"/>
                  </a:solidFill>
                  <a:latin typeface="微软雅黑"/>
                  <a:cs typeface="微软雅黑"/>
                </a:rPr>
                <a:t>不得</a:t>
              </a:r>
              <a:r>
                <a:rPr b="1" dirty="0" sz="1600" spc="-10">
                  <a:solidFill>
                    <a:srgbClr val="FFFFFF"/>
                  </a:solidFill>
                  <a:latin typeface="微软雅黑"/>
                  <a:cs typeface="微软雅黑"/>
                </a:rPr>
                <a:t>担</a:t>
              </a:r>
              <a:r>
                <a:rPr b="1" dirty="0" sz="1600" spc="-20">
                  <a:solidFill>
                    <a:srgbClr val="FFFFFF"/>
                  </a:solidFill>
                  <a:latin typeface="微软雅黑"/>
                  <a:cs typeface="微软雅黑"/>
                </a:rPr>
                <a:t>任 任何生产经营单位的主要负责人 对重大、特别重大生产安全事故负</a:t>
              </a:r>
              <a:r>
                <a:rPr b="1" dirty="0" sz="1600" spc="-10">
                  <a:solidFill>
                    <a:srgbClr val="FFFFFF"/>
                  </a:solidFill>
                  <a:latin typeface="微软雅黑"/>
                  <a:cs typeface="微软雅黑"/>
                </a:rPr>
                <a:t>有</a:t>
              </a:r>
              <a:r>
                <a:rPr b="1" dirty="0" sz="1600" spc="-20">
                  <a:solidFill>
                    <a:srgbClr val="FFFFFF"/>
                  </a:solidFill>
                  <a:latin typeface="微软雅黑"/>
                  <a:cs typeface="微软雅黑"/>
                </a:rPr>
                <a:t>责任</a:t>
              </a:r>
              <a:r>
                <a:rPr b="1" dirty="0" sz="1600" spc="-10">
                  <a:solidFill>
                    <a:srgbClr val="FFFFFF"/>
                  </a:solidFill>
                  <a:latin typeface="微软雅黑"/>
                  <a:cs typeface="微软雅黑"/>
                </a:rPr>
                <a:t>的</a:t>
              </a:r>
              <a:r>
                <a:rPr b="1" dirty="0" sz="1600" spc="-20">
                  <a:solidFill>
                    <a:srgbClr val="FFFFFF"/>
                  </a:solidFill>
                  <a:latin typeface="微软雅黑"/>
                  <a:cs typeface="微软雅黑"/>
                </a:rPr>
                <a:t>，终身 不得担任本行业生产经营单位的主</a:t>
              </a:r>
              <a:r>
                <a:rPr b="1" dirty="0" sz="1600" spc="-10">
                  <a:solidFill>
                    <a:srgbClr val="FFFFFF"/>
                  </a:solidFill>
                  <a:latin typeface="微软雅黑"/>
                  <a:cs typeface="微软雅黑"/>
                </a:rPr>
                <a:t>要</a:t>
              </a:r>
              <a:r>
                <a:rPr b="1" dirty="0" sz="1600" spc="-20">
                  <a:solidFill>
                    <a:srgbClr val="FFFFFF"/>
                  </a:solidFill>
                  <a:latin typeface="微软雅黑"/>
                  <a:cs typeface="微软雅黑"/>
                </a:rPr>
                <a:t>负责</a:t>
              </a:r>
              <a:endParaRPr dirty="0" sz="1600">
                <a:latin typeface="微软雅黑"/>
                <a:cs typeface="微软雅黑"/>
              </a:endParaRPr>
            </a:p>
          </p:txBody>
        </p:sp>
        <p:sp>
          <p:nvSpPr>
            <p:cNvPr id="1049383" name="object 27"/>
            <p:cNvSpPr/>
            <p:nvPr/>
          </p:nvSpPr>
          <p:spPr>
            <a:xfrm>
              <a:off x="4804409" y="2978657"/>
              <a:ext cx="3347973" cy="900175"/>
            </a:xfrm>
            <a:custGeom>
              <a:avLst/>
              <a:ahLst/>
              <a:rect l="l" t="t" r="r" b="b"/>
              <a:pathLst>
                <a:path w="3347973" h="900176">
                  <a:moveTo>
                    <a:pt x="3347973" y="900175"/>
                  </a:moveTo>
                  <a:lnTo>
                    <a:pt x="3347973" y="450088"/>
                  </a:lnTo>
                  <a:lnTo>
                    <a:pt x="0" y="450088"/>
                  </a:lnTo>
                  <a:lnTo>
                    <a:pt x="0" y="0"/>
                  </a:lnTo>
                </a:path>
              </a:pathLst>
            </a:custGeom>
            <a:ln w="19812">
              <a:solidFill>
                <a:srgbClr val="FFFFFF"/>
              </a:solidFill>
            </a:ln>
          </p:spPr>
          <p:txBody>
            <a:bodyPr bIns="0" lIns="0" rIns="0" rtlCol="0" tIns="0" wrap="square">
              <a:spAutoFit/>
            </a:bodyPr>
            <a:p>
              <a:endParaRPr dirty="0"/>
            </a:p>
          </p:txBody>
        </p:sp>
        <p:sp>
          <p:nvSpPr>
            <p:cNvPr id="1049384" name="object 28"/>
            <p:cNvSpPr/>
            <p:nvPr/>
          </p:nvSpPr>
          <p:spPr>
            <a:xfrm>
              <a:off x="2859785" y="2978657"/>
              <a:ext cx="1944624" cy="900175"/>
            </a:xfrm>
            <a:custGeom>
              <a:avLst/>
              <a:ahLst/>
              <a:rect l="l" t="t" r="r" b="b"/>
              <a:pathLst>
                <a:path w="1944624" h="900176">
                  <a:moveTo>
                    <a:pt x="1944624" y="0"/>
                  </a:moveTo>
                  <a:lnTo>
                    <a:pt x="1944624" y="450088"/>
                  </a:lnTo>
                  <a:lnTo>
                    <a:pt x="0" y="450088"/>
                  </a:lnTo>
                  <a:lnTo>
                    <a:pt x="0" y="900175"/>
                  </a:lnTo>
                </a:path>
              </a:pathLst>
            </a:custGeom>
            <a:ln w="19812">
              <a:solidFill>
                <a:srgbClr val="FFFFFF"/>
              </a:solidFill>
            </a:ln>
          </p:spPr>
          <p:txBody>
            <a:bodyPr bIns="0" lIns="0" rIns="0" rtlCol="0" tIns="0" wrap="square">
              <a:spAutoFit/>
            </a:bodyPr>
            <a:p>
              <a:endParaRPr dirty="0"/>
            </a:p>
          </p:txBody>
        </p:sp>
        <p:sp>
          <p:nvSpPr>
            <p:cNvPr id="1049385" name="object 29"/>
            <p:cNvSpPr txBox="1"/>
            <p:nvPr/>
          </p:nvSpPr>
          <p:spPr>
            <a:xfrm>
              <a:off x="2911855" y="3100832"/>
              <a:ext cx="1647189" cy="256540"/>
            </a:xfrm>
            <a:prstGeom prst="rect"/>
          </p:spPr>
          <p:txBody>
            <a:bodyPr bIns="0" lIns="0" rIns="0" rtlCol="0" tIns="0" vert="horz" wrap="square">
              <a:spAutoFit/>
            </a:bodyPr>
            <a:p>
              <a:pPr marL="12700">
                <a:lnSpc>
                  <a:spcPct val="100000"/>
                </a:lnSpc>
              </a:pPr>
              <a:r>
                <a:rPr b="1" dirty="0" sz="1600" spc="-20">
                  <a:solidFill>
                    <a:srgbClr val="FFFFFF"/>
                  </a:solidFill>
                  <a:latin typeface="微软雅黑"/>
                  <a:cs typeface="微软雅黑"/>
                </a:rPr>
                <a:t>导致发生安全事故</a:t>
              </a:r>
              <a:endParaRPr dirty="0" sz="1600">
                <a:latin typeface="微软雅黑"/>
                <a:cs typeface="微软雅黑"/>
              </a:endParaRPr>
            </a:p>
          </p:txBody>
        </p:sp>
        <p:sp>
          <p:nvSpPr>
            <p:cNvPr id="1049386" name="object 30"/>
            <p:cNvSpPr txBox="1"/>
            <p:nvPr/>
          </p:nvSpPr>
          <p:spPr>
            <a:xfrm>
              <a:off x="5178297" y="3100832"/>
              <a:ext cx="1444625" cy="256540"/>
            </a:xfrm>
            <a:prstGeom prst="rect"/>
          </p:spPr>
          <p:txBody>
            <a:bodyPr bIns="0" lIns="0" rIns="0" rtlCol="0" tIns="0" vert="horz" wrap="square">
              <a:spAutoFit/>
            </a:bodyPr>
            <a:p>
              <a:pPr marL="12700">
                <a:lnSpc>
                  <a:spcPct val="100000"/>
                </a:lnSpc>
              </a:pPr>
              <a:r>
                <a:rPr b="1" dirty="0" sz="1600" spc="-20">
                  <a:solidFill>
                    <a:srgbClr val="FFFFFF"/>
                  </a:solidFill>
                  <a:latin typeface="微软雅黑"/>
                  <a:cs typeface="微软雅黑"/>
                </a:rPr>
                <a:t>未发生安全事故</a:t>
              </a:r>
              <a:endParaRPr dirty="0" sz="1600">
                <a:latin typeface="微软雅黑"/>
                <a:cs typeface="微软雅黑"/>
              </a:endParaRPr>
            </a:p>
          </p:txBody>
        </p:sp>
        <p:sp>
          <p:nvSpPr>
            <p:cNvPr id="1049387" name="object 31"/>
            <p:cNvSpPr/>
            <p:nvPr/>
          </p:nvSpPr>
          <p:spPr>
            <a:xfrm>
              <a:off x="2858261" y="3417570"/>
              <a:ext cx="1800225" cy="1081150"/>
            </a:xfrm>
            <a:custGeom>
              <a:avLst/>
              <a:ahLst/>
              <a:rect l="l" t="t" r="r" b="b"/>
              <a:pathLst>
                <a:path w="1800225" h="1081151">
                  <a:moveTo>
                    <a:pt x="1800225" y="1081150"/>
                  </a:moveTo>
                  <a:lnTo>
                    <a:pt x="1800225" y="540511"/>
                  </a:lnTo>
                  <a:lnTo>
                    <a:pt x="0" y="540511"/>
                  </a:lnTo>
                  <a:lnTo>
                    <a:pt x="0" y="0"/>
                  </a:lnTo>
                </a:path>
              </a:pathLst>
            </a:custGeom>
            <a:ln w="19812">
              <a:solidFill>
                <a:srgbClr val="FFFFFF"/>
              </a:solidFill>
            </a:ln>
          </p:spPr>
          <p:txBody>
            <a:bodyPr bIns="0" lIns="0" rIns="0" rtlCol="0" tIns="0" wrap="square">
              <a:spAutoFit/>
            </a:bodyPr>
            <a:p>
              <a:endParaRPr dirty="0"/>
            </a:p>
          </p:txBody>
        </p:sp>
        <p:sp>
          <p:nvSpPr>
            <p:cNvPr id="1049388" name="object 32"/>
            <p:cNvSpPr/>
            <p:nvPr/>
          </p:nvSpPr>
          <p:spPr>
            <a:xfrm>
              <a:off x="1959101" y="3417570"/>
              <a:ext cx="900176" cy="1081023"/>
            </a:xfrm>
            <a:custGeom>
              <a:avLst/>
              <a:ahLst/>
              <a:rect l="l" t="t" r="r" b="b"/>
              <a:pathLst>
                <a:path w="900176" h="1081024">
                  <a:moveTo>
                    <a:pt x="900176" y="0"/>
                  </a:moveTo>
                  <a:lnTo>
                    <a:pt x="900176" y="540511"/>
                  </a:lnTo>
                  <a:lnTo>
                    <a:pt x="0" y="540511"/>
                  </a:lnTo>
                  <a:lnTo>
                    <a:pt x="0" y="1081023"/>
                  </a:lnTo>
                </a:path>
              </a:pathLst>
            </a:custGeom>
            <a:ln w="19812">
              <a:solidFill>
                <a:srgbClr val="FFFFFF"/>
              </a:solidFill>
            </a:ln>
          </p:spPr>
          <p:txBody>
            <a:bodyPr bIns="0" lIns="0" rIns="0" rtlCol="0" tIns="0" wrap="square">
              <a:spAutoFit/>
            </a:bodyPr>
            <a:p>
              <a:endParaRPr dirty="0"/>
            </a:p>
          </p:txBody>
        </p:sp>
        <p:sp>
          <p:nvSpPr>
            <p:cNvPr id="1049389" name="object 33"/>
            <p:cNvSpPr/>
            <p:nvPr/>
          </p:nvSpPr>
          <p:spPr>
            <a:xfrm>
              <a:off x="8154161" y="4176521"/>
              <a:ext cx="0" cy="99694"/>
            </a:xfrm>
            <a:custGeom>
              <a:avLst/>
              <a:ahLst/>
              <a:rect l="l" t="t" r="r" b="b"/>
              <a:pathLst>
                <a:path h="99695">
                  <a:moveTo>
                    <a:pt x="0" y="0"/>
                  </a:moveTo>
                  <a:lnTo>
                    <a:pt x="0" y="99694"/>
                  </a:lnTo>
                </a:path>
              </a:pathLst>
            </a:custGeom>
            <a:ln w="19812">
              <a:solidFill>
                <a:srgbClr val="FFFFFF"/>
              </a:solidFill>
            </a:ln>
          </p:spPr>
          <p:txBody>
            <a:bodyPr bIns="0" lIns="0" rIns="0" rtlCol="0" tIns="0" wrap="square">
              <a:spAutoFit/>
            </a:bodyPr>
            <a:p>
              <a:endParaRPr dirty="0"/>
            </a:p>
          </p:txBody>
        </p:sp>
        <p:sp>
          <p:nvSpPr>
            <p:cNvPr id="1049390" name="object 34"/>
            <p:cNvSpPr txBox="1"/>
            <p:nvPr/>
          </p:nvSpPr>
          <p:spPr>
            <a:xfrm>
              <a:off x="3137661" y="3632707"/>
              <a:ext cx="1038860" cy="246221"/>
            </a:xfrm>
            <a:prstGeom prst="rect"/>
          </p:spPr>
          <p:txBody>
            <a:bodyPr bIns="0" lIns="0" rIns="0" rtlCol="0" tIns="0" vert="horz" wrap="square">
              <a:spAutoFit/>
            </a:bodyPr>
            <a:p>
              <a:pPr marL="12700">
                <a:lnSpc>
                  <a:spcPct val="100000"/>
                </a:lnSpc>
              </a:pPr>
              <a:r>
                <a:rPr b="1" dirty="0" sz="1600" spc="-20" err="1">
                  <a:solidFill>
                    <a:srgbClr val="FFFFFF"/>
                  </a:solidFill>
                  <a:latin typeface="微软雅黑"/>
                  <a:cs typeface="微软雅黑"/>
                </a:rPr>
                <a:t>构成犯罪</a:t>
              </a:r>
              <a:endParaRPr dirty="0" sz="1600">
                <a:latin typeface="微软雅黑"/>
                <a:cs typeface="微软雅黑"/>
              </a:endParaRPr>
            </a:p>
          </p:txBody>
        </p:sp>
        <p:sp>
          <p:nvSpPr>
            <p:cNvPr id="1049391" name="object 35"/>
            <p:cNvSpPr txBox="1"/>
            <p:nvPr/>
          </p:nvSpPr>
          <p:spPr>
            <a:xfrm>
              <a:off x="1524000" y="3632707"/>
              <a:ext cx="1096136" cy="246221"/>
            </a:xfrm>
            <a:prstGeom prst="rect"/>
          </p:spPr>
          <p:txBody>
            <a:bodyPr bIns="0" lIns="0" rIns="0" rtlCol="0" tIns="0" vert="horz" wrap="square">
              <a:spAutoFit/>
            </a:bodyPr>
            <a:p>
              <a:pPr marL="12700">
                <a:lnSpc>
                  <a:spcPct val="100000"/>
                </a:lnSpc>
              </a:pPr>
              <a:r>
                <a:rPr altLang="en-US" b="1" dirty="0" sz="1600" lang="zh-CN" spc="-20">
                  <a:solidFill>
                    <a:srgbClr val="FFFFFF"/>
                  </a:solidFill>
                  <a:latin typeface="微软雅黑"/>
                  <a:cs typeface="微软雅黑"/>
                </a:rPr>
                <a:t>未</a:t>
              </a:r>
              <a:r>
                <a:rPr b="1" dirty="0" sz="1600" spc="-20" err="1">
                  <a:solidFill>
                    <a:srgbClr val="FFFFFF"/>
                  </a:solidFill>
                  <a:latin typeface="微软雅黑"/>
                  <a:cs typeface="微软雅黑"/>
                </a:rPr>
                <a:t>构成犯罪</a:t>
              </a:r>
              <a:endParaRPr dirty="0" sz="1600">
                <a:latin typeface="微软雅黑"/>
                <a:cs typeface="微软雅黑"/>
              </a:endParaRPr>
            </a:p>
          </p:txBody>
        </p:sp>
        <p:sp>
          <p:nvSpPr>
            <p:cNvPr id="1049392" name="object 36"/>
            <p:cNvSpPr/>
            <p:nvPr/>
          </p:nvSpPr>
          <p:spPr>
            <a:xfrm>
              <a:off x="1957577" y="4676394"/>
              <a:ext cx="0" cy="175768"/>
            </a:xfrm>
            <a:custGeom>
              <a:avLst/>
              <a:ahLst/>
              <a:rect l="l" t="t" r="r" b="b"/>
              <a:pathLst>
                <a:path h="175768">
                  <a:moveTo>
                    <a:pt x="0" y="0"/>
                  </a:moveTo>
                  <a:lnTo>
                    <a:pt x="0" y="175767"/>
                  </a:lnTo>
                </a:path>
              </a:pathLst>
            </a:custGeom>
            <a:ln w="19812">
              <a:solidFill>
                <a:srgbClr val="FFFFFF"/>
              </a:solidFill>
            </a:ln>
          </p:spPr>
          <p:txBody>
            <a:bodyPr bIns="0" lIns="0" rIns="0" rtlCol="0" tIns="0" wrap="square">
              <a:spAutoFit/>
            </a:bodyPr>
            <a:p>
              <a:endParaRPr dirty="0"/>
            </a:p>
          </p:txBody>
        </p:sp>
        <p:sp>
          <p:nvSpPr>
            <p:cNvPr id="1049393" name="object 37"/>
            <p:cNvSpPr/>
            <p:nvPr/>
          </p:nvSpPr>
          <p:spPr>
            <a:xfrm>
              <a:off x="1221486" y="4207002"/>
              <a:ext cx="1440180" cy="469392"/>
            </a:xfrm>
            <a:custGeom>
              <a:avLst/>
              <a:ahLst/>
              <a:rect l="l" t="t" r="r" b="b"/>
              <a:pathLst>
                <a:path w="1440180" h="469392">
                  <a:moveTo>
                    <a:pt x="0" y="469392"/>
                  </a:moveTo>
                  <a:lnTo>
                    <a:pt x="1440180" y="469392"/>
                  </a:lnTo>
                  <a:lnTo>
                    <a:pt x="1440180" y="0"/>
                  </a:lnTo>
                  <a:lnTo>
                    <a:pt x="0" y="0"/>
                  </a:lnTo>
                  <a:lnTo>
                    <a:pt x="0" y="469392"/>
                  </a:lnTo>
                  <a:close/>
                </a:path>
              </a:pathLst>
            </a:custGeom>
            <a:solidFill>
              <a:srgbClr val="205A6B"/>
            </a:solidFill>
          </p:spPr>
          <p:txBody>
            <a:bodyPr bIns="0" lIns="0" rIns="0" rtlCol="0" tIns="0" wrap="square">
              <a:spAutoFit/>
            </a:bodyPr>
            <a:p>
              <a:endParaRPr dirty="0"/>
            </a:p>
          </p:txBody>
        </p:sp>
        <p:sp>
          <p:nvSpPr>
            <p:cNvPr id="1049394" name="object 38"/>
            <p:cNvSpPr/>
            <p:nvPr/>
          </p:nvSpPr>
          <p:spPr>
            <a:xfrm>
              <a:off x="1221486" y="4207002"/>
              <a:ext cx="1440180" cy="469392"/>
            </a:xfrm>
            <a:custGeom>
              <a:avLst/>
              <a:ahLst/>
              <a:rect l="l" t="t" r="r" b="b"/>
              <a:pathLst>
                <a:path w="1440180" h="469392">
                  <a:moveTo>
                    <a:pt x="0" y="469392"/>
                  </a:moveTo>
                  <a:lnTo>
                    <a:pt x="1440180" y="469392"/>
                  </a:lnTo>
                  <a:lnTo>
                    <a:pt x="1440180" y="0"/>
                  </a:lnTo>
                  <a:lnTo>
                    <a:pt x="0" y="0"/>
                  </a:lnTo>
                  <a:lnTo>
                    <a:pt x="0" y="469392"/>
                  </a:lnTo>
                  <a:close/>
                </a:path>
              </a:pathLst>
            </a:custGeom>
            <a:ln w="19812">
              <a:solidFill>
                <a:srgbClr val="FFFFFF"/>
              </a:solidFill>
            </a:ln>
          </p:spPr>
          <p:txBody>
            <a:bodyPr bIns="0" lIns="0" rIns="0" rtlCol="0" tIns="0" wrap="square">
              <a:spAutoFit/>
            </a:bodyPr>
            <a:p>
              <a:endParaRPr dirty="0"/>
            </a:p>
          </p:txBody>
        </p:sp>
        <p:sp>
          <p:nvSpPr>
            <p:cNvPr id="1049395" name="object 39"/>
            <p:cNvSpPr txBox="1"/>
            <p:nvPr/>
          </p:nvSpPr>
          <p:spPr>
            <a:xfrm>
              <a:off x="1522602" y="4330065"/>
              <a:ext cx="836294" cy="256540"/>
            </a:xfrm>
            <a:prstGeom prst="rect"/>
          </p:spPr>
          <p:txBody>
            <a:bodyPr bIns="0" lIns="0" rIns="0" rtlCol="0" tIns="0" vert="horz" wrap="square">
              <a:spAutoFit/>
            </a:bodyPr>
            <a:p>
              <a:pPr marL="12700">
                <a:lnSpc>
                  <a:spcPct val="100000"/>
                </a:lnSpc>
              </a:pPr>
              <a:r>
                <a:rPr b="1" dirty="0" sz="1600" spc="-20">
                  <a:solidFill>
                    <a:srgbClr val="FFFFFF"/>
                  </a:solidFill>
                  <a:latin typeface="微软雅黑"/>
                  <a:cs typeface="微软雅黑"/>
                </a:rPr>
                <a:t>撤职处分</a:t>
              </a:r>
              <a:endParaRPr dirty="0" sz="1600">
                <a:latin typeface="微软雅黑"/>
                <a:cs typeface="微软雅黑"/>
              </a:endParaRPr>
            </a:p>
          </p:txBody>
        </p:sp>
        <p:sp>
          <p:nvSpPr>
            <p:cNvPr id="1049396" name="object 40"/>
            <p:cNvSpPr/>
            <p:nvPr/>
          </p:nvSpPr>
          <p:spPr>
            <a:xfrm>
              <a:off x="3938778" y="4223765"/>
              <a:ext cx="1440179" cy="467868"/>
            </a:xfrm>
            <a:custGeom>
              <a:avLst/>
              <a:ahLst/>
              <a:rect l="l" t="t" r="r" b="b"/>
              <a:pathLst>
                <a:path w="1440179" h="467868">
                  <a:moveTo>
                    <a:pt x="0" y="467868"/>
                  </a:moveTo>
                  <a:lnTo>
                    <a:pt x="1440179" y="467868"/>
                  </a:lnTo>
                  <a:lnTo>
                    <a:pt x="1440179" y="0"/>
                  </a:lnTo>
                  <a:lnTo>
                    <a:pt x="0" y="0"/>
                  </a:lnTo>
                  <a:lnTo>
                    <a:pt x="0" y="467868"/>
                  </a:lnTo>
                  <a:close/>
                </a:path>
              </a:pathLst>
            </a:custGeom>
            <a:solidFill>
              <a:srgbClr val="205A6B"/>
            </a:solidFill>
          </p:spPr>
          <p:txBody>
            <a:bodyPr bIns="0" lIns="0" rIns="0" rtlCol="0" tIns="0" wrap="square">
              <a:spAutoFit/>
            </a:bodyPr>
            <a:p>
              <a:endParaRPr dirty="0"/>
            </a:p>
          </p:txBody>
        </p:sp>
        <p:sp>
          <p:nvSpPr>
            <p:cNvPr id="1049397" name="object 41"/>
            <p:cNvSpPr/>
            <p:nvPr/>
          </p:nvSpPr>
          <p:spPr>
            <a:xfrm>
              <a:off x="3938778" y="4223765"/>
              <a:ext cx="1440179" cy="467868"/>
            </a:xfrm>
            <a:custGeom>
              <a:avLst/>
              <a:ahLst/>
              <a:rect l="l" t="t" r="r" b="b"/>
              <a:pathLst>
                <a:path w="1440179" h="467868">
                  <a:moveTo>
                    <a:pt x="0" y="467868"/>
                  </a:moveTo>
                  <a:lnTo>
                    <a:pt x="1440179" y="467868"/>
                  </a:lnTo>
                  <a:lnTo>
                    <a:pt x="1440179" y="0"/>
                  </a:lnTo>
                  <a:lnTo>
                    <a:pt x="0" y="0"/>
                  </a:lnTo>
                  <a:lnTo>
                    <a:pt x="0" y="467868"/>
                  </a:lnTo>
                  <a:close/>
                </a:path>
              </a:pathLst>
            </a:custGeom>
            <a:ln w="19811">
              <a:solidFill>
                <a:srgbClr val="FFFFFF"/>
              </a:solidFill>
            </a:ln>
          </p:spPr>
          <p:txBody>
            <a:bodyPr bIns="0" lIns="0" rIns="0" rtlCol="0" tIns="0" wrap="square">
              <a:spAutoFit/>
            </a:bodyPr>
            <a:p>
              <a:endParaRPr dirty="0"/>
            </a:p>
          </p:txBody>
        </p:sp>
        <p:sp>
          <p:nvSpPr>
            <p:cNvPr id="1049398" name="object 42"/>
            <p:cNvSpPr txBox="1"/>
            <p:nvPr/>
          </p:nvSpPr>
          <p:spPr>
            <a:xfrm>
              <a:off x="4038091" y="4345940"/>
              <a:ext cx="1242060" cy="256540"/>
            </a:xfrm>
            <a:prstGeom prst="rect"/>
          </p:spPr>
          <p:txBody>
            <a:bodyPr bIns="0" lIns="0" rIns="0" rtlCol="0" tIns="0" vert="horz" wrap="square">
              <a:spAutoFit/>
            </a:bodyPr>
            <a:p>
              <a:pPr marL="12700">
                <a:lnSpc>
                  <a:spcPct val="100000"/>
                </a:lnSpc>
              </a:pPr>
              <a:r>
                <a:rPr b="1" dirty="0" sz="1600" spc="-20">
                  <a:solidFill>
                    <a:srgbClr val="FFFFFF"/>
                  </a:solidFill>
                  <a:latin typeface="微软雅黑"/>
                  <a:cs typeface="微软雅黑"/>
                </a:rPr>
                <a:t>追究刑事责任</a:t>
              </a:r>
              <a:endParaRPr dirty="0" sz="1600">
                <a:latin typeface="微软雅黑"/>
                <a:cs typeface="微软雅黑"/>
              </a:endParaRPr>
            </a:p>
          </p:txBody>
        </p:sp>
        <p:sp>
          <p:nvSpPr>
            <p:cNvPr id="1049399" name="object 43"/>
            <p:cNvSpPr/>
            <p:nvPr/>
          </p:nvSpPr>
          <p:spPr>
            <a:xfrm>
              <a:off x="6165341" y="5485638"/>
              <a:ext cx="1562100" cy="900684"/>
            </a:xfrm>
            <a:custGeom>
              <a:avLst/>
              <a:ahLst/>
              <a:rect l="l" t="t" r="r" b="b"/>
              <a:pathLst>
                <a:path w="1562100" h="900684">
                  <a:moveTo>
                    <a:pt x="0" y="900684"/>
                  </a:moveTo>
                  <a:lnTo>
                    <a:pt x="1562100" y="900684"/>
                  </a:lnTo>
                  <a:lnTo>
                    <a:pt x="1562100" y="0"/>
                  </a:lnTo>
                  <a:lnTo>
                    <a:pt x="0" y="0"/>
                  </a:lnTo>
                  <a:lnTo>
                    <a:pt x="0" y="900684"/>
                  </a:lnTo>
                  <a:close/>
                </a:path>
              </a:pathLst>
            </a:custGeom>
            <a:solidFill>
              <a:srgbClr val="205A6B"/>
            </a:solidFill>
          </p:spPr>
          <p:txBody>
            <a:bodyPr bIns="0" lIns="0" rIns="0" rtlCol="0" tIns="0" wrap="square">
              <a:spAutoFit/>
            </a:bodyPr>
            <a:p>
              <a:endParaRPr dirty="0"/>
            </a:p>
          </p:txBody>
        </p:sp>
        <p:sp>
          <p:nvSpPr>
            <p:cNvPr id="1049400" name="object 44"/>
            <p:cNvSpPr/>
            <p:nvPr/>
          </p:nvSpPr>
          <p:spPr>
            <a:xfrm>
              <a:off x="6165341" y="5485638"/>
              <a:ext cx="1562100" cy="900684"/>
            </a:xfrm>
            <a:custGeom>
              <a:avLst/>
              <a:ahLst/>
              <a:rect l="l" t="t" r="r" b="b"/>
              <a:pathLst>
                <a:path w="1562100" h="900684">
                  <a:moveTo>
                    <a:pt x="0" y="900684"/>
                  </a:moveTo>
                  <a:lnTo>
                    <a:pt x="1562100" y="900684"/>
                  </a:lnTo>
                  <a:lnTo>
                    <a:pt x="1562100" y="0"/>
                  </a:lnTo>
                  <a:lnTo>
                    <a:pt x="0" y="0"/>
                  </a:lnTo>
                  <a:lnTo>
                    <a:pt x="0" y="900684"/>
                  </a:lnTo>
                  <a:close/>
                </a:path>
              </a:pathLst>
            </a:custGeom>
            <a:ln w="19812">
              <a:solidFill>
                <a:srgbClr val="FFFFFF"/>
              </a:solidFill>
            </a:ln>
          </p:spPr>
          <p:txBody>
            <a:bodyPr bIns="0" lIns="0" rIns="0" rtlCol="0" tIns="0" wrap="square">
              <a:spAutoFit/>
            </a:bodyPr>
            <a:p>
              <a:endParaRPr dirty="0"/>
            </a:p>
          </p:txBody>
        </p:sp>
        <p:sp>
          <p:nvSpPr>
            <p:cNvPr id="1049401" name="object 45"/>
            <p:cNvSpPr txBox="1"/>
            <p:nvPr/>
          </p:nvSpPr>
          <p:spPr>
            <a:xfrm>
              <a:off x="6195797" y="5555521"/>
              <a:ext cx="1444625" cy="622300"/>
            </a:xfrm>
            <a:prstGeom prst="rect"/>
          </p:spPr>
          <p:txBody>
            <a:bodyPr bIns="0" lIns="0" rIns="0" rtlCol="0" tIns="0" vert="horz" wrap="square">
              <a:spAutoFit/>
            </a:bodyPr>
            <a:p>
              <a:pPr algn="ctr">
                <a:lnSpc>
                  <a:spcPct val="100000"/>
                </a:lnSpc>
              </a:pPr>
              <a:r>
                <a:rPr b="1" dirty="0" sz="1600" spc="-20">
                  <a:solidFill>
                    <a:srgbClr val="FFFFFF"/>
                  </a:solidFill>
                  <a:latin typeface="微软雅黑"/>
                  <a:cs typeface="微软雅黑"/>
                </a:rPr>
                <a:t>处二万元以上</a:t>
              </a:r>
              <a:endParaRPr dirty="0" sz="1600">
                <a:latin typeface="微软雅黑"/>
                <a:cs typeface="微软雅黑"/>
              </a:endParaRPr>
            </a:p>
            <a:p>
              <a:pPr algn="ctr">
                <a:lnSpc>
                  <a:spcPct val="100000"/>
                </a:lnSpc>
                <a:spcBef>
                  <a:spcPts val="960"/>
                </a:spcBef>
              </a:pPr>
              <a:r>
                <a:rPr b="1" dirty="0" sz="1600" spc="-25">
                  <a:solidFill>
                    <a:srgbClr val="FFFFFF"/>
                  </a:solidFill>
                  <a:latin typeface="微软雅黑"/>
                  <a:cs typeface="微软雅黑"/>
                </a:rPr>
                <a:t>五万元以下罚款</a:t>
              </a:r>
              <a:endParaRPr dirty="0" sz="1600">
                <a:latin typeface="微软雅黑"/>
                <a:cs typeface="微软雅黑"/>
              </a:endParaRPr>
            </a:p>
          </p:txBody>
        </p:sp>
        <p:sp>
          <p:nvSpPr>
            <p:cNvPr id="1049402" name="object 46"/>
            <p:cNvSpPr/>
            <p:nvPr/>
          </p:nvSpPr>
          <p:spPr>
            <a:xfrm>
              <a:off x="8152638" y="4546853"/>
              <a:ext cx="1115948" cy="900176"/>
            </a:xfrm>
            <a:custGeom>
              <a:avLst/>
              <a:ahLst/>
              <a:rect l="l" t="t" r="r" b="b"/>
              <a:pathLst>
                <a:path w="1115948" h="900176">
                  <a:moveTo>
                    <a:pt x="1115948" y="900176"/>
                  </a:moveTo>
                  <a:lnTo>
                    <a:pt x="1115948" y="450088"/>
                  </a:lnTo>
                  <a:lnTo>
                    <a:pt x="0" y="450088"/>
                  </a:lnTo>
                  <a:lnTo>
                    <a:pt x="0" y="0"/>
                  </a:lnTo>
                </a:path>
              </a:pathLst>
            </a:custGeom>
            <a:ln w="19812">
              <a:solidFill>
                <a:srgbClr val="FFFFFF"/>
              </a:solidFill>
            </a:ln>
          </p:spPr>
          <p:txBody>
            <a:bodyPr bIns="0" lIns="0" rIns="0" rtlCol="0" tIns="0" wrap="square">
              <a:spAutoFit/>
            </a:bodyPr>
            <a:p>
              <a:endParaRPr dirty="0"/>
            </a:p>
          </p:txBody>
        </p:sp>
        <p:sp>
          <p:nvSpPr>
            <p:cNvPr id="1049403" name="object 47"/>
            <p:cNvSpPr/>
            <p:nvPr/>
          </p:nvSpPr>
          <p:spPr>
            <a:xfrm>
              <a:off x="7032497" y="4546853"/>
              <a:ext cx="1115949" cy="900048"/>
            </a:xfrm>
            <a:custGeom>
              <a:avLst/>
              <a:ahLst/>
              <a:rect l="l" t="t" r="r" b="b"/>
              <a:pathLst>
                <a:path w="1115949" h="900049">
                  <a:moveTo>
                    <a:pt x="1115949" y="0"/>
                  </a:moveTo>
                  <a:lnTo>
                    <a:pt x="1115949" y="450088"/>
                  </a:lnTo>
                  <a:lnTo>
                    <a:pt x="0" y="450088"/>
                  </a:lnTo>
                  <a:lnTo>
                    <a:pt x="0" y="900049"/>
                  </a:lnTo>
                </a:path>
              </a:pathLst>
            </a:custGeom>
            <a:ln w="19812">
              <a:solidFill>
                <a:srgbClr val="FFFFFF"/>
              </a:solidFill>
            </a:ln>
          </p:spPr>
          <p:txBody>
            <a:bodyPr bIns="0" lIns="0" rIns="0" rtlCol="0" tIns="0" wrap="square">
              <a:spAutoFit/>
            </a:bodyPr>
            <a:p>
              <a:endParaRPr dirty="0"/>
            </a:p>
          </p:txBody>
        </p:sp>
        <p:sp>
          <p:nvSpPr>
            <p:cNvPr id="1049404" name="object 48"/>
            <p:cNvSpPr/>
            <p:nvPr/>
          </p:nvSpPr>
          <p:spPr>
            <a:xfrm>
              <a:off x="7843266" y="5485638"/>
              <a:ext cx="1659635" cy="900684"/>
            </a:xfrm>
            <a:custGeom>
              <a:avLst/>
              <a:ahLst/>
              <a:rect l="l" t="t" r="r" b="b"/>
              <a:pathLst>
                <a:path w="1659635" h="900684">
                  <a:moveTo>
                    <a:pt x="0" y="900684"/>
                  </a:moveTo>
                  <a:lnTo>
                    <a:pt x="1659635" y="900684"/>
                  </a:lnTo>
                  <a:lnTo>
                    <a:pt x="1659635" y="0"/>
                  </a:lnTo>
                  <a:lnTo>
                    <a:pt x="0" y="0"/>
                  </a:lnTo>
                  <a:lnTo>
                    <a:pt x="0" y="900684"/>
                  </a:lnTo>
                  <a:close/>
                </a:path>
              </a:pathLst>
            </a:custGeom>
            <a:solidFill>
              <a:srgbClr val="205A6B"/>
            </a:solidFill>
          </p:spPr>
          <p:txBody>
            <a:bodyPr bIns="0" lIns="0" rIns="0" rtlCol="0" tIns="0" wrap="square">
              <a:spAutoFit/>
            </a:bodyPr>
            <a:p>
              <a:endParaRPr dirty="0"/>
            </a:p>
          </p:txBody>
        </p:sp>
        <p:sp>
          <p:nvSpPr>
            <p:cNvPr id="1049405" name="object 49"/>
            <p:cNvSpPr/>
            <p:nvPr/>
          </p:nvSpPr>
          <p:spPr>
            <a:xfrm>
              <a:off x="7843266" y="5485638"/>
              <a:ext cx="1659635" cy="900684"/>
            </a:xfrm>
            <a:custGeom>
              <a:avLst/>
              <a:ahLst/>
              <a:rect l="l" t="t" r="r" b="b"/>
              <a:pathLst>
                <a:path w="1659635" h="900684">
                  <a:moveTo>
                    <a:pt x="0" y="900684"/>
                  </a:moveTo>
                  <a:lnTo>
                    <a:pt x="1659635" y="900684"/>
                  </a:lnTo>
                  <a:lnTo>
                    <a:pt x="1659635" y="0"/>
                  </a:lnTo>
                  <a:lnTo>
                    <a:pt x="0" y="0"/>
                  </a:lnTo>
                  <a:lnTo>
                    <a:pt x="0" y="900684"/>
                  </a:lnTo>
                  <a:close/>
                </a:path>
              </a:pathLst>
            </a:custGeom>
            <a:ln w="19812">
              <a:solidFill>
                <a:srgbClr val="FFFFFF"/>
              </a:solidFill>
            </a:ln>
          </p:spPr>
          <p:txBody>
            <a:bodyPr bIns="0" lIns="0" rIns="0" rtlCol="0" tIns="0" wrap="square">
              <a:spAutoFit/>
            </a:bodyPr>
            <a:p>
              <a:endParaRPr dirty="0"/>
            </a:p>
          </p:txBody>
        </p:sp>
        <p:sp>
          <p:nvSpPr>
            <p:cNvPr id="1049406" name="object 50"/>
            <p:cNvSpPr txBox="1"/>
            <p:nvPr/>
          </p:nvSpPr>
          <p:spPr>
            <a:xfrm>
              <a:off x="8054050" y="5548696"/>
              <a:ext cx="1444625" cy="622300"/>
            </a:xfrm>
            <a:prstGeom prst="rect"/>
          </p:spPr>
          <p:txBody>
            <a:bodyPr bIns="0" lIns="0" rIns="0" rtlCol="0" tIns="0" vert="horz" wrap="square">
              <a:spAutoFit/>
            </a:bodyPr>
            <a:p>
              <a:pPr marL="12700">
                <a:lnSpc>
                  <a:spcPct val="100000"/>
                </a:lnSpc>
              </a:pPr>
              <a:r>
                <a:rPr b="1" dirty="0" sz="1600" spc="-20" err="1">
                  <a:solidFill>
                    <a:srgbClr val="FFFFFF"/>
                  </a:solidFill>
                  <a:latin typeface="微软雅黑"/>
                  <a:cs typeface="微软雅黑"/>
                </a:rPr>
                <a:t>责令生产经营单</a:t>
              </a:r>
              <a:endParaRPr dirty="0" sz="1600">
                <a:latin typeface="微软雅黑"/>
                <a:cs typeface="微软雅黑"/>
              </a:endParaRPr>
            </a:p>
            <a:p>
              <a:pPr marL="12700">
                <a:lnSpc>
                  <a:spcPct val="100000"/>
                </a:lnSpc>
                <a:spcBef>
                  <a:spcPts val="960"/>
                </a:spcBef>
              </a:pPr>
              <a:r>
                <a:rPr b="1" dirty="0" sz="1600" spc="-25">
                  <a:solidFill>
                    <a:srgbClr val="FFFFFF"/>
                  </a:solidFill>
                  <a:latin typeface="微软雅黑"/>
                  <a:cs typeface="微软雅黑"/>
                </a:rPr>
                <a:t>位停产停业整顿</a:t>
              </a:r>
              <a:endParaRPr dirty="0" sz="1600">
                <a:latin typeface="微软雅黑"/>
                <a:cs typeface="微软雅黑"/>
              </a:endParaRPr>
            </a:p>
          </p:txBody>
        </p:sp>
        <p:sp>
          <p:nvSpPr>
            <p:cNvPr id="1049407" name="object 51"/>
            <p:cNvSpPr/>
            <p:nvPr/>
          </p:nvSpPr>
          <p:spPr>
            <a:xfrm>
              <a:off x="7434833" y="3707129"/>
              <a:ext cx="1440179" cy="469392"/>
            </a:xfrm>
            <a:custGeom>
              <a:avLst/>
              <a:ahLst/>
              <a:rect l="l" t="t" r="r" b="b"/>
              <a:pathLst>
                <a:path w="1440179" h="469392">
                  <a:moveTo>
                    <a:pt x="0" y="469392"/>
                  </a:moveTo>
                  <a:lnTo>
                    <a:pt x="1440179" y="469392"/>
                  </a:lnTo>
                  <a:lnTo>
                    <a:pt x="1440179" y="0"/>
                  </a:lnTo>
                  <a:lnTo>
                    <a:pt x="0" y="0"/>
                  </a:lnTo>
                  <a:lnTo>
                    <a:pt x="0" y="469392"/>
                  </a:lnTo>
                  <a:close/>
                </a:path>
              </a:pathLst>
            </a:custGeom>
            <a:solidFill>
              <a:srgbClr val="205A6B"/>
            </a:solidFill>
          </p:spPr>
          <p:txBody>
            <a:bodyPr bIns="0" lIns="0" rIns="0" rtlCol="0" tIns="0" wrap="square">
              <a:spAutoFit/>
            </a:bodyPr>
            <a:p>
              <a:endParaRPr dirty="0"/>
            </a:p>
          </p:txBody>
        </p:sp>
        <p:sp>
          <p:nvSpPr>
            <p:cNvPr id="1049408" name="object 52"/>
            <p:cNvSpPr/>
            <p:nvPr/>
          </p:nvSpPr>
          <p:spPr>
            <a:xfrm>
              <a:off x="7434833" y="3707129"/>
              <a:ext cx="1440179" cy="469392"/>
            </a:xfrm>
            <a:custGeom>
              <a:avLst/>
              <a:ahLst/>
              <a:rect l="l" t="t" r="r" b="b"/>
              <a:pathLst>
                <a:path w="1440179" h="469392">
                  <a:moveTo>
                    <a:pt x="0" y="469392"/>
                  </a:moveTo>
                  <a:lnTo>
                    <a:pt x="1440179" y="469392"/>
                  </a:lnTo>
                  <a:lnTo>
                    <a:pt x="1440179" y="0"/>
                  </a:lnTo>
                  <a:lnTo>
                    <a:pt x="0" y="0"/>
                  </a:lnTo>
                  <a:lnTo>
                    <a:pt x="0" y="469392"/>
                  </a:lnTo>
                  <a:close/>
                </a:path>
              </a:pathLst>
            </a:custGeom>
            <a:ln w="19812">
              <a:solidFill>
                <a:srgbClr val="FFFFFF"/>
              </a:solidFill>
            </a:ln>
          </p:spPr>
          <p:txBody>
            <a:bodyPr bIns="0" lIns="0" rIns="0" rtlCol="0" tIns="0" wrap="square">
              <a:spAutoFit/>
            </a:bodyPr>
            <a:p>
              <a:endParaRPr dirty="0"/>
            </a:p>
          </p:txBody>
        </p:sp>
        <p:sp>
          <p:nvSpPr>
            <p:cNvPr id="1049409" name="object 53"/>
            <p:cNvSpPr txBox="1"/>
            <p:nvPr/>
          </p:nvSpPr>
          <p:spPr>
            <a:xfrm>
              <a:off x="7534402" y="3829939"/>
              <a:ext cx="1242060" cy="256540"/>
            </a:xfrm>
            <a:prstGeom prst="rect"/>
          </p:spPr>
          <p:txBody>
            <a:bodyPr bIns="0" lIns="0" rIns="0" rtlCol="0" tIns="0" vert="horz" wrap="square">
              <a:spAutoFit/>
            </a:bodyPr>
            <a:p>
              <a:pPr marL="12700">
                <a:lnSpc>
                  <a:spcPct val="100000"/>
                </a:lnSpc>
              </a:pPr>
              <a:r>
                <a:rPr b="1" dirty="0" sz="1600" spc="-20">
                  <a:solidFill>
                    <a:srgbClr val="FFFFFF"/>
                  </a:solidFill>
                  <a:latin typeface="微软雅黑"/>
                  <a:cs typeface="微软雅黑"/>
                </a:rPr>
                <a:t>责令限期改正</a:t>
              </a:r>
              <a:endParaRPr dirty="0" sz="1600">
                <a:latin typeface="微软雅黑"/>
                <a:cs typeface="微软雅黑"/>
              </a:endParaRPr>
            </a:p>
          </p:txBody>
        </p:sp>
        <p:sp>
          <p:nvSpPr>
            <p:cNvPr id="1049410" name="object 54"/>
            <p:cNvSpPr/>
            <p:nvPr/>
          </p:nvSpPr>
          <p:spPr>
            <a:xfrm>
              <a:off x="7434833" y="4307585"/>
              <a:ext cx="1440179" cy="467868"/>
            </a:xfrm>
            <a:custGeom>
              <a:avLst/>
              <a:ahLst/>
              <a:rect l="l" t="t" r="r" b="b"/>
              <a:pathLst>
                <a:path w="1440179" h="467868">
                  <a:moveTo>
                    <a:pt x="0" y="467868"/>
                  </a:moveTo>
                  <a:lnTo>
                    <a:pt x="1440179" y="467868"/>
                  </a:lnTo>
                  <a:lnTo>
                    <a:pt x="1440179" y="0"/>
                  </a:lnTo>
                  <a:lnTo>
                    <a:pt x="0" y="0"/>
                  </a:lnTo>
                  <a:lnTo>
                    <a:pt x="0" y="467868"/>
                  </a:lnTo>
                  <a:close/>
                </a:path>
              </a:pathLst>
            </a:custGeom>
            <a:solidFill>
              <a:srgbClr val="205A6B"/>
            </a:solidFill>
          </p:spPr>
          <p:txBody>
            <a:bodyPr bIns="0" lIns="0" rIns="0" rtlCol="0" tIns="0" wrap="square">
              <a:spAutoFit/>
            </a:bodyPr>
            <a:p>
              <a:endParaRPr dirty="0"/>
            </a:p>
          </p:txBody>
        </p:sp>
        <p:sp>
          <p:nvSpPr>
            <p:cNvPr id="1049411" name="object 55"/>
            <p:cNvSpPr/>
            <p:nvPr/>
          </p:nvSpPr>
          <p:spPr>
            <a:xfrm>
              <a:off x="7434833" y="4307585"/>
              <a:ext cx="1440179" cy="467868"/>
            </a:xfrm>
            <a:custGeom>
              <a:avLst/>
              <a:ahLst/>
              <a:rect l="l" t="t" r="r" b="b"/>
              <a:pathLst>
                <a:path w="1440179" h="467868">
                  <a:moveTo>
                    <a:pt x="0" y="467868"/>
                  </a:moveTo>
                  <a:lnTo>
                    <a:pt x="1440179" y="467868"/>
                  </a:lnTo>
                  <a:lnTo>
                    <a:pt x="1440179" y="0"/>
                  </a:lnTo>
                  <a:lnTo>
                    <a:pt x="0" y="0"/>
                  </a:lnTo>
                  <a:lnTo>
                    <a:pt x="0" y="467868"/>
                  </a:lnTo>
                  <a:close/>
                </a:path>
              </a:pathLst>
            </a:custGeom>
            <a:ln w="19811">
              <a:solidFill>
                <a:srgbClr val="FFFFFF"/>
              </a:solidFill>
            </a:ln>
          </p:spPr>
          <p:txBody>
            <a:bodyPr bIns="0" lIns="0" rIns="0" rtlCol="0" tIns="0" wrap="square">
              <a:spAutoFit/>
            </a:bodyPr>
            <a:p>
              <a:endParaRPr dirty="0"/>
            </a:p>
          </p:txBody>
        </p:sp>
        <p:sp>
          <p:nvSpPr>
            <p:cNvPr id="1049412" name="object 56"/>
            <p:cNvSpPr txBox="1"/>
            <p:nvPr/>
          </p:nvSpPr>
          <p:spPr>
            <a:xfrm>
              <a:off x="7634985" y="4430014"/>
              <a:ext cx="1038860" cy="256540"/>
            </a:xfrm>
            <a:prstGeom prst="rect"/>
          </p:spPr>
          <p:txBody>
            <a:bodyPr bIns="0" lIns="0" rIns="0" rtlCol="0" tIns="0" vert="horz" wrap="square">
              <a:spAutoFit/>
            </a:bodyPr>
            <a:p>
              <a:pPr marL="12700">
                <a:lnSpc>
                  <a:spcPct val="100000"/>
                </a:lnSpc>
              </a:pPr>
              <a:r>
                <a:rPr b="1" dirty="0" sz="1600" spc="-25">
                  <a:solidFill>
                    <a:srgbClr val="FFFFFF"/>
                  </a:solidFill>
                  <a:latin typeface="微软雅黑"/>
                  <a:cs typeface="微软雅黑"/>
                </a:rPr>
                <a:t>逾期未改正</a:t>
              </a:r>
              <a:endParaRPr dirty="0" sz="1600">
                <a:latin typeface="微软雅黑"/>
                <a:cs typeface="微软雅黑"/>
              </a:endParaRPr>
            </a:p>
          </p:txBody>
        </p:sp>
        <p:sp>
          <p:nvSpPr>
            <p:cNvPr id="1049413" name="object 57"/>
            <p:cNvSpPr/>
            <p:nvPr/>
          </p:nvSpPr>
          <p:spPr>
            <a:xfrm>
              <a:off x="4804409" y="2736342"/>
              <a:ext cx="0" cy="612013"/>
            </a:xfrm>
            <a:custGeom>
              <a:avLst/>
              <a:ahLst/>
              <a:rect l="l" t="t" r="r" b="b"/>
              <a:pathLst>
                <a:path h="612013">
                  <a:moveTo>
                    <a:pt x="0" y="0"/>
                  </a:moveTo>
                  <a:lnTo>
                    <a:pt x="0" y="612013"/>
                  </a:lnTo>
                </a:path>
              </a:pathLst>
            </a:custGeom>
            <a:ln w="19812">
              <a:solidFill>
                <a:srgbClr val="FFFFFF"/>
              </a:solidFill>
            </a:ln>
          </p:spPr>
          <p:txBody>
            <a:bodyPr bIns="0" lIns="0" rIns="0" rtlCol="0" tIns="0" wrap="square">
              <a:spAutoFit/>
            </a:bodyPr>
            <a:p>
              <a:endParaRPr dirty="0"/>
            </a:p>
          </p:txBody>
        </p:sp>
      </p:grpSp>
      <p:grpSp>
        <p:nvGrpSpPr>
          <p:cNvPr id="214" name="组合 56"/>
          <p:cNvGrpSpPr/>
          <p:nvPr/>
        </p:nvGrpSpPr>
        <p:grpSpPr>
          <a:xfrm>
            <a:off x="194519" y="948674"/>
            <a:ext cx="3903633" cy="523220"/>
            <a:chOff x="400233" y="909514"/>
            <a:chExt cx="3903633" cy="523220"/>
          </a:xfrm>
        </p:grpSpPr>
        <p:sp>
          <p:nvSpPr>
            <p:cNvPr id="1049414" name="矩形 57"/>
            <p:cNvSpPr/>
            <p:nvPr/>
          </p:nvSpPr>
          <p:spPr>
            <a:xfrm flipH="1">
              <a:off x="400233" y="929898"/>
              <a:ext cx="226334" cy="502836"/>
            </a:xfrm>
            <a:prstGeom prst="rect"/>
            <a:solidFill>
              <a:srgbClr val="0071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solidFill>
                  <a:srgbClr val="FFFF00"/>
                </a:solidFill>
              </a:endParaRPr>
            </a:p>
          </p:txBody>
        </p:sp>
        <p:sp>
          <p:nvSpPr>
            <p:cNvPr id="1049415" name="文本框 58"/>
            <p:cNvSpPr txBox="1"/>
            <p:nvPr/>
          </p:nvSpPr>
          <p:spPr>
            <a:xfrm>
              <a:off x="626567" y="909514"/>
              <a:ext cx="3677299" cy="523220"/>
            </a:xfrm>
            <a:prstGeom prst="rect"/>
            <a:noFill/>
          </p:spPr>
          <p:txBody>
            <a:bodyPr rtlCol="0" wrap="square">
              <a:spAutoFit/>
            </a:bodyPr>
            <a:p>
              <a:r>
                <a:rPr altLang="en-US" b="1" dirty="0" sz="2800" lang="zh-CN">
                  <a:solidFill>
                    <a:schemeClr val="bg1">
                      <a:lumMod val="50000"/>
                    </a:schemeClr>
                  </a:solidFill>
                  <a:latin typeface="微软雅黑" panose="020B0503020204020204" pitchFamily="34" charset="-122"/>
                  <a:ea typeface="微软雅黑" panose="020B0503020204020204" pitchFamily="34" charset="-122"/>
                </a:rPr>
                <a:t>第六章</a:t>
              </a:r>
              <a:r>
                <a:rPr altLang="zh-CN" b="1" dirty="0" sz="2800" lang="en-US">
                  <a:solidFill>
                    <a:schemeClr val="bg1">
                      <a:lumMod val="50000"/>
                    </a:schemeClr>
                  </a:solidFill>
                  <a:latin typeface="微软雅黑" panose="020B0503020204020204" pitchFamily="34" charset="-122"/>
                  <a:ea typeface="微软雅黑" panose="020B0503020204020204" pitchFamily="34" charset="-122"/>
                </a:rPr>
                <a:t>&lt;</a:t>
              </a:r>
              <a:r>
                <a:rPr altLang="en-US" b="1" dirty="0" sz="2800" lang="zh-CN">
                  <a:solidFill>
                    <a:schemeClr val="bg1">
                      <a:lumMod val="50000"/>
                    </a:schemeClr>
                  </a:solidFill>
                  <a:latin typeface="微软雅黑" panose="020B0503020204020204" pitchFamily="34" charset="-122"/>
                  <a:ea typeface="微软雅黑" panose="020B0503020204020204" pitchFamily="34" charset="-122"/>
                </a:rPr>
                <a:t>第九十四条</a:t>
              </a:r>
              <a:r>
                <a:rPr altLang="zh-CN" b="1" dirty="0" sz="2800" lang="en-US">
                  <a:solidFill>
                    <a:schemeClr val="bg1">
                      <a:lumMod val="50000"/>
                    </a:schemeClr>
                  </a:solidFill>
                  <a:latin typeface="微软雅黑" panose="020B0503020204020204" pitchFamily="34" charset="-122"/>
                  <a:ea typeface="微软雅黑" panose="020B0503020204020204" pitchFamily="34" charset="-122"/>
                </a:rPr>
                <a:t>&gt;</a:t>
              </a:r>
              <a:endParaRPr altLang="en-US" b="1" dirty="0" sz="2800" lang="zh-CN">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049416" name="文本框 59"/>
          <p:cNvSpPr txBox="1"/>
          <p:nvPr/>
        </p:nvSpPr>
        <p:spPr>
          <a:xfrm>
            <a:off x="9664766" y="6409565"/>
            <a:ext cx="6099628" cy="261610"/>
          </a:xfrm>
          <a:prstGeom prst="rect"/>
          <a:noFill/>
        </p:spPr>
        <p:txBody>
          <a:bodyPr wrap="square">
            <a:spAutoFit/>
          </a:bodyPr>
          <a:p>
            <a:r>
              <a:rPr altLang="en-US" b="0" dirty="0" sz="1050" i="0" lang="zh-CN">
                <a:solidFill>
                  <a:schemeClr val="bg1"/>
                </a:solidFill>
                <a:effectLst/>
                <a:latin typeface="楷体" panose="02010609060101010101" pitchFamily="49" charset="-122"/>
                <a:ea typeface="楷体" panose="02010609060101010101" pitchFamily="49" charset="-122"/>
              </a:rPr>
              <a:t>处五万元以上十万元以下的罚款</a:t>
            </a:r>
            <a:endParaRPr altLang="en-US" dirty="0" sz="1050" lang="zh-CN">
              <a:solidFill>
                <a:schemeClr val="bg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215" name=""/>
        <p:cNvGrpSpPr/>
        <p:nvPr/>
      </p:nvGrpSpPr>
      <p:grpSpPr>
        <a:xfrm>
          <a:off x="0" y="0"/>
          <a:ext cx="0" cy="0"/>
          <a:chOff x="0" y="0"/>
          <a:chExt cx="0" cy="0"/>
        </a:xfrm>
      </p:grpSpPr>
      <p:grpSp>
        <p:nvGrpSpPr>
          <p:cNvPr id="216" name="组合 54"/>
          <p:cNvGrpSpPr/>
          <p:nvPr/>
        </p:nvGrpSpPr>
        <p:grpSpPr>
          <a:xfrm>
            <a:off x="626567" y="1659466"/>
            <a:ext cx="11217174" cy="4748895"/>
            <a:chOff x="341185" y="204724"/>
            <a:chExt cx="9166035" cy="6602126"/>
          </a:xfrm>
        </p:grpSpPr>
        <p:sp>
          <p:nvSpPr>
            <p:cNvPr id="1049417" name="object 2"/>
            <p:cNvSpPr/>
            <p:nvPr/>
          </p:nvSpPr>
          <p:spPr>
            <a:xfrm>
              <a:off x="347535" y="211124"/>
              <a:ext cx="735647" cy="1224229"/>
            </a:xfrm>
            <a:custGeom>
              <a:avLst/>
              <a:ahLst/>
              <a:rect l="l" t="t" r="r" b="b"/>
              <a:pathLst>
                <a:path w="735647" h="1224229">
                  <a:moveTo>
                    <a:pt x="0" y="1224229"/>
                  </a:moveTo>
                  <a:lnTo>
                    <a:pt x="735647" y="1224229"/>
                  </a:lnTo>
                  <a:lnTo>
                    <a:pt x="735647" y="0"/>
                  </a:lnTo>
                  <a:lnTo>
                    <a:pt x="0" y="0"/>
                  </a:lnTo>
                  <a:lnTo>
                    <a:pt x="0" y="1224229"/>
                  </a:lnTo>
                  <a:close/>
                </a:path>
              </a:pathLst>
            </a:custGeom>
            <a:solidFill>
              <a:srgbClr val="28B5A4"/>
            </a:solidFill>
          </p:spPr>
          <p:txBody>
            <a:bodyPr bIns="0" lIns="0" rIns="0" rtlCol="0" tIns="0" wrap="square">
              <a:spAutoFit/>
            </a:bodyPr>
            <a:p>
              <a:endParaRPr dirty="0"/>
            </a:p>
          </p:txBody>
        </p:sp>
        <p:sp>
          <p:nvSpPr>
            <p:cNvPr id="1049418" name="object 3"/>
            <p:cNvSpPr/>
            <p:nvPr/>
          </p:nvSpPr>
          <p:spPr>
            <a:xfrm>
              <a:off x="1083183" y="211124"/>
              <a:ext cx="8424037" cy="1224229"/>
            </a:xfrm>
            <a:custGeom>
              <a:avLst/>
              <a:ahLst/>
              <a:rect l="l" t="t" r="r" b="b"/>
              <a:pathLst>
                <a:path w="8424037" h="1224229">
                  <a:moveTo>
                    <a:pt x="0" y="1224229"/>
                  </a:moveTo>
                  <a:lnTo>
                    <a:pt x="8424037" y="1224229"/>
                  </a:lnTo>
                  <a:lnTo>
                    <a:pt x="8424037" y="0"/>
                  </a:lnTo>
                  <a:lnTo>
                    <a:pt x="0" y="0"/>
                  </a:lnTo>
                  <a:lnTo>
                    <a:pt x="0" y="1224229"/>
                  </a:lnTo>
                  <a:close/>
                </a:path>
              </a:pathLst>
            </a:custGeom>
            <a:solidFill>
              <a:srgbClr val="28B5A4"/>
            </a:solidFill>
          </p:spPr>
          <p:txBody>
            <a:bodyPr bIns="0" lIns="0" rIns="0" rtlCol="0" tIns="0" wrap="square">
              <a:spAutoFit/>
            </a:bodyPr>
            <a:p>
              <a:endParaRPr dirty="0"/>
            </a:p>
          </p:txBody>
        </p:sp>
        <p:sp>
          <p:nvSpPr>
            <p:cNvPr id="1049419" name="object 4"/>
            <p:cNvSpPr/>
            <p:nvPr/>
          </p:nvSpPr>
          <p:spPr>
            <a:xfrm>
              <a:off x="347535" y="1435353"/>
              <a:ext cx="735647" cy="1297178"/>
            </a:xfrm>
            <a:custGeom>
              <a:avLst/>
              <a:ahLst/>
              <a:rect l="l" t="t" r="r" b="b"/>
              <a:pathLst>
                <a:path w="735647" h="1297177">
                  <a:moveTo>
                    <a:pt x="0" y="1297177"/>
                  </a:moveTo>
                  <a:lnTo>
                    <a:pt x="735647" y="1297177"/>
                  </a:lnTo>
                  <a:lnTo>
                    <a:pt x="735647" y="0"/>
                  </a:lnTo>
                  <a:lnTo>
                    <a:pt x="0" y="0"/>
                  </a:lnTo>
                  <a:lnTo>
                    <a:pt x="0" y="1297177"/>
                  </a:lnTo>
                  <a:close/>
                </a:path>
              </a:pathLst>
            </a:custGeom>
            <a:solidFill>
              <a:srgbClr val="EE5200"/>
            </a:solidFill>
          </p:spPr>
          <p:txBody>
            <a:bodyPr bIns="0" lIns="0" rIns="0" rtlCol="0" tIns="0" wrap="square">
              <a:spAutoFit/>
            </a:bodyPr>
            <a:p>
              <a:endParaRPr dirty="0"/>
            </a:p>
          </p:txBody>
        </p:sp>
        <p:sp>
          <p:nvSpPr>
            <p:cNvPr id="1049420" name="object 5"/>
            <p:cNvSpPr/>
            <p:nvPr/>
          </p:nvSpPr>
          <p:spPr>
            <a:xfrm>
              <a:off x="1083183" y="1435353"/>
              <a:ext cx="8424037" cy="1297178"/>
            </a:xfrm>
            <a:custGeom>
              <a:avLst/>
              <a:ahLst/>
              <a:rect l="l" t="t" r="r" b="b"/>
              <a:pathLst>
                <a:path w="8424037" h="1297177">
                  <a:moveTo>
                    <a:pt x="0" y="1297177"/>
                  </a:moveTo>
                  <a:lnTo>
                    <a:pt x="8424037" y="1297177"/>
                  </a:lnTo>
                  <a:lnTo>
                    <a:pt x="8424037" y="0"/>
                  </a:lnTo>
                  <a:lnTo>
                    <a:pt x="0" y="0"/>
                  </a:lnTo>
                  <a:lnTo>
                    <a:pt x="0" y="1297177"/>
                  </a:lnTo>
                  <a:close/>
                </a:path>
              </a:pathLst>
            </a:custGeom>
            <a:solidFill>
              <a:srgbClr val="EE5200"/>
            </a:solidFill>
          </p:spPr>
          <p:txBody>
            <a:bodyPr bIns="0" lIns="0" rIns="0" rtlCol="0" tIns="0" wrap="square">
              <a:spAutoFit/>
            </a:bodyPr>
            <a:p>
              <a:endParaRPr dirty="0"/>
            </a:p>
          </p:txBody>
        </p:sp>
        <p:sp>
          <p:nvSpPr>
            <p:cNvPr id="1049421" name="object 6"/>
            <p:cNvSpPr/>
            <p:nvPr/>
          </p:nvSpPr>
          <p:spPr>
            <a:xfrm>
              <a:off x="347535" y="2732563"/>
              <a:ext cx="735647" cy="4067937"/>
            </a:xfrm>
            <a:custGeom>
              <a:avLst/>
              <a:ahLst/>
              <a:rect l="l" t="t" r="r" b="b"/>
              <a:pathLst>
                <a:path w="735647" h="4067936">
                  <a:moveTo>
                    <a:pt x="0" y="4067937"/>
                  </a:moveTo>
                  <a:lnTo>
                    <a:pt x="735647" y="4067937"/>
                  </a:lnTo>
                  <a:lnTo>
                    <a:pt x="735647" y="0"/>
                  </a:lnTo>
                  <a:lnTo>
                    <a:pt x="0" y="0"/>
                  </a:lnTo>
                  <a:lnTo>
                    <a:pt x="0" y="4067937"/>
                  </a:lnTo>
                  <a:close/>
                </a:path>
              </a:pathLst>
            </a:custGeom>
            <a:solidFill>
              <a:srgbClr val="205A6B"/>
            </a:solidFill>
          </p:spPr>
          <p:txBody>
            <a:bodyPr bIns="0" lIns="0" rIns="0" rtlCol="0" tIns="0" wrap="square">
              <a:spAutoFit/>
            </a:bodyPr>
            <a:p>
              <a:endParaRPr dirty="0"/>
            </a:p>
          </p:txBody>
        </p:sp>
        <p:sp>
          <p:nvSpPr>
            <p:cNvPr id="1049422" name="object 7"/>
            <p:cNvSpPr/>
            <p:nvPr/>
          </p:nvSpPr>
          <p:spPr>
            <a:xfrm>
              <a:off x="1083183" y="2732563"/>
              <a:ext cx="8424037" cy="4067937"/>
            </a:xfrm>
            <a:custGeom>
              <a:avLst/>
              <a:ahLst/>
              <a:rect l="l" t="t" r="r" b="b"/>
              <a:pathLst>
                <a:path w="8424037" h="4067936">
                  <a:moveTo>
                    <a:pt x="0" y="4067937"/>
                  </a:moveTo>
                  <a:lnTo>
                    <a:pt x="8424037" y="4067937"/>
                  </a:lnTo>
                  <a:lnTo>
                    <a:pt x="8424037" y="0"/>
                  </a:lnTo>
                  <a:lnTo>
                    <a:pt x="0" y="0"/>
                  </a:lnTo>
                  <a:lnTo>
                    <a:pt x="0" y="4067937"/>
                  </a:lnTo>
                  <a:close/>
                </a:path>
              </a:pathLst>
            </a:custGeom>
            <a:solidFill>
              <a:srgbClr val="205A6B"/>
            </a:solidFill>
          </p:spPr>
          <p:txBody>
            <a:bodyPr bIns="0" lIns="0" rIns="0" rtlCol="0" tIns="0" wrap="square">
              <a:spAutoFit/>
            </a:bodyPr>
            <a:p>
              <a:endParaRPr dirty="0"/>
            </a:p>
          </p:txBody>
        </p:sp>
        <p:sp>
          <p:nvSpPr>
            <p:cNvPr id="1049423" name="object 8"/>
            <p:cNvSpPr/>
            <p:nvPr/>
          </p:nvSpPr>
          <p:spPr>
            <a:xfrm>
              <a:off x="1083183" y="204724"/>
              <a:ext cx="0" cy="6602126"/>
            </a:xfrm>
            <a:custGeom>
              <a:avLst/>
              <a:ahLst/>
              <a:rect l="l" t="t" r="r" b="b"/>
              <a:pathLst>
                <a:path h="6602126">
                  <a:moveTo>
                    <a:pt x="0" y="0"/>
                  </a:moveTo>
                  <a:lnTo>
                    <a:pt x="0" y="6602126"/>
                  </a:lnTo>
                </a:path>
              </a:pathLst>
            </a:custGeom>
            <a:ln w="12700">
              <a:solidFill>
                <a:srgbClr val="FFFFFF"/>
              </a:solidFill>
            </a:ln>
          </p:spPr>
          <p:txBody>
            <a:bodyPr bIns="0" lIns="0" rIns="0" rtlCol="0" tIns="0" wrap="square">
              <a:spAutoFit/>
            </a:bodyPr>
            <a:p>
              <a:endParaRPr dirty="0"/>
            </a:p>
          </p:txBody>
        </p:sp>
        <p:sp>
          <p:nvSpPr>
            <p:cNvPr id="1049424" name="object 9"/>
            <p:cNvSpPr/>
            <p:nvPr/>
          </p:nvSpPr>
          <p:spPr>
            <a:xfrm>
              <a:off x="341185" y="1435353"/>
              <a:ext cx="748347" cy="0"/>
            </a:xfrm>
            <a:custGeom>
              <a:avLst/>
              <a:ahLst/>
              <a:rect l="l" t="t" r="r" b="b"/>
              <a:pathLst>
                <a:path w="748347">
                  <a:moveTo>
                    <a:pt x="0" y="0"/>
                  </a:moveTo>
                  <a:lnTo>
                    <a:pt x="748347" y="0"/>
                  </a:lnTo>
                </a:path>
              </a:pathLst>
            </a:custGeom>
            <a:ln w="12700">
              <a:solidFill>
                <a:srgbClr val="FFFFFF"/>
              </a:solidFill>
            </a:ln>
          </p:spPr>
          <p:txBody>
            <a:bodyPr bIns="0" lIns="0" rIns="0" rtlCol="0" tIns="0" wrap="square">
              <a:spAutoFit/>
            </a:bodyPr>
            <a:p>
              <a:endParaRPr dirty="0"/>
            </a:p>
          </p:txBody>
        </p:sp>
        <p:sp>
          <p:nvSpPr>
            <p:cNvPr id="1049425" name="object 10"/>
            <p:cNvSpPr/>
            <p:nvPr/>
          </p:nvSpPr>
          <p:spPr>
            <a:xfrm>
              <a:off x="341185" y="2732532"/>
              <a:ext cx="748347" cy="0"/>
            </a:xfrm>
            <a:custGeom>
              <a:avLst/>
              <a:ahLst/>
              <a:rect l="l" t="t" r="r" b="b"/>
              <a:pathLst>
                <a:path w="748347">
                  <a:moveTo>
                    <a:pt x="0" y="0"/>
                  </a:moveTo>
                  <a:lnTo>
                    <a:pt x="748347" y="0"/>
                  </a:lnTo>
                </a:path>
              </a:pathLst>
            </a:custGeom>
            <a:ln w="12700">
              <a:solidFill>
                <a:srgbClr val="FFFFFF"/>
              </a:solidFill>
            </a:ln>
          </p:spPr>
          <p:txBody>
            <a:bodyPr bIns="0" lIns="0" rIns="0" rtlCol="0" tIns="0" wrap="square">
              <a:spAutoFit/>
            </a:bodyPr>
            <a:p>
              <a:endParaRPr dirty="0"/>
            </a:p>
          </p:txBody>
        </p:sp>
        <p:sp>
          <p:nvSpPr>
            <p:cNvPr id="1049426" name="object 11"/>
            <p:cNvSpPr/>
            <p:nvPr/>
          </p:nvSpPr>
          <p:spPr>
            <a:xfrm>
              <a:off x="347535" y="204724"/>
              <a:ext cx="0" cy="6602126"/>
            </a:xfrm>
            <a:custGeom>
              <a:avLst/>
              <a:ahLst/>
              <a:rect l="l" t="t" r="r" b="b"/>
              <a:pathLst>
                <a:path h="6602126">
                  <a:moveTo>
                    <a:pt x="0" y="0"/>
                  </a:moveTo>
                  <a:lnTo>
                    <a:pt x="0" y="6602126"/>
                  </a:lnTo>
                </a:path>
              </a:pathLst>
            </a:custGeom>
            <a:ln w="12700">
              <a:solidFill>
                <a:srgbClr val="FFFFFF"/>
              </a:solidFill>
            </a:ln>
          </p:spPr>
          <p:txBody>
            <a:bodyPr bIns="0" lIns="0" rIns="0" rtlCol="0" tIns="0" wrap="square">
              <a:spAutoFit/>
            </a:bodyPr>
            <a:p>
              <a:endParaRPr dirty="0"/>
            </a:p>
          </p:txBody>
        </p:sp>
        <p:sp>
          <p:nvSpPr>
            <p:cNvPr id="1049427" name="object 12"/>
            <p:cNvSpPr/>
            <p:nvPr/>
          </p:nvSpPr>
          <p:spPr>
            <a:xfrm>
              <a:off x="341185" y="211074"/>
              <a:ext cx="748347" cy="0"/>
            </a:xfrm>
            <a:custGeom>
              <a:avLst/>
              <a:ahLst/>
              <a:rect l="l" t="t" r="r" b="b"/>
              <a:pathLst>
                <a:path w="748347">
                  <a:moveTo>
                    <a:pt x="0" y="0"/>
                  </a:moveTo>
                  <a:lnTo>
                    <a:pt x="748347" y="0"/>
                  </a:lnTo>
                </a:path>
              </a:pathLst>
            </a:custGeom>
            <a:ln w="12700">
              <a:solidFill>
                <a:srgbClr val="FFFFFF"/>
              </a:solidFill>
            </a:ln>
          </p:spPr>
          <p:txBody>
            <a:bodyPr bIns="0" lIns="0" rIns="0" rtlCol="0" tIns="0" wrap="square">
              <a:spAutoFit/>
            </a:bodyPr>
            <a:p>
              <a:endParaRPr dirty="0"/>
            </a:p>
          </p:txBody>
        </p:sp>
        <p:sp>
          <p:nvSpPr>
            <p:cNvPr id="1049428" name="object 13"/>
            <p:cNvSpPr/>
            <p:nvPr/>
          </p:nvSpPr>
          <p:spPr>
            <a:xfrm>
              <a:off x="341185" y="6800500"/>
              <a:ext cx="748347" cy="0"/>
            </a:xfrm>
            <a:custGeom>
              <a:avLst/>
              <a:ahLst/>
              <a:rect l="l" t="t" r="r" b="b"/>
              <a:pathLst>
                <a:path w="748347">
                  <a:moveTo>
                    <a:pt x="0" y="0"/>
                  </a:moveTo>
                  <a:lnTo>
                    <a:pt x="748347" y="0"/>
                  </a:lnTo>
                </a:path>
              </a:pathLst>
            </a:custGeom>
            <a:ln w="12700">
              <a:solidFill>
                <a:srgbClr val="FFFFFF"/>
              </a:solidFill>
            </a:ln>
          </p:spPr>
          <p:txBody>
            <a:bodyPr bIns="0" lIns="0" rIns="0" rtlCol="0" tIns="0" wrap="square">
              <a:spAutoFit/>
            </a:bodyPr>
            <a:p>
              <a:endParaRPr dirty="0"/>
            </a:p>
          </p:txBody>
        </p:sp>
        <p:sp>
          <p:nvSpPr>
            <p:cNvPr id="1049429" name="object 14"/>
            <p:cNvSpPr txBox="1"/>
            <p:nvPr/>
          </p:nvSpPr>
          <p:spPr>
            <a:xfrm>
              <a:off x="479773" y="444639"/>
              <a:ext cx="501469" cy="770193"/>
            </a:xfrm>
            <a:prstGeom prst="rect"/>
          </p:spPr>
          <p:txBody>
            <a:bodyPr bIns="0" lIns="0" rIns="0" rtlCol="0" tIns="0" vert="horz" wrap="square">
              <a:spAutoFit/>
            </a:bodyPr>
            <a:p>
              <a:pPr algn="just" marL="12700" marR="6350">
                <a:lnSpc>
                  <a:spcPct val="100000"/>
                </a:lnSpc>
              </a:pPr>
              <a:r>
                <a:rPr b="1" dirty="0" sz="1800" err="1">
                  <a:solidFill>
                    <a:srgbClr val="FFFFFF"/>
                  </a:solidFill>
                  <a:latin typeface="微软雅黑"/>
                  <a:cs typeface="微软雅黑"/>
                </a:rPr>
                <a:t>责任</a:t>
              </a:r>
              <a:r>
                <a:rPr b="1" dirty="0" sz="1800">
                  <a:solidFill>
                    <a:srgbClr val="FFFFFF"/>
                  </a:solidFill>
                  <a:latin typeface="微软雅黑"/>
                  <a:cs typeface="微软雅黑"/>
                </a:rPr>
                <a:t> </a:t>
              </a:r>
              <a:r>
                <a:rPr b="1" dirty="0" sz="1800" err="1">
                  <a:solidFill>
                    <a:srgbClr val="FFFFFF"/>
                  </a:solidFill>
                  <a:latin typeface="微软雅黑"/>
                  <a:cs typeface="微软雅黑"/>
                </a:rPr>
                <a:t>主体</a:t>
              </a:r>
              <a:endParaRPr dirty="0" sz="1800">
                <a:latin typeface="微软雅黑"/>
                <a:cs typeface="微软雅黑"/>
              </a:endParaRPr>
            </a:p>
          </p:txBody>
        </p:sp>
        <p:sp>
          <p:nvSpPr>
            <p:cNvPr id="1049430" name="object 15"/>
            <p:cNvSpPr txBox="1"/>
            <p:nvPr/>
          </p:nvSpPr>
          <p:spPr>
            <a:xfrm>
              <a:off x="3329685" y="595629"/>
              <a:ext cx="3931920" cy="438784"/>
            </a:xfrm>
            <a:prstGeom prst="rect"/>
          </p:spPr>
          <p:txBody>
            <a:bodyPr bIns="0" lIns="0" rIns="0" rtlCol="0" tIns="0" vert="horz" wrap="square">
              <a:spAutoFit/>
            </a:bodyPr>
            <a:p>
              <a:pPr marL="12700">
                <a:lnSpc>
                  <a:spcPct val="100000"/>
                </a:lnSpc>
              </a:pPr>
              <a:r>
                <a:rPr b="1" dirty="0" sz="2800" spc="-35">
                  <a:solidFill>
                    <a:srgbClr val="FFFFFF"/>
                  </a:solidFill>
                  <a:latin typeface="微软雅黑"/>
                  <a:cs typeface="微软雅黑"/>
                </a:rPr>
                <a:t>生产经营单位主要负责人</a:t>
              </a:r>
              <a:endParaRPr dirty="0" sz="2800">
                <a:latin typeface="微软雅黑"/>
                <a:cs typeface="微软雅黑"/>
              </a:endParaRPr>
            </a:p>
          </p:txBody>
        </p:sp>
        <p:sp>
          <p:nvSpPr>
            <p:cNvPr id="1049431" name="object 16"/>
            <p:cNvSpPr txBox="1"/>
            <p:nvPr/>
          </p:nvSpPr>
          <p:spPr>
            <a:xfrm>
              <a:off x="479773" y="1764507"/>
              <a:ext cx="488770" cy="770193"/>
            </a:xfrm>
            <a:prstGeom prst="rect"/>
          </p:spPr>
          <p:txBody>
            <a:bodyPr bIns="0" lIns="0" rIns="0" rtlCol="0" tIns="0" vert="horz" wrap="square">
              <a:spAutoFit/>
            </a:bodyPr>
            <a:p>
              <a:pPr algn="just" marL="12700" marR="6350">
                <a:lnSpc>
                  <a:spcPct val="100000"/>
                </a:lnSpc>
              </a:pPr>
              <a:r>
                <a:rPr b="1" dirty="0" sz="1800" err="1">
                  <a:solidFill>
                    <a:srgbClr val="FFFFFF"/>
                  </a:solidFill>
                  <a:latin typeface="微软雅黑"/>
                  <a:cs typeface="微软雅黑"/>
                </a:rPr>
                <a:t>违法</a:t>
              </a:r>
              <a:r>
                <a:rPr b="1" dirty="0" sz="1800">
                  <a:solidFill>
                    <a:srgbClr val="FFFFFF"/>
                  </a:solidFill>
                  <a:latin typeface="微软雅黑"/>
                  <a:cs typeface="微软雅黑"/>
                </a:rPr>
                <a:t> </a:t>
              </a:r>
              <a:r>
                <a:rPr b="1" dirty="0" sz="1800" err="1">
                  <a:solidFill>
                    <a:srgbClr val="FFFFFF"/>
                  </a:solidFill>
                  <a:latin typeface="微软雅黑"/>
                  <a:cs typeface="微软雅黑"/>
                </a:rPr>
                <a:t>行为</a:t>
              </a:r>
              <a:endParaRPr dirty="0" sz="1800">
                <a:latin typeface="微软雅黑"/>
                <a:cs typeface="微软雅黑"/>
              </a:endParaRPr>
            </a:p>
          </p:txBody>
        </p:sp>
        <p:sp>
          <p:nvSpPr>
            <p:cNvPr id="1049432" name="object 17"/>
            <p:cNvSpPr txBox="1"/>
            <p:nvPr/>
          </p:nvSpPr>
          <p:spPr>
            <a:xfrm>
              <a:off x="4025010" y="1959228"/>
              <a:ext cx="2540000" cy="287020"/>
            </a:xfrm>
            <a:prstGeom prst="rect"/>
          </p:spPr>
          <p:txBody>
            <a:bodyPr bIns="0" lIns="0" rIns="0" rtlCol="0" tIns="0" vert="horz" wrap="square">
              <a:spAutoFit/>
            </a:bodyPr>
            <a:p>
              <a:pPr marL="12700">
                <a:lnSpc>
                  <a:spcPct val="100000"/>
                </a:lnSpc>
              </a:pPr>
              <a:r>
                <a:rPr b="1" dirty="0" sz="1800" spc="-5">
                  <a:solidFill>
                    <a:srgbClr val="FFFFFF"/>
                  </a:solidFill>
                  <a:latin typeface="微软雅黑"/>
                  <a:cs typeface="微软雅黑"/>
                </a:rPr>
                <a:t>未履行安全生产管理职责</a:t>
              </a:r>
              <a:endParaRPr dirty="0" sz="1800">
                <a:latin typeface="微软雅黑"/>
                <a:cs typeface="微软雅黑"/>
              </a:endParaRPr>
            </a:p>
          </p:txBody>
        </p:sp>
        <p:sp>
          <p:nvSpPr>
            <p:cNvPr id="1049433" name="object 18"/>
            <p:cNvSpPr txBox="1"/>
            <p:nvPr/>
          </p:nvSpPr>
          <p:spPr>
            <a:xfrm>
              <a:off x="588060" y="4072382"/>
              <a:ext cx="254635" cy="1066801"/>
            </a:xfrm>
            <a:prstGeom prst="rect"/>
          </p:spPr>
          <p:txBody>
            <a:bodyPr bIns="0" lIns="0" rIns="0" rtlCol="0" tIns="0" vert="horz" wrap="square">
              <a:spAutoFit/>
            </a:bodyPr>
            <a:p>
              <a:pPr algn="just" marL="12700" marR="6350">
                <a:lnSpc>
                  <a:spcPct val="100000"/>
                </a:lnSpc>
              </a:pPr>
              <a:r>
                <a:rPr b="1" dirty="0" sz="1800">
                  <a:solidFill>
                    <a:srgbClr val="FFFFFF"/>
                  </a:solidFill>
                  <a:latin typeface="微软雅黑"/>
                  <a:cs typeface="微软雅黑"/>
                </a:rPr>
                <a:t>违 法 后 果</a:t>
              </a:r>
              <a:endParaRPr dirty="0" sz="1800">
                <a:latin typeface="微软雅黑"/>
                <a:cs typeface="微软雅黑"/>
              </a:endParaRPr>
            </a:p>
          </p:txBody>
        </p:sp>
        <p:sp>
          <p:nvSpPr>
            <p:cNvPr id="1049434" name="object 22"/>
            <p:cNvSpPr/>
            <p:nvPr/>
          </p:nvSpPr>
          <p:spPr>
            <a:xfrm>
              <a:off x="4927853" y="2846070"/>
              <a:ext cx="0" cy="79248"/>
            </a:xfrm>
            <a:custGeom>
              <a:avLst/>
              <a:ahLst/>
              <a:rect l="l" t="t" r="r" b="b"/>
              <a:pathLst>
                <a:path h="79248">
                  <a:moveTo>
                    <a:pt x="0" y="0"/>
                  </a:moveTo>
                  <a:lnTo>
                    <a:pt x="0" y="79248"/>
                  </a:lnTo>
                </a:path>
              </a:pathLst>
            </a:custGeom>
            <a:ln w="19812">
              <a:solidFill>
                <a:srgbClr val="205A6B"/>
              </a:solidFill>
            </a:ln>
          </p:spPr>
          <p:txBody>
            <a:bodyPr bIns="0" lIns="0" rIns="0" rtlCol="0" tIns="0" wrap="square">
              <a:spAutoFit/>
            </a:bodyPr>
            <a:p>
              <a:endParaRPr dirty="0"/>
            </a:p>
          </p:txBody>
        </p:sp>
        <p:sp>
          <p:nvSpPr>
            <p:cNvPr id="1049435" name="object 23"/>
            <p:cNvSpPr/>
            <p:nvPr/>
          </p:nvSpPr>
          <p:spPr>
            <a:xfrm>
              <a:off x="4927853" y="3393185"/>
              <a:ext cx="0" cy="125729"/>
            </a:xfrm>
            <a:custGeom>
              <a:avLst/>
              <a:ahLst/>
              <a:rect l="l" t="t" r="r" b="b"/>
              <a:pathLst>
                <a:path h="125729">
                  <a:moveTo>
                    <a:pt x="0" y="0"/>
                  </a:moveTo>
                  <a:lnTo>
                    <a:pt x="0" y="125729"/>
                  </a:lnTo>
                </a:path>
              </a:pathLst>
            </a:custGeom>
            <a:ln w="19812">
              <a:solidFill>
                <a:srgbClr val="205A6B"/>
              </a:solidFill>
            </a:ln>
          </p:spPr>
          <p:txBody>
            <a:bodyPr bIns="0" lIns="0" rIns="0" rtlCol="0" tIns="0" wrap="square">
              <a:spAutoFit/>
            </a:bodyPr>
            <a:p>
              <a:endParaRPr dirty="0"/>
            </a:p>
          </p:txBody>
        </p:sp>
        <p:sp>
          <p:nvSpPr>
            <p:cNvPr id="1049436" name="object 24"/>
            <p:cNvSpPr/>
            <p:nvPr/>
          </p:nvSpPr>
          <p:spPr>
            <a:xfrm>
              <a:off x="1784604" y="3518915"/>
              <a:ext cx="6912864" cy="3240024"/>
            </a:xfrm>
            <a:custGeom>
              <a:avLst/>
              <a:ahLst/>
              <a:rect l="l" t="t" r="r" b="b"/>
              <a:pathLst>
                <a:path w="6912864" h="3240024">
                  <a:moveTo>
                    <a:pt x="0" y="3240024"/>
                  </a:moveTo>
                  <a:lnTo>
                    <a:pt x="6912864" y="3240024"/>
                  </a:lnTo>
                  <a:lnTo>
                    <a:pt x="6912864" y="0"/>
                  </a:lnTo>
                  <a:lnTo>
                    <a:pt x="0" y="0"/>
                  </a:lnTo>
                  <a:lnTo>
                    <a:pt x="0" y="3240024"/>
                  </a:lnTo>
                  <a:close/>
                </a:path>
              </a:pathLst>
            </a:custGeom>
            <a:solidFill>
              <a:srgbClr val="FFFFFF"/>
            </a:solidFill>
          </p:spPr>
          <p:txBody>
            <a:bodyPr bIns="0" lIns="0" rIns="0" rtlCol="0" tIns="0" wrap="square">
              <a:spAutoFit/>
            </a:bodyPr>
            <a:p>
              <a:endParaRPr dirty="0"/>
            </a:p>
          </p:txBody>
        </p:sp>
        <p:sp>
          <p:nvSpPr>
            <p:cNvPr id="1049437" name="object 25"/>
            <p:cNvSpPr/>
            <p:nvPr/>
          </p:nvSpPr>
          <p:spPr>
            <a:xfrm>
              <a:off x="1784604" y="3518915"/>
              <a:ext cx="6912864" cy="3240024"/>
            </a:xfrm>
            <a:custGeom>
              <a:avLst/>
              <a:ahLst/>
              <a:rect l="l" t="t" r="r" b="b"/>
              <a:pathLst>
                <a:path w="6912864" h="3240024">
                  <a:moveTo>
                    <a:pt x="0" y="3240024"/>
                  </a:moveTo>
                  <a:lnTo>
                    <a:pt x="6912864" y="3240024"/>
                  </a:lnTo>
                  <a:lnTo>
                    <a:pt x="6912864" y="0"/>
                  </a:lnTo>
                  <a:lnTo>
                    <a:pt x="0" y="0"/>
                  </a:lnTo>
                  <a:lnTo>
                    <a:pt x="0" y="3240024"/>
                  </a:lnTo>
                  <a:close/>
                </a:path>
              </a:pathLst>
            </a:custGeom>
            <a:ln w="12192">
              <a:solidFill>
                <a:srgbClr val="205A6B"/>
              </a:solidFill>
            </a:ln>
          </p:spPr>
          <p:txBody>
            <a:bodyPr bIns="0" lIns="0" rIns="0" rtlCol="0" tIns="0" wrap="square">
              <a:spAutoFit/>
            </a:bodyPr>
            <a:p>
              <a:endParaRPr dirty="0"/>
            </a:p>
          </p:txBody>
        </p:sp>
        <p:sp>
          <p:nvSpPr>
            <p:cNvPr id="1049438" name="object 26"/>
            <p:cNvSpPr/>
            <p:nvPr/>
          </p:nvSpPr>
          <p:spPr>
            <a:xfrm>
              <a:off x="3127248" y="3749040"/>
              <a:ext cx="614172" cy="725424"/>
            </a:xfrm>
            <a:custGeom>
              <a:avLst/>
              <a:ahLst/>
              <a:rect l="l" t="t" r="r" b="b"/>
              <a:pathLst>
                <a:path w="614172" h="725424">
                  <a:moveTo>
                    <a:pt x="0" y="725424"/>
                  </a:moveTo>
                  <a:lnTo>
                    <a:pt x="614172" y="725424"/>
                  </a:lnTo>
                  <a:lnTo>
                    <a:pt x="614172" y="0"/>
                  </a:lnTo>
                  <a:lnTo>
                    <a:pt x="0" y="0"/>
                  </a:lnTo>
                  <a:lnTo>
                    <a:pt x="0" y="725424"/>
                  </a:lnTo>
                  <a:close/>
                </a:path>
              </a:pathLst>
            </a:custGeom>
            <a:solidFill>
              <a:srgbClr val="EE5200"/>
            </a:solidFill>
          </p:spPr>
          <p:txBody>
            <a:bodyPr bIns="0" lIns="0" rIns="0" rtlCol="0" tIns="0" wrap="square">
              <a:spAutoFit/>
            </a:bodyPr>
            <a:p>
              <a:endParaRPr dirty="0"/>
            </a:p>
          </p:txBody>
        </p:sp>
        <p:sp>
          <p:nvSpPr>
            <p:cNvPr id="1049439" name="object 27"/>
            <p:cNvSpPr/>
            <p:nvPr/>
          </p:nvSpPr>
          <p:spPr>
            <a:xfrm>
              <a:off x="4351020" y="3749040"/>
              <a:ext cx="614171" cy="967740"/>
            </a:xfrm>
            <a:custGeom>
              <a:avLst/>
              <a:ahLst/>
              <a:rect l="l" t="t" r="r" b="b"/>
              <a:pathLst>
                <a:path w="614171" h="967740">
                  <a:moveTo>
                    <a:pt x="0" y="967740"/>
                  </a:moveTo>
                  <a:lnTo>
                    <a:pt x="614171" y="967740"/>
                  </a:lnTo>
                  <a:lnTo>
                    <a:pt x="614171" y="0"/>
                  </a:lnTo>
                  <a:lnTo>
                    <a:pt x="0" y="0"/>
                  </a:lnTo>
                  <a:lnTo>
                    <a:pt x="0" y="967740"/>
                  </a:lnTo>
                  <a:close/>
                </a:path>
              </a:pathLst>
            </a:custGeom>
            <a:solidFill>
              <a:srgbClr val="EE5200"/>
            </a:solidFill>
          </p:spPr>
          <p:txBody>
            <a:bodyPr bIns="0" lIns="0" rIns="0" rtlCol="0" tIns="0" wrap="square">
              <a:spAutoFit/>
            </a:bodyPr>
            <a:p>
              <a:endParaRPr dirty="0"/>
            </a:p>
          </p:txBody>
        </p:sp>
        <p:sp>
          <p:nvSpPr>
            <p:cNvPr id="1049440" name="object 28"/>
            <p:cNvSpPr/>
            <p:nvPr/>
          </p:nvSpPr>
          <p:spPr>
            <a:xfrm>
              <a:off x="5573267" y="3749040"/>
              <a:ext cx="615696" cy="1450848"/>
            </a:xfrm>
            <a:custGeom>
              <a:avLst/>
              <a:ahLst/>
              <a:rect l="l" t="t" r="r" b="b"/>
              <a:pathLst>
                <a:path w="615696" h="1450848">
                  <a:moveTo>
                    <a:pt x="0" y="1450848"/>
                  </a:moveTo>
                  <a:lnTo>
                    <a:pt x="615696" y="1450848"/>
                  </a:lnTo>
                  <a:lnTo>
                    <a:pt x="615696" y="0"/>
                  </a:lnTo>
                  <a:lnTo>
                    <a:pt x="0" y="0"/>
                  </a:lnTo>
                  <a:lnTo>
                    <a:pt x="0" y="1450848"/>
                  </a:lnTo>
                  <a:close/>
                </a:path>
              </a:pathLst>
            </a:custGeom>
            <a:solidFill>
              <a:srgbClr val="EE5200"/>
            </a:solidFill>
          </p:spPr>
          <p:txBody>
            <a:bodyPr bIns="0" lIns="0" rIns="0" rtlCol="0" tIns="0" wrap="square">
              <a:spAutoFit/>
            </a:bodyPr>
            <a:p>
              <a:endParaRPr dirty="0"/>
            </a:p>
          </p:txBody>
        </p:sp>
        <p:sp>
          <p:nvSpPr>
            <p:cNvPr id="1049441" name="object 29"/>
            <p:cNvSpPr/>
            <p:nvPr/>
          </p:nvSpPr>
          <p:spPr>
            <a:xfrm>
              <a:off x="6797040" y="3749040"/>
              <a:ext cx="615695" cy="1935480"/>
            </a:xfrm>
            <a:custGeom>
              <a:avLst/>
              <a:ahLst/>
              <a:rect l="l" t="t" r="r" b="b"/>
              <a:pathLst>
                <a:path w="615695" h="1935479">
                  <a:moveTo>
                    <a:pt x="0" y="1935480"/>
                  </a:moveTo>
                  <a:lnTo>
                    <a:pt x="615695" y="1935480"/>
                  </a:lnTo>
                  <a:lnTo>
                    <a:pt x="615695" y="0"/>
                  </a:lnTo>
                  <a:lnTo>
                    <a:pt x="0" y="0"/>
                  </a:lnTo>
                  <a:lnTo>
                    <a:pt x="0" y="1935480"/>
                  </a:lnTo>
                  <a:close/>
                </a:path>
              </a:pathLst>
            </a:custGeom>
            <a:solidFill>
              <a:srgbClr val="EE5200"/>
            </a:solidFill>
          </p:spPr>
          <p:txBody>
            <a:bodyPr bIns="0" lIns="0" rIns="0" rtlCol="0" tIns="0" wrap="square">
              <a:spAutoFit/>
            </a:bodyPr>
            <a:p>
              <a:endParaRPr dirty="0"/>
            </a:p>
          </p:txBody>
        </p:sp>
        <p:sp>
          <p:nvSpPr>
            <p:cNvPr id="1049442" name="object 30"/>
            <p:cNvSpPr/>
            <p:nvPr/>
          </p:nvSpPr>
          <p:spPr>
            <a:xfrm>
              <a:off x="3127248" y="4474464"/>
              <a:ext cx="614172" cy="1693164"/>
            </a:xfrm>
            <a:custGeom>
              <a:avLst/>
              <a:ahLst/>
              <a:rect l="l" t="t" r="r" b="b"/>
              <a:pathLst>
                <a:path w="614172" h="1693164">
                  <a:moveTo>
                    <a:pt x="614172" y="0"/>
                  </a:moveTo>
                  <a:lnTo>
                    <a:pt x="0" y="0"/>
                  </a:lnTo>
                  <a:lnTo>
                    <a:pt x="0" y="1693164"/>
                  </a:lnTo>
                  <a:lnTo>
                    <a:pt x="614172" y="1693164"/>
                  </a:lnTo>
                  <a:lnTo>
                    <a:pt x="614172" y="0"/>
                  </a:lnTo>
                  <a:close/>
                </a:path>
              </a:pathLst>
            </a:custGeom>
            <a:solidFill>
              <a:srgbClr val="205A6B"/>
            </a:solidFill>
          </p:spPr>
          <p:txBody>
            <a:bodyPr bIns="0" lIns="0" rIns="0" rtlCol="0" tIns="0" wrap="square">
              <a:spAutoFit/>
            </a:bodyPr>
            <a:p>
              <a:endParaRPr dirty="0"/>
            </a:p>
          </p:txBody>
        </p:sp>
        <p:sp>
          <p:nvSpPr>
            <p:cNvPr id="1049443" name="object 31"/>
            <p:cNvSpPr/>
            <p:nvPr/>
          </p:nvSpPr>
          <p:spPr>
            <a:xfrm>
              <a:off x="4351020" y="4716779"/>
              <a:ext cx="614171" cy="1450848"/>
            </a:xfrm>
            <a:custGeom>
              <a:avLst/>
              <a:ahLst/>
              <a:rect l="l" t="t" r="r" b="b"/>
              <a:pathLst>
                <a:path w="614171" h="1450848">
                  <a:moveTo>
                    <a:pt x="614171" y="0"/>
                  </a:moveTo>
                  <a:lnTo>
                    <a:pt x="0" y="0"/>
                  </a:lnTo>
                  <a:lnTo>
                    <a:pt x="0" y="1450848"/>
                  </a:lnTo>
                  <a:lnTo>
                    <a:pt x="614171" y="1450848"/>
                  </a:lnTo>
                  <a:lnTo>
                    <a:pt x="614171" y="0"/>
                  </a:lnTo>
                  <a:close/>
                </a:path>
              </a:pathLst>
            </a:custGeom>
            <a:solidFill>
              <a:srgbClr val="205A6B"/>
            </a:solidFill>
          </p:spPr>
          <p:txBody>
            <a:bodyPr bIns="0" lIns="0" rIns="0" rtlCol="0" tIns="0" wrap="square">
              <a:spAutoFit/>
            </a:bodyPr>
            <a:p>
              <a:endParaRPr dirty="0"/>
            </a:p>
          </p:txBody>
        </p:sp>
        <p:sp>
          <p:nvSpPr>
            <p:cNvPr id="1049444" name="object 32"/>
            <p:cNvSpPr/>
            <p:nvPr/>
          </p:nvSpPr>
          <p:spPr>
            <a:xfrm>
              <a:off x="5573267" y="5199888"/>
              <a:ext cx="615696" cy="967740"/>
            </a:xfrm>
            <a:custGeom>
              <a:avLst/>
              <a:ahLst/>
              <a:rect l="l" t="t" r="r" b="b"/>
              <a:pathLst>
                <a:path w="615696" h="967739">
                  <a:moveTo>
                    <a:pt x="615696" y="0"/>
                  </a:moveTo>
                  <a:lnTo>
                    <a:pt x="0" y="0"/>
                  </a:lnTo>
                  <a:lnTo>
                    <a:pt x="0" y="967740"/>
                  </a:lnTo>
                  <a:lnTo>
                    <a:pt x="615696" y="967740"/>
                  </a:lnTo>
                  <a:lnTo>
                    <a:pt x="615696" y="0"/>
                  </a:lnTo>
                  <a:close/>
                </a:path>
              </a:pathLst>
            </a:custGeom>
            <a:solidFill>
              <a:srgbClr val="205A6B"/>
            </a:solidFill>
          </p:spPr>
          <p:txBody>
            <a:bodyPr bIns="0" lIns="0" rIns="0" rtlCol="0" tIns="0" wrap="square">
              <a:spAutoFit/>
            </a:bodyPr>
            <a:p>
              <a:endParaRPr dirty="0"/>
            </a:p>
          </p:txBody>
        </p:sp>
        <p:sp>
          <p:nvSpPr>
            <p:cNvPr id="1049445" name="object 33"/>
            <p:cNvSpPr/>
            <p:nvPr/>
          </p:nvSpPr>
          <p:spPr>
            <a:xfrm>
              <a:off x="6797040" y="5684520"/>
              <a:ext cx="615695" cy="483108"/>
            </a:xfrm>
            <a:custGeom>
              <a:avLst/>
              <a:ahLst/>
              <a:rect l="l" t="t" r="r" b="b"/>
              <a:pathLst>
                <a:path w="615695" h="483108">
                  <a:moveTo>
                    <a:pt x="615695" y="0"/>
                  </a:moveTo>
                  <a:lnTo>
                    <a:pt x="0" y="0"/>
                  </a:lnTo>
                  <a:lnTo>
                    <a:pt x="0" y="483107"/>
                  </a:lnTo>
                  <a:lnTo>
                    <a:pt x="615695" y="483107"/>
                  </a:lnTo>
                  <a:lnTo>
                    <a:pt x="615695" y="0"/>
                  </a:lnTo>
                  <a:close/>
                </a:path>
              </a:pathLst>
            </a:custGeom>
            <a:solidFill>
              <a:srgbClr val="205A6B"/>
            </a:solidFill>
          </p:spPr>
          <p:txBody>
            <a:bodyPr bIns="0" lIns="0" rIns="0" rtlCol="0" tIns="0" wrap="square">
              <a:spAutoFit/>
            </a:bodyPr>
            <a:p>
              <a:endParaRPr dirty="0"/>
            </a:p>
          </p:txBody>
        </p:sp>
        <p:sp>
          <p:nvSpPr>
            <p:cNvPr id="1049446" name="object 34"/>
            <p:cNvSpPr/>
            <p:nvPr/>
          </p:nvSpPr>
          <p:spPr>
            <a:xfrm>
              <a:off x="2822448" y="3749040"/>
              <a:ext cx="0" cy="2418588"/>
            </a:xfrm>
            <a:custGeom>
              <a:avLst/>
              <a:ahLst/>
              <a:rect l="l" t="t" r="r" b="b"/>
              <a:pathLst>
                <a:path h="2418588">
                  <a:moveTo>
                    <a:pt x="0" y="2418588"/>
                  </a:moveTo>
                  <a:lnTo>
                    <a:pt x="0" y="0"/>
                  </a:lnTo>
                </a:path>
              </a:pathLst>
            </a:custGeom>
            <a:ln w="9144">
              <a:solidFill>
                <a:srgbClr val="CC6600"/>
              </a:solidFill>
            </a:ln>
          </p:spPr>
          <p:txBody>
            <a:bodyPr bIns="0" lIns="0" rIns="0" rtlCol="0" tIns="0" wrap="square">
              <a:spAutoFit/>
            </a:bodyPr>
            <a:p>
              <a:endParaRPr dirty="0"/>
            </a:p>
          </p:txBody>
        </p:sp>
        <p:sp>
          <p:nvSpPr>
            <p:cNvPr id="1049447" name="object 35"/>
            <p:cNvSpPr txBox="1"/>
            <p:nvPr/>
          </p:nvSpPr>
          <p:spPr>
            <a:xfrm>
              <a:off x="2503170" y="6077559"/>
              <a:ext cx="219710" cy="139700"/>
            </a:xfrm>
            <a:prstGeom prst="rect"/>
          </p:spPr>
          <p:txBody>
            <a:bodyPr bIns="0" lIns="0" rIns="0" rtlCol="0" tIns="0" vert="horz" wrap="square">
              <a:spAutoFit/>
            </a:bodyPr>
            <a:p>
              <a:pPr marL="12700">
                <a:lnSpc>
                  <a:spcPct val="100000"/>
                </a:lnSpc>
              </a:pPr>
              <a:r>
                <a:rPr dirty="0" sz="1050">
                  <a:solidFill>
                    <a:srgbClr val="585858"/>
                  </a:solidFill>
                  <a:latin typeface="Arial"/>
                  <a:cs typeface="Arial"/>
                </a:rPr>
                <a:t>0%</a:t>
              </a:r>
              <a:endParaRPr dirty="0" sz="1050">
                <a:latin typeface="Arial"/>
                <a:cs typeface="Arial"/>
              </a:endParaRPr>
            </a:p>
          </p:txBody>
        </p:sp>
        <p:sp>
          <p:nvSpPr>
            <p:cNvPr id="1049448" name="object 36"/>
            <p:cNvSpPr txBox="1"/>
            <p:nvPr/>
          </p:nvSpPr>
          <p:spPr>
            <a:xfrm>
              <a:off x="2429001" y="5593537"/>
              <a:ext cx="292735" cy="139700"/>
            </a:xfrm>
            <a:prstGeom prst="rect"/>
          </p:spPr>
          <p:txBody>
            <a:bodyPr bIns="0" lIns="0" rIns="0" rtlCol="0" tIns="0" vert="horz" wrap="square">
              <a:spAutoFit/>
            </a:bodyPr>
            <a:p>
              <a:pPr marL="12700">
                <a:lnSpc>
                  <a:spcPct val="100000"/>
                </a:lnSpc>
              </a:pPr>
              <a:r>
                <a:rPr dirty="0" sz="1050">
                  <a:solidFill>
                    <a:srgbClr val="585858"/>
                  </a:solidFill>
                  <a:latin typeface="Arial"/>
                  <a:cs typeface="Arial"/>
                </a:rPr>
                <a:t>2</a:t>
              </a:r>
              <a:r>
                <a:rPr dirty="0" sz="1050" spc="-15">
                  <a:solidFill>
                    <a:srgbClr val="585858"/>
                  </a:solidFill>
                  <a:latin typeface="Arial"/>
                  <a:cs typeface="Arial"/>
                </a:rPr>
                <a:t>0</a:t>
              </a:r>
              <a:r>
                <a:rPr dirty="0" sz="1050" spc="0">
                  <a:solidFill>
                    <a:srgbClr val="585858"/>
                  </a:solidFill>
                  <a:latin typeface="Arial"/>
                  <a:cs typeface="Arial"/>
                </a:rPr>
                <a:t>%</a:t>
              </a:r>
              <a:endParaRPr dirty="0" sz="1050">
                <a:latin typeface="Arial"/>
                <a:cs typeface="Arial"/>
              </a:endParaRPr>
            </a:p>
          </p:txBody>
        </p:sp>
        <p:sp>
          <p:nvSpPr>
            <p:cNvPr id="1049449" name="object 37"/>
            <p:cNvSpPr txBox="1"/>
            <p:nvPr/>
          </p:nvSpPr>
          <p:spPr>
            <a:xfrm>
              <a:off x="2429001" y="5109845"/>
              <a:ext cx="292735" cy="139701"/>
            </a:xfrm>
            <a:prstGeom prst="rect"/>
          </p:spPr>
          <p:txBody>
            <a:bodyPr bIns="0" lIns="0" rIns="0" rtlCol="0" tIns="0" vert="horz" wrap="square">
              <a:spAutoFit/>
            </a:bodyPr>
            <a:p>
              <a:pPr marL="12700">
                <a:lnSpc>
                  <a:spcPct val="100000"/>
                </a:lnSpc>
              </a:pPr>
              <a:r>
                <a:rPr dirty="0" sz="1050">
                  <a:solidFill>
                    <a:srgbClr val="585858"/>
                  </a:solidFill>
                  <a:latin typeface="Arial"/>
                  <a:cs typeface="Arial"/>
                </a:rPr>
                <a:t>4</a:t>
              </a:r>
              <a:r>
                <a:rPr dirty="0" sz="1050" spc="-15">
                  <a:solidFill>
                    <a:srgbClr val="585858"/>
                  </a:solidFill>
                  <a:latin typeface="Arial"/>
                  <a:cs typeface="Arial"/>
                </a:rPr>
                <a:t>0</a:t>
              </a:r>
              <a:r>
                <a:rPr dirty="0" sz="1050" spc="0">
                  <a:solidFill>
                    <a:srgbClr val="585858"/>
                  </a:solidFill>
                  <a:latin typeface="Arial"/>
                  <a:cs typeface="Arial"/>
                </a:rPr>
                <a:t>%</a:t>
              </a:r>
              <a:endParaRPr dirty="0" sz="1050">
                <a:latin typeface="Arial"/>
                <a:cs typeface="Arial"/>
              </a:endParaRPr>
            </a:p>
          </p:txBody>
        </p:sp>
        <p:sp>
          <p:nvSpPr>
            <p:cNvPr id="1049450" name="object 38"/>
            <p:cNvSpPr txBox="1"/>
            <p:nvPr/>
          </p:nvSpPr>
          <p:spPr>
            <a:xfrm>
              <a:off x="2429001" y="4626102"/>
              <a:ext cx="292735" cy="139701"/>
            </a:xfrm>
            <a:prstGeom prst="rect"/>
          </p:spPr>
          <p:txBody>
            <a:bodyPr bIns="0" lIns="0" rIns="0" rtlCol="0" tIns="0" vert="horz" wrap="square">
              <a:spAutoFit/>
            </a:bodyPr>
            <a:p>
              <a:pPr marL="12700">
                <a:lnSpc>
                  <a:spcPct val="100000"/>
                </a:lnSpc>
              </a:pPr>
              <a:r>
                <a:rPr dirty="0" sz="1050">
                  <a:solidFill>
                    <a:srgbClr val="585858"/>
                  </a:solidFill>
                  <a:latin typeface="Arial"/>
                  <a:cs typeface="Arial"/>
                </a:rPr>
                <a:t>6</a:t>
              </a:r>
              <a:r>
                <a:rPr dirty="0" sz="1050" spc="-15">
                  <a:solidFill>
                    <a:srgbClr val="585858"/>
                  </a:solidFill>
                  <a:latin typeface="Arial"/>
                  <a:cs typeface="Arial"/>
                </a:rPr>
                <a:t>0</a:t>
              </a:r>
              <a:r>
                <a:rPr dirty="0" sz="1050" spc="0">
                  <a:solidFill>
                    <a:srgbClr val="585858"/>
                  </a:solidFill>
                  <a:latin typeface="Arial"/>
                  <a:cs typeface="Arial"/>
                </a:rPr>
                <a:t>%</a:t>
              </a:r>
              <a:endParaRPr dirty="0" sz="1050">
                <a:latin typeface="Arial"/>
                <a:cs typeface="Arial"/>
              </a:endParaRPr>
            </a:p>
          </p:txBody>
        </p:sp>
        <p:sp>
          <p:nvSpPr>
            <p:cNvPr id="1049451" name="object 39"/>
            <p:cNvSpPr txBox="1"/>
            <p:nvPr/>
          </p:nvSpPr>
          <p:spPr>
            <a:xfrm>
              <a:off x="2429001" y="4142104"/>
              <a:ext cx="292735" cy="139701"/>
            </a:xfrm>
            <a:prstGeom prst="rect"/>
          </p:spPr>
          <p:txBody>
            <a:bodyPr bIns="0" lIns="0" rIns="0" rtlCol="0" tIns="0" vert="horz" wrap="square">
              <a:spAutoFit/>
            </a:bodyPr>
            <a:p>
              <a:pPr marL="12700">
                <a:lnSpc>
                  <a:spcPct val="100000"/>
                </a:lnSpc>
              </a:pPr>
              <a:r>
                <a:rPr dirty="0" sz="1050">
                  <a:solidFill>
                    <a:srgbClr val="585858"/>
                  </a:solidFill>
                  <a:latin typeface="Arial"/>
                  <a:cs typeface="Arial"/>
                </a:rPr>
                <a:t>8</a:t>
              </a:r>
              <a:r>
                <a:rPr dirty="0" sz="1050" spc="-15">
                  <a:solidFill>
                    <a:srgbClr val="585858"/>
                  </a:solidFill>
                  <a:latin typeface="Arial"/>
                  <a:cs typeface="Arial"/>
                </a:rPr>
                <a:t>0</a:t>
              </a:r>
              <a:r>
                <a:rPr dirty="0" sz="1050" spc="0">
                  <a:solidFill>
                    <a:srgbClr val="585858"/>
                  </a:solidFill>
                  <a:latin typeface="Arial"/>
                  <a:cs typeface="Arial"/>
                </a:rPr>
                <a:t>%</a:t>
              </a:r>
              <a:endParaRPr dirty="0" sz="1050">
                <a:latin typeface="Arial"/>
                <a:cs typeface="Arial"/>
              </a:endParaRPr>
            </a:p>
          </p:txBody>
        </p:sp>
        <p:sp>
          <p:nvSpPr>
            <p:cNvPr id="1049452" name="object 40"/>
            <p:cNvSpPr txBox="1"/>
            <p:nvPr/>
          </p:nvSpPr>
          <p:spPr>
            <a:xfrm>
              <a:off x="2354960" y="3658361"/>
              <a:ext cx="367030" cy="139700"/>
            </a:xfrm>
            <a:prstGeom prst="rect"/>
          </p:spPr>
          <p:txBody>
            <a:bodyPr bIns="0" lIns="0" rIns="0" rtlCol="0" tIns="0" vert="horz" wrap="square">
              <a:spAutoFit/>
            </a:bodyPr>
            <a:p>
              <a:pPr marL="12700">
                <a:lnSpc>
                  <a:spcPct val="100000"/>
                </a:lnSpc>
              </a:pPr>
              <a:r>
                <a:rPr dirty="0" sz="1050">
                  <a:solidFill>
                    <a:srgbClr val="585858"/>
                  </a:solidFill>
                  <a:latin typeface="Arial"/>
                  <a:cs typeface="Arial"/>
                </a:rPr>
                <a:t>1</a:t>
              </a:r>
              <a:r>
                <a:rPr dirty="0" sz="1050" spc="-15">
                  <a:solidFill>
                    <a:srgbClr val="585858"/>
                  </a:solidFill>
                  <a:latin typeface="Arial"/>
                  <a:cs typeface="Arial"/>
                </a:rPr>
                <a:t>0</a:t>
              </a:r>
              <a:r>
                <a:rPr dirty="0" sz="1050" spc="0">
                  <a:solidFill>
                    <a:srgbClr val="585858"/>
                  </a:solidFill>
                  <a:latin typeface="Arial"/>
                  <a:cs typeface="Arial"/>
                </a:rPr>
                <a:t>0%</a:t>
              </a:r>
              <a:endParaRPr dirty="0" sz="1050">
                <a:latin typeface="Arial"/>
                <a:cs typeface="Arial"/>
              </a:endParaRPr>
            </a:p>
          </p:txBody>
        </p:sp>
        <p:sp>
          <p:nvSpPr>
            <p:cNvPr id="1049453" name="object 41"/>
            <p:cNvSpPr txBox="1"/>
            <p:nvPr/>
          </p:nvSpPr>
          <p:spPr>
            <a:xfrm>
              <a:off x="3065145" y="6340652"/>
              <a:ext cx="740410" cy="226060"/>
            </a:xfrm>
            <a:prstGeom prst="rect"/>
          </p:spPr>
          <p:txBody>
            <a:bodyPr bIns="0" lIns="0" rIns="0" rtlCol="0" tIns="0" vert="horz" wrap="square">
              <a:spAutoFit/>
            </a:bodyPr>
            <a:p>
              <a:pPr marL="12700">
                <a:lnSpc>
                  <a:spcPct val="100000"/>
                </a:lnSpc>
              </a:pPr>
              <a:r>
                <a:rPr b="1" dirty="0" sz="1400">
                  <a:solidFill>
                    <a:srgbClr val="205A6B"/>
                  </a:solidFill>
                  <a:latin typeface="微软雅黑"/>
                  <a:cs typeface="微软雅黑"/>
                </a:rPr>
                <a:t>一般事故</a:t>
              </a:r>
              <a:endParaRPr dirty="0" sz="1400">
                <a:latin typeface="微软雅黑"/>
                <a:cs typeface="微软雅黑"/>
              </a:endParaRPr>
            </a:p>
          </p:txBody>
        </p:sp>
        <p:sp>
          <p:nvSpPr>
            <p:cNvPr id="1049454" name="object 42"/>
            <p:cNvSpPr txBox="1"/>
            <p:nvPr/>
          </p:nvSpPr>
          <p:spPr>
            <a:xfrm>
              <a:off x="4288916" y="6340652"/>
              <a:ext cx="739140" cy="226060"/>
            </a:xfrm>
            <a:prstGeom prst="rect"/>
          </p:spPr>
          <p:txBody>
            <a:bodyPr bIns="0" lIns="0" rIns="0" rtlCol="0" tIns="0" vert="horz" wrap="square">
              <a:spAutoFit/>
            </a:bodyPr>
            <a:p>
              <a:pPr marL="12700">
                <a:lnSpc>
                  <a:spcPct val="100000"/>
                </a:lnSpc>
              </a:pPr>
              <a:r>
                <a:rPr b="1" dirty="0" sz="1400">
                  <a:solidFill>
                    <a:srgbClr val="205A6B"/>
                  </a:solidFill>
                  <a:latin typeface="微软雅黑"/>
                  <a:cs typeface="微软雅黑"/>
                </a:rPr>
                <a:t>较大事故</a:t>
              </a:r>
              <a:endParaRPr dirty="0" sz="1400">
                <a:latin typeface="微软雅黑"/>
                <a:cs typeface="微软雅黑"/>
              </a:endParaRPr>
            </a:p>
          </p:txBody>
        </p:sp>
        <p:sp>
          <p:nvSpPr>
            <p:cNvPr id="1049455" name="object 43"/>
            <p:cNvSpPr txBox="1"/>
            <p:nvPr/>
          </p:nvSpPr>
          <p:spPr>
            <a:xfrm>
              <a:off x="5512434" y="6340652"/>
              <a:ext cx="739140" cy="226060"/>
            </a:xfrm>
            <a:prstGeom prst="rect"/>
          </p:spPr>
          <p:txBody>
            <a:bodyPr bIns="0" lIns="0" rIns="0" rtlCol="0" tIns="0" vert="horz" wrap="square">
              <a:spAutoFit/>
            </a:bodyPr>
            <a:p>
              <a:pPr marL="12700">
                <a:lnSpc>
                  <a:spcPct val="100000"/>
                </a:lnSpc>
              </a:pPr>
              <a:r>
                <a:rPr b="1" dirty="0" sz="1400">
                  <a:solidFill>
                    <a:srgbClr val="205A6B"/>
                  </a:solidFill>
                  <a:latin typeface="微软雅黑"/>
                  <a:cs typeface="微软雅黑"/>
                </a:rPr>
                <a:t>重大事故</a:t>
              </a:r>
              <a:endParaRPr dirty="0" sz="1400">
                <a:latin typeface="微软雅黑"/>
                <a:cs typeface="微软雅黑"/>
              </a:endParaRPr>
            </a:p>
          </p:txBody>
        </p:sp>
        <p:sp>
          <p:nvSpPr>
            <p:cNvPr id="1049456" name="object 44"/>
            <p:cNvSpPr txBox="1"/>
            <p:nvPr/>
          </p:nvSpPr>
          <p:spPr>
            <a:xfrm>
              <a:off x="6557518" y="6340652"/>
              <a:ext cx="1095375" cy="226060"/>
            </a:xfrm>
            <a:prstGeom prst="rect"/>
          </p:spPr>
          <p:txBody>
            <a:bodyPr bIns="0" lIns="0" rIns="0" rtlCol="0" tIns="0" vert="horz" wrap="square">
              <a:spAutoFit/>
            </a:bodyPr>
            <a:p>
              <a:pPr marL="12700">
                <a:lnSpc>
                  <a:spcPct val="100000"/>
                </a:lnSpc>
              </a:pPr>
              <a:r>
                <a:rPr b="1" dirty="0" sz="1400">
                  <a:solidFill>
                    <a:srgbClr val="205A6B"/>
                  </a:solidFill>
                  <a:latin typeface="微软雅黑"/>
                  <a:cs typeface="微软雅黑"/>
                </a:rPr>
                <a:t>特别重大事故</a:t>
              </a:r>
              <a:endParaRPr dirty="0" sz="1400">
                <a:latin typeface="微软雅黑"/>
                <a:cs typeface="微软雅黑"/>
              </a:endParaRPr>
            </a:p>
          </p:txBody>
        </p:sp>
        <p:sp>
          <p:nvSpPr>
            <p:cNvPr id="1049457" name="object 45"/>
            <p:cNvSpPr txBox="1"/>
            <p:nvPr/>
          </p:nvSpPr>
          <p:spPr>
            <a:xfrm>
              <a:off x="2059051" y="4218178"/>
              <a:ext cx="254635" cy="1600201"/>
            </a:xfrm>
            <a:prstGeom prst="rect"/>
          </p:spPr>
          <p:txBody>
            <a:bodyPr bIns="0" lIns="0" rIns="0" rtlCol="0" tIns="0" vert="horz" wrap="square">
              <a:spAutoFit/>
            </a:bodyPr>
            <a:p>
              <a:pPr algn="just" marL="12700" marR="6350">
                <a:lnSpc>
                  <a:spcPct val="100000"/>
                </a:lnSpc>
              </a:pPr>
              <a:r>
                <a:rPr b="1" dirty="0" sz="1800">
                  <a:solidFill>
                    <a:srgbClr val="205A6B"/>
                  </a:solidFill>
                  <a:latin typeface="微软雅黑"/>
                  <a:cs typeface="微软雅黑"/>
                </a:rPr>
                <a:t>上 一 年 年 收 入</a:t>
              </a:r>
              <a:endParaRPr dirty="0" sz="1800">
                <a:latin typeface="微软雅黑"/>
                <a:cs typeface="微软雅黑"/>
              </a:endParaRPr>
            </a:p>
          </p:txBody>
        </p:sp>
        <p:sp>
          <p:nvSpPr>
            <p:cNvPr id="1049458" name="object 46"/>
            <p:cNvSpPr txBox="1"/>
            <p:nvPr/>
          </p:nvSpPr>
          <p:spPr>
            <a:xfrm>
              <a:off x="3186429" y="3926458"/>
              <a:ext cx="481330" cy="385096"/>
            </a:xfrm>
            <a:prstGeom prst="rect"/>
          </p:spPr>
          <p:txBody>
            <a:bodyPr bIns="0" lIns="0" rIns="0" rtlCol="0" tIns="0" vert="horz" wrap="square">
              <a:spAutoFit/>
            </a:bodyPr>
            <a:p>
              <a:pPr marL="12700">
                <a:lnSpc>
                  <a:spcPct val="100000"/>
                </a:lnSpc>
              </a:pPr>
              <a:r>
                <a:rPr altLang="zh-CN" b="1" dirty="0" sz="1800" lang="en-US" spc="-5">
                  <a:solidFill>
                    <a:srgbClr val="FFFFFF"/>
                  </a:solidFill>
                  <a:latin typeface="Arial"/>
                  <a:cs typeface="Arial"/>
                </a:rPr>
                <a:t>40</a:t>
              </a:r>
              <a:r>
                <a:rPr b="1" dirty="0" sz="1800" spc="-5">
                  <a:solidFill>
                    <a:srgbClr val="FFFFFF"/>
                  </a:solidFill>
                  <a:latin typeface="Arial"/>
                  <a:cs typeface="Arial"/>
                </a:rPr>
                <a:t>%</a:t>
              </a:r>
              <a:endParaRPr dirty="0" sz="1800">
                <a:latin typeface="Arial"/>
                <a:cs typeface="Arial"/>
              </a:endParaRPr>
            </a:p>
          </p:txBody>
        </p:sp>
        <p:sp>
          <p:nvSpPr>
            <p:cNvPr id="1049459" name="object 47"/>
            <p:cNvSpPr txBox="1"/>
            <p:nvPr/>
          </p:nvSpPr>
          <p:spPr>
            <a:xfrm>
              <a:off x="4410583" y="4037965"/>
              <a:ext cx="481330" cy="385096"/>
            </a:xfrm>
            <a:prstGeom prst="rect"/>
          </p:spPr>
          <p:txBody>
            <a:bodyPr bIns="0" lIns="0" rIns="0" rtlCol="0" tIns="0" vert="horz" wrap="square">
              <a:spAutoFit/>
            </a:bodyPr>
            <a:p>
              <a:pPr marL="12700">
                <a:lnSpc>
                  <a:spcPct val="100000"/>
                </a:lnSpc>
              </a:pPr>
              <a:r>
                <a:rPr altLang="zh-CN" b="1" dirty="0" sz="1800" lang="en-US" spc="-5">
                  <a:solidFill>
                    <a:srgbClr val="FFFFFF"/>
                  </a:solidFill>
                  <a:latin typeface="Arial"/>
                  <a:cs typeface="Arial"/>
                </a:rPr>
                <a:t>60</a:t>
              </a:r>
              <a:r>
                <a:rPr b="1" dirty="0" sz="1800" spc="-5">
                  <a:solidFill>
                    <a:srgbClr val="FFFFFF"/>
                  </a:solidFill>
                  <a:latin typeface="Arial"/>
                  <a:cs typeface="Arial"/>
                </a:rPr>
                <a:t>%</a:t>
              </a:r>
              <a:endParaRPr dirty="0" sz="1800">
                <a:latin typeface="Arial"/>
                <a:cs typeface="Arial"/>
              </a:endParaRPr>
            </a:p>
          </p:txBody>
        </p:sp>
        <p:sp>
          <p:nvSpPr>
            <p:cNvPr id="1049460" name="object 48"/>
            <p:cNvSpPr txBox="1"/>
            <p:nvPr/>
          </p:nvSpPr>
          <p:spPr>
            <a:xfrm>
              <a:off x="5649848" y="4404358"/>
              <a:ext cx="481330" cy="385096"/>
            </a:xfrm>
            <a:prstGeom prst="rect"/>
          </p:spPr>
          <p:txBody>
            <a:bodyPr bIns="0" lIns="0" rIns="0" rtlCol="0" tIns="0" vert="horz" wrap="square">
              <a:spAutoFit/>
            </a:bodyPr>
            <a:p>
              <a:pPr marL="12700">
                <a:lnSpc>
                  <a:spcPct val="100000"/>
                </a:lnSpc>
              </a:pPr>
              <a:r>
                <a:rPr altLang="zh-CN" b="1" dirty="0" sz="1800" lang="en-US" spc="-5">
                  <a:solidFill>
                    <a:srgbClr val="FFFFFF"/>
                  </a:solidFill>
                  <a:latin typeface="Arial"/>
                  <a:cs typeface="Arial"/>
                </a:rPr>
                <a:t>80</a:t>
              </a:r>
              <a:r>
                <a:rPr b="1" dirty="0" sz="1800" spc="-5">
                  <a:solidFill>
                    <a:srgbClr val="FFFFFF"/>
                  </a:solidFill>
                  <a:latin typeface="Arial"/>
                  <a:cs typeface="Arial"/>
                </a:rPr>
                <a:t>%</a:t>
              </a:r>
              <a:endParaRPr dirty="0" sz="1800">
                <a:latin typeface="Arial"/>
                <a:cs typeface="Arial"/>
              </a:endParaRPr>
            </a:p>
          </p:txBody>
        </p:sp>
        <p:sp>
          <p:nvSpPr>
            <p:cNvPr id="1049461" name="object 49"/>
            <p:cNvSpPr txBox="1"/>
            <p:nvPr/>
          </p:nvSpPr>
          <p:spPr>
            <a:xfrm>
              <a:off x="6860540" y="4587494"/>
              <a:ext cx="552196" cy="385096"/>
            </a:xfrm>
            <a:prstGeom prst="rect"/>
          </p:spPr>
          <p:txBody>
            <a:bodyPr bIns="0" lIns="0" rIns="0" rtlCol="0" tIns="0" vert="horz" wrap="square">
              <a:spAutoFit/>
            </a:bodyPr>
            <a:p>
              <a:pPr marL="12700">
                <a:lnSpc>
                  <a:spcPct val="100000"/>
                </a:lnSpc>
              </a:pPr>
              <a:r>
                <a:rPr altLang="zh-CN" b="1" dirty="0" sz="1800" lang="en-US" spc="-5">
                  <a:solidFill>
                    <a:srgbClr val="FFFFFF"/>
                  </a:solidFill>
                  <a:latin typeface="Arial"/>
                  <a:cs typeface="Arial"/>
                </a:rPr>
                <a:t>100</a:t>
              </a:r>
              <a:r>
                <a:rPr b="1" dirty="0" sz="1800" spc="-5">
                  <a:solidFill>
                    <a:srgbClr val="FFFFFF"/>
                  </a:solidFill>
                  <a:latin typeface="Arial"/>
                  <a:cs typeface="Arial"/>
                </a:rPr>
                <a:t>%</a:t>
              </a:r>
              <a:endParaRPr dirty="0" sz="1800">
                <a:latin typeface="Arial"/>
                <a:cs typeface="Arial"/>
              </a:endParaRPr>
            </a:p>
          </p:txBody>
        </p:sp>
        <p:sp>
          <p:nvSpPr>
            <p:cNvPr id="1049462" name="object 50"/>
            <p:cNvSpPr/>
            <p:nvPr/>
          </p:nvSpPr>
          <p:spPr>
            <a:xfrm>
              <a:off x="7655906" y="4144423"/>
              <a:ext cx="882514" cy="1251220"/>
            </a:xfrm>
            <a:custGeom>
              <a:avLst/>
              <a:ahLst/>
              <a:rect l="l" t="t" r="r" b="b"/>
              <a:pathLst>
                <a:path w="906779" h="906779">
                  <a:moveTo>
                    <a:pt x="0" y="453390"/>
                  </a:moveTo>
                  <a:lnTo>
                    <a:pt x="5932" y="379837"/>
                  </a:lnTo>
                  <a:lnTo>
                    <a:pt x="23109" y="310066"/>
                  </a:lnTo>
                  <a:lnTo>
                    <a:pt x="50598" y="245011"/>
                  </a:lnTo>
                  <a:lnTo>
                    <a:pt x="87465" y="185604"/>
                  </a:lnTo>
                  <a:lnTo>
                    <a:pt x="132778" y="132778"/>
                  </a:lnTo>
                  <a:lnTo>
                    <a:pt x="185604" y="87465"/>
                  </a:lnTo>
                  <a:lnTo>
                    <a:pt x="245011" y="50598"/>
                  </a:lnTo>
                  <a:lnTo>
                    <a:pt x="310066" y="23109"/>
                  </a:lnTo>
                  <a:lnTo>
                    <a:pt x="379837" y="5932"/>
                  </a:lnTo>
                  <a:lnTo>
                    <a:pt x="453390" y="0"/>
                  </a:lnTo>
                  <a:lnTo>
                    <a:pt x="490580" y="1502"/>
                  </a:lnTo>
                  <a:lnTo>
                    <a:pt x="562359" y="13174"/>
                  </a:lnTo>
                  <a:lnTo>
                    <a:pt x="629888" y="35623"/>
                  </a:lnTo>
                  <a:lnTo>
                    <a:pt x="692235" y="67917"/>
                  </a:lnTo>
                  <a:lnTo>
                    <a:pt x="748469" y="109124"/>
                  </a:lnTo>
                  <a:lnTo>
                    <a:pt x="797655" y="158310"/>
                  </a:lnTo>
                  <a:lnTo>
                    <a:pt x="838862" y="214544"/>
                  </a:lnTo>
                  <a:lnTo>
                    <a:pt x="871156" y="276891"/>
                  </a:lnTo>
                  <a:lnTo>
                    <a:pt x="893605" y="344420"/>
                  </a:lnTo>
                  <a:lnTo>
                    <a:pt x="905277" y="416199"/>
                  </a:lnTo>
                  <a:lnTo>
                    <a:pt x="906779" y="453390"/>
                  </a:lnTo>
                  <a:lnTo>
                    <a:pt x="905277" y="490580"/>
                  </a:lnTo>
                  <a:lnTo>
                    <a:pt x="893605" y="562359"/>
                  </a:lnTo>
                  <a:lnTo>
                    <a:pt x="871156" y="629888"/>
                  </a:lnTo>
                  <a:lnTo>
                    <a:pt x="838862" y="692235"/>
                  </a:lnTo>
                  <a:lnTo>
                    <a:pt x="797655" y="748469"/>
                  </a:lnTo>
                  <a:lnTo>
                    <a:pt x="748469" y="797655"/>
                  </a:lnTo>
                  <a:lnTo>
                    <a:pt x="692235" y="838862"/>
                  </a:lnTo>
                  <a:lnTo>
                    <a:pt x="629888" y="871156"/>
                  </a:lnTo>
                  <a:lnTo>
                    <a:pt x="562359" y="893605"/>
                  </a:lnTo>
                  <a:lnTo>
                    <a:pt x="490580" y="905277"/>
                  </a:lnTo>
                  <a:lnTo>
                    <a:pt x="453390" y="906780"/>
                  </a:lnTo>
                  <a:lnTo>
                    <a:pt x="416199" y="905277"/>
                  </a:lnTo>
                  <a:lnTo>
                    <a:pt x="344420" y="893605"/>
                  </a:lnTo>
                  <a:lnTo>
                    <a:pt x="276891" y="871156"/>
                  </a:lnTo>
                  <a:lnTo>
                    <a:pt x="214544" y="838862"/>
                  </a:lnTo>
                  <a:lnTo>
                    <a:pt x="158310" y="797655"/>
                  </a:lnTo>
                  <a:lnTo>
                    <a:pt x="109124" y="748469"/>
                  </a:lnTo>
                  <a:lnTo>
                    <a:pt x="67917" y="692235"/>
                  </a:lnTo>
                  <a:lnTo>
                    <a:pt x="35623" y="629888"/>
                  </a:lnTo>
                  <a:lnTo>
                    <a:pt x="13174" y="562359"/>
                  </a:lnTo>
                  <a:lnTo>
                    <a:pt x="1502" y="490580"/>
                  </a:lnTo>
                  <a:lnTo>
                    <a:pt x="0" y="453390"/>
                  </a:lnTo>
                  <a:close/>
                </a:path>
              </a:pathLst>
            </a:custGeom>
            <a:ln w="38100">
              <a:solidFill>
                <a:srgbClr val="585858"/>
              </a:solidFill>
            </a:ln>
          </p:spPr>
          <p:txBody>
            <a:bodyPr bIns="0" lIns="0" rIns="0" rtlCol="0" tIns="0" wrap="square">
              <a:spAutoFit/>
            </a:bodyPr>
            <a:p>
              <a:endParaRPr dirty="0"/>
            </a:p>
          </p:txBody>
        </p:sp>
        <p:sp>
          <p:nvSpPr>
            <p:cNvPr id="1049463" name="object 51"/>
            <p:cNvSpPr txBox="1"/>
            <p:nvPr/>
          </p:nvSpPr>
          <p:spPr>
            <a:xfrm>
              <a:off x="7840162" y="4215701"/>
              <a:ext cx="635635" cy="743585"/>
            </a:xfrm>
            <a:prstGeom prst="rect"/>
          </p:spPr>
          <p:txBody>
            <a:bodyPr bIns="0" lIns="0" rIns="0" rtlCol="0" tIns="0" vert="horz" wrap="square">
              <a:spAutoFit/>
            </a:bodyPr>
            <a:p>
              <a:pPr marL="12700">
                <a:lnSpc>
                  <a:spcPct val="100000"/>
                </a:lnSpc>
              </a:pPr>
              <a:r>
                <a:rPr b="1" dirty="0" sz="4800">
                  <a:latin typeface="微软雅黑"/>
                  <a:cs typeface="微软雅黑"/>
                </a:rPr>
                <a:t>罚</a:t>
              </a:r>
              <a:endParaRPr dirty="0" sz="4800">
                <a:latin typeface="微软雅黑"/>
                <a:cs typeface="微软雅黑"/>
              </a:endParaRPr>
            </a:p>
          </p:txBody>
        </p:sp>
        <p:sp>
          <p:nvSpPr>
            <p:cNvPr id="1049464" name="object 52"/>
            <p:cNvSpPr/>
            <p:nvPr/>
          </p:nvSpPr>
          <p:spPr>
            <a:xfrm>
              <a:off x="5313426" y="2719577"/>
              <a:ext cx="0" cy="205740"/>
            </a:xfrm>
            <a:custGeom>
              <a:avLst/>
              <a:ahLst/>
              <a:rect l="l" t="t" r="r" b="b"/>
              <a:pathLst>
                <a:path h="205740">
                  <a:moveTo>
                    <a:pt x="0" y="0"/>
                  </a:moveTo>
                  <a:lnTo>
                    <a:pt x="0" y="205740"/>
                  </a:lnTo>
                </a:path>
              </a:pathLst>
            </a:custGeom>
            <a:ln w="19812">
              <a:solidFill>
                <a:srgbClr val="FFFFFF"/>
              </a:solidFill>
            </a:ln>
          </p:spPr>
          <p:txBody>
            <a:bodyPr bIns="0" lIns="0" rIns="0" rtlCol="0" tIns="0" wrap="square">
              <a:spAutoFit/>
            </a:bodyPr>
            <a:p>
              <a:endParaRPr dirty="0"/>
            </a:p>
          </p:txBody>
        </p:sp>
        <p:sp>
          <p:nvSpPr>
            <p:cNvPr id="1049465" name="object 53"/>
            <p:cNvSpPr/>
            <p:nvPr/>
          </p:nvSpPr>
          <p:spPr>
            <a:xfrm>
              <a:off x="5313426" y="3393185"/>
              <a:ext cx="0" cy="334390"/>
            </a:xfrm>
            <a:custGeom>
              <a:avLst/>
              <a:ahLst/>
              <a:rect l="l" t="t" r="r" b="b"/>
              <a:pathLst>
                <a:path h="334390">
                  <a:moveTo>
                    <a:pt x="0" y="0"/>
                  </a:moveTo>
                  <a:lnTo>
                    <a:pt x="0" y="334390"/>
                  </a:lnTo>
                </a:path>
              </a:pathLst>
            </a:custGeom>
            <a:ln w="19812">
              <a:solidFill>
                <a:srgbClr val="FFFFFF"/>
              </a:solidFill>
            </a:ln>
          </p:spPr>
          <p:txBody>
            <a:bodyPr bIns="0" lIns="0" rIns="0" rtlCol="0" tIns="0" wrap="square">
              <a:spAutoFit/>
            </a:bodyPr>
            <a:p>
              <a:endParaRPr dirty="0"/>
            </a:p>
          </p:txBody>
        </p:sp>
        <p:sp>
          <p:nvSpPr>
            <p:cNvPr id="1049466" name="object 54"/>
            <p:cNvSpPr/>
            <p:nvPr/>
          </p:nvSpPr>
          <p:spPr>
            <a:xfrm>
              <a:off x="4144586" y="2925316"/>
              <a:ext cx="2296668" cy="467867"/>
            </a:xfrm>
            <a:custGeom>
              <a:avLst/>
              <a:ahLst/>
              <a:rect l="l" t="t" r="r" b="b"/>
              <a:pathLst>
                <a:path w="2296668" h="467867">
                  <a:moveTo>
                    <a:pt x="0" y="467867"/>
                  </a:moveTo>
                  <a:lnTo>
                    <a:pt x="2296668" y="467867"/>
                  </a:lnTo>
                  <a:lnTo>
                    <a:pt x="2296668" y="0"/>
                  </a:lnTo>
                  <a:lnTo>
                    <a:pt x="0" y="0"/>
                  </a:lnTo>
                  <a:lnTo>
                    <a:pt x="0" y="467867"/>
                  </a:lnTo>
                  <a:close/>
                </a:path>
              </a:pathLst>
            </a:custGeom>
            <a:solidFill>
              <a:srgbClr val="FFFFFF"/>
            </a:solidFill>
          </p:spPr>
          <p:txBody>
            <a:bodyPr bIns="0" lIns="0" rIns="0" rtlCol="0" tIns="0" wrap="square">
              <a:spAutoFit/>
            </a:bodyPr>
            <a:p>
              <a:endParaRPr dirty="0"/>
            </a:p>
          </p:txBody>
        </p:sp>
        <p:sp>
          <p:nvSpPr>
            <p:cNvPr id="1049467" name="object 55"/>
            <p:cNvSpPr/>
            <p:nvPr/>
          </p:nvSpPr>
          <p:spPr>
            <a:xfrm>
              <a:off x="4165853" y="2925317"/>
              <a:ext cx="2296668" cy="467867"/>
            </a:xfrm>
            <a:custGeom>
              <a:avLst/>
              <a:ahLst/>
              <a:rect l="l" t="t" r="r" b="b"/>
              <a:pathLst>
                <a:path w="2296668" h="467867">
                  <a:moveTo>
                    <a:pt x="0" y="467867"/>
                  </a:moveTo>
                  <a:lnTo>
                    <a:pt x="2296668" y="467867"/>
                  </a:lnTo>
                  <a:lnTo>
                    <a:pt x="2296668" y="0"/>
                  </a:lnTo>
                  <a:lnTo>
                    <a:pt x="0" y="0"/>
                  </a:lnTo>
                  <a:lnTo>
                    <a:pt x="0" y="467867"/>
                  </a:lnTo>
                  <a:close/>
                </a:path>
              </a:pathLst>
            </a:custGeom>
            <a:ln w="19812">
              <a:solidFill>
                <a:srgbClr val="205A6B"/>
              </a:solidFill>
            </a:ln>
          </p:spPr>
          <p:txBody>
            <a:bodyPr bIns="0" lIns="0" rIns="0" rtlCol="0" tIns="0" wrap="square">
              <a:spAutoFit/>
            </a:bodyPr>
            <a:p>
              <a:endParaRPr dirty="0"/>
            </a:p>
          </p:txBody>
        </p:sp>
        <p:sp>
          <p:nvSpPr>
            <p:cNvPr id="1049468" name="object 56"/>
            <p:cNvSpPr txBox="1"/>
            <p:nvPr/>
          </p:nvSpPr>
          <p:spPr>
            <a:xfrm>
              <a:off x="4286758" y="3047238"/>
              <a:ext cx="2052320" cy="256540"/>
            </a:xfrm>
            <a:prstGeom prst="rect"/>
          </p:spPr>
          <p:txBody>
            <a:bodyPr bIns="0" lIns="0" rIns="0" rtlCol="0" tIns="0" vert="horz" wrap="square">
              <a:spAutoFit/>
            </a:bodyPr>
            <a:p>
              <a:pPr marL="12700">
                <a:lnSpc>
                  <a:spcPct val="100000"/>
                </a:lnSpc>
              </a:pPr>
              <a:r>
                <a:rPr b="1" dirty="0" sz="1600" spc="-20">
                  <a:latin typeface="微软雅黑"/>
                  <a:cs typeface="微软雅黑"/>
                </a:rPr>
                <a:t>导致发生生产安全事故</a:t>
              </a:r>
              <a:endParaRPr dirty="0" sz="1600">
                <a:latin typeface="微软雅黑"/>
                <a:cs typeface="微软雅黑"/>
              </a:endParaRPr>
            </a:p>
          </p:txBody>
        </p:sp>
      </p:grpSp>
      <p:grpSp>
        <p:nvGrpSpPr>
          <p:cNvPr id="217" name="组合 55"/>
          <p:cNvGrpSpPr/>
          <p:nvPr/>
        </p:nvGrpSpPr>
        <p:grpSpPr>
          <a:xfrm>
            <a:off x="194519" y="948674"/>
            <a:ext cx="3903633" cy="523220"/>
            <a:chOff x="400233" y="909514"/>
            <a:chExt cx="3903633" cy="523220"/>
          </a:xfrm>
        </p:grpSpPr>
        <p:sp>
          <p:nvSpPr>
            <p:cNvPr id="1049469" name="矩形 56"/>
            <p:cNvSpPr/>
            <p:nvPr/>
          </p:nvSpPr>
          <p:spPr>
            <a:xfrm flipH="1">
              <a:off x="400233" y="929898"/>
              <a:ext cx="226334" cy="502836"/>
            </a:xfrm>
            <a:prstGeom prst="rect"/>
            <a:solidFill>
              <a:srgbClr val="0071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solidFill>
                  <a:srgbClr val="FFFF00"/>
                </a:solidFill>
              </a:endParaRPr>
            </a:p>
          </p:txBody>
        </p:sp>
        <p:sp>
          <p:nvSpPr>
            <p:cNvPr id="1049470" name="文本框 57"/>
            <p:cNvSpPr txBox="1"/>
            <p:nvPr/>
          </p:nvSpPr>
          <p:spPr>
            <a:xfrm>
              <a:off x="626567" y="909514"/>
              <a:ext cx="3677299" cy="523220"/>
            </a:xfrm>
            <a:prstGeom prst="rect"/>
            <a:noFill/>
          </p:spPr>
          <p:txBody>
            <a:bodyPr rtlCol="0" wrap="square">
              <a:spAutoFit/>
            </a:bodyPr>
            <a:p>
              <a:r>
                <a:rPr altLang="en-US" b="1" dirty="0" sz="2800" lang="zh-CN">
                  <a:solidFill>
                    <a:schemeClr val="bg1">
                      <a:lumMod val="50000"/>
                    </a:schemeClr>
                  </a:solidFill>
                  <a:latin typeface="微软雅黑" panose="020B0503020204020204" pitchFamily="34" charset="-122"/>
                  <a:ea typeface="微软雅黑" panose="020B0503020204020204" pitchFamily="34" charset="-122"/>
                </a:rPr>
                <a:t>第六章</a:t>
              </a:r>
              <a:r>
                <a:rPr altLang="zh-CN" b="1" dirty="0" sz="2800" lang="en-US">
                  <a:solidFill>
                    <a:schemeClr val="bg1">
                      <a:lumMod val="50000"/>
                    </a:schemeClr>
                  </a:solidFill>
                  <a:latin typeface="微软雅黑" panose="020B0503020204020204" pitchFamily="34" charset="-122"/>
                  <a:ea typeface="微软雅黑" panose="020B0503020204020204" pitchFamily="34" charset="-122"/>
                </a:rPr>
                <a:t>&lt;</a:t>
              </a:r>
              <a:r>
                <a:rPr altLang="en-US" b="1" dirty="0" sz="2800" lang="zh-CN">
                  <a:solidFill>
                    <a:schemeClr val="bg1">
                      <a:lumMod val="50000"/>
                    </a:schemeClr>
                  </a:solidFill>
                  <a:latin typeface="微软雅黑" panose="020B0503020204020204" pitchFamily="34" charset="-122"/>
                  <a:ea typeface="微软雅黑" panose="020B0503020204020204" pitchFamily="34" charset="-122"/>
                </a:rPr>
                <a:t>第九十五条</a:t>
              </a:r>
              <a:r>
                <a:rPr altLang="zh-CN" b="1" dirty="0" sz="2800" lang="en-US">
                  <a:solidFill>
                    <a:schemeClr val="bg1">
                      <a:lumMod val="50000"/>
                    </a:schemeClr>
                  </a:solidFill>
                  <a:latin typeface="微软雅黑" panose="020B0503020204020204" pitchFamily="34" charset="-122"/>
                  <a:ea typeface="微软雅黑" panose="020B0503020204020204" pitchFamily="34" charset="-122"/>
                </a:rPr>
                <a:t>&gt;</a:t>
              </a:r>
              <a:endParaRPr altLang="en-US" b="1" dirty="0" sz="2800" lang="zh-CN">
                <a:solidFill>
                  <a:schemeClr val="bg1">
                    <a:lumMod val="50000"/>
                  </a:schemeClr>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220" name=""/>
        <p:cNvGrpSpPr/>
        <p:nvPr/>
      </p:nvGrpSpPr>
      <p:grpSpPr>
        <a:xfrm>
          <a:off x="0" y="0"/>
          <a:ext cx="0" cy="0"/>
          <a:chOff x="0" y="0"/>
          <a:chExt cx="0" cy="0"/>
        </a:xfrm>
      </p:grpSpPr>
      <p:grpSp>
        <p:nvGrpSpPr>
          <p:cNvPr id="221" name="组合 43"/>
          <p:cNvGrpSpPr/>
          <p:nvPr/>
        </p:nvGrpSpPr>
        <p:grpSpPr>
          <a:xfrm>
            <a:off x="716577" y="2061642"/>
            <a:ext cx="10765196" cy="3849272"/>
            <a:chOff x="554164" y="1910460"/>
            <a:chExt cx="8796718" cy="3210434"/>
          </a:xfrm>
        </p:grpSpPr>
        <p:sp>
          <p:nvSpPr>
            <p:cNvPr id="1049474" name="object 2"/>
            <p:cNvSpPr/>
            <p:nvPr/>
          </p:nvSpPr>
          <p:spPr>
            <a:xfrm>
              <a:off x="560514" y="1916772"/>
              <a:ext cx="2160016" cy="720001"/>
            </a:xfrm>
            <a:custGeom>
              <a:avLst/>
              <a:ahLst/>
              <a:rect l="l" t="t" r="r" b="b"/>
              <a:pathLst>
                <a:path w="2160016" h="720001">
                  <a:moveTo>
                    <a:pt x="0" y="720001"/>
                  </a:moveTo>
                  <a:lnTo>
                    <a:pt x="2160016" y="720001"/>
                  </a:lnTo>
                  <a:lnTo>
                    <a:pt x="2160016" y="0"/>
                  </a:lnTo>
                  <a:lnTo>
                    <a:pt x="0" y="0"/>
                  </a:lnTo>
                  <a:lnTo>
                    <a:pt x="0" y="720001"/>
                  </a:lnTo>
                  <a:close/>
                </a:path>
              </a:pathLst>
            </a:custGeom>
            <a:solidFill>
              <a:srgbClr val="28B5A4"/>
            </a:solidFill>
          </p:spPr>
          <p:txBody>
            <a:bodyPr bIns="0" lIns="0" rIns="0" rtlCol="0" tIns="0" wrap="square">
              <a:spAutoFit/>
            </a:bodyPr>
            <a:p>
              <a:endParaRPr dirty="0"/>
            </a:p>
          </p:txBody>
        </p:sp>
        <p:sp>
          <p:nvSpPr>
            <p:cNvPr id="1049475" name="object 3"/>
            <p:cNvSpPr/>
            <p:nvPr/>
          </p:nvSpPr>
          <p:spPr>
            <a:xfrm>
              <a:off x="2720467" y="1916772"/>
              <a:ext cx="3023997" cy="720001"/>
            </a:xfrm>
            <a:custGeom>
              <a:avLst/>
              <a:ahLst/>
              <a:rect l="l" t="t" r="r" b="b"/>
              <a:pathLst>
                <a:path w="3023997" h="720001">
                  <a:moveTo>
                    <a:pt x="0" y="720001"/>
                  </a:moveTo>
                  <a:lnTo>
                    <a:pt x="3023997" y="720001"/>
                  </a:lnTo>
                  <a:lnTo>
                    <a:pt x="3023997" y="0"/>
                  </a:lnTo>
                  <a:lnTo>
                    <a:pt x="0" y="0"/>
                  </a:lnTo>
                  <a:lnTo>
                    <a:pt x="0" y="720001"/>
                  </a:lnTo>
                  <a:close/>
                </a:path>
              </a:pathLst>
            </a:custGeom>
            <a:solidFill>
              <a:srgbClr val="EE5200"/>
            </a:solidFill>
          </p:spPr>
          <p:txBody>
            <a:bodyPr bIns="0" lIns="0" rIns="0" rtlCol="0" tIns="0" wrap="square">
              <a:spAutoFit/>
            </a:bodyPr>
            <a:p>
              <a:endParaRPr dirty="0"/>
            </a:p>
          </p:txBody>
        </p:sp>
        <p:sp>
          <p:nvSpPr>
            <p:cNvPr id="1049476" name="object 4"/>
            <p:cNvSpPr/>
            <p:nvPr/>
          </p:nvSpPr>
          <p:spPr>
            <a:xfrm>
              <a:off x="5744464" y="1916772"/>
              <a:ext cx="3599941" cy="720001"/>
            </a:xfrm>
            <a:custGeom>
              <a:avLst/>
              <a:ahLst/>
              <a:rect l="l" t="t" r="r" b="b"/>
              <a:pathLst>
                <a:path w="3599942" h="720001">
                  <a:moveTo>
                    <a:pt x="0" y="720001"/>
                  </a:moveTo>
                  <a:lnTo>
                    <a:pt x="3599941" y="720001"/>
                  </a:lnTo>
                  <a:lnTo>
                    <a:pt x="3599941" y="0"/>
                  </a:lnTo>
                  <a:lnTo>
                    <a:pt x="0" y="0"/>
                  </a:lnTo>
                  <a:lnTo>
                    <a:pt x="0" y="720001"/>
                  </a:lnTo>
                  <a:close/>
                </a:path>
              </a:pathLst>
            </a:custGeom>
            <a:solidFill>
              <a:srgbClr val="205A6B"/>
            </a:solidFill>
          </p:spPr>
          <p:txBody>
            <a:bodyPr bIns="0" lIns="0" rIns="0" rtlCol="0" tIns="0" wrap="square">
              <a:spAutoFit/>
            </a:bodyPr>
            <a:p>
              <a:endParaRPr dirty="0"/>
            </a:p>
          </p:txBody>
        </p:sp>
        <p:sp>
          <p:nvSpPr>
            <p:cNvPr id="1049477" name="object 5"/>
            <p:cNvSpPr/>
            <p:nvPr/>
          </p:nvSpPr>
          <p:spPr>
            <a:xfrm>
              <a:off x="560514" y="2636901"/>
              <a:ext cx="2160016" cy="2483993"/>
            </a:xfrm>
            <a:custGeom>
              <a:avLst/>
              <a:ahLst/>
              <a:rect l="l" t="t" r="r" b="b"/>
              <a:pathLst>
                <a:path w="2160016" h="2483993">
                  <a:moveTo>
                    <a:pt x="0" y="2483993"/>
                  </a:moveTo>
                  <a:lnTo>
                    <a:pt x="2160016" y="2483993"/>
                  </a:lnTo>
                  <a:lnTo>
                    <a:pt x="2160016" y="0"/>
                  </a:lnTo>
                  <a:lnTo>
                    <a:pt x="0" y="0"/>
                  </a:lnTo>
                  <a:lnTo>
                    <a:pt x="0" y="2483993"/>
                  </a:lnTo>
                  <a:close/>
                </a:path>
              </a:pathLst>
            </a:custGeom>
            <a:solidFill>
              <a:srgbClr val="28B5A4"/>
            </a:solidFill>
          </p:spPr>
          <p:txBody>
            <a:bodyPr bIns="0" lIns="0" rIns="0" rtlCol="0" tIns="0" wrap="square">
              <a:spAutoFit/>
            </a:bodyPr>
            <a:p>
              <a:endParaRPr dirty="0"/>
            </a:p>
          </p:txBody>
        </p:sp>
        <p:sp>
          <p:nvSpPr>
            <p:cNvPr id="1049478" name="object 6"/>
            <p:cNvSpPr/>
            <p:nvPr/>
          </p:nvSpPr>
          <p:spPr>
            <a:xfrm>
              <a:off x="2720467" y="2636901"/>
              <a:ext cx="3023997" cy="2483993"/>
            </a:xfrm>
            <a:custGeom>
              <a:avLst/>
              <a:ahLst/>
              <a:rect l="l" t="t" r="r" b="b"/>
              <a:pathLst>
                <a:path w="3023997" h="2483993">
                  <a:moveTo>
                    <a:pt x="0" y="2483993"/>
                  </a:moveTo>
                  <a:lnTo>
                    <a:pt x="3023997" y="2483993"/>
                  </a:lnTo>
                  <a:lnTo>
                    <a:pt x="3023997" y="0"/>
                  </a:lnTo>
                  <a:lnTo>
                    <a:pt x="0" y="0"/>
                  </a:lnTo>
                  <a:lnTo>
                    <a:pt x="0" y="2483993"/>
                  </a:lnTo>
                  <a:close/>
                </a:path>
              </a:pathLst>
            </a:custGeom>
            <a:solidFill>
              <a:srgbClr val="EE5200"/>
            </a:solidFill>
          </p:spPr>
          <p:txBody>
            <a:bodyPr bIns="0" lIns="0" rIns="0" rtlCol="0" tIns="0" wrap="square">
              <a:spAutoFit/>
            </a:bodyPr>
            <a:p>
              <a:endParaRPr dirty="0"/>
            </a:p>
          </p:txBody>
        </p:sp>
        <p:sp>
          <p:nvSpPr>
            <p:cNvPr id="1049479" name="object 7"/>
            <p:cNvSpPr/>
            <p:nvPr/>
          </p:nvSpPr>
          <p:spPr>
            <a:xfrm>
              <a:off x="5744464" y="2636901"/>
              <a:ext cx="3599941" cy="2483993"/>
            </a:xfrm>
            <a:custGeom>
              <a:avLst/>
              <a:ahLst/>
              <a:rect l="l" t="t" r="r" b="b"/>
              <a:pathLst>
                <a:path w="3599942" h="2483993">
                  <a:moveTo>
                    <a:pt x="0" y="2483993"/>
                  </a:moveTo>
                  <a:lnTo>
                    <a:pt x="3599941" y="2483993"/>
                  </a:lnTo>
                  <a:lnTo>
                    <a:pt x="3599941" y="0"/>
                  </a:lnTo>
                  <a:lnTo>
                    <a:pt x="0" y="0"/>
                  </a:lnTo>
                  <a:lnTo>
                    <a:pt x="0" y="2483993"/>
                  </a:lnTo>
                  <a:close/>
                </a:path>
              </a:pathLst>
            </a:custGeom>
            <a:solidFill>
              <a:srgbClr val="205A6B"/>
            </a:solidFill>
          </p:spPr>
          <p:txBody>
            <a:bodyPr bIns="0" lIns="0" rIns="0" rtlCol="0" tIns="0" wrap="square">
              <a:spAutoFit/>
            </a:bodyPr>
            <a:p>
              <a:endParaRPr dirty="0"/>
            </a:p>
          </p:txBody>
        </p:sp>
        <p:sp>
          <p:nvSpPr>
            <p:cNvPr id="1049480" name="object 8"/>
            <p:cNvSpPr/>
            <p:nvPr/>
          </p:nvSpPr>
          <p:spPr>
            <a:xfrm>
              <a:off x="2720467" y="1910460"/>
              <a:ext cx="0" cy="732663"/>
            </a:xfrm>
            <a:custGeom>
              <a:avLst/>
              <a:ahLst/>
              <a:rect l="l" t="t" r="r" b="b"/>
              <a:pathLst>
                <a:path h="732663">
                  <a:moveTo>
                    <a:pt x="0" y="0"/>
                  </a:moveTo>
                  <a:lnTo>
                    <a:pt x="0" y="732663"/>
                  </a:lnTo>
                </a:path>
              </a:pathLst>
            </a:custGeom>
            <a:ln w="12700">
              <a:solidFill>
                <a:srgbClr val="FFFFFF"/>
              </a:solidFill>
            </a:ln>
          </p:spPr>
          <p:txBody>
            <a:bodyPr bIns="0" lIns="0" rIns="0" rtlCol="0" tIns="0" wrap="square">
              <a:spAutoFit/>
            </a:bodyPr>
            <a:p>
              <a:endParaRPr dirty="0"/>
            </a:p>
          </p:txBody>
        </p:sp>
        <p:sp>
          <p:nvSpPr>
            <p:cNvPr id="1049481" name="object 9"/>
            <p:cNvSpPr/>
            <p:nvPr/>
          </p:nvSpPr>
          <p:spPr>
            <a:xfrm>
              <a:off x="5744464" y="1910460"/>
              <a:ext cx="0" cy="732663"/>
            </a:xfrm>
            <a:custGeom>
              <a:avLst/>
              <a:ahLst/>
              <a:rect l="l" t="t" r="r" b="b"/>
              <a:pathLst>
                <a:path h="732663">
                  <a:moveTo>
                    <a:pt x="0" y="0"/>
                  </a:moveTo>
                  <a:lnTo>
                    <a:pt x="0" y="732663"/>
                  </a:lnTo>
                </a:path>
              </a:pathLst>
            </a:custGeom>
            <a:ln w="12700">
              <a:solidFill>
                <a:srgbClr val="FFFFFF"/>
              </a:solidFill>
            </a:ln>
          </p:spPr>
          <p:txBody>
            <a:bodyPr bIns="0" lIns="0" rIns="0" rtlCol="0" tIns="0" wrap="square">
              <a:spAutoFit/>
            </a:bodyPr>
            <a:p>
              <a:endParaRPr dirty="0"/>
            </a:p>
          </p:txBody>
        </p:sp>
        <p:sp>
          <p:nvSpPr>
            <p:cNvPr id="1049482" name="object 10"/>
            <p:cNvSpPr/>
            <p:nvPr/>
          </p:nvSpPr>
          <p:spPr>
            <a:xfrm>
              <a:off x="554164" y="2636773"/>
              <a:ext cx="8796718" cy="0"/>
            </a:xfrm>
            <a:custGeom>
              <a:avLst/>
              <a:ahLst/>
              <a:rect l="l" t="t" r="r" b="b"/>
              <a:pathLst>
                <a:path w="8796718">
                  <a:moveTo>
                    <a:pt x="0" y="0"/>
                  </a:moveTo>
                  <a:lnTo>
                    <a:pt x="8796718" y="0"/>
                  </a:lnTo>
                </a:path>
              </a:pathLst>
            </a:custGeom>
            <a:ln w="12700">
              <a:solidFill>
                <a:srgbClr val="FFFFFF"/>
              </a:solidFill>
            </a:ln>
          </p:spPr>
          <p:txBody>
            <a:bodyPr bIns="0" lIns="0" rIns="0" rtlCol="0" tIns="0" wrap="square">
              <a:spAutoFit/>
            </a:bodyPr>
            <a:p>
              <a:endParaRPr dirty="0"/>
            </a:p>
          </p:txBody>
        </p:sp>
        <p:sp>
          <p:nvSpPr>
            <p:cNvPr id="1049483" name="object 11"/>
            <p:cNvSpPr/>
            <p:nvPr/>
          </p:nvSpPr>
          <p:spPr>
            <a:xfrm>
              <a:off x="560514" y="1910460"/>
              <a:ext cx="0" cy="732663"/>
            </a:xfrm>
            <a:custGeom>
              <a:avLst/>
              <a:ahLst/>
              <a:rect l="l" t="t" r="r" b="b"/>
              <a:pathLst>
                <a:path h="732663">
                  <a:moveTo>
                    <a:pt x="0" y="0"/>
                  </a:moveTo>
                  <a:lnTo>
                    <a:pt x="0" y="732663"/>
                  </a:lnTo>
                </a:path>
              </a:pathLst>
            </a:custGeom>
            <a:ln w="12700">
              <a:solidFill>
                <a:srgbClr val="FFFFFF"/>
              </a:solidFill>
            </a:ln>
          </p:spPr>
          <p:txBody>
            <a:bodyPr bIns="0" lIns="0" rIns="0" rtlCol="0" tIns="0" wrap="square">
              <a:spAutoFit/>
            </a:bodyPr>
            <a:p>
              <a:endParaRPr dirty="0"/>
            </a:p>
          </p:txBody>
        </p:sp>
        <p:sp>
          <p:nvSpPr>
            <p:cNvPr id="1049484" name="object 12"/>
            <p:cNvSpPr/>
            <p:nvPr/>
          </p:nvSpPr>
          <p:spPr>
            <a:xfrm>
              <a:off x="9344532" y="1910460"/>
              <a:ext cx="0" cy="732663"/>
            </a:xfrm>
            <a:custGeom>
              <a:avLst/>
              <a:ahLst/>
              <a:rect l="l" t="t" r="r" b="b"/>
              <a:pathLst>
                <a:path h="732663">
                  <a:moveTo>
                    <a:pt x="0" y="0"/>
                  </a:moveTo>
                  <a:lnTo>
                    <a:pt x="0" y="732663"/>
                  </a:lnTo>
                </a:path>
              </a:pathLst>
            </a:custGeom>
            <a:ln w="12700">
              <a:solidFill>
                <a:srgbClr val="FFFFFF"/>
              </a:solidFill>
            </a:ln>
          </p:spPr>
          <p:txBody>
            <a:bodyPr bIns="0" lIns="0" rIns="0" rtlCol="0" tIns="0" wrap="square">
              <a:spAutoFit/>
            </a:bodyPr>
            <a:p>
              <a:endParaRPr dirty="0"/>
            </a:p>
          </p:txBody>
        </p:sp>
        <p:sp>
          <p:nvSpPr>
            <p:cNvPr id="1049485" name="object 13"/>
            <p:cNvSpPr/>
            <p:nvPr/>
          </p:nvSpPr>
          <p:spPr>
            <a:xfrm>
              <a:off x="554164" y="1916810"/>
              <a:ext cx="8796718" cy="0"/>
            </a:xfrm>
            <a:custGeom>
              <a:avLst/>
              <a:ahLst/>
              <a:rect l="l" t="t" r="r" b="b"/>
              <a:pathLst>
                <a:path w="8796718">
                  <a:moveTo>
                    <a:pt x="0" y="0"/>
                  </a:moveTo>
                  <a:lnTo>
                    <a:pt x="8796718" y="0"/>
                  </a:lnTo>
                </a:path>
              </a:pathLst>
            </a:custGeom>
            <a:ln w="12700">
              <a:solidFill>
                <a:srgbClr val="FFFFFF"/>
              </a:solidFill>
            </a:ln>
          </p:spPr>
          <p:txBody>
            <a:bodyPr bIns="0" lIns="0" rIns="0" rtlCol="0" tIns="0" wrap="square">
              <a:spAutoFit/>
            </a:bodyPr>
            <a:p>
              <a:endParaRPr dirty="0"/>
            </a:p>
          </p:txBody>
        </p:sp>
        <p:sp>
          <p:nvSpPr>
            <p:cNvPr id="1049486" name="object 14"/>
            <p:cNvSpPr txBox="1"/>
            <p:nvPr/>
          </p:nvSpPr>
          <p:spPr>
            <a:xfrm>
              <a:off x="1170228" y="2130805"/>
              <a:ext cx="939800" cy="287020"/>
            </a:xfrm>
            <a:prstGeom prst="rect"/>
          </p:spPr>
          <p:txBody>
            <a:bodyPr bIns="0" lIns="0" rIns="0" rtlCol="0" tIns="0" vert="horz" wrap="square">
              <a:spAutoFit/>
            </a:bodyPr>
            <a:p>
              <a:pPr marL="12700">
                <a:lnSpc>
                  <a:spcPct val="100000"/>
                </a:lnSpc>
              </a:pPr>
              <a:r>
                <a:rPr b="1" dirty="0" sz="1800" spc="-5">
                  <a:solidFill>
                    <a:srgbClr val="FFFFFF"/>
                  </a:solidFill>
                  <a:latin typeface="微软雅黑"/>
                  <a:cs typeface="微软雅黑"/>
                </a:rPr>
                <a:t>责任主体</a:t>
              </a:r>
              <a:endParaRPr dirty="0" sz="1800">
                <a:latin typeface="微软雅黑"/>
                <a:cs typeface="微软雅黑"/>
              </a:endParaRPr>
            </a:p>
          </p:txBody>
        </p:sp>
        <p:sp>
          <p:nvSpPr>
            <p:cNvPr id="1049487" name="object 15"/>
            <p:cNvSpPr txBox="1"/>
            <p:nvPr/>
          </p:nvSpPr>
          <p:spPr>
            <a:xfrm>
              <a:off x="3763517" y="2130805"/>
              <a:ext cx="939800" cy="287020"/>
            </a:xfrm>
            <a:prstGeom prst="rect"/>
          </p:spPr>
          <p:txBody>
            <a:bodyPr bIns="0" lIns="0" rIns="0" rtlCol="0" tIns="0" vert="horz" wrap="square">
              <a:spAutoFit/>
            </a:bodyPr>
            <a:p>
              <a:pPr marL="12700">
                <a:lnSpc>
                  <a:spcPct val="100000"/>
                </a:lnSpc>
              </a:pPr>
              <a:r>
                <a:rPr b="1" dirty="0" sz="1800" spc="-5">
                  <a:solidFill>
                    <a:srgbClr val="FFFFFF"/>
                  </a:solidFill>
                  <a:latin typeface="微软雅黑"/>
                  <a:cs typeface="微软雅黑"/>
                </a:rPr>
                <a:t>违法行为</a:t>
              </a:r>
              <a:endParaRPr dirty="0" sz="1800">
                <a:latin typeface="微软雅黑"/>
                <a:cs typeface="微软雅黑"/>
              </a:endParaRPr>
            </a:p>
          </p:txBody>
        </p:sp>
        <p:sp>
          <p:nvSpPr>
            <p:cNvPr id="1049488" name="object 16"/>
            <p:cNvSpPr txBox="1"/>
            <p:nvPr/>
          </p:nvSpPr>
          <p:spPr>
            <a:xfrm>
              <a:off x="7076058" y="2130805"/>
              <a:ext cx="939800" cy="287020"/>
            </a:xfrm>
            <a:prstGeom prst="rect"/>
          </p:spPr>
          <p:txBody>
            <a:bodyPr bIns="0" lIns="0" rIns="0" rtlCol="0" tIns="0" vert="horz" wrap="square">
              <a:spAutoFit/>
            </a:bodyPr>
            <a:p>
              <a:pPr marL="12700">
                <a:lnSpc>
                  <a:spcPct val="100000"/>
                </a:lnSpc>
              </a:pPr>
              <a:r>
                <a:rPr b="1" dirty="0" sz="1800" spc="-5">
                  <a:solidFill>
                    <a:srgbClr val="FFFFFF"/>
                  </a:solidFill>
                  <a:latin typeface="微软雅黑"/>
                  <a:cs typeface="微软雅黑"/>
                </a:rPr>
                <a:t>违法后果</a:t>
              </a:r>
              <a:endParaRPr dirty="0" sz="1800">
                <a:latin typeface="微软雅黑"/>
                <a:cs typeface="微软雅黑"/>
              </a:endParaRPr>
            </a:p>
          </p:txBody>
        </p:sp>
        <p:sp>
          <p:nvSpPr>
            <p:cNvPr id="1049489" name="object 17"/>
            <p:cNvSpPr txBox="1"/>
            <p:nvPr/>
          </p:nvSpPr>
          <p:spPr>
            <a:xfrm>
              <a:off x="1208628" y="3325875"/>
              <a:ext cx="939800" cy="835660"/>
            </a:xfrm>
            <a:prstGeom prst="rect"/>
          </p:spPr>
          <p:txBody>
            <a:bodyPr bIns="0" lIns="0" rIns="0" rtlCol="0" tIns="0" vert="horz" wrap="square">
              <a:spAutoFit/>
            </a:bodyPr>
            <a:p>
              <a:pPr marL="12700" marR="6350">
                <a:lnSpc>
                  <a:spcPct val="150000"/>
                </a:lnSpc>
              </a:pPr>
              <a:r>
                <a:rPr b="1" dirty="0" sz="1800">
                  <a:solidFill>
                    <a:srgbClr val="FFFFFF"/>
                  </a:solidFill>
                  <a:latin typeface="微软雅黑"/>
                  <a:cs typeface="微软雅黑"/>
                </a:rPr>
                <a:t>安全生产 管理人员</a:t>
              </a:r>
              <a:endParaRPr dirty="0" sz="1800">
                <a:latin typeface="微软雅黑"/>
                <a:cs typeface="微软雅黑"/>
              </a:endParaRPr>
            </a:p>
          </p:txBody>
        </p:sp>
        <p:sp>
          <p:nvSpPr>
            <p:cNvPr id="1049490" name="object 18"/>
            <p:cNvSpPr/>
            <p:nvPr/>
          </p:nvSpPr>
          <p:spPr>
            <a:xfrm>
              <a:off x="2865882" y="2858261"/>
              <a:ext cx="2674620" cy="539496"/>
            </a:xfrm>
            <a:custGeom>
              <a:avLst/>
              <a:ahLst/>
              <a:rect l="l" t="t" r="r" b="b"/>
              <a:pathLst>
                <a:path w="2674620" h="539496">
                  <a:moveTo>
                    <a:pt x="0" y="539496"/>
                  </a:moveTo>
                  <a:lnTo>
                    <a:pt x="2674620" y="539496"/>
                  </a:lnTo>
                  <a:lnTo>
                    <a:pt x="2674620" y="0"/>
                  </a:lnTo>
                  <a:lnTo>
                    <a:pt x="0" y="0"/>
                  </a:lnTo>
                  <a:lnTo>
                    <a:pt x="0" y="539496"/>
                  </a:lnTo>
                  <a:close/>
                </a:path>
              </a:pathLst>
            </a:custGeom>
            <a:solidFill>
              <a:srgbClr val="EE5200"/>
            </a:solidFill>
          </p:spPr>
          <p:txBody>
            <a:bodyPr bIns="0" lIns="0" rIns="0" rtlCol="0" tIns="0" wrap="square">
              <a:spAutoFit/>
            </a:bodyPr>
            <a:p>
              <a:endParaRPr dirty="0"/>
            </a:p>
          </p:txBody>
        </p:sp>
        <p:sp>
          <p:nvSpPr>
            <p:cNvPr id="1049491" name="object 19"/>
            <p:cNvSpPr/>
            <p:nvPr/>
          </p:nvSpPr>
          <p:spPr>
            <a:xfrm>
              <a:off x="2865882" y="2858261"/>
              <a:ext cx="2674620" cy="539496"/>
            </a:xfrm>
            <a:custGeom>
              <a:avLst/>
              <a:ahLst/>
              <a:rect l="l" t="t" r="r" b="b"/>
              <a:pathLst>
                <a:path w="2674620" h="539496">
                  <a:moveTo>
                    <a:pt x="0" y="539496"/>
                  </a:moveTo>
                  <a:lnTo>
                    <a:pt x="2674620" y="539496"/>
                  </a:lnTo>
                  <a:lnTo>
                    <a:pt x="2674620" y="0"/>
                  </a:lnTo>
                  <a:lnTo>
                    <a:pt x="0" y="0"/>
                  </a:lnTo>
                  <a:lnTo>
                    <a:pt x="0" y="539496"/>
                  </a:lnTo>
                  <a:close/>
                </a:path>
              </a:pathLst>
            </a:custGeom>
            <a:ln w="19812">
              <a:solidFill>
                <a:srgbClr val="FFFFFF"/>
              </a:solidFill>
            </a:ln>
          </p:spPr>
          <p:txBody>
            <a:bodyPr bIns="0" lIns="0" rIns="0" rtlCol="0" tIns="0" wrap="square">
              <a:spAutoFit/>
            </a:bodyPr>
            <a:p>
              <a:endParaRPr dirty="0"/>
            </a:p>
          </p:txBody>
        </p:sp>
        <p:sp>
          <p:nvSpPr>
            <p:cNvPr id="1049492" name="object 20"/>
            <p:cNvSpPr txBox="1"/>
            <p:nvPr/>
          </p:nvSpPr>
          <p:spPr>
            <a:xfrm>
              <a:off x="3074289" y="3016377"/>
              <a:ext cx="2255520" cy="256540"/>
            </a:xfrm>
            <a:prstGeom prst="rect"/>
          </p:spPr>
          <p:txBody>
            <a:bodyPr bIns="0" lIns="0" rIns="0" rtlCol="0" tIns="0" vert="horz" wrap="square">
              <a:spAutoFit/>
            </a:bodyPr>
            <a:p>
              <a:pPr marL="12700">
                <a:lnSpc>
                  <a:spcPct val="100000"/>
                </a:lnSpc>
              </a:pPr>
              <a:r>
                <a:rPr b="1" dirty="0" sz="1600" spc="-20">
                  <a:solidFill>
                    <a:srgbClr val="FFFFFF"/>
                  </a:solidFill>
                  <a:latin typeface="微软雅黑"/>
                  <a:cs typeface="微软雅黑"/>
                </a:rPr>
                <a:t>未履行安全生产管理职责</a:t>
              </a:r>
              <a:endParaRPr dirty="0" sz="1600">
                <a:latin typeface="微软雅黑"/>
                <a:cs typeface="微软雅黑"/>
              </a:endParaRPr>
            </a:p>
          </p:txBody>
        </p:sp>
        <p:sp>
          <p:nvSpPr>
            <p:cNvPr id="1049493" name="object 21"/>
            <p:cNvSpPr/>
            <p:nvPr/>
          </p:nvSpPr>
          <p:spPr>
            <a:xfrm>
              <a:off x="3190494" y="3585209"/>
              <a:ext cx="2350008" cy="539495"/>
            </a:xfrm>
            <a:custGeom>
              <a:avLst/>
              <a:ahLst/>
              <a:rect l="l" t="t" r="r" b="b"/>
              <a:pathLst>
                <a:path w="2350007" h="539496">
                  <a:moveTo>
                    <a:pt x="0" y="539495"/>
                  </a:moveTo>
                  <a:lnTo>
                    <a:pt x="2350008" y="539495"/>
                  </a:lnTo>
                  <a:lnTo>
                    <a:pt x="2350008" y="0"/>
                  </a:lnTo>
                  <a:lnTo>
                    <a:pt x="0" y="0"/>
                  </a:lnTo>
                  <a:lnTo>
                    <a:pt x="0" y="539495"/>
                  </a:lnTo>
                  <a:close/>
                </a:path>
              </a:pathLst>
            </a:custGeom>
            <a:solidFill>
              <a:srgbClr val="EE5200"/>
            </a:solidFill>
          </p:spPr>
          <p:txBody>
            <a:bodyPr bIns="0" lIns="0" rIns="0" rtlCol="0" tIns="0" wrap="square">
              <a:spAutoFit/>
            </a:bodyPr>
            <a:p>
              <a:endParaRPr dirty="0"/>
            </a:p>
          </p:txBody>
        </p:sp>
        <p:sp>
          <p:nvSpPr>
            <p:cNvPr id="1049494" name="object 22"/>
            <p:cNvSpPr/>
            <p:nvPr/>
          </p:nvSpPr>
          <p:spPr>
            <a:xfrm>
              <a:off x="3190494" y="3585209"/>
              <a:ext cx="2350008" cy="539495"/>
            </a:xfrm>
            <a:custGeom>
              <a:avLst/>
              <a:ahLst/>
              <a:rect l="l" t="t" r="r" b="b"/>
              <a:pathLst>
                <a:path w="2350007" h="539496">
                  <a:moveTo>
                    <a:pt x="0" y="539495"/>
                  </a:moveTo>
                  <a:lnTo>
                    <a:pt x="2350008" y="539495"/>
                  </a:lnTo>
                  <a:lnTo>
                    <a:pt x="2350008" y="0"/>
                  </a:lnTo>
                  <a:lnTo>
                    <a:pt x="0" y="0"/>
                  </a:lnTo>
                  <a:lnTo>
                    <a:pt x="0" y="539495"/>
                  </a:lnTo>
                  <a:close/>
                </a:path>
              </a:pathLst>
            </a:custGeom>
            <a:ln w="19812">
              <a:solidFill>
                <a:srgbClr val="FFFFFF"/>
              </a:solidFill>
            </a:ln>
          </p:spPr>
          <p:txBody>
            <a:bodyPr bIns="0" lIns="0" rIns="0" rtlCol="0" tIns="0" wrap="square">
              <a:spAutoFit/>
            </a:bodyPr>
            <a:p>
              <a:endParaRPr dirty="0"/>
            </a:p>
          </p:txBody>
        </p:sp>
        <p:sp>
          <p:nvSpPr>
            <p:cNvPr id="1049495" name="object 23"/>
            <p:cNvSpPr txBox="1"/>
            <p:nvPr/>
          </p:nvSpPr>
          <p:spPr>
            <a:xfrm>
              <a:off x="3541521" y="3743705"/>
              <a:ext cx="1647189" cy="256540"/>
            </a:xfrm>
            <a:prstGeom prst="rect"/>
          </p:spPr>
          <p:txBody>
            <a:bodyPr bIns="0" lIns="0" rIns="0" rtlCol="0" tIns="0" vert="horz" wrap="square">
              <a:spAutoFit/>
            </a:bodyPr>
            <a:p>
              <a:pPr marL="12700">
                <a:lnSpc>
                  <a:spcPct val="100000"/>
                </a:lnSpc>
              </a:pPr>
              <a:r>
                <a:rPr b="1" dirty="0" sz="1600" spc="-20">
                  <a:solidFill>
                    <a:srgbClr val="FFFFFF"/>
                  </a:solidFill>
                  <a:latin typeface="微软雅黑"/>
                  <a:cs typeface="微软雅黑"/>
                </a:rPr>
                <a:t>导致发生安全事故</a:t>
              </a:r>
              <a:endParaRPr dirty="0" sz="1600">
                <a:latin typeface="微软雅黑"/>
                <a:cs typeface="微软雅黑"/>
              </a:endParaRPr>
            </a:p>
          </p:txBody>
        </p:sp>
        <p:sp>
          <p:nvSpPr>
            <p:cNvPr id="1049496" name="object 24"/>
            <p:cNvSpPr/>
            <p:nvPr/>
          </p:nvSpPr>
          <p:spPr>
            <a:xfrm>
              <a:off x="3605021" y="4312158"/>
              <a:ext cx="1935479" cy="539495"/>
            </a:xfrm>
            <a:custGeom>
              <a:avLst/>
              <a:ahLst/>
              <a:rect l="l" t="t" r="r" b="b"/>
              <a:pathLst>
                <a:path w="1935479" h="539496">
                  <a:moveTo>
                    <a:pt x="0" y="539495"/>
                  </a:moveTo>
                  <a:lnTo>
                    <a:pt x="1935479" y="539495"/>
                  </a:lnTo>
                  <a:lnTo>
                    <a:pt x="1935479" y="0"/>
                  </a:lnTo>
                  <a:lnTo>
                    <a:pt x="0" y="0"/>
                  </a:lnTo>
                  <a:lnTo>
                    <a:pt x="0" y="539495"/>
                  </a:lnTo>
                  <a:close/>
                </a:path>
              </a:pathLst>
            </a:custGeom>
            <a:solidFill>
              <a:srgbClr val="EE5200"/>
            </a:solidFill>
          </p:spPr>
          <p:txBody>
            <a:bodyPr bIns="0" lIns="0" rIns="0" rtlCol="0" tIns="0" wrap="square">
              <a:spAutoFit/>
            </a:bodyPr>
            <a:p>
              <a:endParaRPr dirty="0"/>
            </a:p>
          </p:txBody>
        </p:sp>
        <p:sp>
          <p:nvSpPr>
            <p:cNvPr id="1049497" name="object 25"/>
            <p:cNvSpPr/>
            <p:nvPr/>
          </p:nvSpPr>
          <p:spPr>
            <a:xfrm>
              <a:off x="3605021" y="4312158"/>
              <a:ext cx="1935479" cy="539495"/>
            </a:xfrm>
            <a:custGeom>
              <a:avLst/>
              <a:ahLst/>
              <a:rect l="l" t="t" r="r" b="b"/>
              <a:pathLst>
                <a:path w="1935479" h="539496">
                  <a:moveTo>
                    <a:pt x="0" y="539495"/>
                  </a:moveTo>
                  <a:lnTo>
                    <a:pt x="1935479" y="539495"/>
                  </a:lnTo>
                  <a:lnTo>
                    <a:pt x="1935479" y="0"/>
                  </a:lnTo>
                  <a:lnTo>
                    <a:pt x="0" y="0"/>
                  </a:lnTo>
                  <a:lnTo>
                    <a:pt x="0" y="539495"/>
                  </a:lnTo>
                  <a:close/>
                </a:path>
              </a:pathLst>
            </a:custGeom>
            <a:ln w="19812">
              <a:solidFill>
                <a:srgbClr val="FFFFFF"/>
              </a:solidFill>
            </a:ln>
          </p:spPr>
          <p:txBody>
            <a:bodyPr bIns="0" lIns="0" rIns="0" rtlCol="0" tIns="0" wrap="square">
              <a:spAutoFit/>
            </a:bodyPr>
            <a:p>
              <a:endParaRPr dirty="0"/>
            </a:p>
          </p:txBody>
        </p:sp>
        <p:sp>
          <p:nvSpPr>
            <p:cNvPr id="1049498" name="object 26"/>
            <p:cNvSpPr txBox="1"/>
            <p:nvPr/>
          </p:nvSpPr>
          <p:spPr>
            <a:xfrm>
              <a:off x="4153915" y="4470907"/>
              <a:ext cx="836294" cy="256540"/>
            </a:xfrm>
            <a:prstGeom prst="rect"/>
          </p:spPr>
          <p:txBody>
            <a:bodyPr bIns="0" lIns="0" rIns="0" rtlCol="0" tIns="0" vert="horz" wrap="square">
              <a:spAutoFit/>
            </a:bodyPr>
            <a:p>
              <a:pPr marL="12700">
                <a:lnSpc>
                  <a:spcPct val="100000"/>
                </a:lnSpc>
              </a:pPr>
              <a:r>
                <a:rPr b="1" dirty="0" sz="1600" spc="-20">
                  <a:solidFill>
                    <a:srgbClr val="FFFFFF"/>
                  </a:solidFill>
                  <a:latin typeface="微软雅黑"/>
                  <a:cs typeface="微软雅黑"/>
                </a:rPr>
                <a:t>构成犯罪</a:t>
              </a:r>
              <a:endParaRPr dirty="0" sz="1600">
                <a:latin typeface="微软雅黑"/>
                <a:cs typeface="微软雅黑"/>
              </a:endParaRPr>
            </a:p>
          </p:txBody>
        </p:sp>
        <p:sp>
          <p:nvSpPr>
            <p:cNvPr id="1049499" name="object 27"/>
            <p:cNvSpPr/>
            <p:nvPr/>
          </p:nvSpPr>
          <p:spPr>
            <a:xfrm>
              <a:off x="6069329" y="2858261"/>
              <a:ext cx="2942844" cy="539496"/>
            </a:xfrm>
            <a:custGeom>
              <a:avLst/>
              <a:ahLst/>
              <a:rect l="l" t="t" r="r" b="b"/>
              <a:pathLst>
                <a:path w="2942844" h="539496">
                  <a:moveTo>
                    <a:pt x="0" y="539496"/>
                  </a:moveTo>
                  <a:lnTo>
                    <a:pt x="2942844" y="539496"/>
                  </a:lnTo>
                  <a:lnTo>
                    <a:pt x="2942844" y="0"/>
                  </a:lnTo>
                  <a:lnTo>
                    <a:pt x="0" y="0"/>
                  </a:lnTo>
                  <a:lnTo>
                    <a:pt x="0" y="539496"/>
                  </a:lnTo>
                  <a:close/>
                </a:path>
              </a:pathLst>
            </a:custGeom>
            <a:solidFill>
              <a:srgbClr val="205A6B"/>
            </a:solidFill>
          </p:spPr>
          <p:txBody>
            <a:bodyPr bIns="0" lIns="0" rIns="0" rtlCol="0" tIns="0" wrap="square">
              <a:spAutoFit/>
            </a:bodyPr>
            <a:p>
              <a:endParaRPr dirty="0"/>
            </a:p>
          </p:txBody>
        </p:sp>
        <p:sp>
          <p:nvSpPr>
            <p:cNvPr id="1049500" name="object 28"/>
            <p:cNvSpPr/>
            <p:nvPr/>
          </p:nvSpPr>
          <p:spPr>
            <a:xfrm>
              <a:off x="6069329" y="2858261"/>
              <a:ext cx="2942844" cy="539496"/>
            </a:xfrm>
            <a:custGeom>
              <a:avLst/>
              <a:ahLst/>
              <a:rect l="l" t="t" r="r" b="b"/>
              <a:pathLst>
                <a:path w="2942844" h="539496">
                  <a:moveTo>
                    <a:pt x="0" y="539496"/>
                  </a:moveTo>
                  <a:lnTo>
                    <a:pt x="2942844" y="539496"/>
                  </a:lnTo>
                  <a:lnTo>
                    <a:pt x="2942844" y="0"/>
                  </a:lnTo>
                  <a:lnTo>
                    <a:pt x="0" y="0"/>
                  </a:lnTo>
                  <a:lnTo>
                    <a:pt x="0" y="539496"/>
                  </a:lnTo>
                  <a:close/>
                </a:path>
              </a:pathLst>
            </a:custGeom>
            <a:ln w="19812">
              <a:solidFill>
                <a:srgbClr val="FFFFFF"/>
              </a:solidFill>
            </a:ln>
          </p:spPr>
          <p:txBody>
            <a:bodyPr bIns="0" lIns="0" rIns="0" rtlCol="0" tIns="0" wrap="square">
              <a:spAutoFit/>
            </a:bodyPr>
            <a:p>
              <a:endParaRPr dirty="0"/>
            </a:p>
          </p:txBody>
        </p:sp>
        <p:sp>
          <p:nvSpPr>
            <p:cNvPr id="1049501" name="object 29"/>
            <p:cNvSpPr/>
            <p:nvPr/>
          </p:nvSpPr>
          <p:spPr>
            <a:xfrm>
              <a:off x="6069329" y="3585209"/>
              <a:ext cx="2942844" cy="539495"/>
            </a:xfrm>
            <a:custGeom>
              <a:avLst/>
              <a:ahLst/>
              <a:rect l="l" t="t" r="r" b="b"/>
              <a:pathLst>
                <a:path w="2942844" h="539496">
                  <a:moveTo>
                    <a:pt x="0" y="539495"/>
                  </a:moveTo>
                  <a:lnTo>
                    <a:pt x="2942844" y="539495"/>
                  </a:lnTo>
                  <a:lnTo>
                    <a:pt x="2942844" y="0"/>
                  </a:lnTo>
                  <a:lnTo>
                    <a:pt x="0" y="0"/>
                  </a:lnTo>
                  <a:lnTo>
                    <a:pt x="0" y="539495"/>
                  </a:lnTo>
                  <a:close/>
                </a:path>
              </a:pathLst>
            </a:custGeom>
            <a:solidFill>
              <a:srgbClr val="205A6B"/>
            </a:solidFill>
          </p:spPr>
          <p:txBody>
            <a:bodyPr bIns="0" lIns="0" rIns="0" rtlCol="0" tIns="0" wrap="square">
              <a:spAutoFit/>
            </a:bodyPr>
            <a:p>
              <a:endParaRPr dirty="0"/>
            </a:p>
          </p:txBody>
        </p:sp>
        <p:sp>
          <p:nvSpPr>
            <p:cNvPr id="1049502" name="object 30"/>
            <p:cNvSpPr/>
            <p:nvPr/>
          </p:nvSpPr>
          <p:spPr>
            <a:xfrm>
              <a:off x="6069329" y="3585209"/>
              <a:ext cx="2942844" cy="539495"/>
            </a:xfrm>
            <a:custGeom>
              <a:avLst/>
              <a:ahLst/>
              <a:rect l="l" t="t" r="r" b="b"/>
              <a:pathLst>
                <a:path w="2942844" h="539496">
                  <a:moveTo>
                    <a:pt x="0" y="539495"/>
                  </a:moveTo>
                  <a:lnTo>
                    <a:pt x="2942844" y="539495"/>
                  </a:lnTo>
                  <a:lnTo>
                    <a:pt x="2942844" y="0"/>
                  </a:lnTo>
                  <a:lnTo>
                    <a:pt x="0" y="0"/>
                  </a:lnTo>
                  <a:lnTo>
                    <a:pt x="0" y="539495"/>
                  </a:lnTo>
                  <a:close/>
                </a:path>
              </a:pathLst>
            </a:custGeom>
            <a:ln w="19812">
              <a:solidFill>
                <a:srgbClr val="FFFFFF"/>
              </a:solidFill>
            </a:ln>
          </p:spPr>
          <p:txBody>
            <a:bodyPr bIns="0" lIns="0" rIns="0" rtlCol="0" tIns="0" wrap="square">
              <a:spAutoFit/>
            </a:bodyPr>
            <a:p>
              <a:endParaRPr dirty="0"/>
            </a:p>
          </p:txBody>
        </p:sp>
        <p:sp>
          <p:nvSpPr>
            <p:cNvPr id="1049503" name="object 31"/>
            <p:cNvSpPr/>
            <p:nvPr/>
          </p:nvSpPr>
          <p:spPr>
            <a:xfrm>
              <a:off x="6069329" y="4312158"/>
              <a:ext cx="2942844" cy="539495"/>
            </a:xfrm>
            <a:custGeom>
              <a:avLst/>
              <a:ahLst/>
              <a:rect l="l" t="t" r="r" b="b"/>
              <a:pathLst>
                <a:path w="2942844" h="539496">
                  <a:moveTo>
                    <a:pt x="0" y="539495"/>
                  </a:moveTo>
                  <a:lnTo>
                    <a:pt x="2942844" y="539495"/>
                  </a:lnTo>
                  <a:lnTo>
                    <a:pt x="2942844" y="0"/>
                  </a:lnTo>
                  <a:lnTo>
                    <a:pt x="0" y="0"/>
                  </a:lnTo>
                  <a:lnTo>
                    <a:pt x="0" y="539495"/>
                  </a:lnTo>
                  <a:close/>
                </a:path>
              </a:pathLst>
            </a:custGeom>
            <a:solidFill>
              <a:srgbClr val="205A6B"/>
            </a:solidFill>
          </p:spPr>
          <p:txBody>
            <a:bodyPr bIns="0" lIns="0" rIns="0" rtlCol="0" tIns="0" wrap="square">
              <a:spAutoFit/>
            </a:bodyPr>
            <a:p>
              <a:endParaRPr dirty="0"/>
            </a:p>
          </p:txBody>
        </p:sp>
        <p:sp>
          <p:nvSpPr>
            <p:cNvPr id="1049504" name="object 32"/>
            <p:cNvSpPr/>
            <p:nvPr/>
          </p:nvSpPr>
          <p:spPr>
            <a:xfrm>
              <a:off x="6069329" y="4312158"/>
              <a:ext cx="2942844" cy="539495"/>
            </a:xfrm>
            <a:custGeom>
              <a:avLst/>
              <a:ahLst/>
              <a:rect l="l" t="t" r="r" b="b"/>
              <a:pathLst>
                <a:path w="2942844" h="539496">
                  <a:moveTo>
                    <a:pt x="0" y="539495"/>
                  </a:moveTo>
                  <a:lnTo>
                    <a:pt x="2942844" y="539495"/>
                  </a:lnTo>
                  <a:lnTo>
                    <a:pt x="2942844" y="0"/>
                  </a:lnTo>
                  <a:lnTo>
                    <a:pt x="0" y="0"/>
                  </a:lnTo>
                  <a:lnTo>
                    <a:pt x="0" y="539495"/>
                  </a:lnTo>
                  <a:close/>
                </a:path>
              </a:pathLst>
            </a:custGeom>
            <a:ln w="19812">
              <a:solidFill>
                <a:srgbClr val="FFFFFF"/>
              </a:solidFill>
            </a:ln>
          </p:spPr>
          <p:txBody>
            <a:bodyPr bIns="0" lIns="0" rIns="0" rtlCol="0" tIns="0" wrap="square">
              <a:spAutoFit/>
            </a:bodyPr>
            <a:p>
              <a:endParaRPr dirty="0"/>
            </a:p>
          </p:txBody>
        </p:sp>
        <p:sp>
          <p:nvSpPr>
            <p:cNvPr id="1049505" name="object 33"/>
            <p:cNvSpPr txBox="1"/>
            <p:nvPr/>
          </p:nvSpPr>
          <p:spPr>
            <a:xfrm>
              <a:off x="6069202" y="3009187"/>
              <a:ext cx="2863215" cy="1522426"/>
            </a:xfrm>
            <a:prstGeom prst="rect"/>
          </p:spPr>
          <p:txBody>
            <a:bodyPr bIns="0" lIns="0" rIns="0" rtlCol="0" tIns="0" vert="horz" wrap="square">
              <a:spAutoFit/>
            </a:bodyPr>
            <a:p>
              <a:pPr algn="ctr">
                <a:lnSpc>
                  <a:spcPct val="100000"/>
                </a:lnSpc>
              </a:pPr>
              <a:r>
                <a:rPr b="1" dirty="0" sz="1600" spc="-20" err="1">
                  <a:solidFill>
                    <a:srgbClr val="FFFFFF"/>
                  </a:solidFill>
                  <a:latin typeface="微软雅黑"/>
                  <a:cs typeface="微软雅黑"/>
                </a:rPr>
                <a:t>责令限期改正</a:t>
              </a:r>
              <a:endParaRPr altLang="zh-CN" b="1" dirty="0" sz="1600" lang="en-US" spc="-20">
                <a:solidFill>
                  <a:srgbClr val="FFFFFF"/>
                </a:solidFill>
                <a:latin typeface="微软雅黑"/>
                <a:cs typeface="微软雅黑"/>
              </a:endParaRPr>
            </a:p>
            <a:p>
              <a:pPr algn="ctr">
                <a:lnSpc>
                  <a:spcPct val="100000"/>
                </a:lnSpc>
              </a:pPr>
              <a:endParaRPr dirty="0" sz="1600">
                <a:latin typeface="微软雅黑"/>
                <a:cs typeface="微软雅黑"/>
              </a:endParaRPr>
            </a:p>
            <a:p>
              <a:pPr algn="ctr" indent="0" marL="12065" marR="6350">
                <a:lnSpc>
                  <a:spcPct val="298200"/>
                </a:lnSpc>
              </a:pPr>
              <a:r>
                <a:rPr b="1" dirty="0" sz="1600" spc="-20" err="1">
                  <a:solidFill>
                    <a:srgbClr val="FFFFFF"/>
                  </a:solidFill>
                  <a:latin typeface="微软雅黑"/>
                  <a:cs typeface="微软雅黑"/>
                </a:rPr>
                <a:t>暂停或撤销其安全生产有关资格</a:t>
              </a:r>
              <a:endParaRPr altLang="zh-CN" b="1" dirty="0" sz="1600" lang="en-US" spc="-20">
                <a:solidFill>
                  <a:srgbClr val="FFFFFF"/>
                </a:solidFill>
                <a:latin typeface="微软雅黑"/>
                <a:cs typeface="微软雅黑"/>
              </a:endParaRPr>
            </a:p>
            <a:p>
              <a:pPr algn="ctr" indent="0" marL="12065" marR="6350">
                <a:lnSpc>
                  <a:spcPct val="298200"/>
                </a:lnSpc>
              </a:pPr>
              <a:r>
                <a:rPr b="1" dirty="0" sz="1600" spc="-20">
                  <a:solidFill>
                    <a:srgbClr val="FFFFFF"/>
                  </a:solidFill>
                  <a:latin typeface="微软雅黑"/>
                  <a:cs typeface="微软雅黑"/>
                </a:rPr>
                <a:t> 追究刑事责任</a:t>
              </a:r>
              <a:endParaRPr dirty="0" sz="1600">
                <a:latin typeface="微软雅黑"/>
                <a:cs typeface="微软雅黑"/>
              </a:endParaRPr>
            </a:p>
          </p:txBody>
        </p:sp>
        <p:sp>
          <p:nvSpPr>
            <p:cNvPr id="1049506" name="object 34"/>
            <p:cNvSpPr/>
            <p:nvPr/>
          </p:nvSpPr>
          <p:spPr>
            <a:xfrm>
              <a:off x="5613653" y="2911601"/>
              <a:ext cx="396240" cy="432815"/>
            </a:xfrm>
            <a:custGeom>
              <a:avLst/>
              <a:ahLst/>
              <a:rect l="l" t="t" r="r" b="b"/>
              <a:pathLst>
                <a:path w="396240" h="432815">
                  <a:moveTo>
                    <a:pt x="198120" y="0"/>
                  </a:moveTo>
                  <a:lnTo>
                    <a:pt x="198120" y="108203"/>
                  </a:lnTo>
                  <a:lnTo>
                    <a:pt x="0" y="108203"/>
                  </a:lnTo>
                  <a:lnTo>
                    <a:pt x="0" y="324612"/>
                  </a:lnTo>
                  <a:lnTo>
                    <a:pt x="198120" y="324612"/>
                  </a:lnTo>
                  <a:lnTo>
                    <a:pt x="198120" y="432815"/>
                  </a:lnTo>
                  <a:lnTo>
                    <a:pt x="396240" y="216408"/>
                  </a:lnTo>
                  <a:lnTo>
                    <a:pt x="198120" y="0"/>
                  </a:lnTo>
                  <a:close/>
                </a:path>
              </a:pathLst>
            </a:custGeom>
            <a:solidFill>
              <a:srgbClr val="FFFFFF"/>
            </a:solidFill>
          </p:spPr>
          <p:txBody>
            <a:bodyPr bIns="0" lIns="0" rIns="0" rtlCol="0" tIns="0" wrap="square">
              <a:spAutoFit/>
            </a:bodyPr>
            <a:p>
              <a:endParaRPr dirty="0"/>
            </a:p>
          </p:txBody>
        </p:sp>
        <p:sp>
          <p:nvSpPr>
            <p:cNvPr id="1049507" name="object 35"/>
            <p:cNvSpPr/>
            <p:nvPr/>
          </p:nvSpPr>
          <p:spPr>
            <a:xfrm>
              <a:off x="5613653" y="2911601"/>
              <a:ext cx="396240" cy="432815"/>
            </a:xfrm>
            <a:custGeom>
              <a:avLst/>
              <a:ahLst/>
              <a:rect l="l" t="t" r="r" b="b"/>
              <a:pathLst>
                <a:path w="396240" h="432815">
                  <a:moveTo>
                    <a:pt x="0" y="108203"/>
                  </a:moveTo>
                  <a:lnTo>
                    <a:pt x="198120" y="108203"/>
                  </a:lnTo>
                  <a:lnTo>
                    <a:pt x="198120" y="0"/>
                  </a:lnTo>
                  <a:lnTo>
                    <a:pt x="396240" y="216408"/>
                  </a:lnTo>
                  <a:lnTo>
                    <a:pt x="198120" y="432815"/>
                  </a:lnTo>
                  <a:lnTo>
                    <a:pt x="198120" y="324612"/>
                  </a:lnTo>
                  <a:lnTo>
                    <a:pt x="0" y="324612"/>
                  </a:lnTo>
                  <a:lnTo>
                    <a:pt x="0" y="108203"/>
                  </a:lnTo>
                  <a:close/>
                </a:path>
              </a:pathLst>
            </a:custGeom>
            <a:ln w="19812">
              <a:solidFill>
                <a:srgbClr val="FFFFFF"/>
              </a:solidFill>
            </a:ln>
          </p:spPr>
          <p:txBody>
            <a:bodyPr bIns="0" lIns="0" rIns="0" rtlCol="0" tIns="0" wrap="square">
              <a:spAutoFit/>
            </a:bodyPr>
            <a:p>
              <a:endParaRPr dirty="0"/>
            </a:p>
          </p:txBody>
        </p:sp>
        <p:sp>
          <p:nvSpPr>
            <p:cNvPr id="1049508" name="object 36"/>
            <p:cNvSpPr/>
            <p:nvPr/>
          </p:nvSpPr>
          <p:spPr>
            <a:xfrm>
              <a:off x="5613653" y="3638550"/>
              <a:ext cx="396240" cy="431292"/>
            </a:xfrm>
            <a:custGeom>
              <a:avLst/>
              <a:ahLst/>
              <a:rect l="l" t="t" r="r" b="b"/>
              <a:pathLst>
                <a:path w="396240" h="431292">
                  <a:moveTo>
                    <a:pt x="198120" y="0"/>
                  </a:moveTo>
                  <a:lnTo>
                    <a:pt x="198120" y="107823"/>
                  </a:lnTo>
                  <a:lnTo>
                    <a:pt x="0" y="107823"/>
                  </a:lnTo>
                  <a:lnTo>
                    <a:pt x="0" y="323469"/>
                  </a:lnTo>
                  <a:lnTo>
                    <a:pt x="198120" y="323469"/>
                  </a:lnTo>
                  <a:lnTo>
                    <a:pt x="198120" y="431292"/>
                  </a:lnTo>
                  <a:lnTo>
                    <a:pt x="396240" y="215645"/>
                  </a:lnTo>
                  <a:lnTo>
                    <a:pt x="198120" y="0"/>
                  </a:lnTo>
                  <a:close/>
                </a:path>
              </a:pathLst>
            </a:custGeom>
            <a:solidFill>
              <a:srgbClr val="FFFFFF"/>
            </a:solidFill>
          </p:spPr>
          <p:txBody>
            <a:bodyPr bIns="0" lIns="0" rIns="0" rtlCol="0" tIns="0" wrap="square">
              <a:spAutoFit/>
            </a:bodyPr>
            <a:p>
              <a:endParaRPr dirty="0"/>
            </a:p>
          </p:txBody>
        </p:sp>
        <p:sp>
          <p:nvSpPr>
            <p:cNvPr id="1049509" name="object 37"/>
            <p:cNvSpPr/>
            <p:nvPr/>
          </p:nvSpPr>
          <p:spPr>
            <a:xfrm>
              <a:off x="5613653" y="3638550"/>
              <a:ext cx="396240" cy="431292"/>
            </a:xfrm>
            <a:custGeom>
              <a:avLst/>
              <a:ahLst/>
              <a:rect l="l" t="t" r="r" b="b"/>
              <a:pathLst>
                <a:path w="396240" h="431292">
                  <a:moveTo>
                    <a:pt x="0" y="107823"/>
                  </a:moveTo>
                  <a:lnTo>
                    <a:pt x="198120" y="107823"/>
                  </a:lnTo>
                  <a:lnTo>
                    <a:pt x="198120" y="0"/>
                  </a:lnTo>
                  <a:lnTo>
                    <a:pt x="396240" y="215645"/>
                  </a:lnTo>
                  <a:lnTo>
                    <a:pt x="198120" y="431292"/>
                  </a:lnTo>
                  <a:lnTo>
                    <a:pt x="198120" y="323469"/>
                  </a:lnTo>
                  <a:lnTo>
                    <a:pt x="0" y="323469"/>
                  </a:lnTo>
                  <a:lnTo>
                    <a:pt x="0" y="107823"/>
                  </a:lnTo>
                  <a:close/>
                </a:path>
              </a:pathLst>
            </a:custGeom>
            <a:ln w="19811">
              <a:solidFill>
                <a:srgbClr val="FFFFFF"/>
              </a:solidFill>
            </a:ln>
          </p:spPr>
          <p:txBody>
            <a:bodyPr bIns="0" lIns="0" rIns="0" rtlCol="0" tIns="0" wrap="square">
              <a:spAutoFit/>
            </a:bodyPr>
            <a:p>
              <a:endParaRPr dirty="0"/>
            </a:p>
          </p:txBody>
        </p:sp>
        <p:sp>
          <p:nvSpPr>
            <p:cNvPr id="1049510" name="object 38"/>
            <p:cNvSpPr/>
            <p:nvPr/>
          </p:nvSpPr>
          <p:spPr>
            <a:xfrm>
              <a:off x="5613653" y="4367021"/>
              <a:ext cx="396240" cy="431291"/>
            </a:xfrm>
            <a:custGeom>
              <a:avLst/>
              <a:ahLst/>
              <a:rect l="l" t="t" r="r" b="b"/>
              <a:pathLst>
                <a:path w="396240" h="431291">
                  <a:moveTo>
                    <a:pt x="198120" y="0"/>
                  </a:moveTo>
                  <a:lnTo>
                    <a:pt x="198120" y="107822"/>
                  </a:lnTo>
                  <a:lnTo>
                    <a:pt x="0" y="107822"/>
                  </a:lnTo>
                  <a:lnTo>
                    <a:pt x="0" y="323469"/>
                  </a:lnTo>
                  <a:lnTo>
                    <a:pt x="198120" y="323469"/>
                  </a:lnTo>
                  <a:lnTo>
                    <a:pt x="198120" y="431291"/>
                  </a:lnTo>
                  <a:lnTo>
                    <a:pt x="396240" y="215645"/>
                  </a:lnTo>
                  <a:lnTo>
                    <a:pt x="198120" y="0"/>
                  </a:lnTo>
                  <a:close/>
                </a:path>
              </a:pathLst>
            </a:custGeom>
            <a:solidFill>
              <a:srgbClr val="FFFFFF"/>
            </a:solidFill>
          </p:spPr>
          <p:txBody>
            <a:bodyPr bIns="0" lIns="0" rIns="0" rtlCol="0" tIns="0" wrap="square">
              <a:spAutoFit/>
            </a:bodyPr>
            <a:p>
              <a:endParaRPr dirty="0"/>
            </a:p>
          </p:txBody>
        </p:sp>
        <p:sp>
          <p:nvSpPr>
            <p:cNvPr id="1049511" name="object 39"/>
            <p:cNvSpPr/>
            <p:nvPr/>
          </p:nvSpPr>
          <p:spPr>
            <a:xfrm>
              <a:off x="5613653" y="4367021"/>
              <a:ext cx="396240" cy="431291"/>
            </a:xfrm>
            <a:custGeom>
              <a:avLst/>
              <a:ahLst/>
              <a:rect l="l" t="t" r="r" b="b"/>
              <a:pathLst>
                <a:path w="396240" h="431291">
                  <a:moveTo>
                    <a:pt x="0" y="107822"/>
                  </a:moveTo>
                  <a:lnTo>
                    <a:pt x="198120" y="107822"/>
                  </a:lnTo>
                  <a:lnTo>
                    <a:pt x="198120" y="0"/>
                  </a:lnTo>
                  <a:lnTo>
                    <a:pt x="396240" y="215645"/>
                  </a:lnTo>
                  <a:lnTo>
                    <a:pt x="198120" y="431291"/>
                  </a:lnTo>
                  <a:lnTo>
                    <a:pt x="198120" y="323469"/>
                  </a:lnTo>
                  <a:lnTo>
                    <a:pt x="0" y="323469"/>
                  </a:lnTo>
                  <a:lnTo>
                    <a:pt x="0" y="107822"/>
                  </a:lnTo>
                  <a:close/>
                </a:path>
              </a:pathLst>
            </a:custGeom>
            <a:ln w="19811">
              <a:solidFill>
                <a:srgbClr val="FFFFFF"/>
              </a:solidFill>
            </a:ln>
          </p:spPr>
          <p:txBody>
            <a:bodyPr bIns="0" lIns="0" rIns="0" rtlCol="0" tIns="0" wrap="square">
              <a:spAutoFit/>
            </a:bodyPr>
            <a:p>
              <a:endParaRPr dirty="0"/>
            </a:p>
          </p:txBody>
        </p:sp>
        <p:sp>
          <p:nvSpPr>
            <p:cNvPr id="1049512" name="object 40"/>
            <p:cNvSpPr/>
            <p:nvPr/>
          </p:nvSpPr>
          <p:spPr>
            <a:xfrm>
              <a:off x="2865882" y="3815334"/>
              <a:ext cx="323850" cy="76200"/>
            </a:xfrm>
            <a:custGeom>
              <a:avLst/>
              <a:ahLst/>
              <a:rect l="l" t="t" r="r" b="b"/>
              <a:pathLst>
                <a:path w="323850" h="76200">
                  <a:moveTo>
                    <a:pt x="247650" y="0"/>
                  </a:moveTo>
                  <a:lnTo>
                    <a:pt x="247650" y="76200"/>
                  </a:lnTo>
                  <a:lnTo>
                    <a:pt x="304038" y="48006"/>
                  </a:lnTo>
                  <a:lnTo>
                    <a:pt x="260350" y="48006"/>
                  </a:lnTo>
                  <a:lnTo>
                    <a:pt x="260350" y="28194"/>
                  </a:lnTo>
                  <a:lnTo>
                    <a:pt x="304038" y="28194"/>
                  </a:lnTo>
                  <a:lnTo>
                    <a:pt x="247650" y="0"/>
                  </a:lnTo>
                  <a:close/>
                </a:path>
                <a:path w="323850" h="76200">
                  <a:moveTo>
                    <a:pt x="247650" y="28194"/>
                  </a:moveTo>
                  <a:lnTo>
                    <a:pt x="0" y="28194"/>
                  </a:lnTo>
                  <a:lnTo>
                    <a:pt x="0" y="48006"/>
                  </a:lnTo>
                  <a:lnTo>
                    <a:pt x="247650" y="48006"/>
                  </a:lnTo>
                  <a:lnTo>
                    <a:pt x="247650" y="28194"/>
                  </a:lnTo>
                  <a:close/>
                </a:path>
                <a:path w="323850" h="76200">
                  <a:moveTo>
                    <a:pt x="304038" y="28194"/>
                  </a:moveTo>
                  <a:lnTo>
                    <a:pt x="260350" y="28194"/>
                  </a:lnTo>
                  <a:lnTo>
                    <a:pt x="260350" y="48006"/>
                  </a:lnTo>
                  <a:lnTo>
                    <a:pt x="304038" y="48006"/>
                  </a:lnTo>
                  <a:lnTo>
                    <a:pt x="323850" y="38100"/>
                  </a:lnTo>
                  <a:lnTo>
                    <a:pt x="304038" y="28194"/>
                  </a:lnTo>
                  <a:close/>
                </a:path>
              </a:pathLst>
            </a:custGeom>
            <a:solidFill>
              <a:srgbClr val="FFFFFF"/>
            </a:solidFill>
          </p:spPr>
          <p:txBody>
            <a:bodyPr bIns="0" lIns="0" rIns="0" rtlCol="0" tIns="0" wrap="square">
              <a:spAutoFit/>
            </a:bodyPr>
            <a:p>
              <a:endParaRPr dirty="0"/>
            </a:p>
          </p:txBody>
        </p:sp>
        <p:sp>
          <p:nvSpPr>
            <p:cNvPr id="1049513" name="object 41"/>
            <p:cNvSpPr/>
            <p:nvPr/>
          </p:nvSpPr>
          <p:spPr>
            <a:xfrm>
              <a:off x="2875026" y="3412997"/>
              <a:ext cx="0" cy="468375"/>
            </a:xfrm>
            <a:custGeom>
              <a:avLst/>
              <a:ahLst/>
              <a:rect l="l" t="t" r="r" b="b"/>
              <a:pathLst>
                <a:path h="468375">
                  <a:moveTo>
                    <a:pt x="0" y="0"/>
                  </a:moveTo>
                  <a:lnTo>
                    <a:pt x="0" y="468375"/>
                  </a:lnTo>
                </a:path>
              </a:pathLst>
            </a:custGeom>
            <a:ln w="19812">
              <a:solidFill>
                <a:srgbClr val="FFFFFF"/>
              </a:solidFill>
            </a:ln>
          </p:spPr>
          <p:txBody>
            <a:bodyPr bIns="0" lIns="0" rIns="0" rtlCol="0" tIns="0" wrap="square">
              <a:spAutoFit/>
            </a:bodyPr>
            <a:p>
              <a:endParaRPr dirty="0"/>
            </a:p>
          </p:txBody>
        </p:sp>
        <p:sp>
          <p:nvSpPr>
            <p:cNvPr id="1049514" name="object 42"/>
            <p:cNvSpPr/>
            <p:nvPr/>
          </p:nvSpPr>
          <p:spPr>
            <a:xfrm>
              <a:off x="3201161" y="4531614"/>
              <a:ext cx="323850" cy="76200"/>
            </a:xfrm>
            <a:custGeom>
              <a:avLst/>
              <a:ahLst/>
              <a:rect l="l" t="t" r="r" b="b"/>
              <a:pathLst>
                <a:path w="323850" h="76200">
                  <a:moveTo>
                    <a:pt x="247650" y="0"/>
                  </a:moveTo>
                  <a:lnTo>
                    <a:pt x="247650" y="76200"/>
                  </a:lnTo>
                  <a:lnTo>
                    <a:pt x="304038" y="48006"/>
                  </a:lnTo>
                  <a:lnTo>
                    <a:pt x="260350" y="48006"/>
                  </a:lnTo>
                  <a:lnTo>
                    <a:pt x="260350" y="28193"/>
                  </a:lnTo>
                  <a:lnTo>
                    <a:pt x="304038" y="28193"/>
                  </a:lnTo>
                  <a:lnTo>
                    <a:pt x="247650" y="0"/>
                  </a:lnTo>
                  <a:close/>
                </a:path>
                <a:path w="323850" h="76200">
                  <a:moveTo>
                    <a:pt x="247650" y="28193"/>
                  </a:moveTo>
                  <a:lnTo>
                    <a:pt x="0" y="28193"/>
                  </a:lnTo>
                  <a:lnTo>
                    <a:pt x="0" y="48006"/>
                  </a:lnTo>
                  <a:lnTo>
                    <a:pt x="247650" y="48006"/>
                  </a:lnTo>
                  <a:lnTo>
                    <a:pt x="247650" y="28193"/>
                  </a:lnTo>
                  <a:close/>
                </a:path>
                <a:path w="323850" h="76200">
                  <a:moveTo>
                    <a:pt x="304038" y="28193"/>
                  </a:moveTo>
                  <a:lnTo>
                    <a:pt x="260350" y="28193"/>
                  </a:lnTo>
                  <a:lnTo>
                    <a:pt x="260350" y="48006"/>
                  </a:lnTo>
                  <a:lnTo>
                    <a:pt x="304038" y="48006"/>
                  </a:lnTo>
                  <a:lnTo>
                    <a:pt x="323850" y="38100"/>
                  </a:lnTo>
                  <a:lnTo>
                    <a:pt x="304038" y="28193"/>
                  </a:lnTo>
                  <a:close/>
                </a:path>
              </a:pathLst>
            </a:custGeom>
            <a:solidFill>
              <a:srgbClr val="FFFFFF"/>
            </a:solidFill>
          </p:spPr>
          <p:txBody>
            <a:bodyPr bIns="0" lIns="0" rIns="0" rtlCol="0" tIns="0" wrap="square">
              <a:spAutoFit/>
            </a:bodyPr>
            <a:p>
              <a:endParaRPr dirty="0"/>
            </a:p>
          </p:txBody>
        </p:sp>
        <p:sp>
          <p:nvSpPr>
            <p:cNvPr id="1049515" name="object 43"/>
            <p:cNvSpPr/>
            <p:nvPr/>
          </p:nvSpPr>
          <p:spPr>
            <a:xfrm>
              <a:off x="3210305" y="4129278"/>
              <a:ext cx="0" cy="466725"/>
            </a:xfrm>
            <a:custGeom>
              <a:avLst/>
              <a:ahLst/>
              <a:rect l="l" t="t" r="r" b="b"/>
              <a:pathLst>
                <a:path h="466725">
                  <a:moveTo>
                    <a:pt x="0" y="0"/>
                  </a:moveTo>
                  <a:lnTo>
                    <a:pt x="0" y="466725"/>
                  </a:lnTo>
                </a:path>
              </a:pathLst>
            </a:custGeom>
            <a:ln w="19812">
              <a:solidFill>
                <a:srgbClr val="FFFFFF"/>
              </a:solidFill>
            </a:ln>
          </p:spPr>
          <p:txBody>
            <a:bodyPr bIns="0" lIns="0" rIns="0" rtlCol="0" tIns="0" wrap="square">
              <a:spAutoFit/>
            </a:bodyPr>
            <a:p>
              <a:endParaRPr dirty="0"/>
            </a:p>
          </p:txBody>
        </p:sp>
      </p:grpSp>
      <p:grpSp>
        <p:nvGrpSpPr>
          <p:cNvPr id="222" name="组合 44"/>
          <p:cNvGrpSpPr/>
          <p:nvPr/>
        </p:nvGrpSpPr>
        <p:grpSpPr>
          <a:xfrm>
            <a:off x="194519" y="948674"/>
            <a:ext cx="3903633" cy="523220"/>
            <a:chOff x="400233" y="909514"/>
            <a:chExt cx="3903633" cy="523220"/>
          </a:xfrm>
        </p:grpSpPr>
        <p:sp>
          <p:nvSpPr>
            <p:cNvPr id="1049516" name="矩形 45"/>
            <p:cNvSpPr/>
            <p:nvPr/>
          </p:nvSpPr>
          <p:spPr>
            <a:xfrm flipH="1">
              <a:off x="400233" y="929898"/>
              <a:ext cx="226334" cy="502836"/>
            </a:xfrm>
            <a:prstGeom prst="rect"/>
            <a:solidFill>
              <a:srgbClr val="0071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solidFill>
                  <a:srgbClr val="FFFF00"/>
                </a:solidFill>
              </a:endParaRPr>
            </a:p>
          </p:txBody>
        </p:sp>
        <p:sp>
          <p:nvSpPr>
            <p:cNvPr id="1049517" name="文本框 46"/>
            <p:cNvSpPr txBox="1"/>
            <p:nvPr/>
          </p:nvSpPr>
          <p:spPr>
            <a:xfrm>
              <a:off x="626567" y="909514"/>
              <a:ext cx="3677299" cy="523220"/>
            </a:xfrm>
            <a:prstGeom prst="rect"/>
            <a:noFill/>
          </p:spPr>
          <p:txBody>
            <a:bodyPr rtlCol="0" wrap="square">
              <a:spAutoFit/>
            </a:bodyPr>
            <a:p>
              <a:r>
                <a:rPr altLang="en-US" b="1" dirty="0" sz="2800" lang="zh-CN">
                  <a:solidFill>
                    <a:schemeClr val="bg1">
                      <a:lumMod val="50000"/>
                    </a:schemeClr>
                  </a:solidFill>
                  <a:latin typeface="微软雅黑" panose="020B0503020204020204" pitchFamily="34" charset="-122"/>
                  <a:ea typeface="微软雅黑" panose="020B0503020204020204" pitchFamily="34" charset="-122"/>
                </a:rPr>
                <a:t>第六章</a:t>
              </a:r>
              <a:r>
                <a:rPr altLang="zh-CN" b="1" dirty="0" sz="2800" lang="en-US">
                  <a:solidFill>
                    <a:schemeClr val="bg1">
                      <a:lumMod val="50000"/>
                    </a:schemeClr>
                  </a:solidFill>
                  <a:latin typeface="微软雅黑" panose="020B0503020204020204" pitchFamily="34" charset="-122"/>
                  <a:ea typeface="微软雅黑" panose="020B0503020204020204" pitchFamily="34" charset="-122"/>
                </a:rPr>
                <a:t>&lt;</a:t>
              </a:r>
              <a:r>
                <a:rPr altLang="en-US" b="1" dirty="0" sz="2800" lang="zh-CN">
                  <a:solidFill>
                    <a:schemeClr val="bg1">
                      <a:lumMod val="50000"/>
                    </a:schemeClr>
                  </a:solidFill>
                  <a:latin typeface="微软雅黑" panose="020B0503020204020204" pitchFamily="34" charset="-122"/>
                  <a:ea typeface="微软雅黑" panose="020B0503020204020204" pitchFamily="34" charset="-122"/>
                </a:rPr>
                <a:t>第九十六条</a:t>
              </a:r>
              <a:r>
                <a:rPr altLang="zh-CN" b="1" dirty="0" sz="2800" lang="en-US">
                  <a:solidFill>
                    <a:schemeClr val="bg1">
                      <a:lumMod val="50000"/>
                    </a:schemeClr>
                  </a:solidFill>
                  <a:latin typeface="微软雅黑" panose="020B0503020204020204" pitchFamily="34" charset="-122"/>
                  <a:ea typeface="微软雅黑" panose="020B0503020204020204" pitchFamily="34" charset="-122"/>
                </a:rPr>
                <a:t>&gt;</a:t>
              </a:r>
              <a:endParaRPr altLang="en-US" b="1" dirty="0" sz="2800" lang="zh-CN">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049518" name="文本框 48"/>
          <p:cNvSpPr txBox="1"/>
          <p:nvPr/>
        </p:nvSpPr>
        <p:spPr>
          <a:xfrm>
            <a:off x="8173058" y="3583281"/>
            <a:ext cx="6099628" cy="261610"/>
          </a:xfrm>
          <a:prstGeom prst="rect"/>
          <a:noFill/>
        </p:spPr>
        <p:txBody>
          <a:bodyPr wrap="square">
            <a:spAutoFit/>
          </a:bodyPr>
          <a:p>
            <a:r>
              <a:rPr altLang="en-US" b="0" dirty="0" sz="1100" i="0" lang="zh-CN">
                <a:solidFill>
                  <a:schemeClr val="bg1"/>
                </a:solidFill>
                <a:effectLst/>
                <a:latin typeface="楷体" panose="02010609060101010101" pitchFamily="49" charset="-122"/>
                <a:ea typeface="楷体" panose="02010609060101010101" pitchFamily="49" charset="-122"/>
              </a:rPr>
              <a:t>处一万元以上三万元以下的罚款</a:t>
            </a:r>
            <a:endParaRPr altLang="en-US" dirty="0" sz="1100" lang="zh-CN">
              <a:solidFill>
                <a:schemeClr val="bg1"/>
              </a:solidFill>
            </a:endParaRPr>
          </a:p>
        </p:txBody>
      </p:sp>
      <p:sp>
        <p:nvSpPr>
          <p:cNvPr id="1049519" name="文本框 50"/>
          <p:cNvSpPr txBox="1"/>
          <p:nvPr/>
        </p:nvSpPr>
        <p:spPr>
          <a:xfrm>
            <a:off x="7523375" y="4446507"/>
            <a:ext cx="7137400" cy="261610"/>
          </a:xfrm>
          <a:prstGeom prst="rect"/>
          <a:noFill/>
        </p:spPr>
        <p:txBody>
          <a:bodyPr wrap="square">
            <a:spAutoFit/>
          </a:bodyPr>
          <a:p>
            <a:r>
              <a:rPr altLang="en-US" b="0" dirty="0" sz="1100" i="0" lang="zh-CN">
                <a:solidFill>
                  <a:schemeClr val="bg1"/>
                </a:solidFill>
                <a:effectLst/>
                <a:latin typeface="楷体" panose="02010609060101010101" pitchFamily="49" charset="-122"/>
                <a:ea typeface="楷体" panose="02010609060101010101" pitchFamily="49" charset="-122"/>
              </a:rPr>
              <a:t>上一年年收入百分之二十以上百分之五十以下的罚款</a:t>
            </a:r>
            <a:endParaRPr altLang="en-US" dirty="0" sz="1100" lang="zh-CN">
              <a:solidFill>
                <a:schemeClr val="bg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223" name=""/>
        <p:cNvGrpSpPr/>
        <p:nvPr/>
      </p:nvGrpSpPr>
      <p:grpSpPr>
        <a:xfrm>
          <a:off x="0" y="0"/>
          <a:ext cx="0" cy="0"/>
          <a:chOff x="0" y="0"/>
          <a:chExt cx="0" cy="0"/>
        </a:xfrm>
      </p:grpSpPr>
      <p:grpSp>
        <p:nvGrpSpPr>
          <p:cNvPr id="224" name="组合 36"/>
          <p:cNvGrpSpPr/>
          <p:nvPr/>
        </p:nvGrpSpPr>
        <p:grpSpPr>
          <a:xfrm>
            <a:off x="779534" y="1989634"/>
            <a:ext cx="10639281" cy="4039614"/>
            <a:chOff x="554164" y="1910460"/>
            <a:chExt cx="8796718" cy="3210434"/>
          </a:xfrm>
        </p:grpSpPr>
        <p:sp>
          <p:nvSpPr>
            <p:cNvPr id="1049520" name="object 2"/>
            <p:cNvSpPr/>
            <p:nvPr/>
          </p:nvSpPr>
          <p:spPr>
            <a:xfrm>
              <a:off x="560514" y="1916772"/>
              <a:ext cx="2160016" cy="720001"/>
            </a:xfrm>
            <a:custGeom>
              <a:avLst/>
              <a:ahLst/>
              <a:rect l="l" t="t" r="r" b="b"/>
              <a:pathLst>
                <a:path w="2160016" h="720001">
                  <a:moveTo>
                    <a:pt x="0" y="720001"/>
                  </a:moveTo>
                  <a:lnTo>
                    <a:pt x="2160016" y="720001"/>
                  </a:lnTo>
                  <a:lnTo>
                    <a:pt x="2160016" y="0"/>
                  </a:lnTo>
                  <a:lnTo>
                    <a:pt x="0" y="0"/>
                  </a:lnTo>
                  <a:lnTo>
                    <a:pt x="0" y="720001"/>
                  </a:lnTo>
                  <a:close/>
                </a:path>
              </a:pathLst>
            </a:custGeom>
            <a:solidFill>
              <a:srgbClr val="28B5A4"/>
            </a:solidFill>
          </p:spPr>
          <p:txBody>
            <a:bodyPr bIns="0" lIns="0" rIns="0" rtlCol="0" tIns="0" wrap="square">
              <a:spAutoFit/>
            </a:bodyPr>
            <a:p>
              <a:endParaRPr dirty="0"/>
            </a:p>
          </p:txBody>
        </p:sp>
        <p:sp>
          <p:nvSpPr>
            <p:cNvPr id="1049521" name="object 3"/>
            <p:cNvSpPr/>
            <p:nvPr/>
          </p:nvSpPr>
          <p:spPr>
            <a:xfrm>
              <a:off x="2720467" y="1916772"/>
              <a:ext cx="3023997" cy="720001"/>
            </a:xfrm>
            <a:custGeom>
              <a:avLst/>
              <a:ahLst/>
              <a:rect l="l" t="t" r="r" b="b"/>
              <a:pathLst>
                <a:path w="3023997" h="720001">
                  <a:moveTo>
                    <a:pt x="0" y="720001"/>
                  </a:moveTo>
                  <a:lnTo>
                    <a:pt x="3023997" y="720001"/>
                  </a:lnTo>
                  <a:lnTo>
                    <a:pt x="3023997" y="0"/>
                  </a:lnTo>
                  <a:lnTo>
                    <a:pt x="0" y="0"/>
                  </a:lnTo>
                  <a:lnTo>
                    <a:pt x="0" y="720001"/>
                  </a:lnTo>
                  <a:close/>
                </a:path>
              </a:pathLst>
            </a:custGeom>
            <a:solidFill>
              <a:srgbClr val="EE5200"/>
            </a:solidFill>
          </p:spPr>
          <p:txBody>
            <a:bodyPr bIns="0" lIns="0" rIns="0" rtlCol="0" tIns="0" wrap="square">
              <a:spAutoFit/>
            </a:bodyPr>
            <a:p>
              <a:endParaRPr dirty="0"/>
            </a:p>
          </p:txBody>
        </p:sp>
        <p:sp>
          <p:nvSpPr>
            <p:cNvPr id="1049522" name="object 4"/>
            <p:cNvSpPr/>
            <p:nvPr/>
          </p:nvSpPr>
          <p:spPr>
            <a:xfrm>
              <a:off x="5744464" y="1916772"/>
              <a:ext cx="3599941" cy="720001"/>
            </a:xfrm>
            <a:custGeom>
              <a:avLst/>
              <a:ahLst/>
              <a:rect l="l" t="t" r="r" b="b"/>
              <a:pathLst>
                <a:path w="3599942" h="720001">
                  <a:moveTo>
                    <a:pt x="0" y="720001"/>
                  </a:moveTo>
                  <a:lnTo>
                    <a:pt x="3599941" y="720001"/>
                  </a:lnTo>
                  <a:lnTo>
                    <a:pt x="3599941" y="0"/>
                  </a:lnTo>
                  <a:lnTo>
                    <a:pt x="0" y="0"/>
                  </a:lnTo>
                  <a:lnTo>
                    <a:pt x="0" y="720001"/>
                  </a:lnTo>
                  <a:close/>
                </a:path>
              </a:pathLst>
            </a:custGeom>
            <a:solidFill>
              <a:srgbClr val="205A6B"/>
            </a:solidFill>
          </p:spPr>
          <p:txBody>
            <a:bodyPr bIns="0" lIns="0" rIns="0" rtlCol="0" tIns="0" wrap="square">
              <a:spAutoFit/>
            </a:bodyPr>
            <a:p>
              <a:endParaRPr dirty="0"/>
            </a:p>
          </p:txBody>
        </p:sp>
        <p:sp>
          <p:nvSpPr>
            <p:cNvPr id="1049523" name="object 5"/>
            <p:cNvSpPr/>
            <p:nvPr/>
          </p:nvSpPr>
          <p:spPr>
            <a:xfrm>
              <a:off x="560514" y="2636901"/>
              <a:ext cx="2160016" cy="2483993"/>
            </a:xfrm>
            <a:custGeom>
              <a:avLst/>
              <a:ahLst/>
              <a:rect l="l" t="t" r="r" b="b"/>
              <a:pathLst>
                <a:path w="2160016" h="2483993">
                  <a:moveTo>
                    <a:pt x="0" y="2483993"/>
                  </a:moveTo>
                  <a:lnTo>
                    <a:pt x="2160016" y="2483993"/>
                  </a:lnTo>
                  <a:lnTo>
                    <a:pt x="2160016" y="0"/>
                  </a:lnTo>
                  <a:lnTo>
                    <a:pt x="0" y="0"/>
                  </a:lnTo>
                  <a:lnTo>
                    <a:pt x="0" y="2483993"/>
                  </a:lnTo>
                  <a:close/>
                </a:path>
              </a:pathLst>
            </a:custGeom>
            <a:solidFill>
              <a:srgbClr val="28B5A4"/>
            </a:solidFill>
          </p:spPr>
          <p:txBody>
            <a:bodyPr bIns="0" lIns="0" rIns="0" rtlCol="0" tIns="0" wrap="square">
              <a:spAutoFit/>
            </a:bodyPr>
            <a:p>
              <a:endParaRPr dirty="0"/>
            </a:p>
          </p:txBody>
        </p:sp>
        <p:sp>
          <p:nvSpPr>
            <p:cNvPr id="1049524" name="object 6"/>
            <p:cNvSpPr/>
            <p:nvPr/>
          </p:nvSpPr>
          <p:spPr>
            <a:xfrm>
              <a:off x="2720467" y="2636901"/>
              <a:ext cx="3023997" cy="2483993"/>
            </a:xfrm>
            <a:custGeom>
              <a:avLst/>
              <a:ahLst/>
              <a:rect l="l" t="t" r="r" b="b"/>
              <a:pathLst>
                <a:path w="3023997" h="2483993">
                  <a:moveTo>
                    <a:pt x="0" y="2483993"/>
                  </a:moveTo>
                  <a:lnTo>
                    <a:pt x="3023997" y="2483993"/>
                  </a:lnTo>
                  <a:lnTo>
                    <a:pt x="3023997" y="0"/>
                  </a:lnTo>
                  <a:lnTo>
                    <a:pt x="0" y="0"/>
                  </a:lnTo>
                  <a:lnTo>
                    <a:pt x="0" y="2483993"/>
                  </a:lnTo>
                  <a:close/>
                </a:path>
              </a:pathLst>
            </a:custGeom>
            <a:solidFill>
              <a:srgbClr val="EE5200"/>
            </a:solidFill>
          </p:spPr>
          <p:txBody>
            <a:bodyPr bIns="0" lIns="0" rIns="0" rtlCol="0" tIns="0" wrap="square">
              <a:spAutoFit/>
            </a:bodyPr>
            <a:p>
              <a:endParaRPr dirty="0"/>
            </a:p>
          </p:txBody>
        </p:sp>
        <p:sp>
          <p:nvSpPr>
            <p:cNvPr id="1049525" name="object 7"/>
            <p:cNvSpPr/>
            <p:nvPr/>
          </p:nvSpPr>
          <p:spPr>
            <a:xfrm>
              <a:off x="5744464" y="2636901"/>
              <a:ext cx="3599941" cy="2483993"/>
            </a:xfrm>
            <a:custGeom>
              <a:avLst/>
              <a:ahLst/>
              <a:rect l="l" t="t" r="r" b="b"/>
              <a:pathLst>
                <a:path w="3599942" h="2483993">
                  <a:moveTo>
                    <a:pt x="0" y="2483993"/>
                  </a:moveTo>
                  <a:lnTo>
                    <a:pt x="3599941" y="2483993"/>
                  </a:lnTo>
                  <a:lnTo>
                    <a:pt x="3599941" y="0"/>
                  </a:lnTo>
                  <a:lnTo>
                    <a:pt x="0" y="0"/>
                  </a:lnTo>
                  <a:lnTo>
                    <a:pt x="0" y="2483993"/>
                  </a:lnTo>
                  <a:close/>
                </a:path>
              </a:pathLst>
            </a:custGeom>
            <a:solidFill>
              <a:srgbClr val="205A6B"/>
            </a:solidFill>
          </p:spPr>
          <p:txBody>
            <a:bodyPr bIns="0" lIns="0" rIns="0" rtlCol="0" tIns="0" wrap="square">
              <a:spAutoFit/>
            </a:bodyPr>
            <a:p>
              <a:endParaRPr dirty="0"/>
            </a:p>
          </p:txBody>
        </p:sp>
        <p:sp>
          <p:nvSpPr>
            <p:cNvPr id="1049526" name="object 8"/>
            <p:cNvSpPr/>
            <p:nvPr/>
          </p:nvSpPr>
          <p:spPr>
            <a:xfrm>
              <a:off x="2720467" y="1910460"/>
              <a:ext cx="0" cy="732663"/>
            </a:xfrm>
            <a:custGeom>
              <a:avLst/>
              <a:ahLst/>
              <a:rect l="l" t="t" r="r" b="b"/>
              <a:pathLst>
                <a:path h="732663">
                  <a:moveTo>
                    <a:pt x="0" y="0"/>
                  </a:moveTo>
                  <a:lnTo>
                    <a:pt x="0" y="732663"/>
                  </a:lnTo>
                </a:path>
              </a:pathLst>
            </a:custGeom>
            <a:ln w="12700">
              <a:solidFill>
                <a:srgbClr val="FFFFFF"/>
              </a:solidFill>
            </a:ln>
          </p:spPr>
          <p:txBody>
            <a:bodyPr bIns="0" lIns="0" rIns="0" rtlCol="0" tIns="0" wrap="square">
              <a:spAutoFit/>
            </a:bodyPr>
            <a:p>
              <a:endParaRPr dirty="0"/>
            </a:p>
          </p:txBody>
        </p:sp>
        <p:sp>
          <p:nvSpPr>
            <p:cNvPr id="1049527" name="object 9"/>
            <p:cNvSpPr/>
            <p:nvPr/>
          </p:nvSpPr>
          <p:spPr>
            <a:xfrm>
              <a:off x="5744464" y="1910460"/>
              <a:ext cx="0" cy="732663"/>
            </a:xfrm>
            <a:custGeom>
              <a:avLst/>
              <a:ahLst/>
              <a:rect l="l" t="t" r="r" b="b"/>
              <a:pathLst>
                <a:path h="732663">
                  <a:moveTo>
                    <a:pt x="0" y="0"/>
                  </a:moveTo>
                  <a:lnTo>
                    <a:pt x="0" y="732663"/>
                  </a:lnTo>
                </a:path>
              </a:pathLst>
            </a:custGeom>
            <a:ln w="12700">
              <a:solidFill>
                <a:srgbClr val="FFFFFF"/>
              </a:solidFill>
            </a:ln>
          </p:spPr>
          <p:txBody>
            <a:bodyPr bIns="0" lIns="0" rIns="0" rtlCol="0" tIns="0" wrap="square">
              <a:spAutoFit/>
            </a:bodyPr>
            <a:p>
              <a:endParaRPr dirty="0"/>
            </a:p>
          </p:txBody>
        </p:sp>
        <p:sp>
          <p:nvSpPr>
            <p:cNvPr id="1049528" name="object 10"/>
            <p:cNvSpPr/>
            <p:nvPr/>
          </p:nvSpPr>
          <p:spPr>
            <a:xfrm>
              <a:off x="554164" y="2636773"/>
              <a:ext cx="8796718" cy="0"/>
            </a:xfrm>
            <a:custGeom>
              <a:avLst/>
              <a:ahLst/>
              <a:rect l="l" t="t" r="r" b="b"/>
              <a:pathLst>
                <a:path w="8796718">
                  <a:moveTo>
                    <a:pt x="0" y="0"/>
                  </a:moveTo>
                  <a:lnTo>
                    <a:pt x="8796718" y="0"/>
                  </a:lnTo>
                </a:path>
              </a:pathLst>
            </a:custGeom>
            <a:ln w="12700">
              <a:solidFill>
                <a:srgbClr val="FFFFFF"/>
              </a:solidFill>
            </a:ln>
          </p:spPr>
          <p:txBody>
            <a:bodyPr bIns="0" lIns="0" rIns="0" rtlCol="0" tIns="0" wrap="square">
              <a:spAutoFit/>
            </a:bodyPr>
            <a:p>
              <a:endParaRPr dirty="0"/>
            </a:p>
          </p:txBody>
        </p:sp>
        <p:sp>
          <p:nvSpPr>
            <p:cNvPr id="1049529" name="object 11"/>
            <p:cNvSpPr/>
            <p:nvPr/>
          </p:nvSpPr>
          <p:spPr>
            <a:xfrm>
              <a:off x="560514" y="1910460"/>
              <a:ext cx="0" cy="732663"/>
            </a:xfrm>
            <a:custGeom>
              <a:avLst/>
              <a:ahLst/>
              <a:rect l="l" t="t" r="r" b="b"/>
              <a:pathLst>
                <a:path h="732663">
                  <a:moveTo>
                    <a:pt x="0" y="0"/>
                  </a:moveTo>
                  <a:lnTo>
                    <a:pt x="0" y="732663"/>
                  </a:lnTo>
                </a:path>
              </a:pathLst>
            </a:custGeom>
            <a:ln w="12700">
              <a:solidFill>
                <a:srgbClr val="FFFFFF"/>
              </a:solidFill>
            </a:ln>
          </p:spPr>
          <p:txBody>
            <a:bodyPr bIns="0" lIns="0" rIns="0" rtlCol="0" tIns="0" wrap="square">
              <a:spAutoFit/>
            </a:bodyPr>
            <a:p>
              <a:endParaRPr dirty="0"/>
            </a:p>
          </p:txBody>
        </p:sp>
        <p:sp>
          <p:nvSpPr>
            <p:cNvPr id="1049530" name="object 12"/>
            <p:cNvSpPr/>
            <p:nvPr/>
          </p:nvSpPr>
          <p:spPr>
            <a:xfrm>
              <a:off x="9344532" y="1910460"/>
              <a:ext cx="0" cy="732663"/>
            </a:xfrm>
            <a:custGeom>
              <a:avLst/>
              <a:ahLst/>
              <a:rect l="l" t="t" r="r" b="b"/>
              <a:pathLst>
                <a:path h="732663">
                  <a:moveTo>
                    <a:pt x="0" y="0"/>
                  </a:moveTo>
                  <a:lnTo>
                    <a:pt x="0" y="732663"/>
                  </a:lnTo>
                </a:path>
              </a:pathLst>
            </a:custGeom>
            <a:ln w="12700">
              <a:solidFill>
                <a:srgbClr val="FFFFFF"/>
              </a:solidFill>
            </a:ln>
          </p:spPr>
          <p:txBody>
            <a:bodyPr bIns="0" lIns="0" rIns="0" rtlCol="0" tIns="0" wrap="square">
              <a:spAutoFit/>
            </a:bodyPr>
            <a:p>
              <a:endParaRPr dirty="0"/>
            </a:p>
          </p:txBody>
        </p:sp>
        <p:sp>
          <p:nvSpPr>
            <p:cNvPr id="1049531" name="object 13"/>
            <p:cNvSpPr/>
            <p:nvPr/>
          </p:nvSpPr>
          <p:spPr>
            <a:xfrm>
              <a:off x="554164" y="1916810"/>
              <a:ext cx="8796718" cy="0"/>
            </a:xfrm>
            <a:custGeom>
              <a:avLst/>
              <a:ahLst/>
              <a:rect l="l" t="t" r="r" b="b"/>
              <a:pathLst>
                <a:path w="8796718">
                  <a:moveTo>
                    <a:pt x="0" y="0"/>
                  </a:moveTo>
                  <a:lnTo>
                    <a:pt x="8796718" y="0"/>
                  </a:lnTo>
                </a:path>
              </a:pathLst>
            </a:custGeom>
            <a:ln w="12700">
              <a:solidFill>
                <a:srgbClr val="FFFFFF"/>
              </a:solidFill>
            </a:ln>
          </p:spPr>
          <p:txBody>
            <a:bodyPr bIns="0" lIns="0" rIns="0" rtlCol="0" tIns="0" wrap="square">
              <a:spAutoFit/>
            </a:bodyPr>
            <a:p>
              <a:endParaRPr dirty="0"/>
            </a:p>
          </p:txBody>
        </p:sp>
        <p:sp>
          <p:nvSpPr>
            <p:cNvPr id="1049532" name="object 14"/>
            <p:cNvSpPr txBox="1"/>
            <p:nvPr/>
          </p:nvSpPr>
          <p:spPr>
            <a:xfrm>
              <a:off x="1170228" y="2130805"/>
              <a:ext cx="939800" cy="287020"/>
            </a:xfrm>
            <a:prstGeom prst="rect"/>
          </p:spPr>
          <p:txBody>
            <a:bodyPr bIns="0" lIns="0" rIns="0" rtlCol="0" tIns="0" vert="horz" wrap="square">
              <a:spAutoFit/>
            </a:bodyPr>
            <a:p>
              <a:pPr marL="12700">
                <a:lnSpc>
                  <a:spcPct val="100000"/>
                </a:lnSpc>
              </a:pPr>
              <a:r>
                <a:rPr b="1" dirty="0" sz="1800" spc="-5">
                  <a:solidFill>
                    <a:srgbClr val="FFFFFF"/>
                  </a:solidFill>
                  <a:latin typeface="微软雅黑"/>
                  <a:cs typeface="微软雅黑"/>
                </a:rPr>
                <a:t>责任主体</a:t>
              </a:r>
              <a:endParaRPr dirty="0" sz="1800">
                <a:latin typeface="微软雅黑"/>
                <a:cs typeface="微软雅黑"/>
              </a:endParaRPr>
            </a:p>
          </p:txBody>
        </p:sp>
        <p:sp>
          <p:nvSpPr>
            <p:cNvPr id="1049533" name="object 15"/>
            <p:cNvSpPr txBox="1"/>
            <p:nvPr/>
          </p:nvSpPr>
          <p:spPr>
            <a:xfrm>
              <a:off x="3763517" y="2130805"/>
              <a:ext cx="939800" cy="287020"/>
            </a:xfrm>
            <a:prstGeom prst="rect"/>
          </p:spPr>
          <p:txBody>
            <a:bodyPr bIns="0" lIns="0" rIns="0" rtlCol="0" tIns="0" vert="horz" wrap="square">
              <a:spAutoFit/>
            </a:bodyPr>
            <a:p>
              <a:pPr marL="12700">
                <a:lnSpc>
                  <a:spcPct val="100000"/>
                </a:lnSpc>
              </a:pPr>
              <a:r>
                <a:rPr b="1" dirty="0" sz="1800" spc="-5">
                  <a:solidFill>
                    <a:srgbClr val="FFFFFF"/>
                  </a:solidFill>
                  <a:latin typeface="微软雅黑"/>
                  <a:cs typeface="微软雅黑"/>
                </a:rPr>
                <a:t>违法行为</a:t>
              </a:r>
              <a:endParaRPr dirty="0" sz="1800">
                <a:latin typeface="微软雅黑"/>
                <a:cs typeface="微软雅黑"/>
              </a:endParaRPr>
            </a:p>
          </p:txBody>
        </p:sp>
        <p:sp>
          <p:nvSpPr>
            <p:cNvPr id="1049534" name="object 16"/>
            <p:cNvSpPr txBox="1"/>
            <p:nvPr/>
          </p:nvSpPr>
          <p:spPr>
            <a:xfrm>
              <a:off x="7076058" y="2130805"/>
              <a:ext cx="939800" cy="287020"/>
            </a:xfrm>
            <a:prstGeom prst="rect"/>
          </p:spPr>
          <p:txBody>
            <a:bodyPr bIns="0" lIns="0" rIns="0" rtlCol="0" tIns="0" vert="horz" wrap="square">
              <a:spAutoFit/>
            </a:bodyPr>
            <a:p>
              <a:pPr marL="12700">
                <a:lnSpc>
                  <a:spcPct val="100000"/>
                </a:lnSpc>
              </a:pPr>
              <a:r>
                <a:rPr b="1" dirty="0" sz="1800" spc="-5">
                  <a:solidFill>
                    <a:srgbClr val="FFFFFF"/>
                  </a:solidFill>
                  <a:latin typeface="微软雅黑"/>
                  <a:cs typeface="微软雅黑"/>
                </a:rPr>
                <a:t>违法后果</a:t>
              </a:r>
              <a:endParaRPr dirty="0" sz="1800">
                <a:latin typeface="微软雅黑"/>
                <a:cs typeface="微软雅黑"/>
              </a:endParaRPr>
            </a:p>
          </p:txBody>
        </p:sp>
        <p:sp>
          <p:nvSpPr>
            <p:cNvPr id="1049535" name="object 17"/>
            <p:cNvSpPr/>
            <p:nvPr/>
          </p:nvSpPr>
          <p:spPr>
            <a:xfrm>
              <a:off x="2900933" y="3003042"/>
              <a:ext cx="2674620" cy="821436"/>
            </a:xfrm>
            <a:custGeom>
              <a:avLst/>
              <a:ahLst/>
              <a:rect l="l" t="t" r="r" b="b"/>
              <a:pathLst>
                <a:path w="2674620" h="821436">
                  <a:moveTo>
                    <a:pt x="0" y="821436"/>
                  </a:moveTo>
                  <a:lnTo>
                    <a:pt x="2674620" y="821436"/>
                  </a:lnTo>
                  <a:lnTo>
                    <a:pt x="2674620" y="0"/>
                  </a:lnTo>
                  <a:lnTo>
                    <a:pt x="0" y="0"/>
                  </a:lnTo>
                  <a:lnTo>
                    <a:pt x="0" y="821436"/>
                  </a:lnTo>
                  <a:close/>
                </a:path>
              </a:pathLst>
            </a:custGeom>
            <a:solidFill>
              <a:srgbClr val="EE5200"/>
            </a:solidFill>
          </p:spPr>
          <p:txBody>
            <a:bodyPr bIns="0" lIns="0" rIns="0" rtlCol="0" tIns="0" wrap="square">
              <a:spAutoFit/>
            </a:bodyPr>
            <a:p>
              <a:endParaRPr dirty="0"/>
            </a:p>
          </p:txBody>
        </p:sp>
        <p:sp>
          <p:nvSpPr>
            <p:cNvPr id="1049536" name="object 18"/>
            <p:cNvSpPr/>
            <p:nvPr/>
          </p:nvSpPr>
          <p:spPr>
            <a:xfrm>
              <a:off x="2900933" y="3003042"/>
              <a:ext cx="2674620" cy="821436"/>
            </a:xfrm>
            <a:custGeom>
              <a:avLst/>
              <a:ahLst/>
              <a:rect l="l" t="t" r="r" b="b"/>
              <a:pathLst>
                <a:path w="2674620" h="821436">
                  <a:moveTo>
                    <a:pt x="0" y="821436"/>
                  </a:moveTo>
                  <a:lnTo>
                    <a:pt x="2674620" y="821436"/>
                  </a:lnTo>
                  <a:lnTo>
                    <a:pt x="2674620" y="0"/>
                  </a:lnTo>
                  <a:lnTo>
                    <a:pt x="0" y="0"/>
                  </a:lnTo>
                  <a:lnTo>
                    <a:pt x="0" y="821436"/>
                  </a:lnTo>
                  <a:close/>
                </a:path>
              </a:pathLst>
            </a:custGeom>
            <a:ln w="28956">
              <a:solidFill>
                <a:srgbClr val="FFFFFF"/>
              </a:solidFill>
            </a:ln>
          </p:spPr>
          <p:txBody>
            <a:bodyPr bIns="0" lIns="0" rIns="0" rtlCol="0" tIns="0" wrap="square">
              <a:spAutoFit/>
            </a:bodyPr>
            <a:p>
              <a:endParaRPr dirty="0"/>
            </a:p>
          </p:txBody>
        </p:sp>
        <p:sp>
          <p:nvSpPr>
            <p:cNvPr id="1049537" name="object 19"/>
            <p:cNvSpPr/>
            <p:nvPr/>
          </p:nvSpPr>
          <p:spPr>
            <a:xfrm>
              <a:off x="3225545" y="4182617"/>
              <a:ext cx="2350008" cy="539495"/>
            </a:xfrm>
            <a:custGeom>
              <a:avLst/>
              <a:ahLst/>
              <a:rect l="l" t="t" r="r" b="b"/>
              <a:pathLst>
                <a:path w="2350007" h="539496">
                  <a:moveTo>
                    <a:pt x="0" y="539495"/>
                  </a:moveTo>
                  <a:lnTo>
                    <a:pt x="2350008" y="539495"/>
                  </a:lnTo>
                  <a:lnTo>
                    <a:pt x="2350008" y="0"/>
                  </a:lnTo>
                  <a:lnTo>
                    <a:pt x="0" y="0"/>
                  </a:lnTo>
                  <a:lnTo>
                    <a:pt x="0" y="539495"/>
                  </a:lnTo>
                  <a:close/>
                </a:path>
              </a:pathLst>
            </a:custGeom>
            <a:solidFill>
              <a:srgbClr val="EE5200"/>
            </a:solidFill>
          </p:spPr>
          <p:txBody>
            <a:bodyPr bIns="0" lIns="0" rIns="0" rtlCol="0" tIns="0" wrap="square">
              <a:spAutoFit/>
            </a:bodyPr>
            <a:p>
              <a:endParaRPr dirty="0"/>
            </a:p>
          </p:txBody>
        </p:sp>
        <p:sp>
          <p:nvSpPr>
            <p:cNvPr id="1049538" name="object 20"/>
            <p:cNvSpPr/>
            <p:nvPr/>
          </p:nvSpPr>
          <p:spPr>
            <a:xfrm>
              <a:off x="3225545" y="4182617"/>
              <a:ext cx="2350008" cy="539495"/>
            </a:xfrm>
            <a:custGeom>
              <a:avLst/>
              <a:ahLst/>
              <a:rect l="l" t="t" r="r" b="b"/>
              <a:pathLst>
                <a:path w="2350007" h="539496">
                  <a:moveTo>
                    <a:pt x="0" y="539495"/>
                  </a:moveTo>
                  <a:lnTo>
                    <a:pt x="2350008" y="539495"/>
                  </a:lnTo>
                  <a:lnTo>
                    <a:pt x="2350008" y="0"/>
                  </a:lnTo>
                  <a:lnTo>
                    <a:pt x="0" y="0"/>
                  </a:lnTo>
                  <a:lnTo>
                    <a:pt x="0" y="539495"/>
                  </a:lnTo>
                  <a:close/>
                </a:path>
              </a:pathLst>
            </a:custGeom>
            <a:ln w="28956">
              <a:solidFill>
                <a:srgbClr val="FFFFFF"/>
              </a:solidFill>
            </a:ln>
          </p:spPr>
          <p:txBody>
            <a:bodyPr bIns="0" lIns="0" rIns="0" rtlCol="0" tIns="0" wrap="square">
              <a:spAutoFit/>
            </a:bodyPr>
            <a:p>
              <a:endParaRPr dirty="0"/>
            </a:p>
          </p:txBody>
        </p:sp>
        <p:sp>
          <p:nvSpPr>
            <p:cNvPr id="1049539" name="object 21"/>
            <p:cNvSpPr/>
            <p:nvPr/>
          </p:nvSpPr>
          <p:spPr>
            <a:xfrm>
              <a:off x="6104382" y="3003042"/>
              <a:ext cx="2942843" cy="821436"/>
            </a:xfrm>
            <a:custGeom>
              <a:avLst/>
              <a:ahLst/>
              <a:rect l="l" t="t" r="r" b="b"/>
              <a:pathLst>
                <a:path w="2942844" h="821436">
                  <a:moveTo>
                    <a:pt x="0" y="821436"/>
                  </a:moveTo>
                  <a:lnTo>
                    <a:pt x="2942843" y="821436"/>
                  </a:lnTo>
                  <a:lnTo>
                    <a:pt x="2942843" y="0"/>
                  </a:lnTo>
                  <a:lnTo>
                    <a:pt x="0" y="0"/>
                  </a:lnTo>
                  <a:lnTo>
                    <a:pt x="0" y="821436"/>
                  </a:lnTo>
                  <a:close/>
                </a:path>
              </a:pathLst>
            </a:custGeom>
            <a:solidFill>
              <a:srgbClr val="205A6B"/>
            </a:solidFill>
          </p:spPr>
          <p:txBody>
            <a:bodyPr bIns="0" lIns="0" rIns="0" rtlCol="0" tIns="0" wrap="square">
              <a:spAutoFit/>
            </a:bodyPr>
            <a:p>
              <a:endParaRPr dirty="0"/>
            </a:p>
          </p:txBody>
        </p:sp>
        <p:sp>
          <p:nvSpPr>
            <p:cNvPr id="1049540" name="object 22"/>
            <p:cNvSpPr/>
            <p:nvPr/>
          </p:nvSpPr>
          <p:spPr>
            <a:xfrm>
              <a:off x="6104382" y="3003042"/>
              <a:ext cx="2942843" cy="821436"/>
            </a:xfrm>
            <a:custGeom>
              <a:avLst/>
              <a:ahLst/>
              <a:rect l="l" t="t" r="r" b="b"/>
              <a:pathLst>
                <a:path w="2942844" h="821436">
                  <a:moveTo>
                    <a:pt x="0" y="821436"/>
                  </a:moveTo>
                  <a:lnTo>
                    <a:pt x="2942843" y="821436"/>
                  </a:lnTo>
                  <a:lnTo>
                    <a:pt x="2942843" y="0"/>
                  </a:lnTo>
                  <a:lnTo>
                    <a:pt x="0" y="0"/>
                  </a:lnTo>
                  <a:lnTo>
                    <a:pt x="0" y="821436"/>
                  </a:lnTo>
                  <a:close/>
                </a:path>
              </a:pathLst>
            </a:custGeom>
            <a:ln w="28956">
              <a:solidFill>
                <a:srgbClr val="FFFFFF"/>
              </a:solidFill>
            </a:ln>
          </p:spPr>
          <p:txBody>
            <a:bodyPr bIns="0" lIns="0" rIns="0" rtlCol="0" tIns="0" wrap="square">
              <a:spAutoFit/>
            </a:bodyPr>
            <a:p>
              <a:endParaRPr dirty="0"/>
            </a:p>
          </p:txBody>
        </p:sp>
        <p:sp>
          <p:nvSpPr>
            <p:cNvPr id="1049541" name="object 23"/>
            <p:cNvSpPr/>
            <p:nvPr/>
          </p:nvSpPr>
          <p:spPr>
            <a:xfrm>
              <a:off x="6115050" y="4188714"/>
              <a:ext cx="2942844" cy="539495"/>
            </a:xfrm>
            <a:custGeom>
              <a:avLst/>
              <a:ahLst/>
              <a:rect l="l" t="t" r="r" b="b"/>
              <a:pathLst>
                <a:path w="2942844" h="539496">
                  <a:moveTo>
                    <a:pt x="0" y="539495"/>
                  </a:moveTo>
                  <a:lnTo>
                    <a:pt x="2942844" y="539495"/>
                  </a:lnTo>
                  <a:lnTo>
                    <a:pt x="2942844" y="0"/>
                  </a:lnTo>
                  <a:lnTo>
                    <a:pt x="0" y="0"/>
                  </a:lnTo>
                  <a:lnTo>
                    <a:pt x="0" y="539495"/>
                  </a:lnTo>
                  <a:close/>
                </a:path>
              </a:pathLst>
            </a:custGeom>
            <a:solidFill>
              <a:srgbClr val="205A6B"/>
            </a:solidFill>
          </p:spPr>
          <p:txBody>
            <a:bodyPr bIns="0" lIns="0" rIns="0" rtlCol="0" tIns="0" wrap="square">
              <a:spAutoFit/>
            </a:bodyPr>
            <a:p>
              <a:endParaRPr dirty="0"/>
            </a:p>
          </p:txBody>
        </p:sp>
        <p:sp>
          <p:nvSpPr>
            <p:cNvPr id="1049542" name="object 24"/>
            <p:cNvSpPr/>
            <p:nvPr/>
          </p:nvSpPr>
          <p:spPr>
            <a:xfrm>
              <a:off x="6115050" y="4188714"/>
              <a:ext cx="2942844" cy="539495"/>
            </a:xfrm>
            <a:custGeom>
              <a:avLst/>
              <a:ahLst/>
              <a:rect l="l" t="t" r="r" b="b"/>
              <a:pathLst>
                <a:path w="2942844" h="539496">
                  <a:moveTo>
                    <a:pt x="0" y="539495"/>
                  </a:moveTo>
                  <a:lnTo>
                    <a:pt x="2942844" y="539495"/>
                  </a:lnTo>
                  <a:lnTo>
                    <a:pt x="2942844" y="0"/>
                  </a:lnTo>
                  <a:lnTo>
                    <a:pt x="0" y="0"/>
                  </a:lnTo>
                  <a:lnTo>
                    <a:pt x="0" y="539495"/>
                  </a:lnTo>
                  <a:close/>
                </a:path>
              </a:pathLst>
            </a:custGeom>
            <a:ln w="28956">
              <a:solidFill>
                <a:srgbClr val="FFFFFF"/>
              </a:solidFill>
            </a:ln>
          </p:spPr>
          <p:txBody>
            <a:bodyPr bIns="0" lIns="0" rIns="0" rtlCol="0" tIns="0" wrap="square">
              <a:spAutoFit/>
            </a:bodyPr>
            <a:p>
              <a:endParaRPr dirty="0"/>
            </a:p>
          </p:txBody>
        </p:sp>
        <p:sp>
          <p:nvSpPr>
            <p:cNvPr id="1049543" name="object 25"/>
            <p:cNvSpPr/>
            <p:nvPr/>
          </p:nvSpPr>
          <p:spPr>
            <a:xfrm>
              <a:off x="5647944" y="3055620"/>
              <a:ext cx="396239" cy="432815"/>
            </a:xfrm>
            <a:custGeom>
              <a:avLst/>
              <a:ahLst/>
              <a:rect l="l" t="t" r="r" b="b"/>
              <a:pathLst>
                <a:path w="396239" h="432815">
                  <a:moveTo>
                    <a:pt x="198119" y="0"/>
                  </a:moveTo>
                  <a:lnTo>
                    <a:pt x="198119" y="108203"/>
                  </a:lnTo>
                  <a:lnTo>
                    <a:pt x="0" y="108203"/>
                  </a:lnTo>
                  <a:lnTo>
                    <a:pt x="0" y="324612"/>
                  </a:lnTo>
                  <a:lnTo>
                    <a:pt x="198119" y="324612"/>
                  </a:lnTo>
                  <a:lnTo>
                    <a:pt x="198119" y="432815"/>
                  </a:lnTo>
                  <a:lnTo>
                    <a:pt x="396239" y="216407"/>
                  </a:lnTo>
                  <a:lnTo>
                    <a:pt x="198119" y="0"/>
                  </a:lnTo>
                  <a:close/>
                </a:path>
              </a:pathLst>
            </a:custGeom>
            <a:solidFill>
              <a:srgbClr val="FFFFFF"/>
            </a:solidFill>
          </p:spPr>
          <p:txBody>
            <a:bodyPr bIns="0" lIns="0" rIns="0" rtlCol="0" tIns="0" wrap="square">
              <a:spAutoFit/>
            </a:bodyPr>
            <a:p>
              <a:endParaRPr dirty="0"/>
            </a:p>
          </p:txBody>
        </p:sp>
        <p:sp>
          <p:nvSpPr>
            <p:cNvPr id="1049544" name="object 26"/>
            <p:cNvSpPr/>
            <p:nvPr/>
          </p:nvSpPr>
          <p:spPr>
            <a:xfrm>
              <a:off x="5647944" y="3055620"/>
              <a:ext cx="396239" cy="432815"/>
            </a:xfrm>
            <a:custGeom>
              <a:avLst/>
              <a:ahLst/>
              <a:rect l="l" t="t" r="r" b="b"/>
              <a:pathLst>
                <a:path w="396239" h="432815">
                  <a:moveTo>
                    <a:pt x="0" y="108203"/>
                  </a:moveTo>
                  <a:lnTo>
                    <a:pt x="198119" y="108203"/>
                  </a:lnTo>
                  <a:lnTo>
                    <a:pt x="198119" y="0"/>
                  </a:lnTo>
                  <a:lnTo>
                    <a:pt x="396239" y="216407"/>
                  </a:lnTo>
                  <a:lnTo>
                    <a:pt x="198119" y="432815"/>
                  </a:lnTo>
                  <a:lnTo>
                    <a:pt x="198119" y="324612"/>
                  </a:lnTo>
                  <a:lnTo>
                    <a:pt x="0" y="324612"/>
                  </a:lnTo>
                  <a:lnTo>
                    <a:pt x="0" y="108203"/>
                  </a:lnTo>
                  <a:close/>
                </a:path>
              </a:pathLst>
            </a:custGeom>
            <a:ln w="12192">
              <a:solidFill>
                <a:srgbClr val="FFFFFF"/>
              </a:solidFill>
            </a:ln>
          </p:spPr>
          <p:txBody>
            <a:bodyPr bIns="0" lIns="0" rIns="0" rtlCol="0" tIns="0" wrap="square">
              <a:spAutoFit/>
            </a:bodyPr>
            <a:p>
              <a:endParaRPr dirty="0"/>
            </a:p>
          </p:txBody>
        </p:sp>
        <p:sp>
          <p:nvSpPr>
            <p:cNvPr id="1049545" name="object 27"/>
            <p:cNvSpPr/>
            <p:nvPr/>
          </p:nvSpPr>
          <p:spPr>
            <a:xfrm>
              <a:off x="5658611" y="4241291"/>
              <a:ext cx="396239" cy="432815"/>
            </a:xfrm>
            <a:custGeom>
              <a:avLst/>
              <a:ahLst/>
              <a:rect l="l" t="t" r="r" b="b"/>
              <a:pathLst>
                <a:path w="396239" h="432815">
                  <a:moveTo>
                    <a:pt x="198120" y="0"/>
                  </a:moveTo>
                  <a:lnTo>
                    <a:pt x="198120" y="108203"/>
                  </a:lnTo>
                  <a:lnTo>
                    <a:pt x="0" y="108203"/>
                  </a:lnTo>
                  <a:lnTo>
                    <a:pt x="0" y="324611"/>
                  </a:lnTo>
                  <a:lnTo>
                    <a:pt x="198120" y="324611"/>
                  </a:lnTo>
                  <a:lnTo>
                    <a:pt x="198120" y="432815"/>
                  </a:lnTo>
                  <a:lnTo>
                    <a:pt x="396239" y="216407"/>
                  </a:lnTo>
                  <a:lnTo>
                    <a:pt x="198120" y="0"/>
                  </a:lnTo>
                  <a:close/>
                </a:path>
              </a:pathLst>
            </a:custGeom>
            <a:solidFill>
              <a:srgbClr val="FFFFFF"/>
            </a:solidFill>
          </p:spPr>
          <p:txBody>
            <a:bodyPr bIns="0" lIns="0" rIns="0" rtlCol="0" tIns="0" wrap="square">
              <a:spAutoFit/>
            </a:bodyPr>
            <a:p>
              <a:endParaRPr dirty="0"/>
            </a:p>
          </p:txBody>
        </p:sp>
        <p:sp>
          <p:nvSpPr>
            <p:cNvPr id="1049546" name="object 28"/>
            <p:cNvSpPr/>
            <p:nvPr/>
          </p:nvSpPr>
          <p:spPr>
            <a:xfrm>
              <a:off x="5658611" y="4241291"/>
              <a:ext cx="396239" cy="432815"/>
            </a:xfrm>
            <a:custGeom>
              <a:avLst/>
              <a:ahLst/>
              <a:rect l="l" t="t" r="r" b="b"/>
              <a:pathLst>
                <a:path w="396239" h="432815">
                  <a:moveTo>
                    <a:pt x="0" y="108203"/>
                  </a:moveTo>
                  <a:lnTo>
                    <a:pt x="198120" y="108203"/>
                  </a:lnTo>
                  <a:lnTo>
                    <a:pt x="198120" y="0"/>
                  </a:lnTo>
                  <a:lnTo>
                    <a:pt x="396239" y="216407"/>
                  </a:lnTo>
                  <a:lnTo>
                    <a:pt x="198120" y="432815"/>
                  </a:lnTo>
                  <a:lnTo>
                    <a:pt x="198120" y="324611"/>
                  </a:lnTo>
                  <a:lnTo>
                    <a:pt x="0" y="324611"/>
                  </a:lnTo>
                  <a:lnTo>
                    <a:pt x="0" y="108203"/>
                  </a:lnTo>
                  <a:close/>
                </a:path>
              </a:pathLst>
            </a:custGeom>
            <a:ln w="12192">
              <a:solidFill>
                <a:srgbClr val="FFFFFF"/>
              </a:solidFill>
            </a:ln>
          </p:spPr>
          <p:txBody>
            <a:bodyPr bIns="0" lIns="0" rIns="0" rtlCol="0" tIns="0" wrap="square">
              <a:spAutoFit/>
            </a:bodyPr>
            <a:p>
              <a:endParaRPr dirty="0"/>
            </a:p>
          </p:txBody>
        </p:sp>
        <p:sp>
          <p:nvSpPr>
            <p:cNvPr id="1049547" name="object 29"/>
            <p:cNvSpPr/>
            <p:nvPr/>
          </p:nvSpPr>
          <p:spPr>
            <a:xfrm>
              <a:off x="2900172" y="4370832"/>
              <a:ext cx="323850" cy="173736"/>
            </a:xfrm>
            <a:custGeom>
              <a:avLst/>
              <a:ahLst/>
              <a:rect l="l" t="t" r="r" b="b"/>
              <a:pathLst>
                <a:path w="323850" h="173736">
                  <a:moveTo>
                    <a:pt x="150113" y="0"/>
                  </a:moveTo>
                  <a:lnTo>
                    <a:pt x="150113" y="173736"/>
                  </a:lnTo>
                  <a:lnTo>
                    <a:pt x="265938" y="115824"/>
                  </a:lnTo>
                  <a:lnTo>
                    <a:pt x="179069" y="115824"/>
                  </a:lnTo>
                  <a:lnTo>
                    <a:pt x="179069" y="57912"/>
                  </a:lnTo>
                  <a:lnTo>
                    <a:pt x="265938" y="57912"/>
                  </a:lnTo>
                  <a:lnTo>
                    <a:pt x="150113" y="0"/>
                  </a:lnTo>
                  <a:close/>
                </a:path>
                <a:path w="323850" h="173736">
                  <a:moveTo>
                    <a:pt x="150113" y="57912"/>
                  </a:moveTo>
                  <a:lnTo>
                    <a:pt x="0" y="57912"/>
                  </a:lnTo>
                  <a:lnTo>
                    <a:pt x="0" y="115824"/>
                  </a:lnTo>
                  <a:lnTo>
                    <a:pt x="150113" y="115824"/>
                  </a:lnTo>
                  <a:lnTo>
                    <a:pt x="150113" y="57912"/>
                  </a:lnTo>
                  <a:close/>
                </a:path>
                <a:path w="323850" h="173736">
                  <a:moveTo>
                    <a:pt x="265938" y="57912"/>
                  </a:moveTo>
                  <a:lnTo>
                    <a:pt x="179069" y="57912"/>
                  </a:lnTo>
                  <a:lnTo>
                    <a:pt x="179069" y="115824"/>
                  </a:lnTo>
                  <a:lnTo>
                    <a:pt x="265938" y="115824"/>
                  </a:lnTo>
                  <a:lnTo>
                    <a:pt x="323850" y="86868"/>
                  </a:lnTo>
                  <a:lnTo>
                    <a:pt x="265938" y="57912"/>
                  </a:lnTo>
                  <a:close/>
                </a:path>
              </a:pathLst>
            </a:custGeom>
            <a:solidFill>
              <a:srgbClr val="FFFFFF"/>
            </a:solidFill>
          </p:spPr>
          <p:txBody>
            <a:bodyPr bIns="0" lIns="0" rIns="0" rtlCol="0" tIns="0" wrap="square">
              <a:spAutoFit/>
            </a:bodyPr>
            <a:p>
              <a:endParaRPr dirty="0"/>
            </a:p>
          </p:txBody>
        </p:sp>
        <p:sp>
          <p:nvSpPr>
            <p:cNvPr id="1049548" name="object 30"/>
            <p:cNvSpPr/>
            <p:nvPr/>
          </p:nvSpPr>
          <p:spPr>
            <a:xfrm>
              <a:off x="2910077" y="3824478"/>
              <a:ext cx="0" cy="649224"/>
            </a:xfrm>
            <a:custGeom>
              <a:avLst/>
              <a:ahLst/>
              <a:rect l="l" t="t" r="r" b="b"/>
              <a:pathLst>
                <a:path h="649224">
                  <a:moveTo>
                    <a:pt x="0" y="0"/>
                  </a:moveTo>
                  <a:lnTo>
                    <a:pt x="0" y="649224"/>
                  </a:lnTo>
                </a:path>
              </a:pathLst>
            </a:custGeom>
            <a:ln w="38100">
              <a:solidFill>
                <a:srgbClr val="FFFFFF"/>
              </a:solidFill>
            </a:ln>
          </p:spPr>
          <p:txBody>
            <a:bodyPr bIns="0" lIns="0" rIns="0" rtlCol="0" tIns="0" wrap="square">
              <a:spAutoFit/>
            </a:bodyPr>
            <a:p>
              <a:endParaRPr dirty="0"/>
            </a:p>
          </p:txBody>
        </p:sp>
        <p:sp>
          <p:nvSpPr>
            <p:cNvPr id="1049549" name="object 31"/>
            <p:cNvSpPr txBox="1"/>
            <p:nvPr/>
          </p:nvSpPr>
          <p:spPr>
            <a:xfrm>
              <a:off x="1113371" y="2985856"/>
              <a:ext cx="4493895" cy="1691828"/>
            </a:xfrm>
            <a:prstGeom prst="rect"/>
          </p:spPr>
          <p:txBody>
            <a:bodyPr bIns="0" lIns="0" rIns="0" rtlCol="0" tIns="0" vert="horz" wrap="square">
              <a:spAutoFit/>
            </a:bodyPr>
            <a:p>
              <a:pPr indent="202565" marL="2047875" marR="6350"/>
              <a:endParaRPr altLang="zh-CN" b="1" dirty="0" sz="1600" lang="en-US" spc="-20">
                <a:solidFill>
                  <a:srgbClr val="FFFFFF"/>
                </a:solidFill>
                <a:latin typeface="微软雅黑"/>
                <a:cs typeface="微软雅黑"/>
              </a:endParaRPr>
            </a:p>
            <a:p>
              <a:pPr indent="202565" marL="2047875" marR="6350">
                <a:lnSpc>
                  <a:spcPct val="150000"/>
                </a:lnSpc>
              </a:pPr>
              <a:r>
                <a:rPr altLang="zh-CN" b="1" dirty="0" sz="1600" lang="en-US" spc="-20">
                  <a:solidFill>
                    <a:srgbClr val="FFFFFF"/>
                  </a:solidFill>
                  <a:latin typeface="微软雅黑"/>
                  <a:cs typeface="微软雅黑"/>
                </a:rPr>
                <a:t>          </a:t>
              </a:r>
              <a:r>
                <a:rPr b="1" dirty="0" sz="1600" spc="-20" err="1">
                  <a:solidFill>
                    <a:srgbClr val="FFFFFF"/>
                  </a:solidFill>
                  <a:latin typeface="微软雅黑"/>
                  <a:cs typeface="微软雅黑"/>
                </a:rPr>
                <a:t>不服从管理，违反安全</a:t>
              </a:r>
              <a:endParaRPr altLang="zh-CN" b="1" dirty="0" sz="1600" lang="en-US" spc="-20">
                <a:solidFill>
                  <a:srgbClr val="FFFFFF"/>
                </a:solidFill>
                <a:latin typeface="微软雅黑"/>
                <a:cs typeface="微软雅黑"/>
              </a:endParaRPr>
            </a:p>
            <a:p>
              <a:pPr indent="202565" marL="2047875" marR="6350">
                <a:lnSpc>
                  <a:spcPct val="150000"/>
                </a:lnSpc>
              </a:pPr>
              <a:r>
                <a:rPr altLang="zh-CN" b="1" dirty="0" sz="1600" lang="en-US" spc="-20">
                  <a:solidFill>
                    <a:srgbClr val="FFFFFF"/>
                  </a:solidFill>
                  <a:latin typeface="微软雅黑"/>
                  <a:cs typeface="微软雅黑"/>
                </a:rPr>
                <a:t>      </a:t>
              </a:r>
              <a:r>
                <a:rPr b="1" dirty="0" sz="1600" spc="-20">
                  <a:solidFill>
                    <a:srgbClr val="FFFFFF"/>
                  </a:solidFill>
                  <a:latin typeface="微软雅黑"/>
                  <a:cs typeface="微软雅黑"/>
                </a:rPr>
                <a:t> 生产规章制度或者操作规程</a:t>
              </a:r>
              <a:endParaRPr dirty="0" sz="1600">
                <a:latin typeface="微软雅黑"/>
                <a:cs typeface="微软雅黑"/>
              </a:endParaRPr>
            </a:p>
            <a:p>
              <a:pPr>
                <a:lnSpc>
                  <a:spcPts val="1350"/>
                </a:lnSpc>
                <a:spcBef>
                  <a:spcPts val="36"/>
                </a:spcBef>
              </a:pPr>
              <a:endParaRPr dirty="0" sz="1350"/>
            </a:p>
            <a:p>
              <a:pPr>
                <a:lnSpc>
                  <a:spcPts val="1600"/>
                </a:lnSpc>
              </a:pPr>
              <a:endParaRPr dirty="0" sz="1600"/>
            </a:p>
            <a:p>
              <a:pPr>
                <a:lnSpc>
                  <a:spcPts val="1600"/>
                </a:lnSpc>
              </a:pPr>
              <a:endParaRPr dirty="0" sz="1600"/>
            </a:p>
            <a:p>
              <a:pPr indent="-114300" marL="127000" marR="3102610">
                <a:lnSpc>
                  <a:spcPct val="100000"/>
                </a:lnSpc>
              </a:pPr>
              <a:r>
                <a:rPr b="1" dirty="0" sz="1800" err="1">
                  <a:solidFill>
                    <a:srgbClr val="FFFFFF"/>
                  </a:solidFill>
                  <a:latin typeface="微软雅黑"/>
                  <a:cs typeface="微软雅黑"/>
                </a:rPr>
                <a:t>生产经营单位</a:t>
              </a:r>
              <a:endParaRPr altLang="zh-CN" b="1" dirty="0" sz="1800" lang="en-US">
                <a:solidFill>
                  <a:srgbClr val="FFFFFF"/>
                </a:solidFill>
                <a:latin typeface="微软雅黑"/>
                <a:cs typeface="微软雅黑"/>
              </a:endParaRPr>
            </a:p>
            <a:p>
              <a:pPr indent="-114300" marL="127000" marR="3102610">
                <a:lnSpc>
                  <a:spcPct val="100000"/>
                </a:lnSpc>
              </a:pPr>
              <a:r>
                <a:rPr b="1" dirty="0" sz="1800">
                  <a:solidFill>
                    <a:srgbClr val="FFFFFF"/>
                  </a:solidFill>
                  <a:latin typeface="微软雅黑"/>
                  <a:cs typeface="微软雅黑"/>
                </a:rPr>
                <a:t> 的从业人员</a:t>
              </a:r>
              <a:endParaRPr dirty="0" sz="1800">
                <a:latin typeface="微软雅黑"/>
                <a:cs typeface="微软雅黑"/>
              </a:endParaRPr>
            </a:p>
          </p:txBody>
        </p:sp>
        <p:sp>
          <p:nvSpPr>
            <p:cNvPr id="1049550" name="object 32"/>
            <p:cNvSpPr txBox="1"/>
            <p:nvPr/>
          </p:nvSpPr>
          <p:spPr>
            <a:xfrm>
              <a:off x="3981703" y="4340479"/>
              <a:ext cx="836294" cy="256540"/>
            </a:xfrm>
            <a:prstGeom prst="rect"/>
          </p:spPr>
          <p:txBody>
            <a:bodyPr bIns="0" lIns="0" rIns="0" rtlCol="0" tIns="0" vert="horz" wrap="square">
              <a:spAutoFit/>
            </a:bodyPr>
            <a:p>
              <a:pPr marL="12700">
                <a:lnSpc>
                  <a:spcPct val="100000"/>
                </a:lnSpc>
              </a:pPr>
              <a:r>
                <a:rPr b="1" dirty="0" sz="1600" spc="-20">
                  <a:solidFill>
                    <a:srgbClr val="FFFFFF"/>
                  </a:solidFill>
                  <a:latin typeface="微软雅黑"/>
                  <a:cs typeface="微软雅黑"/>
                </a:rPr>
                <a:t>构成犯罪</a:t>
              </a:r>
              <a:endParaRPr dirty="0" sz="1600">
                <a:latin typeface="微软雅黑"/>
                <a:cs typeface="微软雅黑"/>
              </a:endParaRPr>
            </a:p>
          </p:txBody>
        </p:sp>
        <p:sp>
          <p:nvSpPr>
            <p:cNvPr id="1049551" name="object 33"/>
            <p:cNvSpPr txBox="1"/>
            <p:nvPr/>
          </p:nvSpPr>
          <p:spPr>
            <a:xfrm>
              <a:off x="6244590" y="2997200"/>
              <a:ext cx="2660650" cy="744220"/>
            </a:xfrm>
            <a:prstGeom prst="rect"/>
          </p:spPr>
          <p:txBody>
            <a:bodyPr bIns="0" lIns="0" rIns="0" rtlCol="0" tIns="0" vert="horz" wrap="square">
              <a:spAutoFit/>
            </a:bodyPr>
            <a:p>
              <a:pPr indent="-102235" marL="114300" marR="6350">
                <a:lnSpc>
                  <a:spcPct val="150000"/>
                </a:lnSpc>
              </a:pPr>
              <a:r>
                <a:rPr b="1" dirty="0" sz="1600" spc="-20">
                  <a:solidFill>
                    <a:srgbClr val="FFFFFF"/>
                  </a:solidFill>
                  <a:latin typeface="微软雅黑"/>
                  <a:cs typeface="微软雅黑"/>
                </a:rPr>
                <a:t>由生产经营单位给予批评教育 依照有关规章制度给予处分</a:t>
              </a:r>
              <a:endParaRPr dirty="0" sz="1600">
                <a:latin typeface="微软雅黑"/>
                <a:cs typeface="微软雅黑"/>
              </a:endParaRPr>
            </a:p>
          </p:txBody>
        </p:sp>
        <p:sp>
          <p:nvSpPr>
            <p:cNvPr id="1049552" name="object 34"/>
            <p:cNvSpPr txBox="1"/>
            <p:nvPr/>
          </p:nvSpPr>
          <p:spPr>
            <a:xfrm>
              <a:off x="6965950" y="4346829"/>
              <a:ext cx="1242060" cy="256540"/>
            </a:xfrm>
            <a:prstGeom prst="rect"/>
          </p:spPr>
          <p:txBody>
            <a:bodyPr bIns="0" lIns="0" rIns="0" rtlCol="0" tIns="0" vert="horz" wrap="square">
              <a:spAutoFit/>
            </a:bodyPr>
            <a:p>
              <a:pPr marL="12700">
                <a:lnSpc>
                  <a:spcPct val="100000"/>
                </a:lnSpc>
              </a:pPr>
              <a:r>
                <a:rPr b="1" dirty="0" sz="1600" spc="-20">
                  <a:solidFill>
                    <a:srgbClr val="FFFFFF"/>
                  </a:solidFill>
                  <a:latin typeface="微软雅黑"/>
                  <a:cs typeface="微软雅黑"/>
                </a:rPr>
                <a:t>追究刑事责任</a:t>
              </a:r>
              <a:endParaRPr dirty="0" sz="1600">
                <a:latin typeface="微软雅黑"/>
                <a:cs typeface="微软雅黑"/>
              </a:endParaRPr>
            </a:p>
          </p:txBody>
        </p:sp>
        <p:sp>
          <p:nvSpPr>
            <p:cNvPr id="1049553" name="object 35"/>
            <p:cNvSpPr/>
            <p:nvPr/>
          </p:nvSpPr>
          <p:spPr>
            <a:xfrm>
              <a:off x="1127031" y="2854528"/>
              <a:ext cx="1146048" cy="1266444"/>
            </a:xfrm>
            <a:prstGeom prst="rect"/>
            <a:blipFill>
              <a:blip xmlns:r="http://schemas.openxmlformats.org/officeDocument/2006/relationships" r:embed="rId1" cstate="print"/>
              <a:stretch>
                <a:fillRect/>
              </a:stretch>
            </a:blipFill>
          </p:spPr>
          <p:txBody>
            <a:bodyPr bIns="0" lIns="0" rIns="0" rtlCol="0" tIns="0" wrap="square">
              <a:spAutoFit/>
            </a:bodyPr>
            <a:p>
              <a:endParaRPr dirty="0"/>
            </a:p>
          </p:txBody>
        </p:sp>
        <p:sp>
          <p:nvSpPr>
            <p:cNvPr id="1049554" name="object 36"/>
            <p:cNvSpPr/>
            <p:nvPr/>
          </p:nvSpPr>
          <p:spPr>
            <a:xfrm>
              <a:off x="1117853" y="2844545"/>
              <a:ext cx="1163449" cy="1266444"/>
            </a:xfrm>
            <a:custGeom>
              <a:avLst/>
              <a:ahLst/>
              <a:rect l="l" t="t" r="r" b="b"/>
              <a:pathLst>
                <a:path w="1165860" h="1286255">
                  <a:moveTo>
                    <a:pt x="0" y="1286255"/>
                  </a:moveTo>
                  <a:lnTo>
                    <a:pt x="1165860" y="1286255"/>
                  </a:lnTo>
                  <a:lnTo>
                    <a:pt x="1165860" y="0"/>
                  </a:lnTo>
                  <a:lnTo>
                    <a:pt x="0" y="0"/>
                  </a:lnTo>
                  <a:lnTo>
                    <a:pt x="0" y="1286255"/>
                  </a:lnTo>
                  <a:close/>
                </a:path>
              </a:pathLst>
            </a:custGeom>
            <a:ln w="19812">
              <a:solidFill>
                <a:srgbClr val="FFFFFF"/>
              </a:solidFill>
            </a:ln>
          </p:spPr>
          <p:txBody>
            <a:bodyPr bIns="0" lIns="0" rIns="0" rtlCol="0" tIns="0" wrap="square">
              <a:spAutoFit/>
            </a:bodyPr>
            <a:p>
              <a:endParaRPr dirty="0"/>
            </a:p>
          </p:txBody>
        </p:sp>
      </p:grpSp>
      <p:grpSp>
        <p:nvGrpSpPr>
          <p:cNvPr id="225" name="组合 37"/>
          <p:cNvGrpSpPr/>
          <p:nvPr/>
        </p:nvGrpSpPr>
        <p:grpSpPr>
          <a:xfrm>
            <a:off x="194519" y="948674"/>
            <a:ext cx="4332131" cy="523220"/>
            <a:chOff x="400233" y="909514"/>
            <a:chExt cx="4332131" cy="523220"/>
          </a:xfrm>
        </p:grpSpPr>
        <p:sp>
          <p:nvSpPr>
            <p:cNvPr id="1049555" name="矩形 38"/>
            <p:cNvSpPr/>
            <p:nvPr/>
          </p:nvSpPr>
          <p:spPr>
            <a:xfrm flipH="1">
              <a:off x="400233" y="929898"/>
              <a:ext cx="226334" cy="502836"/>
            </a:xfrm>
            <a:prstGeom prst="rect"/>
            <a:solidFill>
              <a:srgbClr val="0071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solidFill>
                  <a:srgbClr val="FFFF00"/>
                </a:solidFill>
              </a:endParaRPr>
            </a:p>
          </p:txBody>
        </p:sp>
        <p:sp>
          <p:nvSpPr>
            <p:cNvPr id="1049556" name="文本框 39"/>
            <p:cNvSpPr txBox="1"/>
            <p:nvPr/>
          </p:nvSpPr>
          <p:spPr>
            <a:xfrm>
              <a:off x="626567" y="909514"/>
              <a:ext cx="4105797" cy="523220"/>
            </a:xfrm>
            <a:prstGeom prst="rect"/>
            <a:noFill/>
          </p:spPr>
          <p:txBody>
            <a:bodyPr rtlCol="0" wrap="square">
              <a:spAutoFit/>
            </a:bodyPr>
            <a:p>
              <a:r>
                <a:rPr altLang="en-US" b="1" dirty="0" sz="2800" lang="zh-CN">
                  <a:solidFill>
                    <a:schemeClr val="bg1">
                      <a:lumMod val="50000"/>
                    </a:schemeClr>
                  </a:solidFill>
                  <a:latin typeface="微软雅黑" panose="020B0503020204020204" pitchFamily="34" charset="-122"/>
                  <a:ea typeface="微软雅黑" panose="020B0503020204020204" pitchFamily="34" charset="-122"/>
                </a:rPr>
                <a:t>第六章</a:t>
              </a:r>
              <a:r>
                <a:rPr altLang="zh-CN" b="1" dirty="0" sz="2800" lang="en-US">
                  <a:solidFill>
                    <a:schemeClr val="bg1">
                      <a:lumMod val="50000"/>
                    </a:schemeClr>
                  </a:solidFill>
                  <a:latin typeface="微软雅黑" panose="020B0503020204020204" pitchFamily="34" charset="-122"/>
                  <a:ea typeface="微软雅黑" panose="020B0503020204020204" pitchFamily="34" charset="-122"/>
                </a:rPr>
                <a:t>&lt;</a:t>
              </a:r>
              <a:r>
                <a:rPr altLang="en-US" b="1" dirty="0" sz="2800" lang="zh-CN">
                  <a:solidFill>
                    <a:schemeClr val="bg1">
                      <a:lumMod val="50000"/>
                    </a:schemeClr>
                  </a:solidFill>
                  <a:latin typeface="微软雅黑" panose="020B0503020204020204" pitchFamily="34" charset="-122"/>
                  <a:ea typeface="微软雅黑" panose="020B0503020204020204" pitchFamily="34" charset="-122"/>
                </a:rPr>
                <a:t>第一百零七条</a:t>
              </a:r>
              <a:r>
                <a:rPr altLang="zh-CN" b="1" dirty="0" sz="2800" lang="en-US">
                  <a:solidFill>
                    <a:schemeClr val="bg1">
                      <a:lumMod val="50000"/>
                    </a:schemeClr>
                  </a:solidFill>
                  <a:latin typeface="微软雅黑" panose="020B0503020204020204" pitchFamily="34" charset="-122"/>
                  <a:ea typeface="微软雅黑" panose="020B0503020204020204" pitchFamily="34" charset="-122"/>
                </a:rPr>
                <a:t>&gt;</a:t>
              </a:r>
              <a:endParaRPr altLang="en-US" b="1" dirty="0" sz="2800" lang="zh-CN">
                <a:solidFill>
                  <a:schemeClr val="bg1">
                    <a:lumMod val="50000"/>
                  </a:schemeClr>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226" name=""/>
        <p:cNvGrpSpPr/>
        <p:nvPr/>
      </p:nvGrpSpPr>
      <p:grpSpPr>
        <a:xfrm>
          <a:off x="0" y="0"/>
          <a:ext cx="0" cy="0"/>
          <a:chOff x="0" y="0"/>
          <a:chExt cx="0" cy="0"/>
        </a:xfrm>
      </p:grpSpPr>
      <p:pic>
        <p:nvPicPr>
          <p:cNvPr id="2097163" name="图片 17"/>
          <p:cNvPicPr>
            <a:picLocks noChangeAspect="1"/>
          </p:cNvPicPr>
          <p:nvPr/>
        </p:nvPicPr>
        <p:blipFill>
          <a:blip xmlns:r="http://schemas.openxmlformats.org/officeDocument/2006/relationships" r:embed="rId1" cstate="print"/>
          <a:stretch>
            <a:fillRect/>
          </a:stretch>
        </p:blipFill>
        <p:spPr>
          <a:xfrm>
            <a:off x="5221725" y="2867050"/>
            <a:ext cx="6960096" cy="3990950"/>
          </a:xfrm>
          <a:prstGeom prst="rect"/>
        </p:spPr>
      </p:pic>
      <p:sp>
        <p:nvSpPr>
          <p:cNvPr id="1049557" name="TextBox 86"/>
          <p:cNvSpPr txBox="1"/>
          <p:nvPr/>
        </p:nvSpPr>
        <p:spPr>
          <a:xfrm>
            <a:off x="626567" y="2128408"/>
            <a:ext cx="8352928" cy="1477283"/>
          </a:xfrm>
          <a:prstGeom prst="rect"/>
          <a:noFill/>
        </p:spPr>
        <p:txBody>
          <a:bodyPr bIns="60938" lIns="121880" rIns="121880" tIns="60938" wrap="square">
            <a:spAutoFit/>
          </a:bodyPr>
          <a:p>
            <a:pPr algn="ctr"/>
            <a:r>
              <a:rPr altLang="en-US" b="1" dirty="0" sz="4800" lang="zh-CN" spc="200">
                <a:solidFill>
                  <a:srgbClr val="E75A48"/>
                </a:solidFill>
                <a:latin typeface="微软雅黑" pitchFamily="34" charset="-122"/>
                <a:ea typeface="微软雅黑" pitchFamily="34" charset="-122"/>
              </a:rPr>
              <a:t>其他法律法规解读</a:t>
            </a:r>
            <a:endParaRPr altLang="zh-CN" b="1" dirty="0" sz="4800" lang="en-US" spc="200">
              <a:solidFill>
                <a:srgbClr val="E75A48"/>
              </a:solidFill>
              <a:latin typeface="微软雅黑" pitchFamily="34" charset="-122"/>
              <a:ea typeface="微软雅黑" pitchFamily="34" charset="-122"/>
            </a:endParaRPr>
          </a:p>
          <a:p>
            <a:pPr algn="ctr"/>
            <a:r>
              <a:rPr altLang="zh-CN" b="1" dirty="0" sz="4000" lang="en-US" spc="200">
                <a:solidFill>
                  <a:srgbClr val="E75A48"/>
                </a:solidFill>
                <a:latin typeface="微软雅黑" pitchFamily="34" charset="-122"/>
                <a:ea typeface="微软雅黑" pitchFamily="34" charset="-122"/>
              </a:rPr>
              <a:t>——</a:t>
            </a:r>
            <a:r>
              <a:rPr altLang="en-US" b="1" dirty="0" sz="4000" lang="zh-CN" spc="200">
                <a:solidFill>
                  <a:srgbClr val="E75A48"/>
                </a:solidFill>
                <a:latin typeface="微软雅黑" pitchFamily="34" charset="-122"/>
                <a:ea typeface="微软雅黑" pitchFamily="34" charset="-122"/>
              </a:rPr>
              <a:t>安全生产相关</a:t>
            </a:r>
            <a:endParaRPr altLang="en-US" b="1" dirty="0" sz="1800" lang="zh-CN" spc="200">
              <a:solidFill>
                <a:srgbClr val="E75A48"/>
              </a:solidFill>
              <a:latin typeface="微软雅黑" pitchFamily="34" charset="-122"/>
              <a:ea typeface="微软雅黑" pitchFamily="34"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230" name=""/>
        <p:cNvGrpSpPr/>
        <p:nvPr/>
      </p:nvGrpSpPr>
      <p:grpSpPr>
        <a:xfrm>
          <a:off x="0" y="0"/>
          <a:ext cx="0" cy="0"/>
          <a:chOff x="0" y="0"/>
          <a:chExt cx="0" cy="0"/>
        </a:xfrm>
      </p:grpSpPr>
      <p:graphicFrame>
        <p:nvGraphicFramePr>
          <p:cNvPr id="4194304" name="图示 2"/>
          <p:cNvGraphicFramePr>
            <a:graphicFrameLocks/>
          </p:cNvGraphicFramePr>
          <p:nvPr/>
        </p:nvGraphicFramePr>
        <p:xfrm>
          <a:off x="259277" y="1485578"/>
          <a:ext cx="11679795" cy="4680520"/>
        </p:xfrm>
        <a:graphic>
          <a:graphicData uri="http://schemas.openxmlformats.org/drawingml/2006/diagram">
            <dgm:relIds xmlns:dgm="http://schemas.openxmlformats.org/drawingml/2006/diagram" xmlns:r="http://schemas.openxmlformats.org/officeDocument/2006/relationships" r:dm="rId2" r:lo="rId1" r:qs="rId5" r:cs="rId4"/>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15" name=""/>
        <p:cNvGrpSpPr/>
        <p:nvPr/>
      </p:nvGrpSpPr>
      <p:grpSpPr>
        <a:xfrm>
          <a:off x="0" y="0"/>
          <a:ext cx="0" cy="0"/>
          <a:chOff x="0" y="0"/>
          <a:chExt cx="0" cy="0"/>
        </a:xfrm>
      </p:grpSpPr>
      <p:grpSp>
        <p:nvGrpSpPr>
          <p:cNvPr id="116" name="组合 1"/>
          <p:cNvGrpSpPr/>
          <p:nvPr/>
        </p:nvGrpSpPr>
        <p:grpSpPr>
          <a:xfrm>
            <a:off x="303541" y="892075"/>
            <a:ext cx="3851418" cy="584775"/>
            <a:chOff x="303541" y="892075"/>
            <a:chExt cx="3692551" cy="584775"/>
          </a:xfrm>
        </p:grpSpPr>
        <p:pic>
          <p:nvPicPr>
            <p:cNvPr id="2097159" name="图片 2"/>
            <p:cNvPicPr>
              <a:picLocks noChangeAspect="1"/>
            </p:cNvPicPr>
            <p:nvPr userDrawn="1"/>
          </p:nvPicPr>
          <p:blipFill>
            <a:blip xmlns:r="http://schemas.openxmlformats.org/officeDocument/2006/relationships" r:embed="rId1"/>
            <a:stretch>
              <a:fillRect/>
            </a:stretch>
          </p:blipFill>
          <p:spPr>
            <a:xfrm>
              <a:off x="303541" y="959718"/>
              <a:ext cx="442792" cy="449487"/>
            </a:xfrm>
            <a:prstGeom prst="rect"/>
          </p:spPr>
        </p:pic>
        <p:sp>
          <p:nvSpPr>
            <p:cNvPr id="1048586" name="文本框 3"/>
            <p:cNvSpPr txBox="1"/>
            <p:nvPr userDrawn="1"/>
          </p:nvSpPr>
          <p:spPr>
            <a:xfrm>
              <a:off x="770583" y="892075"/>
              <a:ext cx="3225509" cy="584775"/>
            </a:xfrm>
            <a:prstGeom prst="rect"/>
            <a:noFill/>
          </p:spPr>
          <p:txBody>
            <a:bodyPr rtlCol="0" wrap="square">
              <a:spAutoFit/>
            </a:bodyPr>
            <a:p>
              <a:r>
                <a:rPr altLang="en-US" b="1" dirty="0" sz="3200" lang="zh-CN">
                  <a:solidFill>
                    <a:srgbClr val="FF0000"/>
                  </a:solidFill>
                  <a:latin typeface="微软雅黑" panose="020B0503020204020204" pitchFamily="34" charset="-122"/>
                  <a:ea typeface="微软雅黑" panose="020B0503020204020204" pitchFamily="34" charset="-122"/>
                </a:rPr>
                <a:t>安全生产法</a:t>
              </a:r>
            </a:p>
          </p:txBody>
        </p:sp>
      </p:grpSp>
      <p:pic>
        <p:nvPicPr>
          <p:cNvPr id="2097160" name="图片 6"/>
          <p:cNvPicPr>
            <a:picLocks noChangeAspect="1"/>
          </p:cNvPicPr>
          <p:nvPr/>
        </p:nvPicPr>
        <p:blipFill>
          <a:blip xmlns:r="http://schemas.openxmlformats.org/officeDocument/2006/relationships" r:embed="rId2"/>
          <a:stretch>
            <a:fillRect/>
          </a:stretch>
        </p:blipFill>
        <p:spPr>
          <a:xfrm>
            <a:off x="765384" y="2031928"/>
            <a:ext cx="1944216" cy="2713000"/>
          </a:xfrm>
          <a:prstGeom prst="rect"/>
        </p:spPr>
      </p:pic>
      <p:grpSp>
        <p:nvGrpSpPr>
          <p:cNvPr id="117" name="组合 20"/>
          <p:cNvGrpSpPr/>
          <p:nvPr/>
        </p:nvGrpSpPr>
        <p:grpSpPr>
          <a:xfrm>
            <a:off x="3741889" y="1476850"/>
            <a:ext cx="7638047" cy="4824536"/>
            <a:chOff x="4500075" y="1989634"/>
            <a:chExt cx="6495644" cy="3809322"/>
          </a:xfrm>
        </p:grpSpPr>
        <p:sp>
          <p:nvSpPr>
            <p:cNvPr id="1048587" name="矩形 4"/>
            <p:cNvSpPr/>
            <p:nvPr/>
          </p:nvSpPr>
          <p:spPr>
            <a:xfrm>
              <a:off x="4500075" y="1989634"/>
              <a:ext cx="6495644" cy="457231"/>
            </a:xfrm>
            <a:prstGeom prst="rect"/>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lvl="0"/>
              <a:r>
                <a:rPr altLang="en-US" b="1" dirty="0" sz="2800" lang="zh-CN">
                  <a:latin typeface="微软雅黑" panose="020B0503020204020204" pitchFamily="34" charset="-122"/>
                  <a:ea typeface="微软雅黑" panose="020B0503020204020204" pitchFamily="34" charset="-122"/>
                </a:rPr>
                <a:t>总      则</a:t>
              </a:r>
            </a:p>
          </p:txBody>
        </p:sp>
        <p:sp>
          <p:nvSpPr>
            <p:cNvPr id="1048588" name="矩形 7"/>
            <p:cNvSpPr/>
            <p:nvPr/>
          </p:nvSpPr>
          <p:spPr>
            <a:xfrm>
              <a:off x="4515000" y="2584169"/>
              <a:ext cx="6480719" cy="457231"/>
            </a:xfrm>
            <a:prstGeom prst="rect"/>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844550" lvl="0">
                <a:lnSpc>
                  <a:spcPct val="90000"/>
                </a:lnSpc>
                <a:spcBef>
                  <a:spcPct val="0"/>
                </a:spcBef>
                <a:spcAft>
                  <a:spcPct val="35000"/>
                </a:spcAft>
              </a:pPr>
              <a:r>
                <a:rPr altLang="en-US" b="1" dirty="0" sz="2800" lang="zh-CN">
                  <a:latin typeface="微软雅黑" panose="020B0503020204020204" pitchFamily="34" charset="-122"/>
                  <a:ea typeface="微软雅黑" panose="020B0503020204020204" pitchFamily="34" charset="-122"/>
                </a:rPr>
                <a:t>生产经营单位的安全生产保障</a:t>
              </a:r>
            </a:p>
          </p:txBody>
        </p:sp>
        <p:sp>
          <p:nvSpPr>
            <p:cNvPr id="1048589" name="矩形 15"/>
            <p:cNvSpPr/>
            <p:nvPr/>
          </p:nvSpPr>
          <p:spPr>
            <a:xfrm>
              <a:off x="4500075" y="5417886"/>
              <a:ext cx="6480718" cy="381070"/>
            </a:xfrm>
            <a:prstGeom prst="rect"/>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lvl="0"/>
              <a:r>
                <a:rPr altLang="en-US" b="1" dirty="0" sz="2800" lang="zh-CN">
                  <a:latin typeface="微软雅黑" panose="020B0503020204020204" pitchFamily="34" charset="-122"/>
                  <a:ea typeface="微软雅黑" panose="020B0503020204020204" pitchFamily="34" charset="-122"/>
                </a:rPr>
                <a:t>附      则</a:t>
              </a:r>
            </a:p>
          </p:txBody>
        </p:sp>
        <p:sp>
          <p:nvSpPr>
            <p:cNvPr id="1048590" name="矩形 16"/>
            <p:cNvSpPr/>
            <p:nvPr/>
          </p:nvSpPr>
          <p:spPr>
            <a:xfrm>
              <a:off x="4500075" y="4883199"/>
              <a:ext cx="6495644" cy="381069"/>
            </a:xfrm>
            <a:prstGeom prst="rect"/>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lvl="0"/>
              <a:r>
                <a:rPr altLang="en-US" b="1" dirty="0" sz="2800" lang="zh-CN">
                  <a:latin typeface="微软雅黑" panose="020B0503020204020204" pitchFamily="34" charset="-122"/>
                  <a:ea typeface="微软雅黑" panose="020B0503020204020204" pitchFamily="34" charset="-122"/>
                </a:rPr>
                <a:t>法律责任</a:t>
              </a:r>
            </a:p>
          </p:txBody>
        </p:sp>
        <p:sp>
          <p:nvSpPr>
            <p:cNvPr id="1048591" name="矩形 17"/>
            <p:cNvSpPr/>
            <p:nvPr/>
          </p:nvSpPr>
          <p:spPr>
            <a:xfrm>
              <a:off x="4500075" y="4348513"/>
              <a:ext cx="6480718" cy="381068"/>
            </a:xfrm>
            <a:prstGeom prst="rect"/>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lvl="0"/>
              <a:r>
                <a:rPr altLang="en-US" b="1" dirty="0" sz="2800" lang="zh-CN">
                  <a:latin typeface="微软雅黑" panose="020B0503020204020204" pitchFamily="34" charset="-122"/>
                  <a:ea typeface="微软雅黑" panose="020B0503020204020204" pitchFamily="34" charset="-122"/>
                </a:rPr>
                <a:t>生产安全事故的应急救援与调查处理</a:t>
              </a:r>
            </a:p>
          </p:txBody>
        </p:sp>
        <p:sp>
          <p:nvSpPr>
            <p:cNvPr id="1048592" name="矩形 18"/>
            <p:cNvSpPr/>
            <p:nvPr/>
          </p:nvSpPr>
          <p:spPr>
            <a:xfrm>
              <a:off x="4500077" y="3813827"/>
              <a:ext cx="6480718" cy="381068"/>
            </a:xfrm>
            <a:prstGeom prst="rect"/>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lvl="0"/>
              <a:r>
                <a:rPr altLang="en-US" b="1" dirty="0" sz="2800" lang="zh-CN">
                  <a:latin typeface="微软雅黑" panose="020B0503020204020204" pitchFamily="34" charset="-122"/>
                  <a:ea typeface="微软雅黑" panose="020B0503020204020204" pitchFamily="34" charset="-122"/>
                </a:rPr>
                <a:t>安全生产监督管理</a:t>
              </a:r>
            </a:p>
          </p:txBody>
        </p:sp>
        <p:sp>
          <p:nvSpPr>
            <p:cNvPr id="1048593" name="矩形 19"/>
            <p:cNvSpPr/>
            <p:nvPr/>
          </p:nvSpPr>
          <p:spPr>
            <a:xfrm>
              <a:off x="4515001" y="3215129"/>
              <a:ext cx="6480718" cy="423483"/>
            </a:xfrm>
            <a:prstGeom prst="rect"/>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lvl="0"/>
              <a:r>
                <a:rPr altLang="en-US" b="1" dirty="0" sz="2800" lang="zh-CN">
                  <a:latin typeface="微软雅黑" panose="020B0503020204020204" pitchFamily="34" charset="-122"/>
                  <a:ea typeface="微软雅黑" panose="020B0503020204020204" pitchFamily="34" charset="-122"/>
                </a:rPr>
                <a:t>从业人员的安全生产权利义务</a:t>
              </a:r>
            </a:p>
          </p:txBody>
        </p:sp>
      </p:grpSp>
      <p:sp>
        <p:nvSpPr>
          <p:cNvPr id="1048594" name="文本框 21"/>
          <p:cNvSpPr txBox="1"/>
          <p:nvPr/>
        </p:nvSpPr>
        <p:spPr>
          <a:xfrm>
            <a:off x="359291" y="5212513"/>
            <a:ext cx="2756401" cy="1056639"/>
          </a:xfrm>
          <a:prstGeom prst="rect"/>
          <a:noFill/>
        </p:spPr>
        <p:txBody>
          <a:bodyPr rtlCol="0" wrap="square">
            <a:spAutoFit/>
          </a:bodyPr>
          <a:p>
            <a:r>
              <a:rPr altLang="zh-CN" dirty="0" sz="1600" lang="en-US">
                <a:latin typeface="华文楷体" panose="02010600040101010101" pitchFamily="2" charset="-122"/>
                <a:ea typeface="华文楷体" panose="02010600040101010101" pitchFamily="2" charset="-122"/>
              </a:rPr>
              <a:t>2014</a:t>
            </a:r>
            <a:r>
              <a:rPr altLang="en-US" dirty="0" sz="1600" lang="zh-CN">
                <a:latin typeface="华文楷体" panose="02010600040101010101" pitchFamily="2" charset="-122"/>
                <a:ea typeface="华文楷体" panose="02010600040101010101" pitchFamily="2" charset="-122"/>
              </a:rPr>
              <a:t>年</a:t>
            </a:r>
            <a:r>
              <a:rPr altLang="zh-CN" dirty="0" sz="1600" lang="en-US">
                <a:latin typeface="华文楷体" panose="02010600040101010101" pitchFamily="2" charset="-122"/>
                <a:ea typeface="华文楷体" panose="02010600040101010101" pitchFamily="2" charset="-122"/>
              </a:rPr>
              <a:t>8</a:t>
            </a:r>
            <a:r>
              <a:rPr altLang="en-US" dirty="0" sz="1600" lang="zh-CN">
                <a:latin typeface="华文楷体" panose="02010600040101010101" pitchFamily="2" charset="-122"/>
                <a:ea typeface="华文楷体" panose="02010600040101010101" pitchFamily="2" charset="-122"/>
              </a:rPr>
              <a:t>月</a:t>
            </a:r>
            <a:r>
              <a:rPr altLang="zh-CN" dirty="0" sz="1600" lang="en-US">
                <a:latin typeface="华文楷体" panose="02010600040101010101" pitchFamily="2" charset="-122"/>
                <a:ea typeface="华文楷体" panose="02010600040101010101" pitchFamily="2" charset="-122"/>
              </a:rPr>
              <a:t>31</a:t>
            </a:r>
            <a:r>
              <a:rPr altLang="en-US" dirty="0" sz="1600" lang="zh-CN">
                <a:latin typeface="华文楷体" panose="02010600040101010101" pitchFamily="2" charset="-122"/>
                <a:ea typeface="华文楷体" panose="02010600040101010101" pitchFamily="2" charset="-122"/>
              </a:rPr>
              <a:t>日第十二届全国人大常委会第十次会议修改通过，</a:t>
            </a:r>
            <a:r>
              <a:rPr altLang="zh-CN" dirty="0" sz="1600" lang="en-US">
                <a:latin typeface="华文楷体" panose="02010600040101010101" pitchFamily="2" charset="-122"/>
                <a:ea typeface="华文楷体" panose="02010600040101010101" pitchFamily="2" charset="-122"/>
              </a:rPr>
              <a:t>2014</a:t>
            </a:r>
            <a:r>
              <a:rPr altLang="en-US" dirty="0" sz="1600" lang="zh-CN">
                <a:latin typeface="华文楷体" panose="02010600040101010101" pitchFamily="2" charset="-122"/>
                <a:ea typeface="华文楷体" panose="02010600040101010101" pitchFamily="2" charset="-122"/>
              </a:rPr>
              <a:t>年</a:t>
            </a:r>
            <a:r>
              <a:rPr altLang="zh-CN" dirty="0" sz="1600" lang="en-US">
                <a:latin typeface="华文楷体" panose="02010600040101010101" pitchFamily="2" charset="-122"/>
                <a:ea typeface="华文楷体" panose="02010600040101010101" pitchFamily="2" charset="-122"/>
              </a:rPr>
              <a:t>12</a:t>
            </a:r>
            <a:r>
              <a:rPr altLang="en-US" dirty="0" sz="1600" lang="zh-CN">
                <a:latin typeface="华文楷体" panose="02010600040101010101" pitchFamily="2" charset="-122"/>
                <a:ea typeface="华文楷体" panose="02010600040101010101" pitchFamily="2" charset="-122"/>
              </a:rPr>
              <a:t>月</a:t>
            </a:r>
            <a:r>
              <a:rPr altLang="zh-CN" dirty="0" sz="1600" lang="en-US">
                <a:latin typeface="华文楷体" panose="02010600040101010101" pitchFamily="2" charset="-122"/>
                <a:ea typeface="华文楷体" panose="02010600040101010101" pitchFamily="2" charset="-122"/>
              </a:rPr>
              <a:t>1</a:t>
            </a:r>
            <a:r>
              <a:rPr altLang="en-US" dirty="0" sz="1600" lang="zh-CN">
                <a:latin typeface="华文楷体" panose="02010600040101010101" pitchFamily="2" charset="-122"/>
                <a:ea typeface="华文楷体" panose="02010600040101010101" pitchFamily="2" charset="-122"/>
              </a:rPr>
              <a:t>日起施行</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231" name=""/>
        <p:cNvGrpSpPr/>
        <p:nvPr/>
      </p:nvGrpSpPr>
      <p:grpSpPr>
        <a:xfrm>
          <a:off x="0" y="0"/>
          <a:ext cx="0" cy="0"/>
          <a:chOff x="0" y="0"/>
          <a:chExt cx="0" cy="0"/>
        </a:xfrm>
      </p:grpSpPr>
      <p:grpSp>
        <p:nvGrpSpPr>
          <p:cNvPr id="232" name="组合 9"/>
          <p:cNvGrpSpPr/>
          <p:nvPr/>
        </p:nvGrpSpPr>
        <p:grpSpPr>
          <a:xfrm>
            <a:off x="194519" y="948674"/>
            <a:ext cx="4104456" cy="523220"/>
            <a:chOff x="400233" y="909514"/>
            <a:chExt cx="4104456" cy="523220"/>
          </a:xfrm>
        </p:grpSpPr>
        <p:sp>
          <p:nvSpPr>
            <p:cNvPr id="1049562" name="矩形 10"/>
            <p:cNvSpPr/>
            <p:nvPr/>
          </p:nvSpPr>
          <p:spPr>
            <a:xfrm flipH="1">
              <a:off x="400233" y="929898"/>
              <a:ext cx="226334" cy="502836"/>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9563" name="文本框 11"/>
            <p:cNvSpPr txBox="1"/>
            <p:nvPr/>
          </p:nvSpPr>
          <p:spPr>
            <a:xfrm>
              <a:off x="626567" y="909514"/>
              <a:ext cx="3878122" cy="523220"/>
            </a:xfrm>
            <a:prstGeom prst="rect"/>
            <a:noFill/>
          </p:spPr>
          <p:txBody>
            <a:bodyPr rtlCol="0" wrap="square">
              <a:spAutoFit/>
            </a:bodyPr>
            <a:p>
              <a:r>
                <a:rPr altLang="en-US" b="1" dirty="0" sz="2800" lang="zh-CN">
                  <a:solidFill>
                    <a:schemeClr val="bg1">
                      <a:lumMod val="50000"/>
                    </a:schemeClr>
                  </a:solidFill>
                  <a:latin typeface="微软雅黑" panose="020B0503020204020204" pitchFamily="34" charset="-122"/>
                  <a:ea typeface="微软雅黑" panose="020B0503020204020204" pitchFamily="34" charset="-122"/>
                </a:rPr>
                <a:t>中华人民共和国消防法</a:t>
              </a:r>
            </a:p>
          </p:txBody>
        </p:sp>
      </p:grpSp>
      <p:sp>
        <p:nvSpPr>
          <p:cNvPr id="1049564" name="矩形 12"/>
          <p:cNvSpPr/>
          <p:nvPr/>
        </p:nvSpPr>
        <p:spPr>
          <a:xfrm>
            <a:off x="7339661" y="2627188"/>
            <a:ext cx="4537393" cy="2438616"/>
          </a:xfrm>
          <a:prstGeom prst="rect"/>
        </p:spPr>
        <p:txBody>
          <a:bodyPr wrap="square">
            <a:spAutoFit/>
          </a:bodyPr>
          <a:p>
            <a:pPr>
              <a:lnSpc>
                <a:spcPct val="150000"/>
              </a:lnSpc>
            </a:pPr>
            <a:r>
              <a:rPr altLang="en-US" b="1" dirty="0" lang="zh-CN">
                <a:solidFill>
                  <a:srgbClr val="333333"/>
                </a:solidFill>
                <a:latin typeface="微软雅黑" panose="020B0503020204020204" pitchFamily="34" charset="-122"/>
                <a:ea typeface="微软雅黑" panose="020B0503020204020204" pitchFamily="34" charset="-122"/>
              </a:rPr>
              <a:t>       </a:t>
            </a:r>
            <a:r>
              <a:rPr altLang="en-US" b="1" dirty="0" sz="2000" lang="zh-CN">
                <a:solidFill>
                  <a:srgbClr val="FF0000"/>
                </a:solidFill>
                <a:latin typeface="微软雅黑" panose="020B0503020204020204" pitchFamily="34" charset="-122"/>
                <a:ea typeface="微软雅黑" panose="020B0503020204020204" pitchFamily="34" charset="-122"/>
              </a:rPr>
              <a:t>任何单位</a:t>
            </a:r>
            <a:r>
              <a:rPr altLang="en-US" b="1" dirty="0" sz="2000" lang="zh-CN">
                <a:solidFill>
                  <a:srgbClr val="333333"/>
                </a:solidFill>
                <a:latin typeface="微软雅黑" panose="020B0503020204020204" pitchFamily="34" charset="-122"/>
                <a:ea typeface="微软雅黑" panose="020B0503020204020204" pitchFamily="34" charset="-122"/>
              </a:rPr>
              <a:t>和</a:t>
            </a:r>
            <a:r>
              <a:rPr altLang="en-US" b="1" dirty="0" sz="2000" lang="zh-CN">
                <a:solidFill>
                  <a:srgbClr val="FF0000"/>
                </a:solidFill>
                <a:latin typeface="微软雅黑" panose="020B0503020204020204" pitchFamily="34" charset="-122"/>
                <a:ea typeface="微软雅黑" panose="020B0503020204020204" pitchFamily="34" charset="-122"/>
              </a:rPr>
              <a:t>个人</a:t>
            </a:r>
            <a:r>
              <a:rPr altLang="en-US" b="1" dirty="0" sz="2000" lang="zh-CN">
                <a:solidFill>
                  <a:srgbClr val="333333"/>
                </a:solidFill>
                <a:latin typeface="微软雅黑" panose="020B0503020204020204" pitchFamily="34" charset="-122"/>
                <a:ea typeface="微软雅黑" panose="020B0503020204020204" pitchFamily="34" charset="-122"/>
              </a:rPr>
              <a:t>都有维护消防安全、保护消防设施、预防火灾、报告火警的</a:t>
            </a:r>
            <a:r>
              <a:rPr altLang="en-US" b="1" dirty="0" sz="2000" lang="zh-CN">
                <a:solidFill>
                  <a:srgbClr val="FF0000"/>
                </a:solidFill>
                <a:latin typeface="微软雅黑" panose="020B0503020204020204" pitchFamily="34" charset="-122"/>
                <a:ea typeface="微软雅黑" panose="020B0503020204020204" pitchFamily="34" charset="-122"/>
              </a:rPr>
              <a:t>义务</a:t>
            </a:r>
            <a:r>
              <a:rPr altLang="en-US" b="1" dirty="0" sz="2000" lang="zh-CN">
                <a:solidFill>
                  <a:srgbClr val="333333"/>
                </a:solidFill>
                <a:latin typeface="微软雅黑" panose="020B0503020204020204" pitchFamily="34" charset="-122"/>
                <a:ea typeface="微软雅黑" panose="020B0503020204020204" pitchFamily="34" charset="-122"/>
              </a:rPr>
              <a:t>，任何单位和成年人都有参加有组织的灭火工作的义务。</a:t>
            </a:r>
            <a:endParaRPr altLang="zh-CN" b="1" dirty="0" sz="2000" lang="en-US">
              <a:solidFill>
                <a:srgbClr val="333333"/>
              </a:solidFill>
              <a:latin typeface="微软雅黑" panose="020B0503020204020204" pitchFamily="34" charset="-122"/>
              <a:ea typeface="微软雅黑" panose="020B0503020204020204" pitchFamily="34" charset="-122"/>
            </a:endParaRPr>
          </a:p>
          <a:p>
            <a:pPr>
              <a:lnSpc>
                <a:spcPct val="150000"/>
              </a:lnSpc>
            </a:pPr>
            <a:r>
              <a:rPr altLang="zh-CN" b="1" dirty="0" sz="2000" lang="en-US">
                <a:solidFill>
                  <a:srgbClr val="333333"/>
                </a:solidFill>
                <a:latin typeface="微软雅黑" panose="020B0503020204020204" pitchFamily="34" charset="-122"/>
                <a:ea typeface="微软雅黑" panose="020B0503020204020204" pitchFamily="34" charset="-122"/>
              </a:rPr>
              <a:t>                                       ——</a:t>
            </a:r>
            <a:r>
              <a:rPr altLang="en-US" b="1" dirty="0" sz="2000" lang="zh-CN">
                <a:solidFill>
                  <a:srgbClr val="333333"/>
                </a:solidFill>
                <a:latin typeface="微软雅黑" panose="020B0503020204020204" pitchFamily="34" charset="-122"/>
                <a:ea typeface="微软雅黑" panose="020B0503020204020204" pitchFamily="34" charset="-122"/>
              </a:rPr>
              <a:t>第五条</a:t>
            </a:r>
            <a:endParaRPr altLang="en-US" b="1" dirty="0" sz="2000" lang="zh-CN">
              <a:latin typeface="微软雅黑" panose="020B0503020204020204" pitchFamily="34" charset="-122"/>
              <a:ea typeface="微软雅黑" panose="020B0503020204020204" pitchFamily="34" charset="-122"/>
            </a:endParaRPr>
          </a:p>
        </p:txBody>
      </p:sp>
      <p:pic>
        <p:nvPicPr>
          <p:cNvPr id="2097164" name="图片 2"/>
          <p:cNvPicPr>
            <a:picLocks noChangeAspect="1"/>
          </p:cNvPicPr>
          <p:nvPr/>
        </p:nvPicPr>
        <p:blipFill>
          <a:blip xmlns:r="http://schemas.openxmlformats.org/officeDocument/2006/relationships" r:embed="rId1"/>
          <a:stretch>
            <a:fillRect/>
          </a:stretch>
        </p:blipFill>
        <p:spPr>
          <a:xfrm>
            <a:off x="321296" y="1881547"/>
            <a:ext cx="6758442" cy="3929898"/>
          </a:xfrm>
          <a:prstGeom prst="rec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233" name=""/>
        <p:cNvGrpSpPr/>
        <p:nvPr/>
      </p:nvGrpSpPr>
      <p:grpSpPr>
        <a:xfrm>
          <a:off x="0" y="0"/>
          <a:ext cx="0" cy="0"/>
          <a:chOff x="0" y="0"/>
          <a:chExt cx="0" cy="0"/>
        </a:xfrm>
      </p:grpSpPr>
      <p:sp>
        <p:nvSpPr>
          <p:cNvPr id="1049565" name="矩形 1"/>
          <p:cNvSpPr/>
          <p:nvPr/>
        </p:nvSpPr>
        <p:spPr>
          <a:xfrm>
            <a:off x="554559" y="5374010"/>
            <a:ext cx="11233248" cy="707886"/>
          </a:xfrm>
          <a:prstGeom prst="rect"/>
        </p:spPr>
        <p:txBody>
          <a:bodyPr wrap="square">
            <a:spAutoFit/>
          </a:bodyPr>
          <a:p>
            <a:r>
              <a:rPr altLang="en-US" b="1" dirty="0" sz="2000" lang="zh-CN">
                <a:solidFill>
                  <a:srgbClr val="333333"/>
                </a:solidFill>
                <a:latin typeface="微软雅黑" panose="020B0503020204020204" pitchFamily="34" charset="-122"/>
                <a:ea typeface="微软雅黑" panose="020B0503020204020204" pitchFamily="34" charset="-122"/>
              </a:rPr>
              <a:t>       任何人发现火灾都应当立即报警，任何单位、个人都应当</a:t>
            </a:r>
            <a:r>
              <a:rPr altLang="en-US" b="1" dirty="0" sz="2000" lang="zh-CN">
                <a:solidFill>
                  <a:srgbClr val="FF0000"/>
                </a:solidFill>
                <a:latin typeface="微软雅黑" panose="020B0503020204020204" pitchFamily="34" charset="-122"/>
                <a:ea typeface="微软雅黑" panose="020B0503020204020204" pitchFamily="34" charset="-122"/>
              </a:rPr>
              <a:t>无偿</a:t>
            </a:r>
            <a:r>
              <a:rPr altLang="en-US" b="1" dirty="0" sz="2000" lang="zh-CN">
                <a:solidFill>
                  <a:srgbClr val="333333"/>
                </a:solidFill>
                <a:latin typeface="微软雅黑" panose="020B0503020204020204" pitchFamily="34" charset="-122"/>
                <a:ea typeface="微软雅黑" panose="020B0503020204020204" pitchFamily="34" charset="-122"/>
              </a:rPr>
              <a:t>为报警提供便利，不得阻拦报警，严禁谎报火警；任何单位发生火灾，必须立即组织力量扑救，</a:t>
            </a:r>
            <a:r>
              <a:rPr altLang="en-US" b="1" dirty="0" sz="2000" lang="zh-CN">
                <a:solidFill>
                  <a:srgbClr val="FF0000"/>
                </a:solidFill>
                <a:latin typeface="微软雅黑" panose="020B0503020204020204" pitchFamily="34" charset="-122"/>
                <a:ea typeface="微软雅黑" panose="020B0503020204020204" pitchFamily="34" charset="-122"/>
              </a:rPr>
              <a:t>邻近单位应当给予支援</a:t>
            </a:r>
            <a:r>
              <a:rPr altLang="en-US" b="1" dirty="0" sz="2000" lang="zh-CN">
                <a:solidFill>
                  <a:srgbClr val="333333"/>
                </a:solidFill>
                <a:latin typeface="微软雅黑" panose="020B0503020204020204" pitchFamily="34" charset="-122"/>
                <a:ea typeface="微软雅黑" panose="020B0503020204020204" pitchFamily="34" charset="-122"/>
              </a:rPr>
              <a:t>。</a:t>
            </a:r>
          </a:p>
        </p:txBody>
      </p:sp>
      <p:pic>
        <p:nvPicPr>
          <p:cNvPr id="2097165" name="图片 2"/>
          <p:cNvPicPr>
            <a:picLocks noChangeAspect="1"/>
          </p:cNvPicPr>
          <p:nvPr/>
        </p:nvPicPr>
        <p:blipFill>
          <a:blip xmlns:r="http://schemas.openxmlformats.org/officeDocument/2006/relationships" r:embed="rId1"/>
          <a:stretch>
            <a:fillRect/>
          </a:stretch>
        </p:blipFill>
        <p:spPr>
          <a:xfrm>
            <a:off x="914599" y="1600983"/>
            <a:ext cx="4608512" cy="2988085"/>
          </a:xfrm>
          <a:prstGeom prst="rect"/>
        </p:spPr>
      </p:pic>
      <p:pic>
        <p:nvPicPr>
          <p:cNvPr id="2097166" name="图片 3"/>
          <p:cNvPicPr>
            <a:picLocks noChangeAspect="1"/>
          </p:cNvPicPr>
          <p:nvPr/>
        </p:nvPicPr>
        <p:blipFill>
          <a:blip xmlns:r="http://schemas.openxmlformats.org/officeDocument/2006/relationships" r:embed="rId2"/>
          <a:stretch>
            <a:fillRect/>
          </a:stretch>
        </p:blipFill>
        <p:spPr>
          <a:xfrm>
            <a:off x="6315198" y="1600982"/>
            <a:ext cx="4608511" cy="2988085"/>
          </a:xfrm>
          <a:prstGeom prst="rect"/>
        </p:spPr>
      </p:pic>
      <p:grpSp>
        <p:nvGrpSpPr>
          <p:cNvPr id="234" name="组合 4"/>
          <p:cNvGrpSpPr/>
          <p:nvPr/>
        </p:nvGrpSpPr>
        <p:grpSpPr>
          <a:xfrm>
            <a:off x="194519" y="948674"/>
            <a:ext cx="4332131" cy="523220"/>
            <a:chOff x="400233" y="909514"/>
            <a:chExt cx="4332131" cy="523220"/>
          </a:xfrm>
        </p:grpSpPr>
        <p:sp>
          <p:nvSpPr>
            <p:cNvPr id="1049566" name="矩形 5"/>
            <p:cNvSpPr/>
            <p:nvPr/>
          </p:nvSpPr>
          <p:spPr>
            <a:xfrm flipH="1">
              <a:off x="400233" y="929898"/>
              <a:ext cx="226334" cy="502836"/>
            </a:xfrm>
            <a:prstGeom prst="rect"/>
            <a:solidFill>
              <a:srgbClr val="0071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solidFill>
                  <a:srgbClr val="FFFF00"/>
                </a:solidFill>
              </a:endParaRPr>
            </a:p>
          </p:txBody>
        </p:sp>
        <p:sp>
          <p:nvSpPr>
            <p:cNvPr id="1049567" name="文本框 6"/>
            <p:cNvSpPr txBox="1"/>
            <p:nvPr/>
          </p:nvSpPr>
          <p:spPr>
            <a:xfrm>
              <a:off x="626567" y="909514"/>
              <a:ext cx="4105797" cy="523220"/>
            </a:xfrm>
            <a:prstGeom prst="rect"/>
            <a:noFill/>
          </p:spPr>
          <p:txBody>
            <a:bodyPr rtlCol="0" wrap="square">
              <a:spAutoFit/>
            </a:bodyPr>
            <a:p>
              <a:r>
                <a:rPr altLang="zh-CN" b="1" dirty="0" sz="2800" lang="en-US">
                  <a:solidFill>
                    <a:schemeClr val="bg1">
                      <a:lumMod val="50000"/>
                    </a:schemeClr>
                  </a:solidFill>
                  <a:latin typeface="微软雅黑" panose="020B0503020204020204" pitchFamily="34" charset="-122"/>
                  <a:ea typeface="微软雅黑" panose="020B0503020204020204" pitchFamily="34" charset="-122"/>
                </a:rPr>
                <a:t>&lt;</a:t>
              </a:r>
              <a:r>
                <a:rPr altLang="en-US" b="1" dirty="0" sz="2800" lang="zh-CN">
                  <a:solidFill>
                    <a:schemeClr val="bg1">
                      <a:lumMod val="50000"/>
                    </a:schemeClr>
                  </a:solidFill>
                  <a:latin typeface="微软雅黑" panose="020B0503020204020204" pitchFamily="34" charset="-122"/>
                  <a:ea typeface="微软雅黑" panose="020B0503020204020204" pitchFamily="34" charset="-122"/>
                </a:rPr>
                <a:t>第四十四条</a:t>
              </a:r>
              <a:r>
                <a:rPr altLang="zh-CN" b="1" dirty="0" sz="2800" lang="en-US">
                  <a:solidFill>
                    <a:schemeClr val="bg1">
                      <a:lumMod val="50000"/>
                    </a:schemeClr>
                  </a:solidFill>
                  <a:latin typeface="微软雅黑" panose="020B0503020204020204" pitchFamily="34" charset="-122"/>
                  <a:ea typeface="微软雅黑" panose="020B0503020204020204" pitchFamily="34" charset="-122"/>
                </a:rPr>
                <a:t>&gt;</a:t>
              </a:r>
              <a:endParaRPr altLang="en-US" b="1" dirty="0" sz="2800" lang="zh-CN">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049568" name="文本框 7"/>
          <p:cNvSpPr txBox="1"/>
          <p:nvPr/>
        </p:nvSpPr>
        <p:spPr>
          <a:xfrm>
            <a:off x="2930823" y="4718156"/>
            <a:ext cx="6336704" cy="338554"/>
          </a:xfrm>
          <a:prstGeom prst="rect"/>
          <a:noFill/>
        </p:spPr>
        <p:txBody>
          <a:bodyPr rtlCol="0" wrap="square">
            <a:spAutoFit/>
          </a:bodyPr>
          <a:p>
            <a:pPr algn="ctr"/>
            <a:r>
              <a:rPr altLang="zh-CN" dirty="0" sz="1600" lang="en-US">
                <a:latin typeface="微软雅黑" panose="020B0503020204020204" pitchFamily="34" charset="-122"/>
                <a:ea typeface="微软雅黑" panose="020B0503020204020204" pitchFamily="34" charset="-122"/>
              </a:rPr>
              <a:t>2018</a:t>
            </a:r>
            <a:r>
              <a:rPr altLang="en-US" dirty="0" sz="1600" lang="zh-CN">
                <a:latin typeface="微软雅黑" panose="020B0503020204020204" pitchFamily="34" charset="-122"/>
                <a:ea typeface="微软雅黑" panose="020B0503020204020204" pitchFamily="34" charset="-122"/>
              </a:rPr>
              <a:t>年</a:t>
            </a:r>
            <a:r>
              <a:rPr altLang="zh-CN" dirty="0" sz="1600" lang="en-US">
                <a:latin typeface="微软雅黑" panose="020B0503020204020204" pitchFamily="34" charset="-122"/>
                <a:ea typeface="微软雅黑" panose="020B0503020204020204" pitchFamily="34" charset="-122"/>
              </a:rPr>
              <a:t>7</a:t>
            </a:r>
            <a:r>
              <a:rPr altLang="en-US" dirty="0" sz="1600" lang="zh-CN">
                <a:latin typeface="微软雅黑" panose="020B0503020204020204" pitchFamily="34" charset="-122"/>
                <a:ea typeface="微软雅黑" panose="020B0503020204020204" pitchFamily="34" charset="-122"/>
              </a:rPr>
              <a:t>月</a:t>
            </a:r>
            <a:r>
              <a:rPr altLang="zh-CN" dirty="0" sz="1600" lang="en-US">
                <a:latin typeface="微软雅黑" panose="020B0503020204020204" pitchFamily="34" charset="-122"/>
                <a:ea typeface="微软雅黑" panose="020B0503020204020204" pitchFamily="34" charset="-122"/>
              </a:rPr>
              <a:t>9</a:t>
            </a:r>
            <a:r>
              <a:rPr altLang="en-US" dirty="0" sz="1600" lang="zh-CN">
                <a:latin typeface="微软雅黑" panose="020B0503020204020204" pitchFamily="34" charset="-122"/>
                <a:ea typeface="微软雅黑" panose="020B0503020204020204" pitchFamily="34" charset="-122"/>
              </a:rPr>
              <a:t>日四川南充私家车违停阻碍救火，网友大呼“撞得好”</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235" name=""/>
        <p:cNvGrpSpPr/>
        <p:nvPr/>
      </p:nvGrpSpPr>
      <p:grpSpPr>
        <a:xfrm>
          <a:off x="0" y="0"/>
          <a:ext cx="0" cy="0"/>
          <a:chOff x="0" y="0"/>
          <a:chExt cx="0" cy="0"/>
        </a:xfrm>
      </p:grpSpPr>
      <p:grpSp>
        <p:nvGrpSpPr>
          <p:cNvPr id="236" name="组合 21"/>
          <p:cNvGrpSpPr/>
          <p:nvPr/>
        </p:nvGrpSpPr>
        <p:grpSpPr>
          <a:xfrm>
            <a:off x="194519" y="948674"/>
            <a:ext cx="4536504" cy="523220"/>
            <a:chOff x="400233" y="909514"/>
            <a:chExt cx="4536504" cy="523220"/>
          </a:xfrm>
        </p:grpSpPr>
        <p:sp>
          <p:nvSpPr>
            <p:cNvPr id="1049569" name="矩形 22"/>
            <p:cNvSpPr/>
            <p:nvPr/>
          </p:nvSpPr>
          <p:spPr>
            <a:xfrm flipH="1">
              <a:off x="400233" y="929898"/>
              <a:ext cx="226334" cy="502836"/>
            </a:xfrm>
            <a:prstGeom prst="rect"/>
            <a:solidFill>
              <a:srgbClr val="28B5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9570" name="文本框 23"/>
            <p:cNvSpPr txBox="1"/>
            <p:nvPr/>
          </p:nvSpPr>
          <p:spPr>
            <a:xfrm>
              <a:off x="626567" y="909514"/>
              <a:ext cx="4310170" cy="523220"/>
            </a:xfrm>
            <a:prstGeom prst="rect"/>
            <a:noFill/>
          </p:spPr>
          <p:txBody>
            <a:bodyPr rtlCol="0" wrap="square">
              <a:spAutoFit/>
            </a:bodyPr>
            <a:p>
              <a:r>
                <a:rPr altLang="en-US" b="1" dirty="0" sz="2800" lang="zh-CN">
                  <a:solidFill>
                    <a:schemeClr val="bg1">
                      <a:lumMod val="50000"/>
                    </a:schemeClr>
                  </a:solidFill>
                  <a:latin typeface="微软雅黑" panose="020B0503020204020204" pitchFamily="34" charset="-122"/>
                  <a:ea typeface="微软雅黑" panose="020B0503020204020204" pitchFamily="34" charset="-122"/>
                </a:rPr>
                <a:t>中华人民共和国建筑法</a:t>
              </a:r>
            </a:p>
          </p:txBody>
        </p:sp>
      </p:grpSp>
      <p:sp>
        <p:nvSpPr>
          <p:cNvPr id="1049571" name="矩形 24"/>
          <p:cNvSpPr/>
          <p:nvPr/>
        </p:nvSpPr>
        <p:spPr>
          <a:xfrm>
            <a:off x="698575" y="2419544"/>
            <a:ext cx="10873208" cy="961289"/>
          </a:xfrm>
          <a:prstGeom prst="rect"/>
        </p:spPr>
        <p:txBody>
          <a:bodyPr wrap="square">
            <a:spAutoFit/>
          </a:bodyPr>
          <a:p>
            <a:pPr>
              <a:lnSpc>
                <a:spcPct val="150000"/>
              </a:lnSpc>
            </a:pPr>
            <a:r>
              <a:rPr altLang="en-US" b="1" dirty="0" sz="2000" lang="zh-CN">
                <a:solidFill>
                  <a:srgbClr val="333333"/>
                </a:solidFill>
                <a:latin typeface="微软雅黑" panose="020B0503020204020204" pitchFamily="34" charset="-122"/>
                <a:ea typeface="微软雅黑" panose="020B0503020204020204" pitchFamily="34" charset="-122"/>
              </a:rPr>
              <a:t>禁止承包单位将其承包的全部建筑工程</a:t>
            </a:r>
            <a:r>
              <a:rPr altLang="en-US" b="1" dirty="0" sz="2000" lang="zh-CN">
                <a:solidFill>
                  <a:srgbClr val="FF0000"/>
                </a:solidFill>
                <a:latin typeface="微软雅黑" panose="020B0503020204020204" pitchFamily="34" charset="-122"/>
                <a:ea typeface="微软雅黑" panose="020B0503020204020204" pitchFamily="34" charset="-122"/>
              </a:rPr>
              <a:t>转包</a:t>
            </a:r>
            <a:r>
              <a:rPr altLang="en-US" b="1" dirty="0" sz="2000" lang="zh-CN">
                <a:solidFill>
                  <a:srgbClr val="333333"/>
                </a:solidFill>
                <a:latin typeface="微软雅黑" panose="020B0503020204020204" pitchFamily="34" charset="-122"/>
                <a:ea typeface="微软雅黑" panose="020B0503020204020204" pitchFamily="34" charset="-122"/>
              </a:rPr>
              <a:t>给他人，禁止承包单位将其承包的全部建筑工程</a:t>
            </a:r>
            <a:r>
              <a:rPr altLang="en-US" b="1" dirty="0" sz="2000" lang="zh-CN">
                <a:solidFill>
                  <a:srgbClr val="FF0000"/>
                </a:solidFill>
                <a:latin typeface="微软雅黑" panose="020B0503020204020204" pitchFamily="34" charset="-122"/>
                <a:ea typeface="微软雅黑" panose="020B0503020204020204" pitchFamily="34" charset="-122"/>
              </a:rPr>
              <a:t>肢解</a:t>
            </a:r>
            <a:r>
              <a:rPr altLang="en-US" b="1" dirty="0" sz="2000" lang="zh-CN">
                <a:solidFill>
                  <a:srgbClr val="333333"/>
                </a:solidFill>
                <a:latin typeface="微软雅黑" panose="020B0503020204020204" pitchFamily="34" charset="-122"/>
                <a:ea typeface="微软雅黑" panose="020B0503020204020204" pitchFamily="34" charset="-122"/>
              </a:rPr>
              <a:t>以后以</a:t>
            </a:r>
            <a:r>
              <a:rPr altLang="en-US" b="1" dirty="0" sz="2000" lang="zh-CN">
                <a:solidFill>
                  <a:srgbClr val="FF0000"/>
                </a:solidFill>
                <a:latin typeface="微软雅黑" panose="020B0503020204020204" pitchFamily="34" charset="-122"/>
                <a:ea typeface="微软雅黑" panose="020B0503020204020204" pitchFamily="34" charset="-122"/>
              </a:rPr>
              <a:t>分包</a:t>
            </a:r>
            <a:r>
              <a:rPr altLang="en-US" b="1" dirty="0" sz="2000" lang="zh-CN">
                <a:solidFill>
                  <a:srgbClr val="333333"/>
                </a:solidFill>
                <a:latin typeface="微软雅黑" panose="020B0503020204020204" pitchFamily="34" charset="-122"/>
                <a:ea typeface="微软雅黑" panose="020B0503020204020204" pitchFamily="34" charset="-122"/>
              </a:rPr>
              <a:t>的名义分别转包给他人。</a:t>
            </a:r>
            <a:endParaRPr altLang="en-US" b="1" dirty="0" sz="2000" lang="zh-CN">
              <a:latin typeface="微软雅黑" panose="020B0503020204020204" pitchFamily="34" charset="-122"/>
              <a:ea typeface="微软雅黑" panose="020B0503020204020204" pitchFamily="34" charset="-122"/>
            </a:endParaRPr>
          </a:p>
        </p:txBody>
      </p:sp>
      <p:sp>
        <p:nvSpPr>
          <p:cNvPr id="1049572" name="矩形 6"/>
          <p:cNvSpPr/>
          <p:nvPr/>
        </p:nvSpPr>
        <p:spPr>
          <a:xfrm>
            <a:off x="196242" y="1589640"/>
            <a:ext cx="3022613" cy="523220"/>
          </a:xfrm>
          <a:prstGeom prst="rect"/>
          <a:solidFill>
            <a:srgbClr val="28B5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altLang="en-US" b="1" dirty="0" lang="zh-CN">
                <a:solidFill>
                  <a:schemeClr val="bg1"/>
                </a:solidFill>
                <a:latin typeface="微软雅黑" panose="020B0503020204020204" pitchFamily="34" charset="-122"/>
                <a:ea typeface="微软雅黑" panose="020B0503020204020204" pitchFamily="34" charset="-122"/>
              </a:rPr>
              <a:t>第二十八条</a:t>
            </a:r>
            <a:endParaRPr altLang="en-US" dirty="0" lang="zh-CN">
              <a:solidFill>
                <a:schemeClr val="bg1"/>
              </a:solidFill>
            </a:endParaRPr>
          </a:p>
        </p:txBody>
      </p:sp>
      <p:sp>
        <p:nvSpPr>
          <p:cNvPr id="1049573" name="矩形 8"/>
          <p:cNvSpPr/>
          <p:nvPr/>
        </p:nvSpPr>
        <p:spPr>
          <a:xfrm>
            <a:off x="698575" y="4746729"/>
            <a:ext cx="10873208" cy="961289"/>
          </a:xfrm>
          <a:prstGeom prst="rect"/>
        </p:spPr>
        <p:txBody>
          <a:bodyPr wrap="square">
            <a:spAutoFit/>
          </a:bodyPr>
          <a:p>
            <a:pPr>
              <a:lnSpc>
                <a:spcPct val="150000"/>
              </a:lnSpc>
            </a:pPr>
            <a:r>
              <a:rPr altLang="en-US" b="1" dirty="0" sz="2000" lang="zh-CN">
                <a:solidFill>
                  <a:srgbClr val="333333"/>
                </a:solidFill>
                <a:latin typeface="微软雅黑" panose="020B0503020204020204" pitchFamily="34" charset="-122"/>
                <a:ea typeface="微软雅黑" panose="020B0503020204020204" pitchFamily="34" charset="-122"/>
              </a:rPr>
              <a:t>施工现场安全由建筑施工企业负责。实行施工总承包的，由总承包单位负责。分包单位向总承包单位负责，服从总承包单位对施工现场的安全生产管理。</a:t>
            </a:r>
            <a:endParaRPr altLang="en-US" b="1" dirty="0" sz="2000" lang="zh-CN">
              <a:latin typeface="微软雅黑" panose="020B0503020204020204" pitchFamily="34" charset="-122"/>
              <a:ea typeface="微软雅黑" panose="020B0503020204020204" pitchFamily="34" charset="-122"/>
            </a:endParaRPr>
          </a:p>
        </p:txBody>
      </p:sp>
      <p:sp>
        <p:nvSpPr>
          <p:cNvPr id="1049574" name="矩形 9"/>
          <p:cNvSpPr/>
          <p:nvPr/>
        </p:nvSpPr>
        <p:spPr>
          <a:xfrm>
            <a:off x="196242" y="3916825"/>
            <a:ext cx="3022613" cy="523220"/>
          </a:xfrm>
          <a:prstGeom prst="rect"/>
          <a:solidFill>
            <a:srgbClr val="28B5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altLang="en-US" b="1" dirty="0" lang="zh-CN">
                <a:solidFill>
                  <a:schemeClr val="bg1"/>
                </a:solidFill>
                <a:latin typeface="微软雅黑" panose="020B0503020204020204" pitchFamily="34" charset="-122"/>
                <a:ea typeface="微软雅黑" panose="020B0503020204020204" pitchFamily="34" charset="-122"/>
              </a:rPr>
              <a:t>第四十五条</a:t>
            </a:r>
            <a:endParaRPr altLang="en-US" dirty="0" lang="zh-CN">
              <a:solidFill>
                <a:schemeClr val="bg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237" name=""/>
        <p:cNvGrpSpPr/>
        <p:nvPr/>
      </p:nvGrpSpPr>
      <p:grpSpPr>
        <a:xfrm>
          <a:off x="0" y="0"/>
          <a:ext cx="0" cy="0"/>
          <a:chOff x="0" y="0"/>
          <a:chExt cx="0" cy="0"/>
        </a:xfrm>
      </p:grpSpPr>
      <p:grpSp>
        <p:nvGrpSpPr>
          <p:cNvPr id="238" name="组合 21"/>
          <p:cNvGrpSpPr/>
          <p:nvPr/>
        </p:nvGrpSpPr>
        <p:grpSpPr>
          <a:xfrm>
            <a:off x="194519" y="948674"/>
            <a:ext cx="4536504" cy="523220"/>
            <a:chOff x="400233" y="909514"/>
            <a:chExt cx="4536504" cy="523220"/>
          </a:xfrm>
        </p:grpSpPr>
        <p:sp>
          <p:nvSpPr>
            <p:cNvPr id="1049575" name="矩形 22"/>
            <p:cNvSpPr/>
            <p:nvPr/>
          </p:nvSpPr>
          <p:spPr>
            <a:xfrm flipH="1">
              <a:off x="400233" y="929898"/>
              <a:ext cx="226334" cy="502836"/>
            </a:xfrm>
            <a:prstGeom prst="rect"/>
            <a:solidFill>
              <a:srgbClr val="28B5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9576" name="文本框 23"/>
            <p:cNvSpPr txBox="1"/>
            <p:nvPr/>
          </p:nvSpPr>
          <p:spPr>
            <a:xfrm>
              <a:off x="626567" y="909514"/>
              <a:ext cx="4310170" cy="523220"/>
            </a:xfrm>
            <a:prstGeom prst="rect"/>
            <a:noFill/>
          </p:spPr>
          <p:txBody>
            <a:bodyPr rtlCol="0" wrap="square">
              <a:spAutoFit/>
            </a:bodyPr>
            <a:p>
              <a:r>
                <a:rPr altLang="en-US" b="1" dirty="0" sz="2800" lang="zh-CN">
                  <a:solidFill>
                    <a:schemeClr val="bg1">
                      <a:lumMod val="50000"/>
                    </a:schemeClr>
                  </a:solidFill>
                  <a:latin typeface="微软雅黑" panose="020B0503020204020204" pitchFamily="34" charset="-122"/>
                  <a:ea typeface="微软雅黑" panose="020B0503020204020204" pitchFamily="34" charset="-122"/>
                </a:rPr>
                <a:t>中华人民共和国建筑法</a:t>
              </a:r>
            </a:p>
          </p:txBody>
        </p:sp>
      </p:grpSp>
      <p:sp>
        <p:nvSpPr>
          <p:cNvPr id="1049577" name="矩形 25"/>
          <p:cNvSpPr/>
          <p:nvPr/>
        </p:nvSpPr>
        <p:spPr>
          <a:xfrm>
            <a:off x="420853" y="2517525"/>
            <a:ext cx="11222938" cy="961289"/>
          </a:xfrm>
          <a:prstGeom prst="rect"/>
        </p:spPr>
        <p:txBody>
          <a:bodyPr wrap="square">
            <a:spAutoFit/>
          </a:bodyPr>
          <a:p>
            <a:pPr>
              <a:lnSpc>
                <a:spcPct val="150000"/>
              </a:lnSpc>
            </a:pPr>
            <a:r>
              <a:rPr altLang="en-US" b="1" dirty="0" sz="2000" lang="zh-CN">
                <a:solidFill>
                  <a:srgbClr val="333333"/>
                </a:solidFill>
                <a:latin typeface="微软雅黑" panose="020B0503020204020204" pitchFamily="34" charset="-122"/>
                <a:ea typeface="微软雅黑" panose="020B0503020204020204" pitchFamily="34" charset="-122"/>
              </a:rPr>
              <a:t>建筑施工企业应当建立健全劳动安全生产教育培训制度，加强对职工安全生产的教育培训；</a:t>
            </a:r>
            <a:endParaRPr altLang="zh-CN" b="1" dirty="0" sz="2000" lang="en-US">
              <a:solidFill>
                <a:srgbClr val="333333"/>
              </a:solidFill>
              <a:latin typeface="微软雅黑" panose="020B0503020204020204" pitchFamily="34" charset="-122"/>
              <a:ea typeface="微软雅黑" panose="020B0503020204020204" pitchFamily="34" charset="-122"/>
            </a:endParaRPr>
          </a:p>
          <a:p>
            <a:pPr>
              <a:lnSpc>
                <a:spcPct val="150000"/>
              </a:lnSpc>
            </a:pPr>
            <a:r>
              <a:rPr altLang="en-US" b="1" dirty="0" sz="2000" lang="zh-CN">
                <a:solidFill>
                  <a:srgbClr val="333333"/>
                </a:solidFill>
                <a:latin typeface="微软雅黑" panose="020B0503020204020204" pitchFamily="34" charset="-122"/>
                <a:ea typeface="微软雅黑" panose="020B0503020204020204" pitchFamily="34" charset="-122"/>
              </a:rPr>
              <a:t>未经安全生产教育培训的人员，不得上岗作业。</a:t>
            </a:r>
            <a:endParaRPr altLang="en-US" b="1" dirty="0" sz="2000" i="0" lang="zh-CN" strike="noStrike" u="none">
              <a:solidFill>
                <a:srgbClr val="333333"/>
              </a:solidFill>
              <a:effectLst/>
              <a:latin typeface="微软雅黑" panose="020B0503020204020204" pitchFamily="34" charset="-122"/>
              <a:ea typeface="微软雅黑" panose="020B0503020204020204" pitchFamily="34" charset="-122"/>
            </a:endParaRPr>
          </a:p>
        </p:txBody>
      </p:sp>
      <p:sp>
        <p:nvSpPr>
          <p:cNvPr id="1049578" name="矩形 8"/>
          <p:cNvSpPr/>
          <p:nvPr/>
        </p:nvSpPr>
        <p:spPr>
          <a:xfrm>
            <a:off x="196242" y="1589640"/>
            <a:ext cx="3022613" cy="523220"/>
          </a:xfrm>
          <a:prstGeom prst="rect"/>
          <a:solidFill>
            <a:srgbClr val="28B5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altLang="en-US" b="1" dirty="0" lang="zh-CN">
                <a:solidFill>
                  <a:schemeClr val="bg1"/>
                </a:solidFill>
                <a:latin typeface="微软雅黑" panose="020B0503020204020204" pitchFamily="34" charset="-122"/>
                <a:ea typeface="微软雅黑" panose="020B0503020204020204" pitchFamily="34" charset="-122"/>
              </a:rPr>
              <a:t>第四十六条</a:t>
            </a:r>
            <a:endParaRPr altLang="en-US" dirty="0" lang="zh-CN">
              <a:solidFill>
                <a:schemeClr val="bg1"/>
              </a:solidFill>
            </a:endParaRPr>
          </a:p>
        </p:txBody>
      </p:sp>
      <p:sp>
        <p:nvSpPr>
          <p:cNvPr id="1049579" name="矩形 9"/>
          <p:cNvSpPr/>
          <p:nvPr/>
        </p:nvSpPr>
        <p:spPr>
          <a:xfrm>
            <a:off x="698575" y="4844769"/>
            <a:ext cx="10945216" cy="961289"/>
          </a:xfrm>
          <a:prstGeom prst="rect"/>
        </p:spPr>
        <p:txBody>
          <a:bodyPr wrap="square">
            <a:spAutoFit/>
          </a:bodyPr>
          <a:p>
            <a:pPr>
              <a:lnSpc>
                <a:spcPct val="150000"/>
              </a:lnSpc>
            </a:pPr>
            <a:r>
              <a:rPr altLang="en-US" b="1" dirty="0" sz="2000" lang="zh-CN">
                <a:solidFill>
                  <a:srgbClr val="333333"/>
                </a:solidFill>
                <a:latin typeface="微软雅黑" panose="020B0503020204020204" pitchFamily="34" charset="-122"/>
                <a:ea typeface="微软雅黑" panose="020B0503020204020204" pitchFamily="34" charset="-122"/>
              </a:rPr>
              <a:t>建筑施工企业的管理人员违章指挥、强令职工冒险作业，因而发生重大伤亡事故或者造成其他严重后果的，依法追究</a:t>
            </a:r>
            <a:r>
              <a:rPr altLang="en-US" b="1" dirty="0" sz="2000" lang="zh-CN">
                <a:solidFill>
                  <a:srgbClr val="FF0000"/>
                </a:solidFill>
                <a:latin typeface="微软雅黑" panose="020B0503020204020204" pitchFamily="34" charset="-122"/>
                <a:ea typeface="微软雅黑" panose="020B0503020204020204" pitchFamily="34" charset="-122"/>
              </a:rPr>
              <a:t>刑事</a:t>
            </a:r>
            <a:r>
              <a:rPr altLang="en-US" b="1" dirty="0" sz="2000" lang="zh-CN">
                <a:solidFill>
                  <a:srgbClr val="333333"/>
                </a:solidFill>
                <a:latin typeface="微软雅黑" panose="020B0503020204020204" pitchFamily="34" charset="-122"/>
                <a:ea typeface="微软雅黑" panose="020B0503020204020204" pitchFamily="34" charset="-122"/>
              </a:rPr>
              <a:t>责任。</a:t>
            </a:r>
            <a:endParaRPr altLang="en-US" b="1" dirty="0" sz="2000" i="0" lang="zh-CN" strike="noStrike" u="none">
              <a:solidFill>
                <a:srgbClr val="333333"/>
              </a:solidFill>
              <a:effectLst/>
              <a:latin typeface="微软雅黑" panose="020B0503020204020204" pitchFamily="34" charset="-122"/>
              <a:ea typeface="微软雅黑" panose="020B0503020204020204" pitchFamily="34" charset="-122"/>
            </a:endParaRPr>
          </a:p>
        </p:txBody>
      </p:sp>
      <p:sp>
        <p:nvSpPr>
          <p:cNvPr id="1049580" name="矩形 10"/>
          <p:cNvSpPr/>
          <p:nvPr/>
        </p:nvSpPr>
        <p:spPr>
          <a:xfrm>
            <a:off x="196242" y="4074695"/>
            <a:ext cx="3022613" cy="523220"/>
          </a:xfrm>
          <a:prstGeom prst="rect"/>
          <a:solidFill>
            <a:srgbClr val="28B5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altLang="en-US" b="1" dirty="0" lang="zh-CN">
                <a:solidFill>
                  <a:schemeClr val="bg1"/>
                </a:solidFill>
                <a:latin typeface="微软雅黑" panose="020B0503020204020204" pitchFamily="34" charset="-122"/>
                <a:ea typeface="微软雅黑" panose="020B0503020204020204" pitchFamily="34" charset="-122"/>
              </a:rPr>
              <a:t>第七十一条</a:t>
            </a:r>
            <a:endParaRPr altLang="en-US" dirty="0" lang="zh-CN">
              <a:solidFill>
                <a:schemeClr val="bg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239" name=""/>
        <p:cNvGrpSpPr/>
        <p:nvPr/>
      </p:nvGrpSpPr>
      <p:grpSpPr>
        <a:xfrm>
          <a:off x="0" y="0"/>
          <a:ext cx="0" cy="0"/>
          <a:chOff x="0" y="0"/>
          <a:chExt cx="0" cy="0"/>
        </a:xfrm>
      </p:grpSpPr>
      <p:grpSp>
        <p:nvGrpSpPr>
          <p:cNvPr id="240" name="组合 2"/>
          <p:cNvGrpSpPr/>
          <p:nvPr/>
        </p:nvGrpSpPr>
        <p:grpSpPr>
          <a:xfrm>
            <a:off x="194519" y="948674"/>
            <a:ext cx="5040560" cy="523220"/>
            <a:chOff x="400233" y="909514"/>
            <a:chExt cx="5040560" cy="523220"/>
          </a:xfrm>
        </p:grpSpPr>
        <p:sp>
          <p:nvSpPr>
            <p:cNvPr id="1049581" name="矩形 3"/>
            <p:cNvSpPr/>
            <p:nvPr/>
          </p:nvSpPr>
          <p:spPr>
            <a:xfrm flipH="1">
              <a:off x="400233" y="929898"/>
              <a:ext cx="226334" cy="502836"/>
            </a:xfrm>
            <a:prstGeom prst="rect"/>
            <a:solidFill>
              <a:srgbClr val="28B5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9582" name="文本框 4"/>
            <p:cNvSpPr txBox="1"/>
            <p:nvPr/>
          </p:nvSpPr>
          <p:spPr>
            <a:xfrm>
              <a:off x="626567" y="909514"/>
              <a:ext cx="4814226" cy="523220"/>
            </a:xfrm>
            <a:prstGeom prst="rect"/>
            <a:noFill/>
          </p:spPr>
          <p:txBody>
            <a:bodyPr rtlCol="0" wrap="square">
              <a:spAutoFit/>
            </a:bodyPr>
            <a:p>
              <a:r>
                <a:rPr altLang="en-US" b="1" dirty="0" sz="2800" lang="zh-CN">
                  <a:solidFill>
                    <a:schemeClr val="bg1">
                      <a:lumMod val="50000"/>
                    </a:schemeClr>
                  </a:solidFill>
                  <a:latin typeface="微软雅黑" panose="020B0503020204020204" pitchFamily="34" charset="-122"/>
                  <a:ea typeface="微软雅黑" panose="020B0503020204020204" pitchFamily="34" charset="-122"/>
                </a:rPr>
                <a:t>中华人民共和国环境保护法</a:t>
              </a:r>
            </a:p>
          </p:txBody>
        </p:sp>
      </p:grpSp>
      <p:sp>
        <p:nvSpPr>
          <p:cNvPr id="1049583" name="矩形 5"/>
          <p:cNvSpPr/>
          <p:nvPr/>
        </p:nvSpPr>
        <p:spPr>
          <a:xfrm>
            <a:off x="6459215" y="2205658"/>
            <a:ext cx="4752528" cy="3692806"/>
          </a:xfrm>
          <a:prstGeom prst="rect"/>
        </p:spPr>
        <p:txBody>
          <a:bodyPr wrap="square">
            <a:spAutoFit/>
          </a:bodyPr>
          <a:p>
            <a:pPr>
              <a:lnSpc>
                <a:spcPct val="200000"/>
              </a:lnSpc>
            </a:pPr>
            <a:r>
              <a:rPr altLang="en-US" b="1" dirty="0" sz="2000" lang="zh-CN">
                <a:solidFill>
                  <a:srgbClr val="333333"/>
                </a:solidFill>
                <a:latin typeface="微软雅黑" panose="020B0503020204020204" pitchFamily="34" charset="-122"/>
                <a:ea typeface="微软雅黑" panose="020B0503020204020204" pitchFamily="34" charset="-122"/>
              </a:rPr>
              <a:t>      企业事业单位和其他生产经营者违法排放污染物，受到罚款处罚，被责令改正，拒不改正的，依法作出处罚决定的行政机关可以自责令改正之日的次日起，按照原处罚数额</a:t>
            </a:r>
            <a:r>
              <a:rPr altLang="en-US" b="1" dirty="0" sz="2000" lang="zh-CN">
                <a:solidFill>
                  <a:srgbClr val="FF0000"/>
                </a:solidFill>
                <a:latin typeface="微软雅黑" panose="020B0503020204020204" pitchFamily="34" charset="-122"/>
                <a:ea typeface="微软雅黑" panose="020B0503020204020204" pitchFamily="34" charset="-122"/>
              </a:rPr>
              <a:t>按日连续处罚</a:t>
            </a:r>
            <a:r>
              <a:rPr altLang="en-US" b="1" dirty="0" sz="2000" lang="zh-CN">
                <a:solidFill>
                  <a:srgbClr val="333333"/>
                </a:solidFill>
                <a:latin typeface="微软雅黑" panose="020B0503020204020204" pitchFamily="34" charset="-122"/>
                <a:ea typeface="微软雅黑" panose="020B0503020204020204" pitchFamily="34" charset="-122"/>
              </a:rPr>
              <a:t>。</a:t>
            </a:r>
            <a:endParaRPr altLang="zh-CN" b="1" dirty="0" sz="2000" lang="en-US">
              <a:solidFill>
                <a:srgbClr val="333333"/>
              </a:solidFill>
              <a:latin typeface="微软雅黑" panose="020B0503020204020204" pitchFamily="34" charset="-122"/>
              <a:ea typeface="微软雅黑" panose="020B0503020204020204" pitchFamily="34" charset="-122"/>
            </a:endParaRPr>
          </a:p>
          <a:p>
            <a:pPr algn="r">
              <a:lnSpc>
                <a:spcPct val="200000"/>
              </a:lnSpc>
            </a:pPr>
            <a:r>
              <a:rPr altLang="zh-CN" b="1" dirty="0" sz="2000" lang="en-US">
                <a:latin typeface="微软雅黑" panose="020B0503020204020204" pitchFamily="34" charset="-122"/>
                <a:ea typeface="微软雅黑" panose="020B0503020204020204" pitchFamily="34" charset="-122"/>
              </a:rPr>
              <a:t>——</a:t>
            </a:r>
            <a:r>
              <a:rPr altLang="en-US" b="1" dirty="0" sz="2000" lang="zh-CN">
                <a:latin typeface="微软雅黑" panose="020B0503020204020204" pitchFamily="34" charset="-122"/>
                <a:ea typeface="微软雅黑" panose="020B0503020204020204" pitchFamily="34" charset="-122"/>
              </a:rPr>
              <a:t>第五十九条</a:t>
            </a:r>
          </a:p>
        </p:txBody>
      </p:sp>
      <p:pic>
        <p:nvPicPr>
          <p:cNvPr id="2097167" name="图片 6"/>
          <p:cNvPicPr>
            <a:picLocks noChangeAspect="1"/>
          </p:cNvPicPr>
          <p:nvPr/>
        </p:nvPicPr>
        <p:blipFill>
          <a:blip xmlns:r="http://schemas.openxmlformats.org/officeDocument/2006/relationships" r:embed="rId1"/>
          <a:stretch>
            <a:fillRect/>
          </a:stretch>
        </p:blipFill>
        <p:spPr>
          <a:xfrm>
            <a:off x="986607" y="1855817"/>
            <a:ext cx="4499045" cy="4392488"/>
          </a:xfrm>
          <a:prstGeom prst="rec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241" name=""/>
        <p:cNvGrpSpPr/>
        <p:nvPr/>
      </p:nvGrpSpPr>
      <p:grpSpPr>
        <a:xfrm>
          <a:off x="0" y="0"/>
          <a:ext cx="0" cy="0"/>
          <a:chOff x="0" y="0"/>
          <a:chExt cx="0" cy="0"/>
        </a:xfrm>
      </p:grpSpPr>
      <p:grpSp>
        <p:nvGrpSpPr>
          <p:cNvPr id="242" name="组合 1"/>
          <p:cNvGrpSpPr/>
          <p:nvPr/>
        </p:nvGrpSpPr>
        <p:grpSpPr>
          <a:xfrm>
            <a:off x="194519" y="948674"/>
            <a:ext cx="6480720" cy="523220"/>
            <a:chOff x="400233" y="909514"/>
            <a:chExt cx="6480720" cy="523220"/>
          </a:xfrm>
        </p:grpSpPr>
        <p:sp>
          <p:nvSpPr>
            <p:cNvPr id="1049584" name="矩形 2"/>
            <p:cNvSpPr/>
            <p:nvPr/>
          </p:nvSpPr>
          <p:spPr>
            <a:xfrm flipH="1">
              <a:off x="400233" y="929898"/>
              <a:ext cx="226334" cy="502836"/>
            </a:xfrm>
            <a:prstGeom prst="rect"/>
            <a:solidFill>
              <a:srgbClr val="28B5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dirty="0" lang="zh-CN"/>
            </a:p>
          </p:txBody>
        </p:sp>
        <p:sp>
          <p:nvSpPr>
            <p:cNvPr id="1049585" name="文本框 3"/>
            <p:cNvSpPr txBox="1"/>
            <p:nvPr/>
          </p:nvSpPr>
          <p:spPr>
            <a:xfrm>
              <a:off x="626567" y="909514"/>
              <a:ext cx="6254386" cy="523220"/>
            </a:xfrm>
            <a:prstGeom prst="rect"/>
            <a:noFill/>
          </p:spPr>
          <p:txBody>
            <a:bodyPr rtlCol="0" wrap="square">
              <a:spAutoFit/>
            </a:bodyPr>
            <a:p>
              <a:r>
                <a:rPr altLang="en-US" b="1" dirty="0" sz="2800" lang="zh-CN">
                  <a:solidFill>
                    <a:schemeClr val="bg1">
                      <a:lumMod val="50000"/>
                    </a:schemeClr>
                  </a:solidFill>
                  <a:latin typeface="微软雅黑" panose="020B0503020204020204" pitchFamily="34" charset="-122"/>
                  <a:ea typeface="微软雅黑" panose="020B0503020204020204" pitchFamily="34" charset="-122"/>
                </a:rPr>
                <a:t>中华人民共和国环境噪声污染防治法</a:t>
              </a:r>
            </a:p>
          </p:txBody>
        </p:sp>
      </p:grpSp>
      <p:sp>
        <p:nvSpPr>
          <p:cNvPr id="1049586" name="矩形 4"/>
          <p:cNvSpPr/>
          <p:nvPr/>
        </p:nvSpPr>
        <p:spPr>
          <a:xfrm>
            <a:off x="750003" y="3756566"/>
            <a:ext cx="10965796" cy="1422954"/>
          </a:xfrm>
          <a:prstGeom prst="rect"/>
        </p:spPr>
        <p:txBody>
          <a:bodyPr wrap="square">
            <a:spAutoFit/>
          </a:bodyPr>
          <a:p>
            <a:pPr>
              <a:lnSpc>
                <a:spcPct val="150000"/>
              </a:lnSpc>
            </a:pPr>
            <a:r>
              <a:rPr altLang="en-US" b="1" dirty="0" sz="2000" lang="zh-CN">
                <a:latin typeface="微软雅黑" panose="020B0503020204020204" pitchFamily="34" charset="-122"/>
                <a:ea typeface="微软雅黑" panose="020B0503020204020204" pitchFamily="34" charset="-122"/>
              </a:rPr>
              <a:t>在城市市区范围内，建筑施工过程中使用机械设备，可能产生环境噪声污染的，</a:t>
            </a:r>
            <a:r>
              <a:rPr altLang="en-US" b="1" dirty="0" sz="2000" lang="zh-CN">
                <a:solidFill>
                  <a:srgbClr val="FF0000"/>
                </a:solidFill>
                <a:latin typeface="微软雅黑" panose="020B0503020204020204" pitchFamily="34" charset="-122"/>
                <a:ea typeface="微软雅黑" panose="020B0503020204020204" pitchFamily="34" charset="-122"/>
              </a:rPr>
              <a:t>施工单位</a:t>
            </a:r>
            <a:r>
              <a:rPr altLang="en-US" b="1" dirty="0" sz="2000" lang="zh-CN">
                <a:latin typeface="微软雅黑" panose="020B0503020204020204" pitchFamily="34" charset="-122"/>
                <a:ea typeface="微软雅黑" panose="020B0503020204020204" pitchFamily="34" charset="-122"/>
              </a:rPr>
              <a:t>必须在工程</a:t>
            </a:r>
            <a:r>
              <a:rPr altLang="en-US" b="1" dirty="0" sz="2000" lang="zh-CN">
                <a:solidFill>
                  <a:srgbClr val="FF0000"/>
                </a:solidFill>
                <a:latin typeface="微软雅黑" panose="020B0503020204020204" pitchFamily="34" charset="-122"/>
                <a:ea typeface="微软雅黑" panose="020B0503020204020204" pitchFamily="34" charset="-122"/>
              </a:rPr>
              <a:t>开工十五日以前</a:t>
            </a:r>
            <a:r>
              <a:rPr altLang="en-US" b="1" dirty="0" sz="2000" lang="zh-CN">
                <a:latin typeface="微软雅黑" panose="020B0503020204020204" pitchFamily="34" charset="-122"/>
                <a:ea typeface="微软雅黑" panose="020B0503020204020204" pitchFamily="34" charset="-122"/>
              </a:rPr>
              <a:t>向工程所在地</a:t>
            </a:r>
            <a:r>
              <a:rPr altLang="en-US" b="1" dirty="0" sz="2000" lang="zh-CN">
                <a:solidFill>
                  <a:srgbClr val="FF0000"/>
                </a:solidFill>
                <a:latin typeface="微软雅黑" panose="020B0503020204020204" pitchFamily="34" charset="-122"/>
                <a:ea typeface="微软雅黑" panose="020B0503020204020204" pitchFamily="34" charset="-122"/>
              </a:rPr>
              <a:t>县级以上地方人民政府环境保护行政主管部门</a:t>
            </a:r>
            <a:r>
              <a:rPr altLang="en-US" b="1" dirty="0" sz="2000" lang="zh-CN">
                <a:latin typeface="微软雅黑" panose="020B0503020204020204" pitchFamily="34" charset="-122"/>
                <a:ea typeface="微软雅黑" panose="020B0503020204020204" pitchFamily="34" charset="-122"/>
              </a:rPr>
              <a:t>申报该工程的项目名称、施工场所和期限、可能产生的环境噪声值以及所采取的环境噪声污染防治措施的情况。</a:t>
            </a:r>
          </a:p>
        </p:txBody>
      </p:sp>
      <p:sp>
        <p:nvSpPr>
          <p:cNvPr id="1049587" name="矩形 6"/>
          <p:cNvSpPr/>
          <p:nvPr/>
        </p:nvSpPr>
        <p:spPr>
          <a:xfrm>
            <a:off x="750003" y="2337410"/>
            <a:ext cx="9417963" cy="504882"/>
          </a:xfrm>
          <a:prstGeom prst="rect"/>
        </p:spPr>
        <p:txBody>
          <a:bodyPr wrap="square">
            <a:spAutoFit/>
          </a:bodyPr>
          <a:p>
            <a:pPr>
              <a:lnSpc>
                <a:spcPct val="150000"/>
              </a:lnSpc>
            </a:pPr>
            <a:r>
              <a:rPr altLang="en-US" b="1" dirty="0" sz="2000" lang="zh-CN">
                <a:latin typeface="微软雅黑" panose="020B0503020204020204" pitchFamily="34" charset="-122"/>
                <a:ea typeface="微软雅黑" panose="020B0503020204020204" pitchFamily="34" charset="-122"/>
              </a:rPr>
              <a:t>本法所称建筑施工噪声，是指在建筑施工过程中产生的干扰周围生活环境的声音。</a:t>
            </a:r>
          </a:p>
        </p:txBody>
      </p:sp>
      <p:sp>
        <p:nvSpPr>
          <p:cNvPr id="1049588" name="矩形 7"/>
          <p:cNvSpPr/>
          <p:nvPr/>
        </p:nvSpPr>
        <p:spPr>
          <a:xfrm>
            <a:off x="196242" y="1589640"/>
            <a:ext cx="3022613" cy="523220"/>
          </a:xfrm>
          <a:prstGeom prst="rect"/>
          <a:solidFill>
            <a:srgbClr val="28B5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altLang="en-US" b="1" dirty="0" lang="zh-CN">
                <a:solidFill>
                  <a:schemeClr val="bg1"/>
                </a:solidFill>
                <a:latin typeface="微软雅黑" panose="020B0503020204020204" pitchFamily="34" charset="-122"/>
                <a:ea typeface="微软雅黑" panose="020B0503020204020204" pitchFamily="34" charset="-122"/>
              </a:rPr>
              <a:t>第二十七条</a:t>
            </a:r>
            <a:endParaRPr altLang="en-US" dirty="0" lang="zh-CN">
              <a:solidFill>
                <a:schemeClr val="bg1"/>
              </a:solidFill>
            </a:endParaRPr>
          </a:p>
        </p:txBody>
      </p:sp>
      <p:sp>
        <p:nvSpPr>
          <p:cNvPr id="1049589" name="矩形 8"/>
          <p:cNvSpPr/>
          <p:nvPr/>
        </p:nvSpPr>
        <p:spPr>
          <a:xfrm>
            <a:off x="196242" y="3077134"/>
            <a:ext cx="3022613" cy="523220"/>
          </a:xfrm>
          <a:prstGeom prst="rect"/>
          <a:solidFill>
            <a:srgbClr val="28B5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altLang="en-US" b="1" dirty="0" lang="zh-CN">
                <a:solidFill>
                  <a:schemeClr val="bg1"/>
                </a:solidFill>
                <a:latin typeface="微软雅黑" panose="020B0503020204020204" pitchFamily="34" charset="-122"/>
                <a:ea typeface="微软雅黑" panose="020B0503020204020204" pitchFamily="34" charset="-122"/>
              </a:rPr>
              <a:t>第二十九条</a:t>
            </a:r>
            <a:endParaRPr altLang="en-US" dirty="0" lang="zh-CN">
              <a:solidFill>
                <a:schemeClr val="bg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243" name=""/>
        <p:cNvGrpSpPr/>
        <p:nvPr/>
      </p:nvGrpSpPr>
      <p:grpSpPr>
        <a:xfrm>
          <a:off x="0" y="0"/>
          <a:ext cx="0" cy="0"/>
          <a:chOff x="0" y="0"/>
          <a:chExt cx="0" cy="0"/>
        </a:xfrm>
      </p:grpSpPr>
      <p:sp>
        <p:nvSpPr>
          <p:cNvPr id="1049590" name="矩形 1"/>
          <p:cNvSpPr/>
          <p:nvPr/>
        </p:nvSpPr>
        <p:spPr>
          <a:xfrm>
            <a:off x="806587" y="2438234"/>
            <a:ext cx="10585176" cy="961289"/>
          </a:xfrm>
          <a:prstGeom prst="rect"/>
        </p:spPr>
        <p:txBody>
          <a:bodyPr wrap="square">
            <a:spAutoFit/>
          </a:bodyPr>
          <a:p>
            <a:pPr>
              <a:lnSpc>
                <a:spcPct val="150000"/>
              </a:lnSpc>
            </a:pPr>
            <a:r>
              <a:rPr altLang="en-US" b="1" dirty="0" sz="2000" lang="zh-CN">
                <a:latin typeface="微软雅黑" panose="020B0503020204020204" pitchFamily="34" charset="-122"/>
                <a:ea typeface="微软雅黑" panose="020B0503020204020204" pitchFamily="34" charset="-122"/>
              </a:rPr>
              <a:t>在城市市区</a:t>
            </a:r>
            <a:r>
              <a:rPr altLang="en-US" b="1" dirty="0" sz="2000" lang="zh-CN">
                <a:solidFill>
                  <a:srgbClr val="FF0000"/>
                </a:solidFill>
                <a:latin typeface="微软雅黑" panose="020B0503020204020204" pitchFamily="34" charset="-122"/>
                <a:ea typeface="微软雅黑" panose="020B0503020204020204" pitchFamily="34" charset="-122"/>
              </a:rPr>
              <a:t>噪声敏感建筑物</a:t>
            </a:r>
            <a:r>
              <a:rPr altLang="en-US" b="1" dirty="0" sz="2000" lang="zh-CN">
                <a:latin typeface="微软雅黑" panose="020B0503020204020204" pitchFamily="34" charset="-122"/>
                <a:ea typeface="微软雅黑" panose="020B0503020204020204" pitchFamily="34" charset="-122"/>
              </a:rPr>
              <a:t>集中区域内，禁止夜间进行产生环境噪声污染的建筑施工作业，但抢修、抢险作业和因生产工艺上要求或者特殊需要必须连续作业的除外。</a:t>
            </a:r>
          </a:p>
        </p:txBody>
      </p:sp>
      <p:grpSp>
        <p:nvGrpSpPr>
          <p:cNvPr id="244" name="组合 2"/>
          <p:cNvGrpSpPr/>
          <p:nvPr/>
        </p:nvGrpSpPr>
        <p:grpSpPr>
          <a:xfrm>
            <a:off x="194519" y="948674"/>
            <a:ext cx="6480720" cy="523220"/>
            <a:chOff x="400233" y="909514"/>
            <a:chExt cx="6480720" cy="523220"/>
          </a:xfrm>
        </p:grpSpPr>
        <p:sp>
          <p:nvSpPr>
            <p:cNvPr id="1049591" name="矩形 3"/>
            <p:cNvSpPr/>
            <p:nvPr/>
          </p:nvSpPr>
          <p:spPr>
            <a:xfrm flipH="1">
              <a:off x="400233" y="929898"/>
              <a:ext cx="226334" cy="502836"/>
            </a:xfrm>
            <a:prstGeom prst="rect"/>
            <a:solidFill>
              <a:srgbClr val="28B5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dirty="0" lang="zh-CN"/>
            </a:p>
          </p:txBody>
        </p:sp>
        <p:sp>
          <p:nvSpPr>
            <p:cNvPr id="1049592" name="文本框 4"/>
            <p:cNvSpPr txBox="1"/>
            <p:nvPr/>
          </p:nvSpPr>
          <p:spPr>
            <a:xfrm>
              <a:off x="626567" y="909514"/>
              <a:ext cx="6254386" cy="523220"/>
            </a:xfrm>
            <a:prstGeom prst="rect"/>
            <a:noFill/>
          </p:spPr>
          <p:txBody>
            <a:bodyPr rtlCol="0" wrap="square">
              <a:spAutoFit/>
            </a:bodyPr>
            <a:p>
              <a:r>
                <a:rPr altLang="en-US" b="1" dirty="0" sz="2800" lang="zh-CN">
                  <a:solidFill>
                    <a:schemeClr val="bg1">
                      <a:lumMod val="50000"/>
                    </a:schemeClr>
                  </a:solidFill>
                  <a:latin typeface="微软雅黑" panose="020B0503020204020204" pitchFamily="34" charset="-122"/>
                  <a:ea typeface="微软雅黑" panose="020B0503020204020204" pitchFamily="34" charset="-122"/>
                </a:rPr>
                <a:t>中华人民共和国环境噪声污染防治法</a:t>
              </a:r>
            </a:p>
          </p:txBody>
        </p:sp>
      </p:grpSp>
      <p:sp>
        <p:nvSpPr>
          <p:cNvPr id="1049593" name="矩形 5"/>
          <p:cNvSpPr/>
          <p:nvPr/>
        </p:nvSpPr>
        <p:spPr>
          <a:xfrm>
            <a:off x="196242" y="1589640"/>
            <a:ext cx="3022613" cy="523220"/>
          </a:xfrm>
          <a:prstGeom prst="rect"/>
          <a:solidFill>
            <a:srgbClr val="28B5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altLang="en-US" b="1" dirty="0" lang="zh-CN">
                <a:solidFill>
                  <a:schemeClr val="bg1"/>
                </a:solidFill>
                <a:latin typeface="微软雅黑" panose="020B0503020204020204" pitchFamily="34" charset="-122"/>
                <a:ea typeface="微软雅黑" panose="020B0503020204020204" pitchFamily="34" charset="-122"/>
              </a:rPr>
              <a:t>第三十条</a:t>
            </a:r>
            <a:endParaRPr altLang="en-US" dirty="0" lang="zh-CN">
              <a:solidFill>
                <a:schemeClr val="bg1"/>
              </a:solidFill>
            </a:endParaRPr>
          </a:p>
        </p:txBody>
      </p:sp>
      <p:sp>
        <p:nvSpPr>
          <p:cNvPr id="1049594" name="矩形 7"/>
          <p:cNvSpPr/>
          <p:nvPr/>
        </p:nvSpPr>
        <p:spPr>
          <a:xfrm>
            <a:off x="806587" y="4471071"/>
            <a:ext cx="10333148" cy="499624"/>
          </a:xfrm>
          <a:prstGeom prst="rect"/>
        </p:spPr>
        <p:txBody>
          <a:bodyPr wrap="square">
            <a:spAutoFit/>
          </a:bodyPr>
          <a:p>
            <a:pPr>
              <a:lnSpc>
                <a:spcPct val="150000"/>
              </a:lnSpc>
            </a:pPr>
            <a:r>
              <a:rPr altLang="en-US" b="1" dirty="0" sz="2000" lang="zh-CN">
                <a:solidFill>
                  <a:srgbClr val="FF0000"/>
                </a:solidFill>
                <a:latin typeface="微软雅黑" panose="020B0503020204020204" pitchFamily="34" charset="-122"/>
                <a:ea typeface="微软雅黑" panose="020B0503020204020204" pitchFamily="34" charset="-122"/>
              </a:rPr>
              <a:t>“噪声敏感建筑物”</a:t>
            </a:r>
            <a:r>
              <a:rPr altLang="en-US" b="1" dirty="0" sz="2000" lang="zh-CN">
                <a:latin typeface="微软雅黑" panose="020B0503020204020204" pitchFamily="34" charset="-122"/>
                <a:ea typeface="微软雅黑" panose="020B0503020204020204" pitchFamily="34" charset="-122"/>
              </a:rPr>
              <a:t>是指医院、学校、机关、科研单位、住宅等需要保持安静的建筑物。</a:t>
            </a:r>
          </a:p>
        </p:txBody>
      </p:sp>
      <p:sp>
        <p:nvSpPr>
          <p:cNvPr id="1049595" name="矩形 8"/>
          <p:cNvSpPr/>
          <p:nvPr/>
        </p:nvSpPr>
        <p:spPr>
          <a:xfrm>
            <a:off x="806587" y="5173189"/>
            <a:ext cx="10693188" cy="499624"/>
          </a:xfrm>
          <a:prstGeom prst="rect"/>
        </p:spPr>
        <p:txBody>
          <a:bodyPr wrap="square">
            <a:spAutoFit/>
          </a:bodyPr>
          <a:p>
            <a:pPr>
              <a:lnSpc>
                <a:spcPct val="150000"/>
              </a:lnSpc>
            </a:pPr>
            <a:r>
              <a:rPr altLang="en-US" b="1" dirty="0" sz="2000" lang="zh-CN">
                <a:solidFill>
                  <a:srgbClr val="FF0000"/>
                </a:solidFill>
                <a:latin typeface="微软雅黑" panose="020B0503020204020204" pitchFamily="34" charset="-122"/>
                <a:ea typeface="微软雅黑" panose="020B0503020204020204" pitchFamily="34" charset="-122"/>
              </a:rPr>
              <a:t>“噪声敏感建筑物集中区域”</a:t>
            </a:r>
            <a:r>
              <a:rPr altLang="en-US" b="1" dirty="0" sz="2000" lang="zh-CN">
                <a:latin typeface="微软雅黑" panose="020B0503020204020204" pitchFamily="34" charset="-122"/>
                <a:ea typeface="微软雅黑" panose="020B0503020204020204" pitchFamily="34" charset="-122"/>
              </a:rPr>
              <a:t>是指医疗区、文教科研区和以机关或者居民住宅为主的区域。</a:t>
            </a:r>
          </a:p>
        </p:txBody>
      </p:sp>
      <p:sp>
        <p:nvSpPr>
          <p:cNvPr id="1049596" name="矩形 9"/>
          <p:cNvSpPr/>
          <p:nvPr/>
        </p:nvSpPr>
        <p:spPr>
          <a:xfrm>
            <a:off x="194519" y="3698662"/>
            <a:ext cx="3022613" cy="523220"/>
          </a:xfrm>
          <a:prstGeom prst="rect"/>
          <a:solidFill>
            <a:srgbClr val="28B5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altLang="en-US" b="1" dirty="0" lang="zh-CN">
                <a:solidFill>
                  <a:schemeClr val="bg1"/>
                </a:solidFill>
                <a:latin typeface="微软雅黑" panose="020B0503020204020204" pitchFamily="34" charset="-122"/>
                <a:ea typeface="微软雅黑" panose="020B0503020204020204" pitchFamily="34" charset="-122"/>
              </a:rPr>
              <a:t>第六十三条</a:t>
            </a:r>
            <a:endParaRPr altLang="en-US" dirty="0" lang="zh-CN">
              <a:solidFill>
                <a:schemeClr val="bg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247" name=""/>
        <p:cNvGrpSpPr/>
        <p:nvPr/>
      </p:nvGrpSpPr>
      <p:grpSpPr>
        <a:xfrm>
          <a:off x="0" y="0"/>
          <a:ext cx="0" cy="0"/>
          <a:chOff x="0" y="0"/>
          <a:chExt cx="0" cy="0"/>
        </a:xfrm>
      </p:grpSpPr>
      <p:grpSp>
        <p:nvGrpSpPr>
          <p:cNvPr id="248" name="组合 1"/>
          <p:cNvGrpSpPr/>
          <p:nvPr/>
        </p:nvGrpSpPr>
        <p:grpSpPr>
          <a:xfrm>
            <a:off x="194519" y="948674"/>
            <a:ext cx="6480720" cy="523220"/>
            <a:chOff x="400233" y="909514"/>
            <a:chExt cx="6480720" cy="523220"/>
          </a:xfrm>
        </p:grpSpPr>
        <p:sp>
          <p:nvSpPr>
            <p:cNvPr id="1049600" name="矩形 2"/>
            <p:cNvSpPr/>
            <p:nvPr/>
          </p:nvSpPr>
          <p:spPr>
            <a:xfrm flipH="1">
              <a:off x="400233" y="929898"/>
              <a:ext cx="226334" cy="502836"/>
            </a:xfrm>
            <a:prstGeom prst="rect"/>
            <a:solidFill>
              <a:srgbClr val="28B5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9601" name="文本框 3"/>
            <p:cNvSpPr txBox="1"/>
            <p:nvPr/>
          </p:nvSpPr>
          <p:spPr>
            <a:xfrm>
              <a:off x="626567" y="909514"/>
              <a:ext cx="6254386" cy="523220"/>
            </a:xfrm>
            <a:prstGeom prst="rect"/>
            <a:noFill/>
          </p:spPr>
          <p:txBody>
            <a:bodyPr rtlCol="0" wrap="square">
              <a:spAutoFit/>
            </a:bodyPr>
            <a:p>
              <a:r>
                <a:rPr altLang="en-US" b="1" dirty="0" sz="2800" lang="zh-CN">
                  <a:solidFill>
                    <a:schemeClr val="bg1">
                      <a:lumMod val="50000"/>
                    </a:schemeClr>
                  </a:solidFill>
                  <a:latin typeface="微软雅黑" panose="020B0503020204020204" pitchFamily="34" charset="-122"/>
                  <a:ea typeface="微软雅黑" panose="020B0503020204020204" pitchFamily="34" charset="-122"/>
                </a:rPr>
                <a:t>中华人民共和国环境噪声污染防治法</a:t>
              </a:r>
            </a:p>
          </p:txBody>
        </p:sp>
      </p:grpSp>
      <p:sp>
        <p:nvSpPr>
          <p:cNvPr id="1049602" name="矩形 4"/>
          <p:cNvSpPr/>
          <p:nvPr/>
        </p:nvSpPr>
        <p:spPr>
          <a:xfrm>
            <a:off x="1206487" y="4996477"/>
            <a:ext cx="9785376" cy="961289"/>
          </a:xfrm>
          <a:prstGeom prst="rect"/>
        </p:spPr>
        <p:txBody>
          <a:bodyPr wrap="square">
            <a:spAutoFit/>
          </a:bodyPr>
          <a:p>
            <a:pPr algn="ctr">
              <a:lnSpc>
                <a:spcPct val="150000"/>
              </a:lnSpc>
            </a:pPr>
            <a:r>
              <a:rPr altLang="en-US" b="1" dirty="0" sz="2000" lang="zh-CN">
                <a:latin typeface="微软雅黑" panose="020B0503020204020204" pitchFamily="34" charset="-122"/>
                <a:ea typeface="微软雅黑" panose="020B0503020204020204" pitchFamily="34" charset="-122"/>
              </a:rPr>
              <a:t>在城市市区范围内向周围生活环境排放建筑施工噪声的，</a:t>
            </a:r>
            <a:endParaRPr altLang="zh-CN" b="1" dirty="0" sz="2000" lang="en-US">
              <a:latin typeface="微软雅黑" panose="020B0503020204020204" pitchFamily="34" charset="-122"/>
              <a:ea typeface="微软雅黑" panose="020B0503020204020204" pitchFamily="34" charset="-122"/>
            </a:endParaRPr>
          </a:p>
          <a:p>
            <a:pPr algn="ctr">
              <a:lnSpc>
                <a:spcPct val="150000"/>
              </a:lnSpc>
            </a:pPr>
            <a:r>
              <a:rPr altLang="en-US" b="1" dirty="0" sz="2000" lang="zh-CN">
                <a:latin typeface="微软雅黑" panose="020B0503020204020204" pitchFamily="34" charset="-122"/>
                <a:ea typeface="微软雅黑" panose="020B0503020204020204" pitchFamily="34" charset="-122"/>
              </a:rPr>
              <a:t>应当符合国家规定的</a:t>
            </a:r>
            <a:r>
              <a:rPr altLang="zh-CN" b="1" dirty="0" sz="2000" lang="en-US">
                <a:latin typeface="微软雅黑" panose="020B0503020204020204" pitchFamily="34" charset="-122"/>
                <a:ea typeface="微软雅黑" panose="020B0503020204020204" pitchFamily="34" charset="-122"/>
              </a:rPr>
              <a:t>《</a:t>
            </a:r>
            <a:r>
              <a:rPr altLang="en-US" b="1" dirty="0" sz="2000" lang="zh-CN">
                <a:latin typeface="微软雅黑" panose="020B0503020204020204" pitchFamily="34" charset="-122"/>
                <a:ea typeface="微软雅黑" panose="020B0503020204020204" pitchFamily="34" charset="-122"/>
              </a:rPr>
              <a:t>建筑施工场界环境噪声排放标准</a:t>
            </a:r>
            <a:r>
              <a:rPr altLang="zh-CN" b="1" dirty="0" sz="2000" lang="en-US">
                <a:latin typeface="微软雅黑" panose="020B0503020204020204" pitchFamily="34" charset="-122"/>
                <a:ea typeface="微软雅黑" panose="020B0503020204020204" pitchFamily="34" charset="-122"/>
              </a:rPr>
              <a:t>》</a:t>
            </a:r>
            <a:r>
              <a:rPr altLang="en-US" b="1" dirty="0" sz="2000" lang="zh-CN">
                <a:latin typeface="微软雅黑" panose="020B0503020204020204" pitchFamily="34" charset="-122"/>
                <a:ea typeface="微软雅黑" panose="020B0503020204020204" pitchFamily="34" charset="-122"/>
              </a:rPr>
              <a:t>。</a:t>
            </a:r>
          </a:p>
        </p:txBody>
      </p:sp>
      <p:graphicFrame>
        <p:nvGraphicFramePr>
          <p:cNvPr id="4194305" name="表格 5"/>
          <p:cNvGraphicFramePr>
            <a:graphicFrameLocks noGrp="1"/>
          </p:cNvGraphicFramePr>
          <p:nvPr/>
        </p:nvGraphicFramePr>
        <p:xfrm>
          <a:off x="1206487" y="2517101"/>
          <a:ext cx="9785376" cy="2113417"/>
        </p:xfrm>
        <a:graphic>
          <a:graphicData uri="http://schemas.openxmlformats.org/drawingml/2006/table">
            <a:tbl>
              <a:tblPr>
                <a:tableStyleId>{2D5ABB26-0587-4C30-8999-92F81FD0307C}</a:tableStyleId>
              </a:tblPr>
              <a:tblGrid>
                <a:gridCol w="4892688"/>
                <a:gridCol w="4892688"/>
              </a:tblGrid>
              <a:tr h="1034836">
                <a:tc>
                  <a:txBody>
                    <a:bodyPr/>
                    <a:p>
                      <a:pPr algn="ctr"/>
                      <a:r>
                        <a:rPr altLang="en-US" b="1" dirty="0" lang="zh-CN">
                          <a:effectLst/>
                          <a:latin typeface="微软雅黑" panose="020B0503020204020204" pitchFamily="34" charset="-122"/>
                          <a:ea typeface="微软雅黑" panose="020B0503020204020204" pitchFamily="34" charset="-122"/>
                        </a:rPr>
                        <a:t>昼间（</a:t>
                      </a:r>
                      <a:r>
                        <a:rPr altLang="zh-CN" b="1" dirty="0" sz="2400" kern="1200" lang="en-US" strike="noStrike" u="none">
                          <a:effectLst/>
                          <a:latin typeface="微软雅黑" panose="020B0503020204020204" pitchFamily="34" charset="-122"/>
                          <a:ea typeface="微软雅黑" panose="020B0503020204020204" pitchFamily="34" charset="-122"/>
                        </a:rPr>
                        <a:t>6:00 </a:t>
                      </a:r>
                      <a:r>
                        <a:rPr altLang="en-US" b="1" dirty="0" sz="2400" kern="1200" lang="zh-CN" strike="noStrike" u="none">
                          <a:effectLst/>
                          <a:latin typeface="微软雅黑" panose="020B0503020204020204" pitchFamily="34" charset="-122"/>
                          <a:ea typeface="微软雅黑" panose="020B0503020204020204" pitchFamily="34" charset="-122"/>
                        </a:rPr>
                        <a:t>至</a:t>
                      </a:r>
                      <a:r>
                        <a:rPr altLang="zh-CN" b="1" dirty="0" sz="2400" kern="1200" lang="en-US" strike="noStrike" u="none">
                          <a:effectLst/>
                          <a:latin typeface="微软雅黑" panose="020B0503020204020204" pitchFamily="34" charset="-122"/>
                          <a:ea typeface="微软雅黑" panose="020B0503020204020204" pitchFamily="34" charset="-122"/>
                        </a:rPr>
                        <a:t>22:00</a:t>
                      </a:r>
                      <a:r>
                        <a:rPr altLang="en-US" b="1" dirty="0" lang="zh-CN">
                          <a:effectLst/>
                          <a:latin typeface="微软雅黑" panose="020B0503020204020204" pitchFamily="34" charset="-122"/>
                          <a:ea typeface="微软雅黑" panose="020B0503020204020204" pitchFamily="34" charset="-122"/>
                        </a:rPr>
                        <a:t>）</a:t>
                      </a:r>
                      <a:endParaRPr altLang="en-US" b="1" dirty="0" lang="zh-CN">
                        <a:solidFill>
                          <a:srgbClr val="333333"/>
                        </a:solidFill>
                        <a:effectLst/>
                        <a:latin typeface="微软雅黑" panose="020B0503020204020204" pitchFamily="34" charset="-122"/>
                        <a:ea typeface="微软雅黑" panose="020B0503020204020204" pitchFamily="34" charset="-122"/>
                      </a:endParaRPr>
                    </a:p>
                  </a:txBody>
                  <a:tcPr marL="95250" marR="952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dir="t" rig="flood"/>
                    </a:cell3D>
                    <a:solidFill>
                      <a:schemeClr val="bg1"/>
                    </a:solidFill>
                  </a:tcPr>
                </a:tc>
                <a:tc>
                  <a:txBody>
                    <a:bodyPr/>
                    <a:p>
                      <a:pPr algn="ctr"/>
                      <a:r>
                        <a:rPr altLang="en-US" b="1" dirty="0" lang="zh-CN">
                          <a:solidFill>
                            <a:schemeClr val="bg1"/>
                          </a:solidFill>
                          <a:effectLst/>
                          <a:latin typeface="微软雅黑" panose="020B0503020204020204" pitchFamily="34" charset="-122"/>
                          <a:ea typeface="微软雅黑" panose="020B0503020204020204" pitchFamily="34" charset="-122"/>
                        </a:rPr>
                        <a:t>夜间（</a:t>
                      </a:r>
                      <a:r>
                        <a:rPr altLang="zh-CN" b="1" dirty="0" sz="2400" kern="1200" lang="en-US" strike="noStrike" u="none">
                          <a:solidFill>
                            <a:schemeClr val="bg1"/>
                          </a:solidFill>
                          <a:effectLst/>
                          <a:latin typeface="微软雅黑" panose="020B0503020204020204" pitchFamily="34" charset="-122"/>
                          <a:ea typeface="微软雅黑" panose="020B0503020204020204" pitchFamily="34" charset="-122"/>
                        </a:rPr>
                        <a:t>22:00 </a:t>
                      </a:r>
                      <a:r>
                        <a:rPr altLang="en-US" b="1" dirty="0" sz="2400" kern="1200" lang="zh-CN" strike="noStrike" u="none">
                          <a:solidFill>
                            <a:schemeClr val="bg1"/>
                          </a:solidFill>
                          <a:effectLst/>
                          <a:latin typeface="微软雅黑" panose="020B0503020204020204" pitchFamily="34" charset="-122"/>
                          <a:ea typeface="微软雅黑" panose="020B0503020204020204" pitchFamily="34" charset="-122"/>
                        </a:rPr>
                        <a:t>至次日</a:t>
                      </a:r>
                      <a:r>
                        <a:rPr altLang="zh-CN" b="1" dirty="0" sz="2400" kern="1200" lang="en-US" strike="noStrike" u="none">
                          <a:solidFill>
                            <a:schemeClr val="bg1"/>
                          </a:solidFill>
                          <a:effectLst/>
                          <a:latin typeface="微软雅黑" panose="020B0503020204020204" pitchFamily="34" charset="-122"/>
                          <a:ea typeface="微软雅黑" panose="020B0503020204020204" pitchFamily="34" charset="-122"/>
                        </a:rPr>
                        <a:t>6:00 </a:t>
                      </a:r>
                      <a:r>
                        <a:rPr altLang="en-US" b="1" dirty="0" lang="zh-CN">
                          <a:solidFill>
                            <a:schemeClr val="bg1"/>
                          </a:solidFill>
                          <a:effectLst/>
                          <a:latin typeface="微软雅黑" panose="020B0503020204020204" pitchFamily="34" charset="-122"/>
                          <a:ea typeface="微软雅黑" panose="020B0503020204020204" pitchFamily="34" charset="-122"/>
                        </a:rPr>
                        <a:t>）</a:t>
                      </a:r>
                    </a:p>
                  </a:txBody>
                  <a:tcPr marL="95250" marR="952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dir="t" rig="flood"/>
                    </a:cell3D>
                    <a:solidFill>
                      <a:schemeClr val="tx1">
                        <a:lumMod val="65000"/>
                        <a:lumOff val="35000"/>
                      </a:schemeClr>
                    </a:solidFill>
                  </a:tcPr>
                </a:tc>
              </a:tr>
              <a:tr h="1078581">
                <a:tc>
                  <a:txBody>
                    <a:bodyPr/>
                    <a:p>
                      <a:pPr algn="ctr"/>
                      <a:r>
                        <a:rPr altLang="zh-CN" b="1" dirty="0" lang="en-US">
                          <a:effectLst/>
                          <a:latin typeface="微软雅黑" panose="020B0503020204020204" pitchFamily="34" charset="-122"/>
                          <a:ea typeface="微软雅黑" panose="020B0503020204020204" pitchFamily="34" charset="-122"/>
                        </a:rPr>
                        <a:t>70</a:t>
                      </a:r>
                      <a:r>
                        <a:rPr altLang="en-US" b="1" dirty="0" lang="zh-CN">
                          <a:effectLst/>
                          <a:latin typeface="微软雅黑" panose="020B0503020204020204" pitchFamily="34" charset="-122"/>
                          <a:ea typeface="微软雅黑" panose="020B0503020204020204" pitchFamily="34" charset="-122"/>
                        </a:rPr>
                        <a:t>分贝</a:t>
                      </a:r>
                      <a:endParaRPr altLang="zh-CN" b="1" dirty="0" lang="en-US">
                        <a:solidFill>
                          <a:srgbClr val="333333"/>
                        </a:solidFill>
                        <a:effectLst/>
                        <a:latin typeface="微软雅黑" panose="020B0503020204020204" pitchFamily="34" charset="-122"/>
                        <a:ea typeface="微软雅黑" panose="020B0503020204020204" pitchFamily="34" charset="-122"/>
                      </a:endParaRPr>
                    </a:p>
                  </a:txBody>
                  <a:tcPr marL="95250" marR="952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dir="t" rig="flood"/>
                    </a:cell3D>
                    <a:solidFill>
                      <a:schemeClr val="bg1"/>
                    </a:solidFill>
                  </a:tcPr>
                </a:tc>
                <a:tc>
                  <a:txBody>
                    <a:bodyPr/>
                    <a:p>
                      <a:pPr algn="ctr"/>
                      <a:r>
                        <a:rPr altLang="zh-CN" b="1" dirty="0" lang="en-US">
                          <a:solidFill>
                            <a:schemeClr val="bg1"/>
                          </a:solidFill>
                          <a:effectLst/>
                          <a:latin typeface="微软雅黑" panose="020B0503020204020204" pitchFamily="34" charset="-122"/>
                          <a:ea typeface="微软雅黑" panose="020B0503020204020204" pitchFamily="34" charset="-122"/>
                        </a:rPr>
                        <a:t>55</a:t>
                      </a:r>
                      <a:r>
                        <a:rPr altLang="en-US" b="1" dirty="0" lang="zh-CN">
                          <a:solidFill>
                            <a:schemeClr val="bg1"/>
                          </a:solidFill>
                          <a:effectLst/>
                          <a:latin typeface="微软雅黑" panose="020B0503020204020204" pitchFamily="34" charset="-122"/>
                          <a:ea typeface="微软雅黑" panose="020B0503020204020204" pitchFamily="34" charset="-122"/>
                        </a:rPr>
                        <a:t>分贝</a:t>
                      </a:r>
                      <a:endParaRPr altLang="zh-CN" b="1" dirty="0" lang="en-US">
                        <a:solidFill>
                          <a:schemeClr val="bg1"/>
                        </a:solidFill>
                        <a:effectLst/>
                        <a:latin typeface="微软雅黑" panose="020B0503020204020204" pitchFamily="34" charset="-122"/>
                        <a:ea typeface="微软雅黑" panose="020B0503020204020204" pitchFamily="34" charset="-122"/>
                      </a:endParaRPr>
                    </a:p>
                  </a:txBody>
                  <a:tcPr marL="95250" marR="952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dir="t" rig="flood"/>
                    </a:cell3D>
                    <a:solidFill>
                      <a:schemeClr val="tx1">
                        <a:lumMod val="65000"/>
                        <a:lumOff val="35000"/>
                      </a:schemeClr>
                    </a:solidFill>
                  </a:tcPr>
                </a:tc>
              </a:tr>
            </a:tbl>
          </a:graphicData>
        </a:graphic>
      </p:graphicFrame>
      <p:sp>
        <p:nvSpPr>
          <p:cNvPr id="1049603" name="矩形 7"/>
          <p:cNvSpPr/>
          <p:nvPr/>
        </p:nvSpPr>
        <p:spPr>
          <a:xfrm>
            <a:off x="196242" y="1589640"/>
            <a:ext cx="3022613" cy="523220"/>
          </a:xfrm>
          <a:prstGeom prst="rect"/>
          <a:solidFill>
            <a:srgbClr val="28B5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altLang="en-US" b="1" dirty="0" lang="zh-CN">
                <a:solidFill>
                  <a:schemeClr val="bg1"/>
                </a:solidFill>
                <a:latin typeface="微软雅黑" panose="020B0503020204020204" pitchFamily="34" charset="-122"/>
                <a:ea typeface="微软雅黑" panose="020B0503020204020204" pitchFamily="34" charset="-122"/>
              </a:rPr>
              <a:t>第二十八条</a:t>
            </a:r>
            <a:endParaRPr altLang="en-US" dirty="0" lang="zh-CN">
              <a:solidFill>
                <a:schemeClr val="bg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249" name=""/>
        <p:cNvGrpSpPr/>
        <p:nvPr/>
      </p:nvGrpSpPr>
      <p:grpSpPr>
        <a:xfrm>
          <a:off x="0" y="0"/>
          <a:ext cx="0" cy="0"/>
          <a:chOff x="0" y="0"/>
          <a:chExt cx="0" cy="0"/>
        </a:xfrm>
      </p:grpSpPr>
      <p:grpSp>
        <p:nvGrpSpPr>
          <p:cNvPr id="250" name="组合 1"/>
          <p:cNvGrpSpPr/>
          <p:nvPr/>
        </p:nvGrpSpPr>
        <p:grpSpPr>
          <a:xfrm>
            <a:off x="194519" y="948674"/>
            <a:ext cx="6480720" cy="523220"/>
            <a:chOff x="400233" y="909514"/>
            <a:chExt cx="6480720" cy="523220"/>
          </a:xfrm>
        </p:grpSpPr>
        <p:sp>
          <p:nvSpPr>
            <p:cNvPr id="1049604" name="矩形 2"/>
            <p:cNvSpPr/>
            <p:nvPr/>
          </p:nvSpPr>
          <p:spPr>
            <a:xfrm flipH="1">
              <a:off x="400233" y="929898"/>
              <a:ext cx="226334" cy="502836"/>
            </a:xfrm>
            <a:prstGeom prst="rect"/>
            <a:solidFill>
              <a:srgbClr val="28B5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9605" name="文本框 3"/>
            <p:cNvSpPr txBox="1"/>
            <p:nvPr/>
          </p:nvSpPr>
          <p:spPr>
            <a:xfrm>
              <a:off x="626567" y="909514"/>
              <a:ext cx="6254386" cy="523220"/>
            </a:xfrm>
            <a:prstGeom prst="rect"/>
            <a:noFill/>
          </p:spPr>
          <p:txBody>
            <a:bodyPr rtlCol="0" wrap="square">
              <a:spAutoFit/>
            </a:bodyPr>
            <a:p>
              <a:r>
                <a:rPr altLang="en-US" b="1" dirty="0" sz="2800" lang="zh-CN">
                  <a:solidFill>
                    <a:schemeClr val="bg1">
                      <a:lumMod val="50000"/>
                    </a:schemeClr>
                  </a:solidFill>
                  <a:latin typeface="微软雅黑" panose="020B0503020204020204" pitchFamily="34" charset="-122"/>
                  <a:ea typeface="微软雅黑" panose="020B0503020204020204" pitchFamily="34" charset="-122"/>
                </a:rPr>
                <a:t>中华人民共和国大气污染防治法</a:t>
              </a:r>
            </a:p>
          </p:txBody>
        </p:sp>
      </p:grpSp>
      <p:sp>
        <p:nvSpPr>
          <p:cNvPr id="1049606" name="矩形 4"/>
          <p:cNvSpPr/>
          <p:nvPr/>
        </p:nvSpPr>
        <p:spPr>
          <a:xfrm>
            <a:off x="626567" y="2202840"/>
            <a:ext cx="11233248" cy="961289"/>
          </a:xfrm>
          <a:prstGeom prst="rect"/>
        </p:spPr>
        <p:txBody>
          <a:bodyPr wrap="square">
            <a:spAutoFit/>
          </a:bodyPr>
          <a:p>
            <a:pPr>
              <a:lnSpc>
                <a:spcPct val="150000"/>
              </a:lnSpc>
            </a:pPr>
            <a:r>
              <a:rPr altLang="en-US" b="1" dirty="0" sz="2000" lang="zh-CN">
                <a:solidFill>
                  <a:srgbClr val="333333"/>
                </a:solidFill>
                <a:latin typeface="微软雅黑" panose="020B0503020204020204" pitchFamily="34" charset="-122"/>
                <a:ea typeface="微软雅黑" panose="020B0503020204020204" pitchFamily="34" charset="-122"/>
              </a:rPr>
              <a:t>建设单位应当将防治扬尘污染的费用列入工程造价，并在施工承包合同中明确施工单位扬尘污染防治责任。</a:t>
            </a:r>
            <a:r>
              <a:rPr altLang="en-US" b="1" dirty="0" sz="2000" lang="zh-CN">
                <a:solidFill>
                  <a:srgbClr val="FF0000"/>
                </a:solidFill>
                <a:latin typeface="微软雅黑" panose="020B0503020204020204" pitchFamily="34" charset="-122"/>
                <a:ea typeface="微软雅黑" panose="020B0503020204020204" pitchFamily="34" charset="-122"/>
              </a:rPr>
              <a:t>施工单位</a:t>
            </a:r>
            <a:r>
              <a:rPr altLang="en-US" b="1" dirty="0" sz="2000" lang="zh-CN">
                <a:solidFill>
                  <a:srgbClr val="333333"/>
                </a:solidFill>
                <a:latin typeface="微软雅黑" panose="020B0503020204020204" pitchFamily="34" charset="-122"/>
                <a:ea typeface="微软雅黑" panose="020B0503020204020204" pitchFamily="34" charset="-122"/>
              </a:rPr>
              <a:t>应当</a:t>
            </a:r>
            <a:r>
              <a:rPr altLang="en-US" b="1" dirty="0" sz="2000" lang="zh-CN">
                <a:solidFill>
                  <a:srgbClr val="FF0000"/>
                </a:solidFill>
                <a:latin typeface="微软雅黑" panose="020B0503020204020204" pitchFamily="34" charset="-122"/>
                <a:ea typeface="微软雅黑" panose="020B0503020204020204" pitchFamily="34" charset="-122"/>
              </a:rPr>
              <a:t>制定</a:t>
            </a:r>
            <a:r>
              <a:rPr altLang="en-US" b="1" dirty="0" sz="2000" lang="zh-CN">
                <a:solidFill>
                  <a:srgbClr val="333333"/>
                </a:solidFill>
                <a:latin typeface="微软雅黑" panose="020B0503020204020204" pitchFamily="34" charset="-122"/>
                <a:ea typeface="微软雅黑" panose="020B0503020204020204" pitchFamily="34" charset="-122"/>
              </a:rPr>
              <a:t>具体的施工扬尘污染</a:t>
            </a:r>
            <a:r>
              <a:rPr altLang="en-US" b="1" dirty="0" sz="2000" lang="zh-CN">
                <a:solidFill>
                  <a:srgbClr val="FF0000"/>
                </a:solidFill>
                <a:latin typeface="微软雅黑" panose="020B0503020204020204" pitchFamily="34" charset="-122"/>
                <a:ea typeface="微软雅黑" panose="020B0503020204020204" pitchFamily="34" charset="-122"/>
              </a:rPr>
              <a:t>防治实施方案</a:t>
            </a:r>
            <a:r>
              <a:rPr altLang="en-US" b="1" dirty="0" sz="2000" lang="zh-CN">
                <a:solidFill>
                  <a:srgbClr val="333333"/>
                </a:solidFill>
                <a:latin typeface="微软雅黑" panose="020B0503020204020204" pitchFamily="34" charset="-122"/>
                <a:ea typeface="微软雅黑" panose="020B0503020204020204" pitchFamily="34" charset="-122"/>
              </a:rPr>
              <a:t>。</a:t>
            </a:r>
            <a:endParaRPr altLang="en-US" b="1" dirty="0" sz="2000" lang="zh-CN">
              <a:latin typeface="微软雅黑" panose="020B0503020204020204" pitchFamily="34" charset="-122"/>
              <a:ea typeface="微软雅黑" panose="020B0503020204020204" pitchFamily="34" charset="-122"/>
            </a:endParaRPr>
          </a:p>
        </p:txBody>
      </p:sp>
      <p:sp>
        <p:nvSpPr>
          <p:cNvPr id="1049607" name="矩形 5"/>
          <p:cNvSpPr/>
          <p:nvPr/>
        </p:nvSpPr>
        <p:spPr>
          <a:xfrm>
            <a:off x="626567" y="3164129"/>
            <a:ext cx="11377264" cy="3269613"/>
          </a:xfrm>
          <a:prstGeom prst="rect"/>
        </p:spPr>
        <p:txBody>
          <a:bodyPr wrap="square">
            <a:spAutoFit/>
          </a:bodyPr>
          <a:p>
            <a:pPr indent="-457200" marL="457200">
              <a:lnSpc>
                <a:spcPct val="150000"/>
              </a:lnSpc>
              <a:buFont typeface="+mj-lt"/>
              <a:buAutoNum type="arabicPeriod"/>
            </a:pPr>
            <a:r>
              <a:rPr altLang="en-US" dirty="0" sz="2000" lang="zh-CN">
                <a:solidFill>
                  <a:srgbClr val="333333"/>
                </a:solidFill>
                <a:latin typeface="微软雅黑" panose="020B0503020204020204" pitchFamily="34" charset="-122"/>
                <a:ea typeface="微软雅黑" panose="020B0503020204020204" pitchFamily="34" charset="-122"/>
              </a:rPr>
              <a:t>从事房屋建筑、市政基础设施建设、河道整治以及建筑物拆除等施工单位，应当向负责监督管理扬尘污染防治的主管部门</a:t>
            </a:r>
            <a:r>
              <a:rPr altLang="en-US" dirty="0" sz="2000" lang="zh-CN">
                <a:solidFill>
                  <a:srgbClr val="FF0000"/>
                </a:solidFill>
                <a:latin typeface="微软雅黑" panose="020B0503020204020204" pitchFamily="34" charset="-122"/>
                <a:ea typeface="微软雅黑" panose="020B0503020204020204" pitchFamily="34" charset="-122"/>
              </a:rPr>
              <a:t>备案</a:t>
            </a:r>
            <a:r>
              <a:rPr altLang="en-US" dirty="0" sz="2000" lang="zh-CN">
                <a:solidFill>
                  <a:srgbClr val="333333"/>
                </a:solidFill>
                <a:latin typeface="微软雅黑" panose="020B0503020204020204" pitchFamily="34" charset="-122"/>
                <a:ea typeface="微软雅黑" panose="020B0503020204020204" pitchFamily="34" charset="-122"/>
              </a:rPr>
              <a:t>。</a:t>
            </a:r>
          </a:p>
          <a:p>
            <a:pPr indent="-457200" marL="457200">
              <a:lnSpc>
                <a:spcPct val="150000"/>
              </a:lnSpc>
              <a:buFont typeface="+mj-lt"/>
              <a:buAutoNum type="arabicPeriod"/>
            </a:pPr>
            <a:r>
              <a:rPr altLang="en-US" dirty="0" sz="2000" lang="zh-CN">
                <a:solidFill>
                  <a:srgbClr val="333333"/>
                </a:solidFill>
                <a:latin typeface="微软雅黑" panose="020B0503020204020204" pitchFamily="34" charset="-122"/>
                <a:ea typeface="微软雅黑" panose="020B0503020204020204" pitchFamily="34" charset="-122"/>
              </a:rPr>
              <a:t>施工单位应当在施工工地</a:t>
            </a:r>
            <a:r>
              <a:rPr altLang="en-US" dirty="0" sz="2000" lang="zh-CN">
                <a:solidFill>
                  <a:srgbClr val="FF0000"/>
                </a:solidFill>
                <a:latin typeface="微软雅黑" panose="020B0503020204020204" pitchFamily="34" charset="-122"/>
                <a:ea typeface="微软雅黑" panose="020B0503020204020204" pitchFamily="34" charset="-122"/>
              </a:rPr>
              <a:t>设置硬质围挡</a:t>
            </a:r>
            <a:r>
              <a:rPr altLang="en-US" dirty="0" sz="2000" lang="zh-CN">
                <a:solidFill>
                  <a:srgbClr val="333333"/>
                </a:solidFill>
                <a:latin typeface="微软雅黑" panose="020B0503020204020204" pitchFamily="34" charset="-122"/>
                <a:ea typeface="微软雅黑" panose="020B0503020204020204" pitchFamily="34" charset="-122"/>
              </a:rPr>
              <a:t>，并采取覆盖、分段作业、择时施工、洒水抑尘、冲洗地面和车辆等有效防尘降尘措施。</a:t>
            </a:r>
            <a:endParaRPr altLang="zh-CN" dirty="0" sz="2000" lang="en-US">
              <a:solidFill>
                <a:srgbClr val="333333"/>
              </a:solidFill>
              <a:latin typeface="微软雅黑" panose="020B0503020204020204" pitchFamily="34" charset="-122"/>
              <a:ea typeface="微软雅黑" panose="020B0503020204020204" pitchFamily="34" charset="-122"/>
            </a:endParaRPr>
          </a:p>
          <a:p>
            <a:pPr indent="-457200" marL="457200">
              <a:lnSpc>
                <a:spcPct val="150000"/>
              </a:lnSpc>
              <a:buFont typeface="+mj-lt"/>
              <a:buAutoNum type="arabicPeriod"/>
            </a:pPr>
            <a:r>
              <a:rPr altLang="en-US" dirty="0" sz="2000" lang="zh-CN">
                <a:solidFill>
                  <a:srgbClr val="333333"/>
                </a:solidFill>
                <a:latin typeface="微软雅黑" panose="020B0503020204020204" pitchFamily="34" charset="-122"/>
                <a:ea typeface="微软雅黑" panose="020B0503020204020204" pitchFamily="34" charset="-122"/>
              </a:rPr>
              <a:t>建筑土方、工程渣土、建筑垃圾应当及时清运；在场地内堆存的，应当采用密闭式防尘网遮盖；工程渣土、</a:t>
            </a:r>
            <a:r>
              <a:rPr altLang="en-US" dirty="0" sz="2000" lang="zh-CN">
                <a:solidFill>
                  <a:srgbClr val="FF0000"/>
                </a:solidFill>
                <a:latin typeface="微软雅黑" panose="020B0503020204020204" pitchFamily="34" charset="-122"/>
                <a:ea typeface="微软雅黑" panose="020B0503020204020204" pitchFamily="34" charset="-122"/>
              </a:rPr>
              <a:t>建筑垃圾应当进行资源化处理</a:t>
            </a:r>
            <a:r>
              <a:rPr altLang="en-US" dirty="0" sz="2000" lang="zh-CN">
                <a:solidFill>
                  <a:srgbClr val="333333"/>
                </a:solidFill>
                <a:latin typeface="微软雅黑" panose="020B0503020204020204" pitchFamily="34" charset="-122"/>
                <a:ea typeface="微软雅黑" panose="020B0503020204020204" pitchFamily="34" charset="-122"/>
              </a:rPr>
              <a:t>。</a:t>
            </a:r>
          </a:p>
          <a:p>
            <a:pPr indent="-457200" marL="457200">
              <a:lnSpc>
                <a:spcPct val="150000"/>
              </a:lnSpc>
              <a:buFont typeface="+mj-lt"/>
              <a:buAutoNum type="arabicPeriod"/>
            </a:pPr>
            <a:r>
              <a:rPr altLang="en-US" dirty="0" sz="2000" lang="zh-CN">
                <a:solidFill>
                  <a:srgbClr val="333333"/>
                </a:solidFill>
                <a:latin typeface="微软雅黑" panose="020B0503020204020204" pitchFamily="34" charset="-122"/>
                <a:ea typeface="微软雅黑" panose="020B0503020204020204" pitchFamily="34" charset="-122"/>
              </a:rPr>
              <a:t>施工单位应当在施工工地</a:t>
            </a:r>
            <a:r>
              <a:rPr altLang="en-US" dirty="0" sz="2000" lang="zh-CN">
                <a:solidFill>
                  <a:srgbClr val="FF0000"/>
                </a:solidFill>
                <a:latin typeface="微软雅黑" panose="020B0503020204020204" pitchFamily="34" charset="-122"/>
                <a:ea typeface="微软雅黑" panose="020B0503020204020204" pitchFamily="34" charset="-122"/>
              </a:rPr>
              <a:t>公示</a:t>
            </a:r>
            <a:r>
              <a:rPr altLang="en-US" dirty="0" sz="2000" lang="zh-CN">
                <a:solidFill>
                  <a:srgbClr val="333333"/>
                </a:solidFill>
                <a:latin typeface="微软雅黑" panose="020B0503020204020204" pitchFamily="34" charset="-122"/>
                <a:ea typeface="微软雅黑" panose="020B0503020204020204" pitchFamily="34" charset="-122"/>
              </a:rPr>
              <a:t>扬尘污染防治</a:t>
            </a:r>
            <a:r>
              <a:rPr altLang="en-US" dirty="0" sz="2000" lang="zh-CN">
                <a:solidFill>
                  <a:srgbClr val="FF0000"/>
                </a:solidFill>
                <a:latin typeface="微软雅黑" panose="020B0503020204020204" pitchFamily="34" charset="-122"/>
                <a:ea typeface="微软雅黑" panose="020B0503020204020204" pitchFamily="34" charset="-122"/>
              </a:rPr>
              <a:t>措施</a:t>
            </a:r>
            <a:r>
              <a:rPr altLang="en-US" dirty="0" sz="2000" lang="zh-CN">
                <a:solidFill>
                  <a:srgbClr val="333333"/>
                </a:solidFill>
                <a:latin typeface="微软雅黑" panose="020B0503020204020204" pitchFamily="34" charset="-122"/>
                <a:ea typeface="微软雅黑" panose="020B0503020204020204" pitchFamily="34" charset="-122"/>
              </a:rPr>
              <a:t>、</a:t>
            </a:r>
            <a:r>
              <a:rPr altLang="en-US" dirty="0" sz="2000" lang="zh-CN">
                <a:solidFill>
                  <a:srgbClr val="FF0000"/>
                </a:solidFill>
                <a:latin typeface="微软雅黑" panose="020B0503020204020204" pitchFamily="34" charset="-122"/>
                <a:ea typeface="微软雅黑" panose="020B0503020204020204" pitchFamily="34" charset="-122"/>
              </a:rPr>
              <a:t>负责人</a:t>
            </a:r>
            <a:r>
              <a:rPr altLang="en-US" dirty="0" sz="2000" lang="zh-CN">
                <a:solidFill>
                  <a:srgbClr val="333333"/>
                </a:solidFill>
                <a:latin typeface="微软雅黑" panose="020B0503020204020204" pitchFamily="34" charset="-122"/>
                <a:ea typeface="微软雅黑" panose="020B0503020204020204" pitchFamily="34" charset="-122"/>
              </a:rPr>
              <a:t>、扬尘监督管理</a:t>
            </a:r>
            <a:r>
              <a:rPr altLang="en-US" dirty="0" sz="2000" lang="zh-CN">
                <a:solidFill>
                  <a:srgbClr val="FF0000"/>
                </a:solidFill>
                <a:latin typeface="微软雅黑" panose="020B0503020204020204" pitchFamily="34" charset="-122"/>
                <a:ea typeface="微软雅黑" panose="020B0503020204020204" pitchFamily="34" charset="-122"/>
              </a:rPr>
              <a:t>主管部门</a:t>
            </a:r>
            <a:r>
              <a:rPr altLang="en-US" dirty="0" sz="2000" lang="zh-CN">
                <a:solidFill>
                  <a:srgbClr val="333333"/>
                </a:solidFill>
                <a:latin typeface="微软雅黑" panose="020B0503020204020204" pitchFamily="34" charset="-122"/>
                <a:ea typeface="微软雅黑" panose="020B0503020204020204" pitchFamily="34" charset="-122"/>
              </a:rPr>
              <a:t>等信息。</a:t>
            </a:r>
            <a:endParaRPr altLang="en-US" dirty="0" sz="2000" i="0" lang="zh-CN" strike="noStrike" u="none">
              <a:solidFill>
                <a:srgbClr val="333333"/>
              </a:solidFill>
              <a:effectLst/>
              <a:latin typeface="微软雅黑" panose="020B0503020204020204" pitchFamily="34" charset="-122"/>
              <a:ea typeface="微软雅黑" panose="020B0503020204020204" pitchFamily="34" charset="-122"/>
            </a:endParaRPr>
          </a:p>
        </p:txBody>
      </p:sp>
      <p:sp>
        <p:nvSpPr>
          <p:cNvPr id="1049608" name="矩形 7"/>
          <p:cNvSpPr/>
          <p:nvPr/>
        </p:nvSpPr>
        <p:spPr>
          <a:xfrm>
            <a:off x="196242" y="1589640"/>
            <a:ext cx="3022613" cy="523220"/>
          </a:xfrm>
          <a:prstGeom prst="rect"/>
          <a:solidFill>
            <a:srgbClr val="28B5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altLang="en-US" b="1" dirty="0" lang="zh-CN">
                <a:solidFill>
                  <a:schemeClr val="bg1"/>
                </a:solidFill>
                <a:latin typeface="微软雅黑" panose="020B0503020204020204" pitchFamily="34" charset="-122"/>
                <a:ea typeface="微软雅黑" panose="020B0503020204020204" pitchFamily="34" charset="-122"/>
              </a:rPr>
              <a:t>第六十九条</a:t>
            </a:r>
            <a:endParaRPr altLang="en-US" dirty="0" lang="zh-CN">
              <a:solidFill>
                <a:schemeClr val="bg1"/>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251" name=""/>
        <p:cNvGrpSpPr/>
        <p:nvPr/>
      </p:nvGrpSpPr>
      <p:grpSpPr>
        <a:xfrm>
          <a:off x="0" y="0"/>
          <a:ext cx="0" cy="0"/>
          <a:chOff x="0" y="0"/>
          <a:chExt cx="0" cy="0"/>
        </a:xfrm>
      </p:grpSpPr>
      <p:grpSp>
        <p:nvGrpSpPr>
          <p:cNvPr id="252" name="组合 1"/>
          <p:cNvGrpSpPr/>
          <p:nvPr/>
        </p:nvGrpSpPr>
        <p:grpSpPr>
          <a:xfrm>
            <a:off x="194519" y="948674"/>
            <a:ext cx="7776864" cy="523220"/>
            <a:chOff x="400233" y="909514"/>
            <a:chExt cx="7776864" cy="523220"/>
          </a:xfrm>
        </p:grpSpPr>
        <p:sp>
          <p:nvSpPr>
            <p:cNvPr id="1049609" name="矩形 2"/>
            <p:cNvSpPr/>
            <p:nvPr/>
          </p:nvSpPr>
          <p:spPr>
            <a:xfrm flipH="1">
              <a:off x="400233" y="929898"/>
              <a:ext cx="226334" cy="502836"/>
            </a:xfrm>
            <a:prstGeom prst="rect"/>
            <a:solidFill>
              <a:srgbClr val="28B5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9610" name="文本框 3"/>
            <p:cNvSpPr txBox="1"/>
            <p:nvPr/>
          </p:nvSpPr>
          <p:spPr>
            <a:xfrm>
              <a:off x="626567" y="909514"/>
              <a:ext cx="7550530" cy="523220"/>
            </a:xfrm>
            <a:prstGeom prst="rect"/>
            <a:noFill/>
          </p:spPr>
          <p:txBody>
            <a:bodyPr rtlCol="0" wrap="square">
              <a:spAutoFit/>
            </a:bodyPr>
            <a:p>
              <a:r>
                <a:rPr altLang="en-US" b="1" dirty="0" sz="2800" lang="zh-CN">
                  <a:solidFill>
                    <a:schemeClr val="bg1">
                      <a:lumMod val="50000"/>
                    </a:schemeClr>
                  </a:solidFill>
                  <a:latin typeface="微软雅黑" panose="020B0503020204020204" pitchFamily="34" charset="-122"/>
                  <a:ea typeface="微软雅黑" panose="020B0503020204020204" pitchFamily="34" charset="-122"/>
                </a:rPr>
                <a:t>中华人民共和国固体废弃物污染环境防治法</a:t>
              </a:r>
            </a:p>
          </p:txBody>
        </p:sp>
      </p:grpSp>
      <p:sp>
        <p:nvSpPr>
          <p:cNvPr id="1049611" name="矩形 5"/>
          <p:cNvSpPr/>
          <p:nvPr/>
        </p:nvSpPr>
        <p:spPr>
          <a:xfrm>
            <a:off x="410436" y="2598797"/>
            <a:ext cx="11213738" cy="961289"/>
          </a:xfrm>
          <a:prstGeom prst="rect"/>
        </p:spPr>
        <p:txBody>
          <a:bodyPr wrap="square">
            <a:spAutoFit/>
          </a:bodyPr>
          <a:p>
            <a:pPr>
              <a:lnSpc>
                <a:spcPct val="150000"/>
              </a:lnSpc>
            </a:pPr>
            <a:r>
              <a:rPr altLang="en-US" b="1" dirty="0" sz="2000" lang="zh-CN">
                <a:solidFill>
                  <a:srgbClr val="333333"/>
                </a:solidFill>
                <a:latin typeface="微软雅黑" panose="020B0503020204020204" pitchFamily="34" charset="-122"/>
                <a:ea typeface="微软雅黑" panose="020B0503020204020204" pitchFamily="34" charset="-122"/>
              </a:rPr>
              <a:t>禁止任何单位或者个人向江河、湖泊、运河、渠道、水库及其</a:t>
            </a:r>
            <a:r>
              <a:rPr altLang="en-US" b="1" dirty="0" sz="2000" lang="zh-CN">
                <a:solidFill>
                  <a:srgbClr val="FF0000"/>
                </a:solidFill>
                <a:latin typeface="微软雅黑" panose="020B0503020204020204" pitchFamily="34" charset="-122"/>
                <a:ea typeface="微软雅黑" panose="020B0503020204020204" pitchFamily="34" charset="-122"/>
              </a:rPr>
              <a:t>最高水位线以下</a:t>
            </a:r>
            <a:r>
              <a:rPr altLang="en-US" b="1" dirty="0" sz="2000" lang="zh-CN">
                <a:solidFill>
                  <a:srgbClr val="333333"/>
                </a:solidFill>
                <a:latin typeface="微软雅黑" panose="020B0503020204020204" pitchFamily="34" charset="-122"/>
                <a:ea typeface="微软雅黑" panose="020B0503020204020204" pitchFamily="34" charset="-122"/>
              </a:rPr>
              <a:t>的滩地和岸坡等法律、法规规定禁止倾倒、堆放废弃物的地点倾倒、堆放固体废物。</a:t>
            </a:r>
            <a:endParaRPr altLang="en-US" b="1" dirty="0" sz="2000" i="0" lang="zh-CN" strike="noStrike" u="none">
              <a:solidFill>
                <a:srgbClr val="333333"/>
              </a:solidFill>
              <a:effectLst/>
              <a:latin typeface="微软雅黑" panose="020B0503020204020204" pitchFamily="34" charset="-122"/>
              <a:ea typeface="微软雅黑" panose="020B0503020204020204" pitchFamily="34" charset="-122"/>
            </a:endParaRPr>
          </a:p>
        </p:txBody>
      </p:sp>
      <p:sp>
        <p:nvSpPr>
          <p:cNvPr id="1049612" name="矩形 6"/>
          <p:cNvSpPr/>
          <p:nvPr/>
        </p:nvSpPr>
        <p:spPr>
          <a:xfrm>
            <a:off x="420853" y="5079917"/>
            <a:ext cx="11357754" cy="961289"/>
          </a:xfrm>
          <a:prstGeom prst="rect"/>
        </p:spPr>
        <p:txBody>
          <a:bodyPr wrap="square">
            <a:spAutoFit/>
          </a:bodyPr>
          <a:p>
            <a:pPr>
              <a:lnSpc>
                <a:spcPct val="150000"/>
              </a:lnSpc>
            </a:pPr>
            <a:r>
              <a:rPr altLang="en-US" b="1" dirty="0" sz="2000" lang="zh-CN">
                <a:solidFill>
                  <a:srgbClr val="333333"/>
                </a:solidFill>
                <a:latin typeface="微软雅黑" panose="020B0503020204020204" pitchFamily="34" charset="-122"/>
                <a:ea typeface="微软雅黑" panose="020B0503020204020204" pitchFamily="34" charset="-122"/>
              </a:rPr>
              <a:t>工程施工单位应当及时清运工程施工过程中产生的固体废物，并按照环境卫生行政主管部门的规定进行利用或者处置。</a:t>
            </a:r>
            <a:endParaRPr altLang="en-US" b="1" dirty="0" sz="2000" lang="zh-CN">
              <a:latin typeface="微软雅黑" panose="020B0503020204020204" pitchFamily="34" charset="-122"/>
              <a:ea typeface="微软雅黑" panose="020B0503020204020204" pitchFamily="34" charset="-122"/>
            </a:endParaRPr>
          </a:p>
        </p:txBody>
      </p:sp>
      <p:sp>
        <p:nvSpPr>
          <p:cNvPr id="1049613" name="矩形 7"/>
          <p:cNvSpPr/>
          <p:nvPr/>
        </p:nvSpPr>
        <p:spPr>
          <a:xfrm>
            <a:off x="196242" y="1635175"/>
            <a:ext cx="3022613" cy="523220"/>
          </a:xfrm>
          <a:prstGeom prst="rect"/>
          <a:solidFill>
            <a:srgbClr val="28B5A4"/>
          </a:solidFill>
          <a:ln>
            <a:solidFill>
              <a:srgbClr val="28B5A4"/>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altLang="en-US" b="1" dirty="0" lang="zh-CN">
                <a:solidFill>
                  <a:schemeClr val="bg1"/>
                </a:solidFill>
                <a:latin typeface="微软雅黑" panose="020B0503020204020204" pitchFamily="34" charset="-122"/>
                <a:ea typeface="微软雅黑" panose="020B0503020204020204" pitchFamily="34" charset="-122"/>
              </a:rPr>
              <a:t>第十七条</a:t>
            </a:r>
            <a:endParaRPr altLang="en-US" dirty="0" lang="zh-CN">
              <a:solidFill>
                <a:schemeClr val="bg1"/>
              </a:solidFill>
            </a:endParaRPr>
          </a:p>
        </p:txBody>
      </p:sp>
      <p:sp>
        <p:nvSpPr>
          <p:cNvPr id="1049614" name="矩形 8"/>
          <p:cNvSpPr/>
          <p:nvPr/>
        </p:nvSpPr>
        <p:spPr>
          <a:xfrm>
            <a:off x="196242" y="4131806"/>
            <a:ext cx="3022613" cy="523220"/>
          </a:xfrm>
          <a:prstGeom prst="rect"/>
          <a:solidFill>
            <a:srgbClr val="28B5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altLang="en-US" b="1" dirty="0" lang="zh-CN">
                <a:solidFill>
                  <a:schemeClr val="bg1"/>
                </a:solidFill>
                <a:latin typeface="微软雅黑" panose="020B0503020204020204" pitchFamily="34" charset="-122"/>
                <a:ea typeface="微软雅黑" panose="020B0503020204020204" pitchFamily="34" charset="-122"/>
              </a:rPr>
              <a:t>第四十六条</a:t>
            </a:r>
            <a:endParaRPr altLang="en-US" dirty="0" lang="zh-CN">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18" name=""/>
        <p:cNvGrpSpPr/>
        <p:nvPr/>
      </p:nvGrpSpPr>
      <p:grpSpPr>
        <a:xfrm>
          <a:off x="0" y="0"/>
          <a:ext cx="0" cy="0"/>
          <a:chOff x="0" y="0"/>
          <a:chExt cx="0" cy="0"/>
        </a:xfrm>
      </p:grpSpPr>
      <p:grpSp>
        <p:nvGrpSpPr>
          <p:cNvPr id="119" name="组合 19"/>
          <p:cNvGrpSpPr/>
          <p:nvPr/>
        </p:nvGrpSpPr>
        <p:grpSpPr>
          <a:xfrm>
            <a:off x="1142639" y="909514"/>
            <a:ext cx="9913072" cy="5686106"/>
            <a:chOff x="1370679" y="731522"/>
            <a:chExt cx="8769222" cy="5864098"/>
          </a:xfrm>
        </p:grpSpPr>
        <p:sp>
          <p:nvSpPr>
            <p:cNvPr id="1048595" name="object 2"/>
            <p:cNvSpPr/>
            <p:nvPr/>
          </p:nvSpPr>
          <p:spPr>
            <a:xfrm>
              <a:off x="1370679" y="1558292"/>
              <a:ext cx="3677412" cy="3963924"/>
            </a:xfrm>
            <a:prstGeom prst="rect"/>
            <a:blipFill>
              <a:blip xmlns:r="http://schemas.openxmlformats.org/officeDocument/2006/relationships" r:embed="rId1" cstate="print"/>
              <a:stretch>
                <a:fillRect/>
              </a:stretch>
            </a:blipFill>
          </p:spPr>
          <p:txBody>
            <a:bodyPr bIns="0" lIns="0" rIns="0" rtlCol="0" tIns="0" wrap="square">
              <a:spAutoFit/>
            </a:bodyPr>
            <a:p>
              <a:endParaRPr dirty="0"/>
            </a:p>
          </p:txBody>
        </p:sp>
        <p:sp>
          <p:nvSpPr>
            <p:cNvPr id="1048596" name="object 3"/>
            <p:cNvSpPr/>
            <p:nvPr/>
          </p:nvSpPr>
          <p:spPr>
            <a:xfrm>
              <a:off x="6079839" y="968504"/>
              <a:ext cx="1130808" cy="1050036"/>
            </a:xfrm>
            <a:prstGeom prst="rect"/>
            <a:blipFill>
              <a:blip xmlns:r="http://schemas.openxmlformats.org/officeDocument/2006/relationships" r:embed="rId2" cstate="print"/>
              <a:stretch>
                <a:fillRect/>
              </a:stretch>
            </a:blipFill>
          </p:spPr>
          <p:txBody>
            <a:bodyPr bIns="0" lIns="0" rIns="0" rtlCol="0" tIns="0" wrap="square">
              <a:spAutoFit/>
            </a:bodyPr>
            <a:p>
              <a:endParaRPr dirty="0"/>
            </a:p>
          </p:txBody>
        </p:sp>
        <p:sp>
          <p:nvSpPr>
            <p:cNvPr id="1048597" name="object 4"/>
            <p:cNvSpPr/>
            <p:nvPr/>
          </p:nvSpPr>
          <p:spPr>
            <a:xfrm>
              <a:off x="8341455" y="1067565"/>
              <a:ext cx="1275587" cy="851915"/>
            </a:xfrm>
            <a:prstGeom prst="rect"/>
            <a:blipFill>
              <a:blip xmlns:r="http://schemas.openxmlformats.org/officeDocument/2006/relationships" r:embed="rId3" cstate="print"/>
              <a:stretch>
                <a:fillRect/>
              </a:stretch>
            </a:blipFill>
          </p:spPr>
          <p:txBody>
            <a:bodyPr bIns="0" lIns="0" rIns="0" rtlCol="0" tIns="0" wrap="square">
              <a:spAutoFit/>
            </a:bodyPr>
            <a:p>
              <a:endParaRPr dirty="0"/>
            </a:p>
          </p:txBody>
        </p:sp>
        <p:sp>
          <p:nvSpPr>
            <p:cNvPr id="1048598" name="object 5"/>
            <p:cNvSpPr/>
            <p:nvPr/>
          </p:nvSpPr>
          <p:spPr>
            <a:xfrm>
              <a:off x="8510618" y="3085340"/>
              <a:ext cx="1228344" cy="917448"/>
            </a:xfrm>
            <a:prstGeom prst="rect"/>
            <a:blipFill>
              <a:blip xmlns:r="http://schemas.openxmlformats.org/officeDocument/2006/relationships" r:embed="rId4" cstate="print"/>
              <a:stretch>
                <a:fillRect/>
              </a:stretch>
            </a:blipFill>
          </p:spPr>
          <p:txBody>
            <a:bodyPr bIns="0" lIns="0" rIns="0" rtlCol="0" tIns="0" wrap="square">
              <a:spAutoFit/>
            </a:bodyPr>
            <a:p>
              <a:endParaRPr dirty="0"/>
            </a:p>
          </p:txBody>
        </p:sp>
        <p:sp>
          <p:nvSpPr>
            <p:cNvPr id="1048599" name="object 6"/>
            <p:cNvSpPr/>
            <p:nvPr/>
          </p:nvSpPr>
          <p:spPr>
            <a:xfrm>
              <a:off x="8227155" y="4453893"/>
              <a:ext cx="1583435" cy="1107948"/>
            </a:xfrm>
            <a:prstGeom prst="rect"/>
            <a:blipFill>
              <a:blip xmlns:r="http://schemas.openxmlformats.org/officeDocument/2006/relationships" r:embed="rId5" cstate="print"/>
              <a:stretch>
                <a:fillRect/>
              </a:stretch>
            </a:blipFill>
          </p:spPr>
          <p:txBody>
            <a:bodyPr bIns="0" lIns="0" rIns="0" rtlCol="0" tIns="0" wrap="square">
              <a:spAutoFit/>
            </a:bodyPr>
            <a:p>
              <a:endParaRPr dirty="0"/>
            </a:p>
          </p:txBody>
        </p:sp>
        <p:sp>
          <p:nvSpPr>
            <p:cNvPr id="1048600" name="object 7"/>
            <p:cNvSpPr/>
            <p:nvPr/>
          </p:nvSpPr>
          <p:spPr>
            <a:xfrm>
              <a:off x="6128607" y="2987805"/>
              <a:ext cx="1296923" cy="970788"/>
            </a:xfrm>
            <a:prstGeom prst="rect"/>
            <a:blipFill>
              <a:blip xmlns:r="http://schemas.openxmlformats.org/officeDocument/2006/relationships" r:embed="rId6" cstate="print"/>
              <a:stretch>
                <a:fillRect/>
              </a:stretch>
            </a:blipFill>
          </p:spPr>
          <p:txBody>
            <a:bodyPr bIns="0" lIns="0" rIns="0" rtlCol="0" tIns="0" wrap="square">
              <a:spAutoFit/>
            </a:bodyPr>
            <a:p>
              <a:endParaRPr dirty="0"/>
            </a:p>
          </p:txBody>
        </p:sp>
        <p:sp>
          <p:nvSpPr>
            <p:cNvPr id="1048601" name="object 8"/>
            <p:cNvSpPr/>
            <p:nvPr/>
          </p:nvSpPr>
          <p:spPr>
            <a:xfrm>
              <a:off x="7355427" y="2384300"/>
              <a:ext cx="1548383" cy="551688"/>
            </a:xfrm>
            <a:prstGeom prst="rect"/>
            <a:blipFill>
              <a:blip xmlns:r="http://schemas.openxmlformats.org/officeDocument/2006/relationships" r:embed="rId7" cstate="print"/>
              <a:stretch>
                <a:fillRect/>
              </a:stretch>
            </a:blipFill>
          </p:spPr>
          <p:txBody>
            <a:bodyPr bIns="0" lIns="0" rIns="0" rtlCol="0" tIns="0" wrap="square">
              <a:spAutoFit/>
            </a:bodyPr>
            <a:p>
              <a:endParaRPr dirty="0"/>
            </a:p>
          </p:txBody>
        </p:sp>
        <p:sp>
          <p:nvSpPr>
            <p:cNvPr id="1048602" name="object 9"/>
            <p:cNvSpPr/>
            <p:nvPr/>
          </p:nvSpPr>
          <p:spPr>
            <a:xfrm>
              <a:off x="6279483" y="4485896"/>
              <a:ext cx="993647" cy="992124"/>
            </a:xfrm>
            <a:prstGeom prst="rect"/>
            <a:blipFill>
              <a:blip xmlns:r="http://schemas.openxmlformats.org/officeDocument/2006/relationships" r:embed="rId8" cstate="print"/>
              <a:stretch>
                <a:fillRect/>
              </a:stretch>
            </a:blipFill>
          </p:spPr>
          <p:txBody>
            <a:bodyPr bIns="0" lIns="0" rIns="0" rtlCol="0" tIns="0" wrap="square">
              <a:spAutoFit/>
            </a:bodyPr>
            <a:p>
              <a:endParaRPr dirty="0"/>
            </a:p>
          </p:txBody>
        </p:sp>
        <p:sp>
          <p:nvSpPr>
            <p:cNvPr id="1048603" name="object 11"/>
            <p:cNvSpPr txBox="1"/>
            <p:nvPr/>
          </p:nvSpPr>
          <p:spPr>
            <a:xfrm>
              <a:off x="2719800" y="6308600"/>
              <a:ext cx="939800" cy="287020"/>
            </a:xfrm>
            <a:prstGeom prst="rect"/>
          </p:spPr>
          <p:txBody>
            <a:bodyPr bIns="0" lIns="0" rIns="0" rtlCol="0" tIns="0" vert="horz" wrap="square">
              <a:spAutoFit/>
            </a:bodyPr>
            <a:p>
              <a:pPr marL="12700">
                <a:lnSpc>
                  <a:spcPct val="100000"/>
                </a:lnSpc>
              </a:pPr>
              <a:r>
                <a:rPr b="1" dirty="0" sz="1800">
                  <a:latin typeface="微软雅黑"/>
                  <a:cs typeface="微软雅黑"/>
                </a:rPr>
                <a:t>适用本法</a:t>
              </a:r>
              <a:endParaRPr dirty="0" sz="1800">
                <a:latin typeface="微软雅黑"/>
                <a:cs typeface="微软雅黑"/>
              </a:endParaRPr>
            </a:p>
          </p:txBody>
        </p:sp>
        <p:sp>
          <p:nvSpPr>
            <p:cNvPr id="1048604" name="object 12"/>
            <p:cNvSpPr txBox="1"/>
            <p:nvPr/>
          </p:nvSpPr>
          <p:spPr>
            <a:xfrm>
              <a:off x="6697185" y="6308600"/>
              <a:ext cx="2540635" cy="287020"/>
            </a:xfrm>
            <a:prstGeom prst="rect"/>
          </p:spPr>
          <p:txBody>
            <a:bodyPr bIns="0" lIns="0" rIns="0" rtlCol="0" tIns="0" vert="horz" wrap="square">
              <a:spAutoFit/>
            </a:bodyPr>
            <a:p>
              <a:pPr marL="12700">
                <a:lnSpc>
                  <a:spcPct val="100000"/>
                </a:lnSpc>
              </a:pPr>
              <a:r>
                <a:rPr b="1" dirty="0" sz="1800">
                  <a:latin typeface="微软雅黑"/>
                  <a:cs typeface="微软雅黑"/>
                </a:rPr>
                <a:t>另有规定的，适用</a:t>
              </a:r>
              <a:r>
                <a:rPr b="1" dirty="0" sz="1800" spc="5">
                  <a:latin typeface="微软雅黑"/>
                  <a:cs typeface="微软雅黑"/>
                </a:rPr>
                <a:t>其</a:t>
              </a:r>
              <a:r>
                <a:rPr b="1" dirty="0" sz="1800" spc="0">
                  <a:latin typeface="微软雅黑"/>
                  <a:cs typeface="微软雅黑"/>
                </a:rPr>
                <a:t>规定</a:t>
              </a:r>
              <a:endParaRPr dirty="0" sz="1800">
                <a:latin typeface="微软雅黑"/>
                <a:cs typeface="微软雅黑"/>
              </a:endParaRPr>
            </a:p>
          </p:txBody>
        </p:sp>
        <p:sp>
          <p:nvSpPr>
            <p:cNvPr id="1048605" name="object 14"/>
            <p:cNvSpPr txBox="1"/>
            <p:nvPr/>
          </p:nvSpPr>
          <p:spPr>
            <a:xfrm>
              <a:off x="9934161" y="731522"/>
              <a:ext cx="205740" cy="419100"/>
            </a:xfrm>
            <a:prstGeom prst="rect"/>
          </p:spPr>
          <p:txBody>
            <a:bodyPr bIns="0" lIns="0" rIns="0" rtlCol="0" tIns="0" vert="horz" wrap="square">
              <a:spAutoFit/>
            </a:bodyPr>
            <a:p>
              <a:pPr marL="12700">
                <a:lnSpc>
                  <a:spcPct val="100000"/>
                </a:lnSpc>
              </a:pPr>
              <a:r>
                <a:rPr dirty="0" sz="2800" spc="-15">
                  <a:solidFill>
                    <a:srgbClr val="FFFFFF"/>
                  </a:solidFill>
                  <a:latin typeface="Calibri"/>
                  <a:cs typeface="Calibri"/>
                </a:rPr>
                <a:t>2</a:t>
              </a:r>
              <a:endParaRPr dirty="0" sz="2800">
                <a:latin typeface="Calibri"/>
                <a:cs typeface="Calibri"/>
              </a:endParaRPr>
            </a:p>
          </p:txBody>
        </p:sp>
        <p:sp>
          <p:nvSpPr>
            <p:cNvPr id="1048606" name="object 15"/>
            <p:cNvSpPr txBox="1"/>
            <p:nvPr/>
          </p:nvSpPr>
          <p:spPr>
            <a:xfrm>
              <a:off x="6222586" y="2060070"/>
              <a:ext cx="836294" cy="256540"/>
            </a:xfrm>
            <a:prstGeom prst="rect"/>
          </p:spPr>
          <p:txBody>
            <a:bodyPr bIns="0" lIns="0" rIns="0" rtlCol="0" tIns="0" vert="horz" wrap="square">
              <a:spAutoFit/>
            </a:bodyPr>
            <a:p>
              <a:pPr marL="12700">
                <a:lnSpc>
                  <a:spcPct val="100000"/>
                </a:lnSpc>
              </a:pPr>
              <a:r>
                <a:rPr b="1" dirty="0" sz="1600" spc="-20">
                  <a:solidFill>
                    <a:srgbClr val="585858"/>
                  </a:solidFill>
                  <a:latin typeface="微软雅黑"/>
                  <a:cs typeface="微软雅黑"/>
                </a:rPr>
                <a:t>消防安全</a:t>
              </a:r>
              <a:endParaRPr dirty="0" sz="1600">
                <a:latin typeface="微软雅黑"/>
                <a:cs typeface="微软雅黑"/>
              </a:endParaRPr>
            </a:p>
          </p:txBody>
        </p:sp>
        <p:sp>
          <p:nvSpPr>
            <p:cNvPr id="1048607" name="object 16"/>
            <p:cNvSpPr txBox="1"/>
            <p:nvPr/>
          </p:nvSpPr>
          <p:spPr>
            <a:xfrm>
              <a:off x="8444832" y="2060070"/>
              <a:ext cx="1242060" cy="256540"/>
            </a:xfrm>
            <a:prstGeom prst="rect"/>
          </p:spPr>
          <p:txBody>
            <a:bodyPr bIns="0" lIns="0" rIns="0" rtlCol="0" tIns="0" vert="horz" wrap="square">
              <a:spAutoFit/>
            </a:bodyPr>
            <a:p>
              <a:pPr marL="12700">
                <a:lnSpc>
                  <a:spcPct val="100000"/>
                </a:lnSpc>
              </a:pPr>
              <a:r>
                <a:rPr b="1" dirty="0" sz="1600" spc="-20">
                  <a:solidFill>
                    <a:srgbClr val="585858"/>
                  </a:solidFill>
                  <a:latin typeface="微软雅黑"/>
                  <a:cs typeface="微软雅黑"/>
                </a:rPr>
                <a:t>道路交通安全</a:t>
              </a:r>
              <a:endParaRPr dirty="0" sz="1600">
                <a:latin typeface="微软雅黑"/>
                <a:cs typeface="微软雅黑"/>
              </a:endParaRPr>
            </a:p>
          </p:txBody>
        </p:sp>
        <p:sp>
          <p:nvSpPr>
            <p:cNvPr id="1048608" name="object 17"/>
            <p:cNvSpPr txBox="1"/>
            <p:nvPr/>
          </p:nvSpPr>
          <p:spPr>
            <a:xfrm>
              <a:off x="6137878" y="4061717"/>
              <a:ext cx="1242060" cy="256540"/>
            </a:xfrm>
            <a:prstGeom prst="rect"/>
          </p:spPr>
          <p:txBody>
            <a:bodyPr bIns="0" lIns="0" rIns="0" rtlCol="0" tIns="0" vert="horz" wrap="square">
              <a:spAutoFit/>
            </a:bodyPr>
            <a:p>
              <a:pPr marL="12700">
                <a:lnSpc>
                  <a:spcPct val="100000"/>
                </a:lnSpc>
              </a:pPr>
              <a:r>
                <a:rPr b="1" dirty="0" sz="1600" spc="-20">
                  <a:solidFill>
                    <a:srgbClr val="585858"/>
                  </a:solidFill>
                  <a:latin typeface="微软雅黑"/>
                  <a:cs typeface="微软雅黑"/>
                </a:rPr>
                <a:t>铁路交通安全</a:t>
              </a:r>
              <a:endParaRPr dirty="0" sz="1600">
                <a:latin typeface="微软雅黑"/>
                <a:cs typeface="微软雅黑"/>
              </a:endParaRPr>
            </a:p>
          </p:txBody>
        </p:sp>
        <p:sp>
          <p:nvSpPr>
            <p:cNvPr id="1048609" name="object 18"/>
            <p:cNvSpPr txBox="1"/>
            <p:nvPr/>
          </p:nvSpPr>
          <p:spPr>
            <a:xfrm>
              <a:off x="8444832" y="4061717"/>
              <a:ext cx="1242060" cy="256540"/>
            </a:xfrm>
            <a:prstGeom prst="rect"/>
          </p:spPr>
          <p:txBody>
            <a:bodyPr bIns="0" lIns="0" rIns="0" rtlCol="0" tIns="0" vert="horz" wrap="square">
              <a:spAutoFit/>
            </a:bodyPr>
            <a:p>
              <a:pPr marL="12700">
                <a:lnSpc>
                  <a:spcPct val="100000"/>
                </a:lnSpc>
              </a:pPr>
              <a:r>
                <a:rPr b="1" dirty="0" sz="1600" spc="-20">
                  <a:solidFill>
                    <a:srgbClr val="585858"/>
                  </a:solidFill>
                  <a:latin typeface="微软雅黑"/>
                  <a:cs typeface="微软雅黑"/>
                </a:rPr>
                <a:t>水上交通安全</a:t>
              </a:r>
              <a:endParaRPr dirty="0" sz="1600">
                <a:latin typeface="微软雅黑"/>
                <a:cs typeface="微软雅黑"/>
              </a:endParaRPr>
            </a:p>
          </p:txBody>
        </p:sp>
        <p:sp>
          <p:nvSpPr>
            <p:cNvPr id="1048610" name="object 19"/>
            <p:cNvSpPr txBox="1"/>
            <p:nvPr/>
          </p:nvSpPr>
          <p:spPr>
            <a:xfrm>
              <a:off x="7444581" y="3045208"/>
              <a:ext cx="1243965" cy="256540"/>
            </a:xfrm>
            <a:prstGeom prst="rect"/>
          </p:spPr>
          <p:txBody>
            <a:bodyPr bIns="0" lIns="0" rIns="0" rtlCol="0" tIns="0" vert="horz" wrap="square">
              <a:spAutoFit/>
            </a:bodyPr>
            <a:p>
              <a:pPr marL="12700">
                <a:lnSpc>
                  <a:spcPct val="100000"/>
                </a:lnSpc>
              </a:pPr>
              <a:r>
                <a:rPr b="1" dirty="0" sz="1600" spc="-20">
                  <a:solidFill>
                    <a:srgbClr val="585858"/>
                  </a:solidFill>
                  <a:latin typeface="微软雅黑"/>
                  <a:cs typeface="微软雅黑"/>
                </a:rPr>
                <a:t>民用航空安全</a:t>
              </a:r>
              <a:endParaRPr dirty="0" sz="1600">
                <a:latin typeface="微软雅黑"/>
                <a:cs typeface="微软雅黑"/>
              </a:endParaRPr>
            </a:p>
          </p:txBody>
        </p:sp>
        <p:sp>
          <p:nvSpPr>
            <p:cNvPr id="1048611" name="object 20"/>
            <p:cNvSpPr txBox="1"/>
            <p:nvPr/>
          </p:nvSpPr>
          <p:spPr>
            <a:xfrm>
              <a:off x="6178136" y="5590034"/>
              <a:ext cx="1242060" cy="256540"/>
            </a:xfrm>
            <a:prstGeom prst="rect"/>
          </p:spPr>
          <p:txBody>
            <a:bodyPr bIns="0" lIns="0" rIns="0" rtlCol="0" tIns="0" vert="horz" wrap="square">
              <a:spAutoFit/>
            </a:bodyPr>
            <a:p>
              <a:pPr marL="12700">
                <a:lnSpc>
                  <a:spcPct val="100000"/>
                </a:lnSpc>
              </a:pPr>
              <a:r>
                <a:rPr b="1" dirty="0" sz="1600" spc="-20">
                  <a:solidFill>
                    <a:srgbClr val="585858"/>
                  </a:solidFill>
                  <a:latin typeface="微软雅黑"/>
                  <a:cs typeface="微软雅黑"/>
                </a:rPr>
                <a:t>核与辐射安全</a:t>
              </a:r>
              <a:endParaRPr dirty="0" sz="1600">
                <a:latin typeface="微软雅黑"/>
                <a:cs typeface="微软雅黑"/>
              </a:endParaRPr>
            </a:p>
          </p:txBody>
        </p:sp>
        <p:sp>
          <p:nvSpPr>
            <p:cNvPr id="1048612" name="object 21"/>
            <p:cNvSpPr txBox="1"/>
            <p:nvPr/>
          </p:nvSpPr>
          <p:spPr>
            <a:xfrm>
              <a:off x="8403431" y="5590034"/>
              <a:ext cx="1242060" cy="256540"/>
            </a:xfrm>
            <a:prstGeom prst="rect"/>
          </p:spPr>
          <p:txBody>
            <a:bodyPr bIns="0" lIns="0" rIns="0" rtlCol="0" tIns="0" vert="horz" wrap="square">
              <a:spAutoFit/>
            </a:bodyPr>
            <a:p>
              <a:pPr marL="12700">
                <a:lnSpc>
                  <a:spcPct val="100000"/>
                </a:lnSpc>
              </a:pPr>
              <a:r>
                <a:rPr b="1" dirty="0" sz="1600" spc="-20">
                  <a:solidFill>
                    <a:srgbClr val="585858"/>
                  </a:solidFill>
                  <a:latin typeface="微软雅黑"/>
                  <a:cs typeface="微软雅黑"/>
                </a:rPr>
                <a:t>特种设备安全</a:t>
              </a:r>
              <a:endParaRPr dirty="0" sz="1600">
                <a:latin typeface="微软雅黑"/>
                <a:cs typeface="微软雅黑"/>
              </a:endParaRPr>
            </a:p>
          </p:txBody>
        </p:sp>
      </p:grpSp>
      <p:grpSp>
        <p:nvGrpSpPr>
          <p:cNvPr id="120" name="组合 23"/>
          <p:cNvGrpSpPr/>
          <p:nvPr/>
        </p:nvGrpSpPr>
        <p:grpSpPr>
          <a:xfrm>
            <a:off x="194519" y="948674"/>
            <a:ext cx="5116038" cy="523220"/>
            <a:chOff x="400233" y="909514"/>
            <a:chExt cx="5116038" cy="523220"/>
          </a:xfrm>
        </p:grpSpPr>
        <p:sp>
          <p:nvSpPr>
            <p:cNvPr id="1048613" name="矩形 24"/>
            <p:cNvSpPr/>
            <p:nvPr/>
          </p:nvSpPr>
          <p:spPr>
            <a:xfrm flipH="1">
              <a:off x="400233" y="929898"/>
              <a:ext cx="226334" cy="502836"/>
            </a:xfrm>
            <a:prstGeom prst="rect"/>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614" name="文本框 28"/>
            <p:cNvSpPr txBox="1"/>
            <p:nvPr/>
          </p:nvSpPr>
          <p:spPr>
            <a:xfrm>
              <a:off x="626567" y="909514"/>
              <a:ext cx="4889704" cy="523220"/>
            </a:xfrm>
            <a:prstGeom prst="rect"/>
            <a:noFill/>
          </p:spPr>
          <p:txBody>
            <a:bodyPr rtlCol="0" wrap="square">
              <a:spAutoFit/>
            </a:bodyPr>
            <a:p>
              <a:r>
                <a:rPr altLang="en-US" b="1" dirty="0" sz="2800" lang="zh-CN">
                  <a:solidFill>
                    <a:schemeClr val="bg1">
                      <a:lumMod val="50000"/>
                    </a:schemeClr>
                  </a:solidFill>
                  <a:latin typeface="微软雅黑" panose="020B0503020204020204" pitchFamily="34" charset="-122"/>
                  <a:ea typeface="微软雅黑" panose="020B0503020204020204" pitchFamily="34" charset="-122"/>
                </a:rPr>
                <a:t>总则</a:t>
              </a:r>
            </a:p>
          </p:txBody>
        </p:sp>
      </p:grpSp>
      <p:cxnSp>
        <p:nvCxnSpPr>
          <p:cNvPr id="3145732" name="直接连接符 21"/>
          <p:cNvCxnSpPr>
            <a:cxnSpLocks/>
          </p:cNvCxnSpPr>
          <p:nvPr/>
        </p:nvCxnSpPr>
        <p:spPr>
          <a:xfrm>
            <a:off x="5667127" y="1197546"/>
            <a:ext cx="0" cy="5279727"/>
          </a:xfrm>
          <a:prstGeom prst="line"/>
          <a:ln w="38100">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253" name=""/>
        <p:cNvGrpSpPr/>
        <p:nvPr/>
      </p:nvGrpSpPr>
      <p:grpSpPr>
        <a:xfrm>
          <a:off x="0" y="0"/>
          <a:ext cx="0" cy="0"/>
          <a:chOff x="0" y="0"/>
          <a:chExt cx="0" cy="0"/>
        </a:xfrm>
      </p:grpSpPr>
      <p:grpSp>
        <p:nvGrpSpPr>
          <p:cNvPr id="254" name="组合 1"/>
          <p:cNvGrpSpPr/>
          <p:nvPr/>
        </p:nvGrpSpPr>
        <p:grpSpPr>
          <a:xfrm>
            <a:off x="194519" y="948674"/>
            <a:ext cx="7776864" cy="523220"/>
            <a:chOff x="400233" y="909514"/>
            <a:chExt cx="7776864" cy="523220"/>
          </a:xfrm>
        </p:grpSpPr>
        <p:sp>
          <p:nvSpPr>
            <p:cNvPr id="1049615" name="矩形 2"/>
            <p:cNvSpPr/>
            <p:nvPr/>
          </p:nvSpPr>
          <p:spPr>
            <a:xfrm flipH="1">
              <a:off x="400233" y="929898"/>
              <a:ext cx="226334" cy="502836"/>
            </a:xfrm>
            <a:prstGeom prst="rect"/>
            <a:solidFill>
              <a:srgbClr val="28B5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dirty="0" lang="zh-CN"/>
            </a:p>
          </p:txBody>
        </p:sp>
        <p:sp>
          <p:nvSpPr>
            <p:cNvPr id="1049616" name="文本框 3"/>
            <p:cNvSpPr txBox="1"/>
            <p:nvPr/>
          </p:nvSpPr>
          <p:spPr>
            <a:xfrm>
              <a:off x="626567" y="909514"/>
              <a:ext cx="7550530" cy="523220"/>
            </a:xfrm>
            <a:prstGeom prst="rect"/>
            <a:noFill/>
          </p:spPr>
          <p:txBody>
            <a:bodyPr rtlCol="0" wrap="square">
              <a:spAutoFit/>
            </a:bodyPr>
            <a:p>
              <a:r>
                <a:rPr altLang="en-US" b="1" dirty="0" sz="2800" lang="zh-CN">
                  <a:solidFill>
                    <a:schemeClr val="bg1">
                      <a:lumMod val="50000"/>
                    </a:schemeClr>
                  </a:solidFill>
                  <a:latin typeface="微软雅黑" panose="020B0503020204020204" pitchFamily="34" charset="-122"/>
                  <a:ea typeface="微软雅黑" panose="020B0503020204020204" pitchFamily="34" charset="-122"/>
                </a:rPr>
                <a:t>中华人民共和国职业病防治法</a:t>
              </a:r>
            </a:p>
          </p:txBody>
        </p:sp>
      </p:grpSp>
      <p:sp>
        <p:nvSpPr>
          <p:cNvPr id="1049617" name="矩形 4"/>
          <p:cNvSpPr/>
          <p:nvPr/>
        </p:nvSpPr>
        <p:spPr>
          <a:xfrm>
            <a:off x="626567" y="2566471"/>
            <a:ext cx="11777497" cy="499624"/>
          </a:xfrm>
          <a:prstGeom prst="rect"/>
        </p:spPr>
        <p:txBody>
          <a:bodyPr wrap="square">
            <a:spAutoFit/>
          </a:bodyPr>
          <a:p>
            <a:pPr>
              <a:lnSpc>
                <a:spcPct val="150000"/>
              </a:lnSpc>
            </a:pPr>
            <a:r>
              <a:rPr altLang="en-US" b="1" dirty="0" sz="2000" lang="zh-CN">
                <a:solidFill>
                  <a:srgbClr val="333333"/>
                </a:solidFill>
                <a:latin typeface="微软雅黑" panose="020B0503020204020204" pitchFamily="34" charset="-122"/>
                <a:ea typeface="微软雅黑" panose="020B0503020204020204" pitchFamily="34" charset="-122"/>
              </a:rPr>
              <a:t>用人单位必须采用有效的职业病防护设施，并为劳动者提供个人使用的职业病防护用品。</a:t>
            </a:r>
            <a:endParaRPr altLang="en-US" b="1" dirty="0" sz="2000" lang="zh-CN">
              <a:latin typeface="微软雅黑" panose="020B0503020204020204" pitchFamily="34" charset="-122"/>
              <a:ea typeface="微软雅黑" panose="020B0503020204020204" pitchFamily="34" charset="-122"/>
            </a:endParaRPr>
          </a:p>
        </p:txBody>
      </p:sp>
      <p:sp>
        <p:nvSpPr>
          <p:cNvPr id="1049618" name="矩形 5"/>
          <p:cNvSpPr/>
          <p:nvPr/>
        </p:nvSpPr>
        <p:spPr>
          <a:xfrm>
            <a:off x="626567" y="4789303"/>
            <a:ext cx="10801200" cy="961289"/>
          </a:xfrm>
          <a:prstGeom prst="rect"/>
        </p:spPr>
        <p:txBody>
          <a:bodyPr wrap="square">
            <a:spAutoFit/>
          </a:bodyPr>
          <a:p>
            <a:pPr>
              <a:lnSpc>
                <a:spcPct val="150000"/>
              </a:lnSpc>
            </a:pPr>
            <a:r>
              <a:rPr altLang="en-US" b="1" dirty="0" sz="2000" lang="zh-CN">
                <a:solidFill>
                  <a:srgbClr val="333333"/>
                </a:solidFill>
                <a:latin typeface="微软雅黑" panose="020B0503020204020204" pitchFamily="34" charset="-122"/>
                <a:ea typeface="微软雅黑" panose="020B0503020204020204" pitchFamily="34" charset="-122"/>
              </a:rPr>
              <a:t>产生职业病危害的用人单位，应当</a:t>
            </a:r>
            <a:r>
              <a:rPr altLang="en-US" b="1" dirty="0" sz="2000" lang="zh-CN">
                <a:solidFill>
                  <a:srgbClr val="FF0000"/>
                </a:solidFill>
                <a:latin typeface="微软雅黑" panose="020B0503020204020204" pitchFamily="34" charset="-122"/>
                <a:ea typeface="微软雅黑" panose="020B0503020204020204" pitchFamily="34" charset="-122"/>
              </a:rPr>
              <a:t>在醒目位置设置公告栏</a:t>
            </a:r>
            <a:r>
              <a:rPr altLang="en-US" b="1" dirty="0" sz="2000" lang="zh-CN">
                <a:solidFill>
                  <a:srgbClr val="333333"/>
                </a:solidFill>
                <a:latin typeface="微软雅黑" panose="020B0503020204020204" pitchFamily="34" charset="-122"/>
                <a:ea typeface="微软雅黑" panose="020B0503020204020204" pitchFamily="34" charset="-122"/>
              </a:rPr>
              <a:t>，公布有关职业病防治的规章制度、操作规程、职业病危害事故应急</a:t>
            </a:r>
            <a:r>
              <a:rPr altLang="en-US" b="1" dirty="0" sz="2000" lang="zh-CN">
                <a:solidFill>
                  <a:srgbClr val="FF0000"/>
                </a:solidFill>
                <a:latin typeface="微软雅黑" panose="020B0503020204020204" pitchFamily="34" charset="-122"/>
                <a:ea typeface="微软雅黑" panose="020B0503020204020204" pitchFamily="34" charset="-122"/>
              </a:rPr>
              <a:t>救援措施</a:t>
            </a:r>
            <a:r>
              <a:rPr altLang="en-US" b="1" dirty="0" sz="2000" lang="zh-CN">
                <a:solidFill>
                  <a:srgbClr val="333333"/>
                </a:solidFill>
                <a:latin typeface="微软雅黑" panose="020B0503020204020204" pitchFamily="34" charset="-122"/>
                <a:ea typeface="微软雅黑" panose="020B0503020204020204" pitchFamily="34" charset="-122"/>
              </a:rPr>
              <a:t>和工作场所职业病危害因素</a:t>
            </a:r>
            <a:r>
              <a:rPr altLang="en-US" b="1" dirty="0" sz="2000" lang="zh-CN">
                <a:solidFill>
                  <a:srgbClr val="FF0000"/>
                </a:solidFill>
                <a:latin typeface="微软雅黑" panose="020B0503020204020204" pitchFamily="34" charset="-122"/>
                <a:ea typeface="微软雅黑" panose="020B0503020204020204" pitchFamily="34" charset="-122"/>
              </a:rPr>
              <a:t>检测结果</a:t>
            </a:r>
            <a:r>
              <a:rPr altLang="en-US" b="1" dirty="0" sz="2000" lang="zh-CN">
                <a:solidFill>
                  <a:srgbClr val="333333"/>
                </a:solidFill>
                <a:latin typeface="微软雅黑" panose="020B0503020204020204" pitchFamily="34" charset="-122"/>
                <a:ea typeface="微软雅黑" panose="020B0503020204020204" pitchFamily="34" charset="-122"/>
              </a:rPr>
              <a:t>。</a:t>
            </a:r>
            <a:endParaRPr altLang="en-US" b="1" dirty="0" sz="2000" lang="zh-CN">
              <a:latin typeface="微软雅黑" panose="020B0503020204020204" pitchFamily="34" charset="-122"/>
              <a:ea typeface="微软雅黑" panose="020B0503020204020204" pitchFamily="34" charset="-122"/>
            </a:endParaRPr>
          </a:p>
        </p:txBody>
      </p:sp>
      <p:sp>
        <p:nvSpPr>
          <p:cNvPr id="1049619" name="矩形 6"/>
          <p:cNvSpPr/>
          <p:nvPr/>
        </p:nvSpPr>
        <p:spPr>
          <a:xfrm>
            <a:off x="196242" y="3698662"/>
            <a:ext cx="3022613" cy="523220"/>
          </a:xfrm>
          <a:prstGeom prst="rect"/>
          <a:solidFill>
            <a:srgbClr val="28B5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altLang="en-US" b="1" dirty="0" lang="zh-CN">
                <a:solidFill>
                  <a:schemeClr val="bg1"/>
                </a:solidFill>
                <a:latin typeface="微软雅黑" panose="020B0503020204020204" pitchFamily="34" charset="-122"/>
                <a:ea typeface="微软雅黑" panose="020B0503020204020204" pitchFamily="34" charset="-122"/>
              </a:rPr>
              <a:t>第二十四条</a:t>
            </a:r>
            <a:endParaRPr altLang="en-US" dirty="0" lang="zh-CN">
              <a:solidFill>
                <a:schemeClr val="bg1"/>
              </a:solidFill>
            </a:endParaRPr>
          </a:p>
        </p:txBody>
      </p:sp>
      <p:sp>
        <p:nvSpPr>
          <p:cNvPr id="1049620" name="矩形 7"/>
          <p:cNvSpPr/>
          <p:nvPr/>
        </p:nvSpPr>
        <p:spPr>
          <a:xfrm>
            <a:off x="196242" y="1589640"/>
            <a:ext cx="3022613" cy="523220"/>
          </a:xfrm>
          <a:prstGeom prst="rect"/>
          <a:solidFill>
            <a:srgbClr val="28B5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altLang="en-US" b="1" dirty="0" lang="zh-CN">
                <a:solidFill>
                  <a:schemeClr val="bg1"/>
                </a:solidFill>
                <a:latin typeface="微软雅黑" panose="020B0503020204020204" pitchFamily="34" charset="-122"/>
                <a:ea typeface="微软雅黑" panose="020B0503020204020204" pitchFamily="34" charset="-122"/>
              </a:rPr>
              <a:t>第二十二条</a:t>
            </a:r>
            <a:endParaRPr altLang="en-US" dirty="0" lang="zh-CN">
              <a:solidFill>
                <a:schemeClr val="bg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255" name=""/>
        <p:cNvGrpSpPr/>
        <p:nvPr/>
      </p:nvGrpSpPr>
      <p:grpSpPr>
        <a:xfrm>
          <a:off x="0" y="0"/>
          <a:ext cx="0" cy="0"/>
          <a:chOff x="0" y="0"/>
          <a:chExt cx="0" cy="0"/>
        </a:xfrm>
      </p:grpSpPr>
      <p:grpSp>
        <p:nvGrpSpPr>
          <p:cNvPr id="256" name="组合 1"/>
          <p:cNvGrpSpPr/>
          <p:nvPr/>
        </p:nvGrpSpPr>
        <p:grpSpPr>
          <a:xfrm>
            <a:off x="194519" y="948674"/>
            <a:ext cx="7776864" cy="523220"/>
            <a:chOff x="400233" y="909514"/>
            <a:chExt cx="7776864" cy="523220"/>
          </a:xfrm>
        </p:grpSpPr>
        <p:sp>
          <p:nvSpPr>
            <p:cNvPr id="1049621" name="矩形 2"/>
            <p:cNvSpPr/>
            <p:nvPr/>
          </p:nvSpPr>
          <p:spPr>
            <a:xfrm flipH="1">
              <a:off x="400233" y="929898"/>
              <a:ext cx="226334" cy="502836"/>
            </a:xfrm>
            <a:prstGeom prst="rect"/>
            <a:solidFill>
              <a:srgbClr val="28B5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9622" name="文本框 3"/>
            <p:cNvSpPr txBox="1"/>
            <p:nvPr/>
          </p:nvSpPr>
          <p:spPr>
            <a:xfrm>
              <a:off x="626567" y="909514"/>
              <a:ext cx="7550530" cy="523220"/>
            </a:xfrm>
            <a:prstGeom prst="rect"/>
            <a:noFill/>
          </p:spPr>
          <p:txBody>
            <a:bodyPr rtlCol="0" wrap="square">
              <a:spAutoFit/>
            </a:bodyPr>
            <a:p>
              <a:r>
                <a:rPr altLang="en-US" b="1" dirty="0" sz="2800" lang="zh-CN">
                  <a:solidFill>
                    <a:schemeClr val="bg1">
                      <a:lumMod val="50000"/>
                    </a:schemeClr>
                  </a:solidFill>
                  <a:latin typeface="微软雅黑" panose="020B0503020204020204" pitchFamily="34" charset="-122"/>
                  <a:ea typeface="微软雅黑" panose="020B0503020204020204" pitchFamily="34" charset="-122"/>
                </a:rPr>
                <a:t>中华人民共和国劳动法</a:t>
              </a:r>
            </a:p>
          </p:txBody>
        </p:sp>
      </p:grpSp>
      <p:sp>
        <p:nvSpPr>
          <p:cNvPr id="1049623" name="矩形 4"/>
          <p:cNvSpPr/>
          <p:nvPr/>
        </p:nvSpPr>
        <p:spPr>
          <a:xfrm>
            <a:off x="539134" y="2562207"/>
            <a:ext cx="11120081" cy="961289"/>
          </a:xfrm>
          <a:prstGeom prst="rect"/>
        </p:spPr>
        <p:txBody>
          <a:bodyPr wrap="square">
            <a:spAutoFit/>
          </a:bodyPr>
          <a:p>
            <a:pPr>
              <a:lnSpc>
                <a:spcPct val="150000"/>
              </a:lnSpc>
            </a:pPr>
            <a:r>
              <a:rPr altLang="en-US" b="1" dirty="0" sz="2000" lang="zh-CN">
                <a:solidFill>
                  <a:srgbClr val="333333"/>
                </a:solidFill>
                <a:latin typeface="微软雅黑" panose="020B0503020204020204" pitchFamily="34" charset="-122"/>
                <a:ea typeface="微软雅黑" panose="020B0503020204020204" pitchFamily="34" charset="-122"/>
              </a:rPr>
              <a:t>用人单位必须为劳动者提供符合国家规定的劳动安全卫生条件和必要的劳动防护用品，</a:t>
            </a:r>
            <a:r>
              <a:rPr altLang="en-US" b="1" dirty="0" sz="2000" lang="zh-CN">
                <a:solidFill>
                  <a:srgbClr val="FF0000"/>
                </a:solidFill>
                <a:latin typeface="微软雅黑" panose="020B0503020204020204" pitchFamily="34" charset="-122"/>
                <a:ea typeface="微软雅黑" panose="020B0503020204020204" pitchFamily="34" charset="-122"/>
              </a:rPr>
              <a:t>对从事有职业危害作业的劳动者应当定期进行健康检查。</a:t>
            </a:r>
          </a:p>
        </p:txBody>
      </p:sp>
      <p:sp>
        <p:nvSpPr>
          <p:cNvPr id="1049624" name="矩形 5"/>
          <p:cNvSpPr/>
          <p:nvPr/>
        </p:nvSpPr>
        <p:spPr>
          <a:xfrm>
            <a:off x="539134" y="5069893"/>
            <a:ext cx="10976065" cy="400110"/>
          </a:xfrm>
          <a:prstGeom prst="rect"/>
        </p:spPr>
        <p:txBody>
          <a:bodyPr wrap="square">
            <a:spAutoFit/>
          </a:bodyPr>
          <a:p>
            <a:r>
              <a:rPr altLang="en-US" b="1" dirty="0" sz="2000" lang="zh-CN">
                <a:solidFill>
                  <a:srgbClr val="333333"/>
                </a:solidFill>
                <a:latin typeface="微软雅黑" panose="020B0503020204020204" pitchFamily="34" charset="-122"/>
                <a:ea typeface="微软雅黑" panose="020B0503020204020204" pitchFamily="34" charset="-122"/>
              </a:rPr>
              <a:t>从事特种作业的劳动者必须经过专门培训并取得</a:t>
            </a:r>
            <a:r>
              <a:rPr altLang="en-US" b="1" dirty="0" sz="2000" lang="zh-CN">
                <a:solidFill>
                  <a:srgbClr val="FF0000"/>
                </a:solidFill>
                <a:latin typeface="微软雅黑" panose="020B0503020204020204" pitchFamily="34" charset="-122"/>
                <a:ea typeface="微软雅黑" panose="020B0503020204020204" pitchFamily="34" charset="-122"/>
              </a:rPr>
              <a:t>特种作业资格</a:t>
            </a:r>
            <a:r>
              <a:rPr altLang="en-US" b="1" dirty="0" sz="2000" lang="zh-CN">
                <a:solidFill>
                  <a:srgbClr val="333333"/>
                </a:solidFill>
                <a:latin typeface="微软雅黑" panose="020B0503020204020204" pitchFamily="34" charset="-122"/>
                <a:ea typeface="微软雅黑" panose="020B0503020204020204" pitchFamily="34" charset="-122"/>
              </a:rPr>
              <a:t>。</a:t>
            </a:r>
          </a:p>
        </p:txBody>
      </p:sp>
      <p:sp>
        <p:nvSpPr>
          <p:cNvPr id="1049625" name="矩形 6"/>
          <p:cNvSpPr/>
          <p:nvPr/>
        </p:nvSpPr>
        <p:spPr>
          <a:xfrm>
            <a:off x="196242" y="1589640"/>
            <a:ext cx="3022613" cy="523220"/>
          </a:xfrm>
          <a:prstGeom prst="rect"/>
          <a:solidFill>
            <a:srgbClr val="28B5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altLang="en-US" b="1" dirty="0" lang="zh-CN">
                <a:solidFill>
                  <a:schemeClr val="bg1"/>
                </a:solidFill>
                <a:latin typeface="微软雅黑" panose="020B0503020204020204" pitchFamily="34" charset="-122"/>
                <a:ea typeface="微软雅黑" panose="020B0503020204020204" pitchFamily="34" charset="-122"/>
              </a:rPr>
              <a:t>第五十四条</a:t>
            </a:r>
            <a:endParaRPr altLang="en-US" dirty="0" lang="zh-CN">
              <a:solidFill>
                <a:schemeClr val="bg1"/>
              </a:solidFill>
            </a:endParaRPr>
          </a:p>
        </p:txBody>
      </p:sp>
      <p:sp>
        <p:nvSpPr>
          <p:cNvPr id="1049626" name="矩形 7"/>
          <p:cNvSpPr/>
          <p:nvPr/>
        </p:nvSpPr>
        <p:spPr>
          <a:xfrm>
            <a:off x="196242" y="3972844"/>
            <a:ext cx="3022613" cy="523220"/>
          </a:xfrm>
          <a:prstGeom prst="rect"/>
          <a:solidFill>
            <a:srgbClr val="28B5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altLang="en-US" b="1" dirty="0" lang="zh-CN">
                <a:solidFill>
                  <a:schemeClr val="bg1"/>
                </a:solidFill>
                <a:latin typeface="微软雅黑" panose="020B0503020204020204" pitchFamily="34" charset="-122"/>
                <a:ea typeface="微软雅黑" panose="020B0503020204020204" pitchFamily="34" charset="-122"/>
              </a:rPr>
              <a:t>第五十五条</a:t>
            </a:r>
            <a:endParaRPr altLang="en-US" dirty="0" lang="zh-CN">
              <a:solidFill>
                <a:schemeClr val="bg1"/>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259" name=""/>
        <p:cNvGrpSpPr/>
        <p:nvPr/>
      </p:nvGrpSpPr>
      <p:grpSpPr>
        <a:xfrm>
          <a:off x="0" y="0"/>
          <a:ext cx="0" cy="0"/>
          <a:chOff x="0" y="0"/>
          <a:chExt cx="0" cy="0"/>
        </a:xfrm>
      </p:grpSpPr>
      <p:graphicFrame>
        <p:nvGraphicFramePr>
          <p:cNvPr id="4194306" name="表格 1"/>
          <p:cNvGraphicFramePr>
            <a:graphicFrameLocks noGrp="1"/>
          </p:cNvGraphicFramePr>
          <p:nvPr/>
        </p:nvGraphicFramePr>
        <p:xfrm>
          <a:off x="590563" y="1485578"/>
          <a:ext cx="11017224" cy="4536506"/>
        </p:xfrm>
        <a:graphic>
          <a:graphicData uri="http://schemas.openxmlformats.org/drawingml/2006/table">
            <a:tbl>
              <a:tblPr>
                <a:tableStyleId>{BC89EF96-8CEA-46FF-86C4-4CE0E7609802}</a:tableStyleId>
              </a:tblPr>
              <a:tblGrid>
                <a:gridCol w="585983"/>
                <a:gridCol w="1183234"/>
                <a:gridCol w="1521301"/>
                <a:gridCol w="4045534"/>
                <a:gridCol w="3681172"/>
              </a:tblGrid>
              <a:tr h="857510">
                <a:tc gridSpan="5">
                  <a:txBody>
                    <a:bodyPr/>
                    <a:p>
                      <a:pPr algn="ctr" fontAlgn="ctr"/>
                      <a:r>
                        <a:rPr altLang="en-US" dirty="0" sz="1600" lang="zh-CN" strike="noStrike" u="none">
                          <a:effectLst/>
                        </a:rPr>
                        <a:t>法规规定动作清单</a:t>
                      </a:r>
                      <a:endParaRPr altLang="en-US" b="1" dirty="0" sz="1600" i="0" lang="zh-CN" strike="noStrike" u="none">
                        <a:solidFill>
                          <a:srgbClr val="000000"/>
                        </a:solidFill>
                        <a:effectLst/>
                        <a:latin typeface="FangSong" panose="02010609060101010101" pitchFamily="49" charset="-122"/>
                        <a:ea typeface="FangSong" panose="02010609060101010101" pitchFamily="49" charset="-122"/>
                      </a:endParaRPr>
                    </a:p>
                  </a:txBody>
                  <a:tcPr marL="9525" marR="9525" marT="9525" marB="0" anchor="ctr"/>
                </a:tc>
                <a:tc hMerge="1">
                  <a:txBody>
                    <a:bodyPr/>
                    <a:p>
                      <a:endParaRPr altLang="en-US" lang="zh-CN"/>
                    </a:p>
                  </a:txBody>
                </a:tc>
                <a:tc hMerge="1">
                  <a:txBody>
                    <a:bodyPr/>
                    <a:p>
                      <a:endParaRPr altLang="en-US" lang="zh-CN"/>
                    </a:p>
                  </a:txBody>
                </a:tc>
                <a:tc hMerge="1">
                  <a:txBody>
                    <a:bodyPr/>
                    <a:p>
                      <a:endParaRPr altLang="en-US" lang="zh-CN"/>
                    </a:p>
                  </a:txBody>
                </a:tc>
                <a:tc hMerge="1">
                  <a:txBody>
                    <a:bodyPr/>
                    <a:p>
                      <a:endParaRPr altLang="en-US" lang="zh-CN"/>
                    </a:p>
                  </a:txBody>
                </a:tc>
              </a:tr>
              <a:tr h="691540">
                <a:tc>
                  <a:txBody>
                    <a:bodyPr/>
                    <a:p>
                      <a:pPr algn="ctr" fontAlgn="ctr"/>
                      <a:r>
                        <a:rPr altLang="en-US" sz="1400" lang="zh-CN" strike="noStrike" u="none">
                          <a:effectLst/>
                        </a:rPr>
                        <a:t>序号</a:t>
                      </a:r>
                      <a:endParaRPr altLang="en-US" b="1" sz="1400" i="0" lang="zh-CN" strike="noStrike" u="none">
                        <a:solidFill>
                          <a:srgbClr val="000000"/>
                        </a:solidFill>
                        <a:effectLst/>
                        <a:latin typeface="FangSong" panose="02010609060101010101" pitchFamily="49" charset="-122"/>
                        <a:ea typeface="FangSong" panose="02010609060101010101" pitchFamily="49" charset="-122"/>
                      </a:endParaRPr>
                    </a:p>
                  </a:txBody>
                  <a:tcPr marL="9525" marR="9525" marT="9525" marB="0" anchor="ctr"/>
                </a:tc>
                <a:tc>
                  <a:txBody>
                    <a:bodyPr/>
                    <a:p>
                      <a:pPr algn="ctr" fontAlgn="ctr"/>
                      <a:r>
                        <a:rPr altLang="en-US" sz="1400" lang="zh-CN" strike="noStrike" u="none">
                          <a:effectLst/>
                        </a:rPr>
                        <a:t>适用法律</a:t>
                      </a:r>
                      <a:endParaRPr altLang="en-US" b="1" sz="1400" i="0" lang="zh-CN" strike="noStrike" u="none">
                        <a:solidFill>
                          <a:srgbClr val="000000"/>
                        </a:solidFill>
                        <a:effectLst/>
                        <a:latin typeface="FangSong" panose="02010609060101010101" pitchFamily="49" charset="-122"/>
                        <a:ea typeface="FangSong" panose="02010609060101010101" pitchFamily="49" charset="-122"/>
                      </a:endParaRPr>
                    </a:p>
                  </a:txBody>
                  <a:tcPr marL="9525" marR="9525" marT="9525" marB="0" anchor="ctr"/>
                </a:tc>
                <a:tc>
                  <a:txBody>
                    <a:bodyPr/>
                    <a:p>
                      <a:pPr algn="ctr" fontAlgn="ctr"/>
                      <a:r>
                        <a:rPr altLang="en-US" dirty="0" sz="1400" lang="zh-CN" strike="noStrike" u="none">
                          <a:effectLst/>
                        </a:rPr>
                        <a:t>责任主体</a:t>
                      </a:r>
                      <a:endParaRPr altLang="en-US" b="1" dirty="0" sz="1400" i="0" lang="zh-CN" strike="noStrike" u="none">
                        <a:solidFill>
                          <a:srgbClr val="000000"/>
                        </a:solidFill>
                        <a:effectLst/>
                        <a:latin typeface="FangSong" panose="02010609060101010101" pitchFamily="49" charset="-122"/>
                        <a:ea typeface="FangSong" panose="02010609060101010101" pitchFamily="49" charset="-122"/>
                      </a:endParaRPr>
                    </a:p>
                  </a:txBody>
                  <a:tcPr marL="9525" marR="9525" marT="9525" marB="0" anchor="ctr"/>
                </a:tc>
                <a:tc>
                  <a:txBody>
                    <a:bodyPr/>
                    <a:p>
                      <a:pPr algn="ctr" fontAlgn="ctr"/>
                      <a:r>
                        <a:rPr altLang="en-US" dirty="0" sz="1400" lang="zh-CN" strike="noStrike" u="none">
                          <a:effectLst/>
                        </a:rPr>
                        <a:t>违法行为</a:t>
                      </a:r>
                      <a:endParaRPr altLang="en-US" b="1" dirty="0" sz="1400" i="0" lang="zh-CN" strike="noStrike" u="none">
                        <a:solidFill>
                          <a:srgbClr val="000000"/>
                        </a:solidFill>
                        <a:effectLst/>
                        <a:latin typeface="FangSong" panose="02010609060101010101" pitchFamily="49" charset="-122"/>
                        <a:ea typeface="FangSong" panose="02010609060101010101" pitchFamily="49" charset="-122"/>
                      </a:endParaRPr>
                    </a:p>
                  </a:txBody>
                  <a:tcPr marL="9525" marR="9525" marT="9525" marB="0" anchor="ctr"/>
                </a:tc>
                <a:tc>
                  <a:txBody>
                    <a:bodyPr/>
                    <a:p>
                      <a:pPr algn="ctr" fontAlgn="ctr"/>
                      <a:r>
                        <a:rPr altLang="en-US" dirty="0" sz="1400" lang="zh-CN" strike="noStrike" u="none">
                          <a:effectLst/>
                        </a:rPr>
                        <a:t>违法后果</a:t>
                      </a:r>
                      <a:endParaRPr altLang="en-US" b="1" dirty="0" sz="1400" i="0" lang="zh-CN" strike="noStrike" u="none">
                        <a:solidFill>
                          <a:srgbClr val="000000"/>
                        </a:solidFill>
                        <a:effectLst/>
                        <a:latin typeface="FangSong" panose="02010609060101010101" pitchFamily="49" charset="-122"/>
                        <a:ea typeface="FangSong" panose="02010609060101010101" pitchFamily="49" charset="-122"/>
                      </a:endParaRPr>
                    </a:p>
                  </a:txBody>
                  <a:tcPr marL="9525" marR="9525" marT="9525" marB="0" anchor="ctr"/>
                </a:tc>
              </a:tr>
              <a:tr h="1493728">
                <a:tc>
                  <a:txBody>
                    <a:bodyPr/>
                    <a:p>
                      <a:pPr algn="ctr" fontAlgn="ctr"/>
                      <a:r>
                        <a:rPr altLang="zh-CN" dirty="0" sz="1600" i="1" lang="en-US" strike="noStrike" u="none">
                          <a:effectLst/>
                        </a:rPr>
                        <a:t>1</a:t>
                      </a:r>
                      <a:endParaRPr altLang="zh-CN" b="0" dirty="0" sz="1600" i="1" lang="en-US" strike="noStrike" u="none">
                        <a:solidFill>
                          <a:srgbClr val="000000"/>
                        </a:solidFill>
                        <a:effectLst/>
                        <a:latin typeface="FangSong" panose="02010609060101010101" pitchFamily="49" charset="-122"/>
                        <a:ea typeface="FangSong" panose="02010609060101010101" pitchFamily="49" charset="-122"/>
                      </a:endParaRPr>
                    </a:p>
                  </a:txBody>
                  <a:tcPr marL="9525" marR="9525" marT="9525" marB="0" anchor="ctr"/>
                </a:tc>
                <a:tc>
                  <a:txBody>
                    <a:bodyPr/>
                    <a:p>
                      <a:pPr algn="ctr" fontAlgn="ctr"/>
                      <a:r>
                        <a:rPr altLang="en-US" dirty="0" sz="1600" i="1" lang="zh-CN" strike="noStrike" u="none">
                          <a:effectLst/>
                        </a:rPr>
                        <a:t>建筑法</a:t>
                      </a:r>
                      <a:endParaRPr altLang="en-US" b="0" dirty="0" sz="1600" i="1" lang="zh-CN" strike="noStrike" u="none">
                        <a:solidFill>
                          <a:srgbClr val="000000"/>
                        </a:solidFill>
                        <a:effectLst/>
                        <a:latin typeface="FangSong" panose="02010609060101010101" pitchFamily="49" charset="-122"/>
                        <a:ea typeface="FangSong" panose="02010609060101010101" pitchFamily="49" charset="-122"/>
                      </a:endParaRPr>
                    </a:p>
                  </a:txBody>
                  <a:tcPr marL="9525" marR="9525" marT="9525" marB="0" anchor="ctr"/>
                </a:tc>
                <a:tc>
                  <a:txBody>
                    <a:bodyPr/>
                    <a:p>
                      <a:pPr algn="ctr" fontAlgn="ctr"/>
                      <a:r>
                        <a:rPr altLang="en-US" dirty="0" sz="1600" i="1" lang="zh-CN" strike="noStrike" u="none">
                          <a:effectLst/>
                        </a:rPr>
                        <a:t>施工企业</a:t>
                      </a:r>
                      <a:endParaRPr altLang="en-US" b="0" dirty="0" sz="1600" i="1" lang="zh-CN" strike="noStrike" u="none">
                        <a:solidFill>
                          <a:srgbClr val="000000"/>
                        </a:solidFill>
                        <a:effectLst/>
                        <a:latin typeface="FangSong" panose="02010609060101010101" pitchFamily="49" charset="-122"/>
                        <a:ea typeface="FangSong" panose="02010609060101010101" pitchFamily="49" charset="-122"/>
                      </a:endParaRPr>
                    </a:p>
                  </a:txBody>
                  <a:tcPr marL="9525" marR="9525" marT="9525" marB="0" anchor="ctr"/>
                </a:tc>
                <a:tc>
                  <a:txBody>
                    <a:bodyPr/>
                    <a:p>
                      <a:pPr algn="ctr" fontAlgn="ctr"/>
                      <a:r>
                        <a:rPr altLang="en-US" dirty="0" sz="1600" i="1" lang="zh-CN" strike="noStrike" u="none">
                          <a:effectLst/>
                        </a:rPr>
                        <a:t>对建筑安全事故隐患不采取措施予以消除的。</a:t>
                      </a:r>
                      <a:endParaRPr altLang="en-US" b="0" dirty="0" sz="1600" i="1" lang="zh-CN" strike="noStrike" u="none">
                        <a:solidFill>
                          <a:srgbClr val="000000"/>
                        </a:solidFill>
                        <a:effectLst/>
                        <a:latin typeface="FangSong" panose="02010609060101010101" pitchFamily="49" charset="-122"/>
                        <a:ea typeface="FangSong" panose="02010609060101010101" pitchFamily="49" charset="-122"/>
                      </a:endParaRPr>
                    </a:p>
                  </a:txBody>
                  <a:tcPr marL="9525" marR="9525" marT="9525" marB="0" anchor="ctr"/>
                </a:tc>
                <a:tc>
                  <a:txBody>
                    <a:bodyPr/>
                    <a:p>
                      <a:pPr algn="ctr" fontAlgn="ctr"/>
                      <a:r>
                        <a:rPr altLang="en-US" dirty="0" sz="1600" i="1" lang="zh-CN" strike="noStrike" u="none">
                          <a:effectLst/>
                        </a:rPr>
                        <a:t>责令改正，可以处以罚款；情节严重的，责令停业整顿，降低资质等级或者吊销资质证书；构成犯罪的，依法追究刑事责任。</a:t>
                      </a:r>
                      <a:endParaRPr altLang="en-US" b="0" dirty="0" sz="1600" i="1" lang="zh-CN" strike="noStrike" u="none">
                        <a:solidFill>
                          <a:srgbClr val="000000"/>
                        </a:solidFill>
                        <a:effectLst/>
                        <a:latin typeface="FangSong" panose="02010609060101010101" pitchFamily="49" charset="-122"/>
                        <a:ea typeface="FangSong" panose="02010609060101010101" pitchFamily="49" charset="-122"/>
                      </a:endParaRPr>
                    </a:p>
                  </a:txBody>
                  <a:tcPr marL="9525" marR="9525" marT="9525" marB="0" anchor="ctr"/>
                </a:tc>
              </a:tr>
              <a:tr h="373432">
                <a:tc>
                  <a:txBody>
                    <a:bodyPr/>
                    <a:p>
                      <a:pPr algn="ctr" fontAlgn="ctr"/>
                      <a:r>
                        <a:rPr altLang="en-US" sz="1600" lang="zh-CN" strike="noStrike" u="none">
                          <a:effectLst/>
                        </a:rPr>
                        <a:t>　</a:t>
                      </a:r>
                      <a:endParaRPr altLang="en-US" b="0" sz="1600" i="0" lang="zh-CN" strike="noStrike" u="none">
                        <a:solidFill>
                          <a:srgbClr val="000000"/>
                        </a:solidFill>
                        <a:effectLst/>
                        <a:latin typeface="FangSong" panose="02010609060101010101" pitchFamily="49" charset="-122"/>
                        <a:ea typeface="FangSong" panose="02010609060101010101" pitchFamily="49" charset="-122"/>
                      </a:endParaRPr>
                    </a:p>
                  </a:txBody>
                  <a:tcPr marL="9525" marR="9525" marT="9525" marB="0" anchor="ctr"/>
                </a:tc>
                <a:tc>
                  <a:txBody>
                    <a:bodyPr/>
                    <a:p>
                      <a:pPr algn="ctr" fontAlgn="ctr"/>
                      <a:r>
                        <a:rPr altLang="en-US" sz="1600" lang="zh-CN" strike="noStrike" u="none">
                          <a:effectLst/>
                        </a:rPr>
                        <a:t>　</a:t>
                      </a:r>
                      <a:endParaRPr altLang="en-US" b="0" sz="1600" i="0" lang="zh-CN" strike="noStrike" u="none">
                        <a:solidFill>
                          <a:srgbClr val="000000"/>
                        </a:solidFill>
                        <a:effectLst/>
                        <a:latin typeface="FangSong" panose="02010609060101010101" pitchFamily="49" charset="-122"/>
                        <a:ea typeface="FangSong" panose="02010609060101010101" pitchFamily="49" charset="-122"/>
                      </a:endParaRPr>
                    </a:p>
                  </a:txBody>
                  <a:tcPr marL="9525" marR="9525" marT="9525" marB="0" anchor="ctr"/>
                </a:tc>
                <a:tc>
                  <a:txBody>
                    <a:bodyPr/>
                    <a:p>
                      <a:pPr algn="ctr" fontAlgn="ctr"/>
                      <a:r>
                        <a:rPr altLang="en-US" sz="1600" lang="zh-CN" strike="noStrike" u="none">
                          <a:effectLst/>
                        </a:rPr>
                        <a:t>　</a:t>
                      </a:r>
                      <a:endParaRPr altLang="en-US" b="0" sz="1600" i="0" lang="zh-CN" strike="noStrike" u="none">
                        <a:solidFill>
                          <a:srgbClr val="000000"/>
                        </a:solidFill>
                        <a:effectLst/>
                        <a:latin typeface="FangSong" panose="02010609060101010101" pitchFamily="49" charset="-122"/>
                        <a:ea typeface="FangSong" panose="02010609060101010101" pitchFamily="49" charset="-122"/>
                      </a:endParaRPr>
                    </a:p>
                  </a:txBody>
                  <a:tcPr marL="9525" marR="9525" marT="9525" marB="0" anchor="ctr"/>
                </a:tc>
                <a:tc>
                  <a:txBody>
                    <a:bodyPr/>
                    <a:p>
                      <a:pPr algn="ctr" fontAlgn="ctr"/>
                      <a:r>
                        <a:rPr altLang="en-US" dirty="0" sz="1600" lang="zh-CN" strike="noStrike" u="none">
                          <a:effectLst/>
                        </a:rPr>
                        <a:t>　</a:t>
                      </a:r>
                      <a:endParaRPr altLang="en-US" b="0" dirty="0" sz="1600" i="0" lang="zh-CN" strike="noStrike" u="none">
                        <a:solidFill>
                          <a:srgbClr val="000000"/>
                        </a:solidFill>
                        <a:effectLst/>
                        <a:latin typeface="FangSong" panose="02010609060101010101" pitchFamily="49" charset="-122"/>
                        <a:ea typeface="FangSong" panose="02010609060101010101" pitchFamily="49" charset="-122"/>
                      </a:endParaRPr>
                    </a:p>
                  </a:txBody>
                  <a:tcPr marL="9525" marR="9525" marT="9525" marB="0" anchor="ctr"/>
                </a:tc>
                <a:tc>
                  <a:txBody>
                    <a:bodyPr/>
                    <a:p>
                      <a:pPr algn="ctr" fontAlgn="ctr"/>
                      <a:r>
                        <a:rPr altLang="en-US" dirty="0" sz="1600" lang="zh-CN" strike="noStrike" u="none">
                          <a:effectLst/>
                        </a:rPr>
                        <a:t>　</a:t>
                      </a:r>
                      <a:endParaRPr altLang="en-US" b="0" dirty="0" sz="1600" i="0" lang="zh-CN" strike="noStrike" u="none">
                        <a:solidFill>
                          <a:srgbClr val="000000"/>
                        </a:solidFill>
                        <a:effectLst/>
                        <a:latin typeface="FangSong" panose="02010609060101010101" pitchFamily="49" charset="-122"/>
                        <a:ea typeface="FangSong" panose="02010609060101010101" pitchFamily="49" charset="-122"/>
                      </a:endParaRPr>
                    </a:p>
                  </a:txBody>
                  <a:tcPr marL="9525" marR="9525" marT="9525" marB="0" anchor="ctr"/>
                </a:tc>
              </a:tr>
              <a:tr h="373432">
                <a:tc>
                  <a:txBody>
                    <a:bodyPr/>
                    <a:p>
                      <a:pPr algn="ctr" fontAlgn="ctr"/>
                      <a:r>
                        <a:rPr altLang="en-US" sz="1600" lang="zh-CN" strike="noStrike" u="none">
                          <a:effectLst/>
                        </a:rPr>
                        <a:t>　</a:t>
                      </a:r>
                      <a:endParaRPr altLang="en-US" b="0" sz="1600" i="0" lang="zh-CN" strike="noStrike" u="none">
                        <a:solidFill>
                          <a:srgbClr val="000000"/>
                        </a:solidFill>
                        <a:effectLst/>
                        <a:latin typeface="FangSong" panose="02010609060101010101" pitchFamily="49" charset="-122"/>
                        <a:ea typeface="FangSong" panose="02010609060101010101" pitchFamily="49" charset="-122"/>
                      </a:endParaRPr>
                    </a:p>
                  </a:txBody>
                  <a:tcPr marL="9525" marR="9525" marT="9525" marB="0" anchor="ctr"/>
                </a:tc>
                <a:tc>
                  <a:txBody>
                    <a:bodyPr/>
                    <a:p>
                      <a:pPr algn="ctr" fontAlgn="ctr"/>
                      <a:r>
                        <a:rPr altLang="en-US" sz="1600" lang="zh-CN" strike="noStrike" u="none">
                          <a:effectLst/>
                        </a:rPr>
                        <a:t>　</a:t>
                      </a:r>
                      <a:endParaRPr altLang="en-US" b="0" sz="1600" i="0" lang="zh-CN" strike="noStrike" u="none">
                        <a:solidFill>
                          <a:srgbClr val="000000"/>
                        </a:solidFill>
                        <a:effectLst/>
                        <a:latin typeface="FangSong" panose="02010609060101010101" pitchFamily="49" charset="-122"/>
                        <a:ea typeface="FangSong" panose="02010609060101010101" pitchFamily="49" charset="-122"/>
                      </a:endParaRPr>
                    </a:p>
                  </a:txBody>
                  <a:tcPr marL="9525" marR="9525" marT="9525" marB="0" anchor="ctr"/>
                </a:tc>
                <a:tc>
                  <a:txBody>
                    <a:bodyPr/>
                    <a:p>
                      <a:pPr algn="ctr" fontAlgn="ctr"/>
                      <a:r>
                        <a:rPr altLang="en-US" sz="1600" lang="zh-CN" strike="noStrike" u="none">
                          <a:effectLst/>
                        </a:rPr>
                        <a:t>　</a:t>
                      </a:r>
                      <a:endParaRPr altLang="en-US" b="0" sz="1600" i="0" lang="zh-CN" strike="noStrike" u="none">
                        <a:solidFill>
                          <a:srgbClr val="000000"/>
                        </a:solidFill>
                        <a:effectLst/>
                        <a:latin typeface="FangSong" panose="02010609060101010101" pitchFamily="49" charset="-122"/>
                        <a:ea typeface="FangSong" panose="02010609060101010101" pitchFamily="49" charset="-122"/>
                      </a:endParaRPr>
                    </a:p>
                  </a:txBody>
                  <a:tcPr marL="9525" marR="9525" marT="9525" marB="0" anchor="ctr"/>
                </a:tc>
                <a:tc>
                  <a:txBody>
                    <a:bodyPr/>
                    <a:p>
                      <a:pPr algn="ctr" fontAlgn="ctr"/>
                      <a:r>
                        <a:rPr altLang="en-US" sz="1600" lang="zh-CN" strike="noStrike" u="none">
                          <a:effectLst/>
                        </a:rPr>
                        <a:t>　</a:t>
                      </a:r>
                      <a:endParaRPr altLang="en-US" b="0" sz="1600" i="0" lang="zh-CN" strike="noStrike" u="none">
                        <a:solidFill>
                          <a:srgbClr val="000000"/>
                        </a:solidFill>
                        <a:effectLst/>
                        <a:latin typeface="FangSong" panose="02010609060101010101" pitchFamily="49" charset="-122"/>
                        <a:ea typeface="FangSong" panose="02010609060101010101" pitchFamily="49" charset="-122"/>
                      </a:endParaRPr>
                    </a:p>
                  </a:txBody>
                  <a:tcPr marL="9525" marR="9525" marT="9525" marB="0" anchor="ctr"/>
                </a:tc>
                <a:tc>
                  <a:txBody>
                    <a:bodyPr/>
                    <a:p>
                      <a:pPr algn="ctr" fontAlgn="ctr"/>
                      <a:r>
                        <a:rPr altLang="en-US" dirty="0" sz="1600" lang="zh-CN" strike="noStrike" u="none">
                          <a:effectLst/>
                        </a:rPr>
                        <a:t>　</a:t>
                      </a:r>
                      <a:endParaRPr altLang="en-US" b="0" dirty="0" sz="1600" i="0" lang="zh-CN" strike="noStrike" u="none">
                        <a:solidFill>
                          <a:srgbClr val="000000"/>
                        </a:solidFill>
                        <a:effectLst/>
                        <a:latin typeface="FangSong" panose="02010609060101010101" pitchFamily="49" charset="-122"/>
                        <a:ea typeface="FangSong" panose="02010609060101010101" pitchFamily="49" charset="-122"/>
                      </a:endParaRPr>
                    </a:p>
                  </a:txBody>
                  <a:tcPr marL="9525" marR="9525" marT="9525" marB="0" anchor="ctr"/>
                </a:tc>
              </a:tr>
              <a:tr h="373432">
                <a:tc>
                  <a:txBody>
                    <a:bodyPr/>
                    <a:p>
                      <a:pPr algn="ctr" fontAlgn="ctr"/>
                      <a:r>
                        <a:rPr altLang="en-US" sz="1600" lang="zh-CN" strike="noStrike" u="none">
                          <a:effectLst/>
                        </a:rPr>
                        <a:t>　</a:t>
                      </a:r>
                      <a:endParaRPr altLang="en-US" b="0" sz="1600" i="0" lang="zh-CN" strike="noStrike" u="none">
                        <a:solidFill>
                          <a:srgbClr val="000000"/>
                        </a:solidFill>
                        <a:effectLst/>
                        <a:latin typeface="FangSong" panose="02010609060101010101" pitchFamily="49" charset="-122"/>
                        <a:ea typeface="FangSong" panose="02010609060101010101" pitchFamily="49" charset="-122"/>
                      </a:endParaRPr>
                    </a:p>
                  </a:txBody>
                  <a:tcPr marL="9525" marR="9525" marT="9525" marB="0" anchor="ctr"/>
                </a:tc>
                <a:tc>
                  <a:txBody>
                    <a:bodyPr/>
                    <a:p>
                      <a:pPr algn="ctr" fontAlgn="ctr"/>
                      <a:r>
                        <a:rPr altLang="en-US" sz="1600" lang="zh-CN" strike="noStrike" u="none">
                          <a:effectLst/>
                        </a:rPr>
                        <a:t>　</a:t>
                      </a:r>
                      <a:endParaRPr altLang="en-US" b="0" sz="1600" i="0" lang="zh-CN" strike="noStrike" u="none">
                        <a:solidFill>
                          <a:srgbClr val="000000"/>
                        </a:solidFill>
                        <a:effectLst/>
                        <a:latin typeface="FangSong" panose="02010609060101010101" pitchFamily="49" charset="-122"/>
                        <a:ea typeface="FangSong" panose="02010609060101010101" pitchFamily="49" charset="-122"/>
                      </a:endParaRPr>
                    </a:p>
                  </a:txBody>
                  <a:tcPr marL="9525" marR="9525" marT="9525" marB="0" anchor="ctr"/>
                </a:tc>
                <a:tc>
                  <a:txBody>
                    <a:bodyPr/>
                    <a:p>
                      <a:pPr algn="ctr" fontAlgn="ctr"/>
                      <a:r>
                        <a:rPr altLang="en-US" sz="1600" lang="zh-CN" strike="noStrike" u="none">
                          <a:effectLst/>
                        </a:rPr>
                        <a:t>　</a:t>
                      </a:r>
                      <a:endParaRPr altLang="en-US" b="0" sz="1600" i="0" lang="zh-CN" strike="noStrike" u="none">
                        <a:solidFill>
                          <a:srgbClr val="000000"/>
                        </a:solidFill>
                        <a:effectLst/>
                        <a:latin typeface="FangSong" panose="02010609060101010101" pitchFamily="49" charset="-122"/>
                        <a:ea typeface="FangSong" panose="02010609060101010101" pitchFamily="49" charset="-122"/>
                      </a:endParaRPr>
                    </a:p>
                  </a:txBody>
                  <a:tcPr marL="9525" marR="9525" marT="9525" marB="0" anchor="ctr"/>
                </a:tc>
                <a:tc>
                  <a:txBody>
                    <a:bodyPr/>
                    <a:p>
                      <a:pPr algn="ctr" fontAlgn="ctr"/>
                      <a:r>
                        <a:rPr altLang="en-US" sz="1600" lang="zh-CN" strike="noStrike" u="none">
                          <a:effectLst/>
                        </a:rPr>
                        <a:t>　</a:t>
                      </a:r>
                      <a:endParaRPr altLang="en-US" b="0" sz="1600" i="0" lang="zh-CN" strike="noStrike" u="none">
                        <a:solidFill>
                          <a:srgbClr val="000000"/>
                        </a:solidFill>
                        <a:effectLst/>
                        <a:latin typeface="FangSong" panose="02010609060101010101" pitchFamily="49" charset="-122"/>
                        <a:ea typeface="FangSong" panose="02010609060101010101" pitchFamily="49" charset="-122"/>
                      </a:endParaRPr>
                    </a:p>
                  </a:txBody>
                  <a:tcPr marL="9525" marR="9525" marT="9525" marB="0" anchor="ctr"/>
                </a:tc>
                <a:tc>
                  <a:txBody>
                    <a:bodyPr/>
                    <a:p>
                      <a:pPr algn="ctr" fontAlgn="ctr"/>
                      <a:r>
                        <a:rPr altLang="en-US" sz="1600" lang="zh-CN" strike="noStrike" u="none">
                          <a:effectLst/>
                        </a:rPr>
                        <a:t>　</a:t>
                      </a:r>
                      <a:endParaRPr altLang="en-US" b="0" sz="1600" i="0" lang="zh-CN" strike="noStrike" u="none">
                        <a:solidFill>
                          <a:srgbClr val="000000"/>
                        </a:solidFill>
                        <a:effectLst/>
                        <a:latin typeface="FangSong" panose="02010609060101010101" pitchFamily="49" charset="-122"/>
                        <a:ea typeface="FangSong" panose="02010609060101010101" pitchFamily="49" charset="-122"/>
                      </a:endParaRPr>
                    </a:p>
                  </a:txBody>
                  <a:tcPr marL="9525" marR="9525" marT="9525" marB="0" anchor="ctr"/>
                </a:tc>
              </a:tr>
              <a:tr h="373432">
                <a:tc>
                  <a:txBody>
                    <a:bodyPr/>
                    <a:p>
                      <a:pPr algn="ctr" fontAlgn="ctr"/>
                      <a:r>
                        <a:rPr altLang="en-US" sz="1600" lang="zh-CN" strike="noStrike" u="none">
                          <a:effectLst/>
                        </a:rPr>
                        <a:t>　</a:t>
                      </a:r>
                      <a:endParaRPr altLang="en-US" b="0" sz="1600" i="0" lang="zh-CN" strike="noStrike" u="none">
                        <a:solidFill>
                          <a:srgbClr val="000000"/>
                        </a:solidFill>
                        <a:effectLst/>
                        <a:latin typeface="FangSong" panose="02010609060101010101" pitchFamily="49" charset="-122"/>
                        <a:ea typeface="FangSong" panose="02010609060101010101" pitchFamily="49" charset="-122"/>
                      </a:endParaRPr>
                    </a:p>
                  </a:txBody>
                  <a:tcPr marL="9525" marR="9525" marT="9525" marB="0" anchor="ctr"/>
                </a:tc>
                <a:tc>
                  <a:txBody>
                    <a:bodyPr/>
                    <a:p>
                      <a:pPr algn="ctr" fontAlgn="ctr"/>
                      <a:r>
                        <a:rPr altLang="en-US" sz="1600" lang="zh-CN" strike="noStrike" u="none">
                          <a:effectLst/>
                        </a:rPr>
                        <a:t>　</a:t>
                      </a:r>
                      <a:endParaRPr altLang="en-US" b="0" sz="1600" i="0" lang="zh-CN" strike="noStrike" u="none">
                        <a:solidFill>
                          <a:srgbClr val="000000"/>
                        </a:solidFill>
                        <a:effectLst/>
                        <a:latin typeface="FangSong" panose="02010609060101010101" pitchFamily="49" charset="-122"/>
                        <a:ea typeface="FangSong" panose="02010609060101010101" pitchFamily="49" charset="-122"/>
                      </a:endParaRPr>
                    </a:p>
                  </a:txBody>
                  <a:tcPr marL="9525" marR="9525" marT="9525" marB="0" anchor="ctr"/>
                </a:tc>
                <a:tc>
                  <a:txBody>
                    <a:bodyPr/>
                    <a:p>
                      <a:pPr algn="ctr" fontAlgn="ctr"/>
                      <a:r>
                        <a:rPr altLang="en-US" sz="1600" lang="zh-CN" strike="noStrike" u="none">
                          <a:effectLst/>
                        </a:rPr>
                        <a:t>　</a:t>
                      </a:r>
                      <a:endParaRPr altLang="en-US" b="0" sz="1600" i="0" lang="zh-CN" strike="noStrike" u="none">
                        <a:solidFill>
                          <a:srgbClr val="000000"/>
                        </a:solidFill>
                        <a:effectLst/>
                        <a:latin typeface="FangSong" panose="02010609060101010101" pitchFamily="49" charset="-122"/>
                        <a:ea typeface="FangSong" panose="02010609060101010101" pitchFamily="49" charset="-122"/>
                      </a:endParaRPr>
                    </a:p>
                  </a:txBody>
                  <a:tcPr marL="9525" marR="9525" marT="9525" marB="0" anchor="ctr"/>
                </a:tc>
                <a:tc>
                  <a:txBody>
                    <a:bodyPr/>
                    <a:p>
                      <a:pPr algn="ctr" fontAlgn="ctr"/>
                      <a:r>
                        <a:rPr altLang="en-US" dirty="0" sz="1600" lang="zh-CN" strike="noStrike" u="none">
                          <a:effectLst/>
                        </a:rPr>
                        <a:t>　</a:t>
                      </a:r>
                      <a:endParaRPr altLang="en-US" b="0" dirty="0" sz="1600" i="0" lang="zh-CN" strike="noStrike" u="none">
                        <a:solidFill>
                          <a:srgbClr val="000000"/>
                        </a:solidFill>
                        <a:effectLst/>
                        <a:latin typeface="FangSong" panose="02010609060101010101" pitchFamily="49" charset="-122"/>
                        <a:ea typeface="FangSong" panose="02010609060101010101" pitchFamily="49" charset="-122"/>
                      </a:endParaRPr>
                    </a:p>
                  </a:txBody>
                  <a:tcPr marL="9525" marR="9525" marT="9525" marB="0" anchor="ctr"/>
                </a:tc>
                <a:tc>
                  <a:txBody>
                    <a:bodyPr/>
                    <a:p>
                      <a:pPr algn="ctr" fontAlgn="ctr"/>
                      <a:r>
                        <a:rPr altLang="en-US" dirty="0" sz="1600" lang="zh-CN" strike="noStrike" u="none">
                          <a:effectLst/>
                        </a:rPr>
                        <a:t>　</a:t>
                      </a:r>
                      <a:endParaRPr altLang="en-US" b="0" dirty="0" sz="1600" i="0" lang="zh-CN" strike="noStrike" u="none">
                        <a:solidFill>
                          <a:srgbClr val="000000"/>
                        </a:solidFill>
                        <a:effectLst/>
                        <a:latin typeface="FangSong" panose="02010609060101010101" pitchFamily="49" charset="-122"/>
                        <a:ea typeface="FangSong" panose="02010609060101010101" pitchFamily="49" charset="-122"/>
                      </a:endParaRPr>
                    </a:p>
                  </a:txBody>
                  <a:tcPr marL="9525" marR="9525" marT="9525" marB="0" anchor="ctr"/>
                </a:tc>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260" name=""/>
        <p:cNvGrpSpPr/>
        <p:nvPr/>
      </p:nvGrpSpPr>
      <p:grpSpPr>
        <a:xfrm>
          <a:off x="0" y="0"/>
          <a:ext cx="0" cy="0"/>
          <a:chOff x="0" y="0"/>
          <a:chExt cx="0" cy="0"/>
        </a:xfrm>
      </p:grpSpPr>
      <p:pic>
        <p:nvPicPr>
          <p:cNvPr id="2097168" name="图片 17"/>
          <p:cNvPicPr>
            <a:picLocks noChangeAspect="1"/>
          </p:cNvPicPr>
          <p:nvPr/>
        </p:nvPicPr>
        <p:blipFill>
          <a:blip xmlns:r="http://schemas.openxmlformats.org/officeDocument/2006/relationships" r:embed="rId1" cstate="print"/>
          <a:stretch>
            <a:fillRect/>
          </a:stretch>
        </p:blipFill>
        <p:spPr>
          <a:xfrm>
            <a:off x="5221725" y="2867050"/>
            <a:ext cx="6960096" cy="3990950"/>
          </a:xfrm>
          <a:prstGeom prst="rect"/>
        </p:spPr>
      </p:pic>
      <p:sp>
        <p:nvSpPr>
          <p:cNvPr id="1049630" name="TextBox 86"/>
          <p:cNvSpPr txBox="1"/>
          <p:nvPr/>
        </p:nvSpPr>
        <p:spPr>
          <a:xfrm>
            <a:off x="1490663" y="2061642"/>
            <a:ext cx="8352928" cy="1477283"/>
          </a:xfrm>
          <a:prstGeom prst="rect"/>
          <a:noFill/>
        </p:spPr>
        <p:txBody>
          <a:bodyPr bIns="60938" lIns="121880" rIns="121880" tIns="60938" wrap="square">
            <a:spAutoFit/>
          </a:bodyPr>
          <a:p>
            <a:pPr algn="ctr"/>
            <a:r>
              <a:rPr altLang="en-US" b="1" dirty="0" sz="4800" lang="zh-CN" spc="200">
                <a:solidFill>
                  <a:srgbClr val="E75A48"/>
                </a:solidFill>
                <a:latin typeface="微软雅黑" pitchFamily="34" charset="-122"/>
                <a:ea typeface="微软雅黑" pitchFamily="34" charset="-122"/>
              </a:rPr>
              <a:t>特种设备安全管理</a:t>
            </a:r>
            <a:endParaRPr altLang="zh-CN" b="1" dirty="0" sz="4800" lang="en-US" spc="200">
              <a:solidFill>
                <a:srgbClr val="E75A48"/>
              </a:solidFill>
              <a:latin typeface="微软雅黑" pitchFamily="34" charset="-122"/>
              <a:ea typeface="微软雅黑" pitchFamily="34" charset="-122"/>
            </a:endParaRPr>
          </a:p>
          <a:p>
            <a:pPr algn="ctr"/>
            <a:r>
              <a:rPr altLang="zh-CN" b="1" dirty="0" sz="4000" lang="en-US" spc="200">
                <a:solidFill>
                  <a:srgbClr val="E75A48"/>
                </a:solidFill>
                <a:latin typeface="微软雅黑" pitchFamily="34" charset="-122"/>
                <a:ea typeface="微软雅黑" pitchFamily="34" charset="-122"/>
              </a:rPr>
              <a:t>——</a:t>
            </a:r>
            <a:r>
              <a:rPr altLang="en-US" b="1" dirty="0" sz="4000" lang="zh-CN" spc="200">
                <a:solidFill>
                  <a:srgbClr val="E75A48"/>
                </a:solidFill>
                <a:latin typeface="微软雅黑" pitchFamily="34" charset="-122"/>
                <a:ea typeface="微软雅黑" pitchFamily="34" charset="-122"/>
              </a:rPr>
              <a:t>相关法律法规解读</a:t>
            </a:r>
            <a:endParaRPr altLang="en-US" b="1" dirty="0" sz="1800" lang="zh-CN" spc="200">
              <a:solidFill>
                <a:srgbClr val="E75A48"/>
              </a:solidFill>
              <a:latin typeface="微软雅黑" pitchFamily="34" charset="-122"/>
              <a:ea typeface="微软雅黑" pitchFamily="34" charset="-122"/>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264" name=""/>
        <p:cNvGrpSpPr/>
        <p:nvPr/>
      </p:nvGrpSpPr>
      <p:grpSpPr>
        <a:xfrm>
          <a:off x="0" y="0"/>
          <a:ext cx="0" cy="0"/>
          <a:chOff x="0" y="0"/>
          <a:chExt cx="0" cy="0"/>
        </a:xfrm>
      </p:grpSpPr>
      <p:sp>
        <p:nvSpPr>
          <p:cNvPr id="1049637" name="Rectangle 3"/>
          <p:cNvSpPr>
            <a:spLocks noChangeArrowheads="1"/>
          </p:cNvSpPr>
          <p:nvPr/>
        </p:nvSpPr>
        <p:spPr bwMode="auto">
          <a:xfrm>
            <a:off x="2642791" y="1416165"/>
            <a:ext cx="7563012" cy="5041479"/>
          </a:xfrm>
          <a:prstGeom prst="rect"/>
          <a:noFill/>
          <a:ln>
            <a:noFill/>
          </a:ln>
        </p:spPr>
        <p:txBody>
          <a:bodyPr/>
          <a:lstStyle>
            <a:lvl1pPr eaLnBrk="0" hangingPunct="0" indent="-273050" marL="273050">
              <a:defRPr sz="2400">
                <a:solidFill>
                  <a:schemeClr val="tx1"/>
                </a:solidFill>
                <a:latin typeface="Arial" panose="020B0604020202020204" pitchFamily="34" charset="0"/>
                <a:ea typeface="宋体" panose="02010600030101010101" pitchFamily="2" charset="-122"/>
              </a:defRPr>
            </a:lvl1pPr>
            <a:lvl2pPr eaLnBrk="0" hangingPunct="0" indent="-285750" marL="742950">
              <a:defRPr sz="2400">
                <a:solidFill>
                  <a:schemeClr val="tx1"/>
                </a:solidFill>
                <a:latin typeface="Arial" panose="020B0604020202020204" pitchFamily="34" charset="0"/>
                <a:ea typeface="宋体" panose="02010600030101010101" pitchFamily="2" charset="-122"/>
              </a:defRPr>
            </a:lvl2pPr>
            <a:lvl3pPr eaLnBrk="0" hangingPunct="0" indent="-228600" marL="1143000">
              <a:defRPr sz="2400">
                <a:solidFill>
                  <a:schemeClr val="tx1"/>
                </a:solidFill>
                <a:latin typeface="Arial" panose="020B0604020202020204" pitchFamily="34" charset="0"/>
                <a:ea typeface="宋体" panose="02010600030101010101" pitchFamily="2" charset="-122"/>
              </a:defRPr>
            </a:lvl3pPr>
            <a:lvl4pPr eaLnBrk="0" hangingPunct="0" indent="-228600" marL="1600200">
              <a:defRPr sz="2400">
                <a:solidFill>
                  <a:schemeClr val="tx1"/>
                </a:solidFill>
                <a:latin typeface="Arial" panose="020B0604020202020204" pitchFamily="34" charset="0"/>
                <a:ea typeface="宋体" panose="02010600030101010101" pitchFamily="2" charset="-122"/>
              </a:defRPr>
            </a:lvl4pPr>
            <a:lvl5pPr eaLnBrk="0" hangingPunct="0" indent="-228600" marL="2057400">
              <a:defRPr sz="2400">
                <a:solidFill>
                  <a:schemeClr val="tx1"/>
                </a:solidFill>
                <a:latin typeface="Arial" panose="020B0604020202020204" pitchFamily="34" charset="0"/>
                <a:ea typeface="宋体" panose="02010600030101010101" pitchFamily="2" charset="-122"/>
              </a:defRPr>
            </a:lvl5pPr>
            <a:lvl6pPr eaLnBrk="0" fontAlgn="base" hangingPunct="0" indent="-228600" marL="251460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eaLnBrk="0" fontAlgn="base" hangingPunct="0" indent="-228600" marL="297180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eaLnBrk="0" fontAlgn="base" hangingPunct="0" indent="-228600" marL="342900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eaLnBrk="0" fontAlgn="base" hangingPunct="0" indent="-228600" marL="388620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indent="0" marL="0"/>
            <a:r>
              <a:rPr altLang="en-US" dirty="0" lang="zh-CN">
                <a:latin typeface="微软雅黑" panose="020B0503020204020204" pitchFamily="34" charset="-122"/>
                <a:ea typeface="微软雅黑" panose="020B0503020204020204" pitchFamily="34" charset="-122"/>
              </a:rPr>
              <a:t>体系框架：分为五个层次</a:t>
            </a:r>
            <a:endParaRPr altLang="zh-CN" dirty="0" lang="en-US">
              <a:latin typeface="微软雅黑" panose="020B0503020204020204" pitchFamily="34" charset="-122"/>
              <a:ea typeface="微软雅黑" panose="020B0503020204020204" pitchFamily="34" charset="-122"/>
            </a:endParaRPr>
          </a:p>
          <a:p>
            <a:pPr eaLnBrk="1" hangingPunct="1" indent="0" marL="0"/>
            <a:endParaRPr altLang="zh-CN" dirty="0" lang="en-US">
              <a:latin typeface="微软雅黑" panose="020B0503020204020204" pitchFamily="34" charset="-122"/>
              <a:ea typeface="微软雅黑" panose="020B0503020204020204" pitchFamily="34" charset="-122"/>
            </a:endParaRPr>
          </a:p>
          <a:p>
            <a:pPr eaLnBrk="1" hangingPunct="1" indent="0" marL="0"/>
            <a:r>
              <a:rPr altLang="en-US" dirty="0" lang="zh-CN">
                <a:latin typeface="微软雅黑" panose="020B0503020204020204" pitchFamily="34" charset="-122"/>
                <a:ea typeface="微软雅黑" panose="020B0503020204020204" pitchFamily="34" charset="-122"/>
              </a:rPr>
              <a:t>第一层次：法律</a:t>
            </a:r>
            <a:endParaRPr altLang="zh-CN" dirty="0" lang="en-US">
              <a:latin typeface="微软雅黑" panose="020B0503020204020204" pitchFamily="34" charset="-122"/>
              <a:ea typeface="微软雅黑" panose="020B0503020204020204" pitchFamily="34" charset="-122"/>
            </a:endParaRPr>
          </a:p>
          <a:p>
            <a:pPr eaLnBrk="1" hangingPunct="1" indent="0" marL="0"/>
            <a:endParaRPr altLang="zh-CN" dirty="0" lang="en-US">
              <a:latin typeface="微软雅黑" panose="020B0503020204020204" pitchFamily="34" charset="-122"/>
              <a:ea typeface="微软雅黑" panose="020B0503020204020204" pitchFamily="34" charset="-122"/>
            </a:endParaRPr>
          </a:p>
          <a:p>
            <a:pPr eaLnBrk="1" hangingPunct="1" indent="0" marL="0"/>
            <a:r>
              <a:rPr altLang="en-US" dirty="0" lang="zh-CN">
                <a:latin typeface="微软雅黑" panose="020B0503020204020204" pitchFamily="34" charset="-122"/>
                <a:ea typeface="微软雅黑" panose="020B0503020204020204" pitchFamily="34" charset="-122"/>
              </a:rPr>
              <a:t>第二层次：行政法规</a:t>
            </a:r>
            <a:endParaRPr altLang="zh-CN" dirty="0" lang="en-US">
              <a:latin typeface="微软雅黑" panose="020B0503020204020204" pitchFamily="34" charset="-122"/>
              <a:ea typeface="微软雅黑" panose="020B0503020204020204" pitchFamily="34" charset="-122"/>
            </a:endParaRPr>
          </a:p>
          <a:p>
            <a:pPr eaLnBrk="1" hangingPunct="1" indent="0" marL="0"/>
            <a:endParaRPr altLang="zh-CN" dirty="0" lang="en-US">
              <a:latin typeface="微软雅黑" panose="020B0503020204020204" pitchFamily="34" charset="-122"/>
              <a:ea typeface="微软雅黑" panose="020B0503020204020204" pitchFamily="34" charset="-122"/>
            </a:endParaRPr>
          </a:p>
          <a:p>
            <a:pPr eaLnBrk="1" hangingPunct="1" indent="0" marL="0"/>
            <a:r>
              <a:rPr altLang="en-US" dirty="0" lang="zh-CN">
                <a:latin typeface="微软雅黑" panose="020B0503020204020204" pitchFamily="34" charset="-122"/>
                <a:ea typeface="微软雅黑" panose="020B0503020204020204" pitchFamily="34" charset="-122"/>
              </a:rPr>
              <a:t>第三层次：行政规章</a:t>
            </a:r>
            <a:endParaRPr altLang="zh-CN" dirty="0" lang="en-US">
              <a:latin typeface="微软雅黑" panose="020B0503020204020204" pitchFamily="34" charset="-122"/>
              <a:ea typeface="微软雅黑" panose="020B0503020204020204" pitchFamily="34" charset="-122"/>
            </a:endParaRPr>
          </a:p>
          <a:p>
            <a:pPr eaLnBrk="1" hangingPunct="1" indent="0" marL="0"/>
            <a:endParaRPr altLang="zh-CN" dirty="0" lang="en-US">
              <a:latin typeface="微软雅黑" panose="020B0503020204020204" pitchFamily="34" charset="-122"/>
              <a:ea typeface="微软雅黑" panose="020B0503020204020204" pitchFamily="34" charset="-122"/>
            </a:endParaRPr>
          </a:p>
          <a:p>
            <a:pPr eaLnBrk="1" hangingPunct="1" indent="0" marL="0"/>
            <a:r>
              <a:rPr altLang="en-US" dirty="0" lang="zh-CN">
                <a:latin typeface="微软雅黑" panose="020B0503020204020204" pitchFamily="34" charset="-122"/>
                <a:ea typeface="微软雅黑" panose="020B0503020204020204" pitchFamily="34" charset="-122"/>
              </a:rPr>
              <a:t>第四层次：安全技术规范</a:t>
            </a:r>
            <a:endParaRPr altLang="zh-CN" dirty="0" lang="en-US">
              <a:latin typeface="微软雅黑" panose="020B0503020204020204" pitchFamily="34" charset="-122"/>
              <a:ea typeface="微软雅黑" panose="020B0503020204020204" pitchFamily="34" charset="-122"/>
            </a:endParaRPr>
          </a:p>
          <a:p>
            <a:pPr eaLnBrk="1" hangingPunct="1" indent="0" marL="0"/>
            <a:endParaRPr altLang="zh-CN" dirty="0" lang="en-US">
              <a:latin typeface="微软雅黑" panose="020B0503020204020204" pitchFamily="34" charset="-122"/>
              <a:ea typeface="微软雅黑" panose="020B0503020204020204" pitchFamily="34" charset="-122"/>
            </a:endParaRPr>
          </a:p>
          <a:p>
            <a:pPr eaLnBrk="1" hangingPunct="1" indent="0" marL="0"/>
            <a:r>
              <a:rPr altLang="en-US" dirty="0" lang="zh-CN">
                <a:latin typeface="微软雅黑" panose="020B0503020204020204" pitchFamily="34" charset="-122"/>
                <a:ea typeface="微软雅黑" panose="020B0503020204020204" pitchFamily="34" charset="-122"/>
              </a:rPr>
              <a:t>第五层次：安全技术规范引用标准</a:t>
            </a:r>
          </a:p>
        </p:txBody>
      </p:sp>
      <p:sp>
        <p:nvSpPr>
          <p:cNvPr id="1049638" name="TextBox 23"/>
          <p:cNvSpPr txBox="1"/>
          <p:nvPr/>
        </p:nvSpPr>
        <p:spPr>
          <a:xfrm>
            <a:off x="2241768" y="381294"/>
            <a:ext cx="4881400" cy="523305"/>
          </a:xfrm>
          <a:prstGeom prst="rect"/>
          <a:noFill/>
          <a:ln>
            <a:noFill/>
          </a:ln>
        </p:spPr>
        <p:txBody>
          <a:bodyPr anchor="ctr" anchorCtr="0" bIns="45713" compatLnSpc="1" lIns="91425" numCol="1" rIns="91425" rtlCol="0" tIns="45713" vert="horz" wrap="square">
            <a:spAutoFit/>
          </a:bodyPr>
          <a:lstStyle>
            <a:lvl1pPr>
              <a:defRPr b="1" sz="2800">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fontAlgn="base" marL="457200">
              <a:spcBef>
                <a:spcPct val="0"/>
              </a:spcBef>
              <a:spcAft>
                <a:spcPct val="0"/>
              </a:spcAft>
              <a:defRPr sz="2400">
                <a:solidFill>
                  <a:schemeClr val="tx2"/>
                </a:solidFill>
                <a:ea typeface="微软雅黑" panose="020B0503020204020204" pitchFamily="34" charset="-122"/>
              </a:defRPr>
            </a:lvl6pPr>
            <a:lvl7pPr fontAlgn="base" marL="914400">
              <a:spcBef>
                <a:spcPct val="0"/>
              </a:spcBef>
              <a:spcAft>
                <a:spcPct val="0"/>
              </a:spcAft>
              <a:defRPr sz="2400">
                <a:solidFill>
                  <a:schemeClr val="tx2"/>
                </a:solidFill>
                <a:ea typeface="微软雅黑" panose="020B0503020204020204" pitchFamily="34" charset="-122"/>
              </a:defRPr>
            </a:lvl7pPr>
            <a:lvl8pPr fontAlgn="base" marL="1371600">
              <a:spcBef>
                <a:spcPct val="0"/>
              </a:spcBef>
              <a:spcAft>
                <a:spcPct val="0"/>
              </a:spcAft>
              <a:defRPr sz="2400">
                <a:solidFill>
                  <a:schemeClr val="tx2"/>
                </a:solidFill>
                <a:ea typeface="微软雅黑" panose="020B0503020204020204" pitchFamily="34" charset="-122"/>
              </a:defRPr>
            </a:lvl8pPr>
            <a:lvl9pPr fontAlgn="base" marL="1828800">
              <a:spcBef>
                <a:spcPct val="0"/>
              </a:spcBef>
              <a:spcAft>
                <a:spcPct val="0"/>
              </a:spcAft>
              <a:defRPr sz="2400">
                <a:solidFill>
                  <a:schemeClr val="tx2"/>
                </a:solidFill>
                <a:ea typeface="微软雅黑" panose="020B0503020204020204" pitchFamily="34" charset="-122"/>
              </a:defRPr>
            </a:lvl9pPr>
          </a:lstStyle>
          <a:p>
            <a:pPr defTabSz="914217"/>
            <a:r>
              <a:rPr altLang="en-US" dirty="0" sz="2801" kern="0" lang="zh-CN">
                <a:solidFill>
                  <a:schemeClr val="tx1">
                    <a:lumMod val="65000"/>
                    <a:lumOff val="35000"/>
                  </a:schemeClr>
                </a:solidFill>
                <a:latin typeface="微软雅黑" panose="020B0503020204020204" pitchFamily="34" charset="-122"/>
                <a:ea typeface="微软雅黑" panose="020B0503020204020204" pitchFamily="34" charset="-122"/>
              </a:rPr>
              <a:t>二、特种设备使用管理要求</a:t>
            </a:r>
          </a:p>
        </p:txBody>
      </p:sp>
      <p:grpSp>
        <p:nvGrpSpPr>
          <p:cNvPr id="265" name="组合 4"/>
          <p:cNvGrpSpPr/>
          <p:nvPr/>
        </p:nvGrpSpPr>
        <p:grpSpPr>
          <a:xfrm>
            <a:off x="380038" y="442944"/>
            <a:ext cx="1735402" cy="428158"/>
            <a:chOff x="157476" y="152440"/>
            <a:chExt cx="2474408" cy="847436"/>
          </a:xfrm>
        </p:grpSpPr>
        <p:sp>
          <p:nvSpPr>
            <p:cNvPr id="1049639" name="Freeform 24"/>
            <p:cNvSpPr/>
            <p:nvPr/>
          </p:nvSpPr>
          <p:spPr>
            <a:xfrm>
              <a:off x="1332597" y="152440"/>
              <a:ext cx="1299287" cy="847436"/>
            </a:xfrm>
            <a:custGeom>
              <a:avLst/>
              <a:ahLst/>
              <a:cxnLst>
                <a:cxn ang="0">
                  <a:pos x="448270" y="0"/>
                </a:cxn>
                <a:cxn ang="0">
                  <a:pos x="2349604" y="0"/>
                </a:cxn>
                <a:cxn ang="0">
                  <a:pos x="2374000" y="55145"/>
                </a:cxn>
                <a:cxn ang="0">
                  <a:pos x="1989769" y="1497335"/>
                </a:cxn>
                <a:cxn ang="0">
                  <a:pos x="1934879" y="1553246"/>
                </a:cxn>
                <a:cxn ang="0">
                  <a:pos x="33544" y="1553246"/>
                </a:cxn>
                <a:cxn ang="0">
                  <a:pos x="8386" y="1497335"/>
                </a:cxn>
                <a:cxn ang="0">
                  <a:pos x="393380" y="55145"/>
                </a:cxn>
                <a:cxn ang="0">
                  <a:pos x="448270" y="0"/>
                </a:cxn>
              </a:cxnLst>
              <a:rect l="0" t="0" r="0" b="0"/>
              <a:pathLst>
                <a:path w="3125" h="2028">
                  <a:moveTo>
                    <a:pt x="588" y="0"/>
                  </a:moveTo>
                  <a:lnTo>
                    <a:pt x="3082" y="0"/>
                  </a:lnTo>
                  <a:cubicBezTo>
                    <a:pt x="3110" y="0"/>
                    <a:pt x="3125" y="32"/>
                    <a:pt x="3114" y="72"/>
                  </a:cubicBezTo>
                  <a:lnTo>
                    <a:pt x="2610" y="1955"/>
                  </a:lnTo>
                  <a:cubicBezTo>
                    <a:pt x="2599" y="1995"/>
                    <a:pt x="2567" y="2028"/>
                    <a:pt x="2538" y="2028"/>
                  </a:cubicBezTo>
                  <a:lnTo>
                    <a:pt x="44" y="2028"/>
                  </a:lnTo>
                  <a:cubicBezTo>
                    <a:pt x="15" y="2028"/>
                    <a:pt x="0" y="1995"/>
                    <a:pt x="11" y="1955"/>
                  </a:cubicBezTo>
                  <a:lnTo>
                    <a:pt x="516" y="72"/>
                  </a:lnTo>
                  <a:cubicBezTo>
                    <a:pt x="527" y="32"/>
                    <a:pt x="559" y="0"/>
                    <a:pt x="588" y="0"/>
                  </a:cubicBezTo>
                  <a:close/>
                </a:path>
              </a:pathLst>
            </a:custGeom>
            <a:solidFill>
              <a:srgbClr val="4BAF32"/>
            </a:solidFill>
            <a:ln w="9525">
              <a:noFill/>
            </a:ln>
          </p:spPr>
          <p:txBody>
            <a:bodyPr/>
            <a:p>
              <a:endParaRPr altLang="en-US" dirty="0" sz="1400" lang="zh-CN">
                <a:ea typeface="微软雅黑" panose="020B0503020204020204" pitchFamily="34" charset="-122"/>
              </a:endParaRPr>
            </a:p>
          </p:txBody>
        </p:sp>
        <p:sp>
          <p:nvSpPr>
            <p:cNvPr id="1049640" name="Freeform 22"/>
            <p:cNvSpPr/>
            <p:nvPr/>
          </p:nvSpPr>
          <p:spPr>
            <a:xfrm>
              <a:off x="157476" y="152440"/>
              <a:ext cx="1298421" cy="846571"/>
            </a:xfrm>
            <a:custGeom>
              <a:avLst/>
              <a:ahLst/>
              <a:cxnLst>
                <a:cxn ang="0">
                  <a:pos x="448114" y="0"/>
                </a:cxn>
                <a:cxn ang="0">
                  <a:pos x="2346501" y="0"/>
                </a:cxn>
                <a:cxn ang="0">
                  <a:pos x="2372412" y="56677"/>
                </a:cxn>
                <a:cxn ang="0">
                  <a:pos x="1988314" y="1496569"/>
                </a:cxn>
                <a:cxn ang="0">
                  <a:pos x="1932681" y="1553246"/>
                </a:cxn>
                <a:cxn ang="0">
                  <a:pos x="33532" y="1553246"/>
                </a:cxn>
                <a:cxn ang="0">
                  <a:pos x="8383" y="1496569"/>
                </a:cxn>
                <a:cxn ang="0">
                  <a:pos x="392481" y="56677"/>
                </a:cxn>
                <a:cxn ang="0">
                  <a:pos x="448114" y="0"/>
                </a:cxn>
              </a:cxnLst>
              <a:rect l="0" t="0" r="0" b="0"/>
              <a:pathLst>
                <a:path w="3124" h="2028">
                  <a:moveTo>
                    <a:pt x="588" y="0"/>
                  </a:moveTo>
                  <a:lnTo>
                    <a:pt x="3079" y="0"/>
                  </a:lnTo>
                  <a:cubicBezTo>
                    <a:pt x="3109" y="0"/>
                    <a:pt x="3124" y="33"/>
                    <a:pt x="3113" y="74"/>
                  </a:cubicBezTo>
                  <a:lnTo>
                    <a:pt x="2609" y="1954"/>
                  </a:lnTo>
                  <a:cubicBezTo>
                    <a:pt x="2598" y="1994"/>
                    <a:pt x="2565" y="2028"/>
                    <a:pt x="2536" y="2028"/>
                  </a:cubicBezTo>
                  <a:lnTo>
                    <a:pt x="44" y="2028"/>
                  </a:lnTo>
                  <a:cubicBezTo>
                    <a:pt x="15" y="2028"/>
                    <a:pt x="0" y="1994"/>
                    <a:pt x="11" y="1954"/>
                  </a:cubicBezTo>
                  <a:lnTo>
                    <a:pt x="515" y="74"/>
                  </a:lnTo>
                  <a:cubicBezTo>
                    <a:pt x="526" y="33"/>
                    <a:pt x="559" y="0"/>
                    <a:pt x="588" y="0"/>
                  </a:cubicBezTo>
                  <a:close/>
                </a:path>
              </a:pathLst>
            </a:custGeom>
            <a:solidFill>
              <a:srgbClr val="004B7D"/>
            </a:solidFill>
            <a:ln w="9525">
              <a:noFill/>
            </a:ln>
          </p:spPr>
          <p:txBody>
            <a:bodyPr/>
            <a:p>
              <a:endParaRPr altLang="en-US" dirty="0" sz="1400" lang="zh-CN">
                <a:ea typeface="微软雅黑" panose="020B0503020204020204" pitchFamily="34" charset="-122"/>
              </a:endParaRPr>
            </a:p>
          </p:txBody>
        </p:sp>
      </p:grpSp>
      <p:sp>
        <p:nvSpPr>
          <p:cNvPr id="1049641" name="Freeform 29"/>
          <p:cNvSpPr/>
          <p:nvPr/>
        </p:nvSpPr>
        <p:spPr>
          <a:xfrm>
            <a:off x="1531888" y="576044"/>
            <a:ext cx="259717" cy="197584"/>
          </a:xfrm>
          <a:custGeom>
            <a:avLst/>
            <a:ahLst/>
            <a:cxnLst>
              <a:cxn ang="0">
                <a:pos x="663631" y="247672"/>
              </a:cxn>
              <a:cxn ang="0">
                <a:pos x="593534" y="318216"/>
              </a:cxn>
              <a:cxn ang="0">
                <a:pos x="406103" y="506078"/>
              </a:cxn>
              <a:cxn ang="0">
                <a:pos x="266671" y="506078"/>
              </a:cxn>
              <a:cxn ang="0">
                <a:pos x="473913" y="297513"/>
              </a:cxn>
              <a:cxn ang="0">
                <a:pos x="0" y="297513"/>
              </a:cxn>
              <a:cxn ang="0">
                <a:pos x="0" y="197830"/>
              </a:cxn>
              <a:cxn ang="0">
                <a:pos x="473913" y="197830"/>
              </a:cxn>
              <a:cxn ang="0">
                <a:pos x="278100" y="0"/>
              </a:cxn>
              <a:cxn ang="0">
                <a:pos x="417531" y="0"/>
              </a:cxn>
              <a:cxn ang="0">
                <a:pos x="593534" y="177127"/>
              </a:cxn>
              <a:cxn ang="0">
                <a:pos x="663631" y="247672"/>
              </a:cxn>
            </a:cxnLst>
            <a:rect l="0" t="0" r="0" b="0"/>
            <a:pathLst>
              <a:path w="871" h="660">
                <a:moveTo>
                  <a:pt x="871" y="323"/>
                </a:moveTo>
                <a:lnTo>
                  <a:pt x="779" y="415"/>
                </a:lnTo>
                <a:lnTo>
                  <a:pt x="533" y="660"/>
                </a:lnTo>
                <a:lnTo>
                  <a:pt x="350" y="660"/>
                </a:lnTo>
                <a:lnTo>
                  <a:pt x="622" y="388"/>
                </a:lnTo>
                <a:lnTo>
                  <a:pt x="0" y="388"/>
                </a:lnTo>
                <a:lnTo>
                  <a:pt x="0" y="258"/>
                </a:lnTo>
                <a:lnTo>
                  <a:pt x="622" y="258"/>
                </a:lnTo>
                <a:lnTo>
                  <a:pt x="365" y="0"/>
                </a:lnTo>
                <a:lnTo>
                  <a:pt x="548" y="0"/>
                </a:lnTo>
                <a:lnTo>
                  <a:pt x="779" y="231"/>
                </a:lnTo>
                <a:lnTo>
                  <a:pt x="871" y="323"/>
                </a:lnTo>
                <a:close/>
              </a:path>
            </a:pathLst>
          </a:custGeom>
          <a:solidFill>
            <a:srgbClr val="FFFFFF"/>
          </a:solidFill>
          <a:ln w="9525">
            <a:noFill/>
          </a:ln>
        </p:spPr>
        <p:txBody>
          <a:bodyPr/>
          <a:p>
            <a:endParaRPr altLang="en-US" dirty="0" sz="1400" lang="zh-CN">
              <a:ea typeface="微软雅黑" panose="020B0503020204020204" pitchFamily="34" charset="-122"/>
            </a:endParaRPr>
          </a:p>
        </p:txBody>
      </p:sp>
      <p:sp>
        <p:nvSpPr>
          <p:cNvPr id="1049642" name="TextBox 23"/>
          <p:cNvSpPr txBox="1"/>
          <p:nvPr/>
        </p:nvSpPr>
        <p:spPr>
          <a:xfrm>
            <a:off x="495546" y="519542"/>
            <a:ext cx="877779" cy="307811"/>
          </a:xfrm>
          <a:prstGeom prst="rect"/>
          <a:noFill/>
          <a:ln>
            <a:noFill/>
          </a:ln>
        </p:spPr>
        <p:txBody>
          <a:bodyPr anchor="ctr" anchorCtr="0" bIns="45713" compatLnSpc="1" lIns="91425" numCol="1" rIns="91425" rtlCol="0" tIns="45713" vert="horz" wrap="square">
            <a:spAutoFit/>
          </a:bodyPr>
          <a:lstStyle>
            <a:lvl1pPr>
              <a:defRPr b="1" sz="2800">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fontAlgn="base" marL="457200">
              <a:spcBef>
                <a:spcPct val="0"/>
              </a:spcBef>
              <a:spcAft>
                <a:spcPct val="0"/>
              </a:spcAft>
              <a:defRPr sz="2400">
                <a:solidFill>
                  <a:schemeClr val="tx2"/>
                </a:solidFill>
                <a:ea typeface="微软雅黑" panose="020B0503020204020204" pitchFamily="34" charset="-122"/>
              </a:defRPr>
            </a:lvl6pPr>
            <a:lvl7pPr fontAlgn="base" marL="914400">
              <a:spcBef>
                <a:spcPct val="0"/>
              </a:spcBef>
              <a:spcAft>
                <a:spcPct val="0"/>
              </a:spcAft>
              <a:defRPr sz="2400">
                <a:solidFill>
                  <a:schemeClr val="tx2"/>
                </a:solidFill>
                <a:ea typeface="微软雅黑" panose="020B0503020204020204" pitchFamily="34" charset="-122"/>
              </a:defRPr>
            </a:lvl7pPr>
            <a:lvl8pPr fontAlgn="base" marL="1371600">
              <a:spcBef>
                <a:spcPct val="0"/>
              </a:spcBef>
              <a:spcAft>
                <a:spcPct val="0"/>
              </a:spcAft>
              <a:defRPr sz="2400">
                <a:solidFill>
                  <a:schemeClr val="tx2"/>
                </a:solidFill>
                <a:ea typeface="微软雅黑" panose="020B0503020204020204" pitchFamily="34" charset="-122"/>
              </a:defRPr>
            </a:lvl8pPr>
            <a:lvl9pPr fontAlgn="base" marL="1828800">
              <a:spcBef>
                <a:spcPct val="0"/>
              </a:spcBef>
              <a:spcAft>
                <a:spcPct val="0"/>
              </a:spcAft>
              <a:defRPr sz="2400">
                <a:solidFill>
                  <a:schemeClr val="tx2"/>
                </a:solidFill>
                <a:ea typeface="微软雅黑" panose="020B0503020204020204" pitchFamily="34" charset="-122"/>
              </a:defRPr>
            </a:lvl9pPr>
          </a:lstStyle>
          <a:p>
            <a:pPr defTabSz="914217"/>
            <a:r>
              <a:rPr altLang="zh-CN" dirty="0" sz="1400" kern="0" lang="en-US">
                <a:solidFill>
                  <a:srgbClr val="FFFFFF"/>
                </a:solidFill>
                <a:latin typeface="微软雅黑" panose="020B0503020204020204" pitchFamily="34" charset="-122"/>
                <a:ea typeface="微软雅黑" panose="020B0503020204020204" pitchFamily="34" charset="-122"/>
              </a:rPr>
              <a:t>LOGO</a:t>
            </a:r>
            <a:endParaRPr altLang="en-US" dirty="0" sz="1400" kern="0" lang="zh-CN">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266" name=""/>
        <p:cNvGrpSpPr/>
        <p:nvPr/>
      </p:nvGrpSpPr>
      <p:grpSpPr>
        <a:xfrm>
          <a:off x="0" y="0"/>
          <a:ext cx="0" cy="0"/>
          <a:chOff x="0" y="0"/>
          <a:chExt cx="0" cy="0"/>
        </a:xfrm>
      </p:grpSpPr>
      <p:sp>
        <p:nvSpPr>
          <p:cNvPr id="1049643" name="TextBox 23"/>
          <p:cNvSpPr txBox="1"/>
          <p:nvPr/>
        </p:nvSpPr>
        <p:spPr>
          <a:xfrm>
            <a:off x="2241768" y="381294"/>
            <a:ext cx="4881400" cy="523305"/>
          </a:xfrm>
          <a:prstGeom prst="rect"/>
          <a:noFill/>
          <a:ln>
            <a:noFill/>
          </a:ln>
        </p:spPr>
        <p:txBody>
          <a:bodyPr anchor="ctr" anchorCtr="0" bIns="45713" compatLnSpc="1" lIns="91425" numCol="1" rIns="91425" rtlCol="0" tIns="45713" vert="horz" wrap="square">
            <a:spAutoFit/>
          </a:bodyPr>
          <a:lstStyle>
            <a:lvl1pPr>
              <a:defRPr b="1" sz="2800">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fontAlgn="base" marL="457200">
              <a:spcBef>
                <a:spcPct val="0"/>
              </a:spcBef>
              <a:spcAft>
                <a:spcPct val="0"/>
              </a:spcAft>
              <a:defRPr sz="2400">
                <a:solidFill>
                  <a:schemeClr val="tx2"/>
                </a:solidFill>
                <a:ea typeface="微软雅黑" panose="020B0503020204020204" pitchFamily="34" charset="-122"/>
              </a:defRPr>
            </a:lvl6pPr>
            <a:lvl7pPr fontAlgn="base" marL="914400">
              <a:spcBef>
                <a:spcPct val="0"/>
              </a:spcBef>
              <a:spcAft>
                <a:spcPct val="0"/>
              </a:spcAft>
              <a:defRPr sz="2400">
                <a:solidFill>
                  <a:schemeClr val="tx2"/>
                </a:solidFill>
                <a:ea typeface="微软雅黑" panose="020B0503020204020204" pitchFamily="34" charset="-122"/>
              </a:defRPr>
            </a:lvl7pPr>
            <a:lvl8pPr fontAlgn="base" marL="1371600">
              <a:spcBef>
                <a:spcPct val="0"/>
              </a:spcBef>
              <a:spcAft>
                <a:spcPct val="0"/>
              </a:spcAft>
              <a:defRPr sz="2400">
                <a:solidFill>
                  <a:schemeClr val="tx2"/>
                </a:solidFill>
                <a:ea typeface="微软雅黑" panose="020B0503020204020204" pitchFamily="34" charset="-122"/>
              </a:defRPr>
            </a:lvl8pPr>
            <a:lvl9pPr fontAlgn="base" marL="1828800">
              <a:spcBef>
                <a:spcPct val="0"/>
              </a:spcBef>
              <a:spcAft>
                <a:spcPct val="0"/>
              </a:spcAft>
              <a:defRPr sz="2400">
                <a:solidFill>
                  <a:schemeClr val="tx2"/>
                </a:solidFill>
                <a:ea typeface="微软雅黑" panose="020B0503020204020204" pitchFamily="34" charset="-122"/>
              </a:defRPr>
            </a:lvl9pPr>
          </a:lstStyle>
          <a:p>
            <a:pPr defTabSz="914217"/>
            <a:r>
              <a:rPr altLang="en-US" dirty="0" sz="2801" kern="0" lang="zh-CN">
                <a:solidFill>
                  <a:schemeClr val="tx1">
                    <a:lumMod val="65000"/>
                    <a:lumOff val="35000"/>
                  </a:schemeClr>
                </a:solidFill>
                <a:latin typeface="微软雅黑" panose="020B0503020204020204" pitchFamily="34" charset="-122"/>
                <a:ea typeface="微软雅黑" panose="020B0503020204020204" pitchFamily="34" charset="-122"/>
              </a:rPr>
              <a:t>二、特种设备使用管理要求</a:t>
            </a:r>
          </a:p>
        </p:txBody>
      </p:sp>
      <p:grpSp>
        <p:nvGrpSpPr>
          <p:cNvPr id="267" name="组合 4"/>
          <p:cNvGrpSpPr/>
          <p:nvPr/>
        </p:nvGrpSpPr>
        <p:grpSpPr>
          <a:xfrm>
            <a:off x="380038" y="442944"/>
            <a:ext cx="1735402" cy="428158"/>
            <a:chOff x="157476" y="152440"/>
            <a:chExt cx="2474408" cy="847436"/>
          </a:xfrm>
        </p:grpSpPr>
        <p:sp>
          <p:nvSpPr>
            <p:cNvPr id="1049644" name="Freeform 24"/>
            <p:cNvSpPr/>
            <p:nvPr/>
          </p:nvSpPr>
          <p:spPr>
            <a:xfrm>
              <a:off x="1332597" y="152440"/>
              <a:ext cx="1299287" cy="847436"/>
            </a:xfrm>
            <a:custGeom>
              <a:avLst/>
              <a:ahLst/>
              <a:cxnLst>
                <a:cxn ang="0">
                  <a:pos x="448270" y="0"/>
                </a:cxn>
                <a:cxn ang="0">
                  <a:pos x="2349604" y="0"/>
                </a:cxn>
                <a:cxn ang="0">
                  <a:pos x="2374000" y="55145"/>
                </a:cxn>
                <a:cxn ang="0">
                  <a:pos x="1989769" y="1497335"/>
                </a:cxn>
                <a:cxn ang="0">
                  <a:pos x="1934879" y="1553246"/>
                </a:cxn>
                <a:cxn ang="0">
                  <a:pos x="33544" y="1553246"/>
                </a:cxn>
                <a:cxn ang="0">
                  <a:pos x="8386" y="1497335"/>
                </a:cxn>
                <a:cxn ang="0">
                  <a:pos x="393380" y="55145"/>
                </a:cxn>
                <a:cxn ang="0">
                  <a:pos x="448270" y="0"/>
                </a:cxn>
              </a:cxnLst>
              <a:rect l="0" t="0" r="0" b="0"/>
              <a:pathLst>
                <a:path w="3125" h="2028">
                  <a:moveTo>
                    <a:pt x="588" y="0"/>
                  </a:moveTo>
                  <a:lnTo>
                    <a:pt x="3082" y="0"/>
                  </a:lnTo>
                  <a:cubicBezTo>
                    <a:pt x="3110" y="0"/>
                    <a:pt x="3125" y="32"/>
                    <a:pt x="3114" y="72"/>
                  </a:cubicBezTo>
                  <a:lnTo>
                    <a:pt x="2610" y="1955"/>
                  </a:lnTo>
                  <a:cubicBezTo>
                    <a:pt x="2599" y="1995"/>
                    <a:pt x="2567" y="2028"/>
                    <a:pt x="2538" y="2028"/>
                  </a:cubicBezTo>
                  <a:lnTo>
                    <a:pt x="44" y="2028"/>
                  </a:lnTo>
                  <a:cubicBezTo>
                    <a:pt x="15" y="2028"/>
                    <a:pt x="0" y="1995"/>
                    <a:pt x="11" y="1955"/>
                  </a:cubicBezTo>
                  <a:lnTo>
                    <a:pt x="516" y="72"/>
                  </a:lnTo>
                  <a:cubicBezTo>
                    <a:pt x="527" y="32"/>
                    <a:pt x="559" y="0"/>
                    <a:pt x="588" y="0"/>
                  </a:cubicBezTo>
                  <a:close/>
                </a:path>
              </a:pathLst>
            </a:custGeom>
            <a:solidFill>
              <a:srgbClr val="4BAF32"/>
            </a:solidFill>
            <a:ln w="9525">
              <a:noFill/>
            </a:ln>
          </p:spPr>
          <p:txBody>
            <a:bodyPr/>
            <a:p>
              <a:endParaRPr altLang="en-US" dirty="0" sz="1400" lang="zh-CN">
                <a:ea typeface="微软雅黑" panose="020B0503020204020204" pitchFamily="34" charset="-122"/>
              </a:endParaRPr>
            </a:p>
          </p:txBody>
        </p:sp>
        <p:sp>
          <p:nvSpPr>
            <p:cNvPr id="1049645" name="Freeform 22"/>
            <p:cNvSpPr/>
            <p:nvPr/>
          </p:nvSpPr>
          <p:spPr>
            <a:xfrm>
              <a:off x="157476" y="152440"/>
              <a:ext cx="1298421" cy="846571"/>
            </a:xfrm>
            <a:custGeom>
              <a:avLst/>
              <a:ahLst/>
              <a:cxnLst>
                <a:cxn ang="0">
                  <a:pos x="448114" y="0"/>
                </a:cxn>
                <a:cxn ang="0">
                  <a:pos x="2346501" y="0"/>
                </a:cxn>
                <a:cxn ang="0">
                  <a:pos x="2372412" y="56677"/>
                </a:cxn>
                <a:cxn ang="0">
                  <a:pos x="1988314" y="1496569"/>
                </a:cxn>
                <a:cxn ang="0">
                  <a:pos x="1932681" y="1553246"/>
                </a:cxn>
                <a:cxn ang="0">
                  <a:pos x="33532" y="1553246"/>
                </a:cxn>
                <a:cxn ang="0">
                  <a:pos x="8383" y="1496569"/>
                </a:cxn>
                <a:cxn ang="0">
                  <a:pos x="392481" y="56677"/>
                </a:cxn>
                <a:cxn ang="0">
                  <a:pos x="448114" y="0"/>
                </a:cxn>
              </a:cxnLst>
              <a:rect l="0" t="0" r="0" b="0"/>
              <a:pathLst>
                <a:path w="3124" h="2028">
                  <a:moveTo>
                    <a:pt x="588" y="0"/>
                  </a:moveTo>
                  <a:lnTo>
                    <a:pt x="3079" y="0"/>
                  </a:lnTo>
                  <a:cubicBezTo>
                    <a:pt x="3109" y="0"/>
                    <a:pt x="3124" y="33"/>
                    <a:pt x="3113" y="74"/>
                  </a:cubicBezTo>
                  <a:lnTo>
                    <a:pt x="2609" y="1954"/>
                  </a:lnTo>
                  <a:cubicBezTo>
                    <a:pt x="2598" y="1994"/>
                    <a:pt x="2565" y="2028"/>
                    <a:pt x="2536" y="2028"/>
                  </a:cubicBezTo>
                  <a:lnTo>
                    <a:pt x="44" y="2028"/>
                  </a:lnTo>
                  <a:cubicBezTo>
                    <a:pt x="15" y="2028"/>
                    <a:pt x="0" y="1994"/>
                    <a:pt x="11" y="1954"/>
                  </a:cubicBezTo>
                  <a:lnTo>
                    <a:pt x="515" y="74"/>
                  </a:lnTo>
                  <a:cubicBezTo>
                    <a:pt x="526" y="33"/>
                    <a:pt x="559" y="0"/>
                    <a:pt x="588" y="0"/>
                  </a:cubicBezTo>
                  <a:close/>
                </a:path>
              </a:pathLst>
            </a:custGeom>
            <a:solidFill>
              <a:srgbClr val="004B7D"/>
            </a:solidFill>
            <a:ln w="9525">
              <a:noFill/>
            </a:ln>
          </p:spPr>
          <p:txBody>
            <a:bodyPr/>
            <a:p>
              <a:endParaRPr altLang="en-US" dirty="0" sz="1400" lang="zh-CN">
                <a:ea typeface="微软雅黑" panose="020B0503020204020204" pitchFamily="34" charset="-122"/>
              </a:endParaRPr>
            </a:p>
          </p:txBody>
        </p:sp>
      </p:grpSp>
      <p:sp>
        <p:nvSpPr>
          <p:cNvPr id="1049646" name="Freeform 29"/>
          <p:cNvSpPr/>
          <p:nvPr/>
        </p:nvSpPr>
        <p:spPr>
          <a:xfrm>
            <a:off x="1531888" y="576044"/>
            <a:ext cx="259717" cy="197584"/>
          </a:xfrm>
          <a:custGeom>
            <a:avLst/>
            <a:ahLst/>
            <a:cxnLst>
              <a:cxn ang="0">
                <a:pos x="663631" y="247672"/>
              </a:cxn>
              <a:cxn ang="0">
                <a:pos x="593534" y="318216"/>
              </a:cxn>
              <a:cxn ang="0">
                <a:pos x="406103" y="506078"/>
              </a:cxn>
              <a:cxn ang="0">
                <a:pos x="266671" y="506078"/>
              </a:cxn>
              <a:cxn ang="0">
                <a:pos x="473913" y="297513"/>
              </a:cxn>
              <a:cxn ang="0">
                <a:pos x="0" y="297513"/>
              </a:cxn>
              <a:cxn ang="0">
                <a:pos x="0" y="197830"/>
              </a:cxn>
              <a:cxn ang="0">
                <a:pos x="473913" y="197830"/>
              </a:cxn>
              <a:cxn ang="0">
                <a:pos x="278100" y="0"/>
              </a:cxn>
              <a:cxn ang="0">
                <a:pos x="417531" y="0"/>
              </a:cxn>
              <a:cxn ang="0">
                <a:pos x="593534" y="177127"/>
              </a:cxn>
              <a:cxn ang="0">
                <a:pos x="663631" y="247672"/>
              </a:cxn>
            </a:cxnLst>
            <a:rect l="0" t="0" r="0" b="0"/>
            <a:pathLst>
              <a:path w="871" h="660">
                <a:moveTo>
                  <a:pt x="871" y="323"/>
                </a:moveTo>
                <a:lnTo>
                  <a:pt x="779" y="415"/>
                </a:lnTo>
                <a:lnTo>
                  <a:pt x="533" y="660"/>
                </a:lnTo>
                <a:lnTo>
                  <a:pt x="350" y="660"/>
                </a:lnTo>
                <a:lnTo>
                  <a:pt x="622" y="388"/>
                </a:lnTo>
                <a:lnTo>
                  <a:pt x="0" y="388"/>
                </a:lnTo>
                <a:lnTo>
                  <a:pt x="0" y="258"/>
                </a:lnTo>
                <a:lnTo>
                  <a:pt x="622" y="258"/>
                </a:lnTo>
                <a:lnTo>
                  <a:pt x="365" y="0"/>
                </a:lnTo>
                <a:lnTo>
                  <a:pt x="548" y="0"/>
                </a:lnTo>
                <a:lnTo>
                  <a:pt x="779" y="231"/>
                </a:lnTo>
                <a:lnTo>
                  <a:pt x="871" y="323"/>
                </a:lnTo>
                <a:close/>
              </a:path>
            </a:pathLst>
          </a:custGeom>
          <a:solidFill>
            <a:srgbClr val="FFFFFF"/>
          </a:solidFill>
          <a:ln w="9525">
            <a:noFill/>
          </a:ln>
        </p:spPr>
        <p:txBody>
          <a:bodyPr/>
          <a:p>
            <a:endParaRPr altLang="en-US" dirty="0" sz="1400" lang="zh-CN">
              <a:ea typeface="微软雅黑" panose="020B0503020204020204" pitchFamily="34" charset="-122"/>
            </a:endParaRPr>
          </a:p>
        </p:txBody>
      </p:sp>
      <p:sp>
        <p:nvSpPr>
          <p:cNvPr id="1049647" name="TextBox 23"/>
          <p:cNvSpPr txBox="1"/>
          <p:nvPr/>
        </p:nvSpPr>
        <p:spPr>
          <a:xfrm>
            <a:off x="495546" y="519542"/>
            <a:ext cx="877779" cy="307811"/>
          </a:xfrm>
          <a:prstGeom prst="rect"/>
          <a:noFill/>
          <a:ln>
            <a:noFill/>
          </a:ln>
        </p:spPr>
        <p:txBody>
          <a:bodyPr anchor="ctr" anchorCtr="0" bIns="45713" compatLnSpc="1" lIns="91425" numCol="1" rIns="91425" rtlCol="0" tIns="45713" vert="horz" wrap="square">
            <a:spAutoFit/>
          </a:bodyPr>
          <a:lstStyle>
            <a:lvl1pPr>
              <a:defRPr b="1" sz="2800">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fontAlgn="base" marL="457200">
              <a:spcBef>
                <a:spcPct val="0"/>
              </a:spcBef>
              <a:spcAft>
                <a:spcPct val="0"/>
              </a:spcAft>
              <a:defRPr sz="2400">
                <a:solidFill>
                  <a:schemeClr val="tx2"/>
                </a:solidFill>
                <a:ea typeface="微软雅黑" panose="020B0503020204020204" pitchFamily="34" charset="-122"/>
              </a:defRPr>
            </a:lvl6pPr>
            <a:lvl7pPr fontAlgn="base" marL="914400">
              <a:spcBef>
                <a:spcPct val="0"/>
              </a:spcBef>
              <a:spcAft>
                <a:spcPct val="0"/>
              </a:spcAft>
              <a:defRPr sz="2400">
                <a:solidFill>
                  <a:schemeClr val="tx2"/>
                </a:solidFill>
                <a:ea typeface="微软雅黑" panose="020B0503020204020204" pitchFamily="34" charset="-122"/>
              </a:defRPr>
            </a:lvl7pPr>
            <a:lvl8pPr fontAlgn="base" marL="1371600">
              <a:spcBef>
                <a:spcPct val="0"/>
              </a:spcBef>
              <a:spcAft>
                <a:spcPct val="0"/>
              </a:spcAft>
              <a:defRPr sz="2400">
                <a:solidFill>
                  <a:schemeClr val="tx2"/>
                </a:solidFill>
                <a:ea typeface="微软雅黑" panose="020B0503020204020204" pitchFamily="34" charset="-122"/>
              </a:defRPr>
            </a:lvl8pPr>
            <a:lvl9pPr fontAlgn="base" marL="1828800">
              <a:spcBef>
                <a:spcPct val="0"/>
              </a:spcBef>
              <a:spcAft>
                <a:spcPct val="0"/>
              </a:spcAft>
              <a:defRPr sz="2400">
                <a:solidFill>
                  <a:schemeClr val="tx2"/>
                </a:solidFill>
                <a:ea typeface="微软雅黑" panose="020B0503020204020204" pitchFamily="34" charset="-122"/>
              </a:defRPr>
            </a:lvl9pPr>
          </a:lstStyle>
          <a:p>
            <a:pPr defTabSz="914217"/>
            <a:r>
              <a:rPr altLang="zh-CN" dirty="0" sz="1400" kern="0" lang="en-US">
                <a:solidFill>
                  <a:srgbClr val="FFFFFF"/>
                </a:solidFill>
                <a:latin typeface="微软雅黑" panose="020B0503020204020204" pitchFamily="34" charset="-122"/>
                <a:ea typeface="微软雅黑" panose="020B0503020204020204" pitchFamily="34" charset="-122"/>
              </a:rPr>
              <a:t>LOGO</a:t>
            </a:r>
            <a:endParaRPr altLang="en-US" dirty="0" sz="1400" kern="0" lang="zh-CN">
              <a:solidFill>
                <a:srgbClr val="FFFFFF"/>
              </a:solidFill>
              <a:latin typeface="微软雅黑" panose="020B0503020204020204" pitchFamily="34" charset="-122"/>
              <a:ea typeface="微软雅黑" panose="020B0503020204020204" pitchFamily="34" charset="-122"/>
            </a:endParaRPr>
          </a:p>
        </p:txBody>
      </p:sp>
      <p:sp>
        <p:nvSpPr>
          <p:cNvPr id="1049648" name="矩形 9"/>
          <p:cNvSpPr/>
          <p:nvPr/>
        </p:nvSpPr>
        <p:spPr>
          <a:xfrm>
            <a:off x="728234" y="2338307"/>
            <a:ext cx="10543440" cy="1867332"/>
          </a:xfrm>
          <a:prstGeom prst="rect"/>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31" compatLnSpc="1" forceAA="0" fromWordArt="0" horzOverflow="overflow" lIns="91461" numCol="1" rIns="91461" rot="0" rtlCol="0" spcCol="0" spcFirstLastPara="0" tIns="45731" vert="horz" vertOverflow="overflow" wrap="square">
            <a:prstTxWarp prst="textNoShape"/>
            <a:noAutofit/>
          </a:bodyPr>
          <a:p>
            <a:pPr algn="ctr"/>
            <a:endParaRPr altLang="en-US" lang="zh-CN"/>
          </a:p>
        </p:txBody>
      </p:sp>
      <p:sp>
        <p:nvSpPr>
          <p:cNvPr id="1049649" name="矩形 10"/>
          <p:cNvSpPr/>
          <p:nvPr/>
        </p:nvSpPr>
        <p:spPr>
          <a:xfrm>
            <a:off x="1582518" y="2950561"/>
            <a:ext cx="9490370" cy="1064448"/>
          </a:xfrm>
          <a:prstGeom prst="rect"/>
        </p:spPr>
        <p:txBody>
          <a:bodyPr wrap="square">
            <a:spAutoFit/>
          </a:bodyPr>
          <a:p>
            <a:pPr algn="just">
              <a:lnSpc>
                <a:spcPts val="2601"/>
              </a:lnSpc>
              <a:buClr>
                <a:srgbClr val="0068AE"/>
              </a:buClr>
            </a:pPr>
            <a:r>
              <a:rPr altLang="zh-CN" dirty="0" sz="2000" lang="en-US">
                <a:latin typeface="微软雅黑" panose="020B0503020204020204" pitchFamily="34" charset="-122"/>
                <a:ea typeface="微软雅黑" panose="020B0503020204020204" pitchFamily="34" charset="-122"/>
                <a:cs typeface="Lucida Sans Unicode" panose="020B0602030504020204" charset="0"/>
              </a:rPr>
              <a:t>《</a:t>
            </a:r>
            <a:r>
              <a:rPr altLang="en-US" dirty="0" sz="2000" lang="zh-CN">
                <a:latin typeface="微软雅黑" panose="020B0503020204020204" pitchFamily="34" charset="-122"/>
                <a:ea typeface="微软雅黑" panose="020B0503020204020204" pitchFamily="34" charset="-122"/>
                <a:cs typeface="Lucida Sans Unicode" panose="020B0602030504020204" charset="0"/>
              </a:rPr>
              <a:t>中华人民共和国特种设备安全法</a:t>
            </a:r>
            <a:r>
              <a:rPr altLang="zh-CN" dirty="0" sz="2000" lang="en-US">
                <a:latin typeface="微软雅黑" panose="020B0503020204020204" pitchFamily="34" charset="-122"/>
                <a:ea typeface="微软雅黑" panose="020B0503020204020204" pitchFamily="34" charset="-122"/>
                <a:cs typeface="Lucida Sans Unicode" panose="020B0602030504020204" charset="0"/>
              </a:rPr>
              <a:t>》</a:t>
            </a:r>
          </a:p>
          <a:p>
            <a:pPr algn="just">
              <a:lnSpc>
                <a:spcPts val="2601"/>
              </a:lnSpc>
              <a:buClr>
                <a:srgbClr val="0068AE"/>
              </a:buClr>
            </a:pPr>
            <a:r>
              <a:rPr altLang="zh-CN" dirty="0" sz="2000" lang="en-US">
                <a:latin typeface="微软雅黑" panose="020B0503020204020204" pitchFamily="34" charset="-122"/>
                <a:ea typeface="微软雅黑" panose="020B0503020204020204" pitchFamily="34" charset="-122"/>
                <a:cs typeface="Lucida Sans Unicode" panose="020B0602030504020204" charset="0"/>
              </a:rPr>
              <a:t>    </a:t>
            </a:r>
            <a:r>
              <a:rPr altLang="en-US" dirty="0" sz="2000" lang="zh-CN">
                <a:latin typeface="微软雅黑" panose="020B0503020204020204" pitchFamily="34" charset="-122"/>
                <a:ea typeface="微软雅黑" panose="020B0503020204020204" pitchFamily="34" charset="-122"/>
                <a:cs typeface="Lucida Sans Unicode" panose="020B0602030504020204" charset="0"/>
              </a:rPr>
              <a:t>由中华人民共和国十二届全国人民代表大会常务委员会第三次会议于</a:t>
            </a:r>
            <a:r>
              <a:rPr altLang="zh-CN" dirty="0" sz="2000" lang="en-US">
                <a:latin typeface="微软雅黑" panose="020B0503020204020204" pitchFamily="34" charset="-122"/>
                <a:ea typeface="微软雅黑" panose="020B0503020204020204" pitchFamily="34" charset="-122"/>
                <a:cs typeface="Lucida Sans Unicode" panose="020B0602030504020204" charset="0"/>
              </a:rPr>
              <a:t>2013</a:t>
            </a:r>
            <a:r>
              <a:rPr altLang="en-US" dirty="0" sz="2000" lang="zh-CN">
                <a:latin typeface="微软雅黑" panose="020B0503020204020204" pitchFamily="34" charset="-122"/>
                <a:ea typeface="微软雅黑" panose="020B0503020204020204" pitchFamily="34" charset="-122"/>
                <a:cs typeface="Lucida Sans Unicode" panose="020B0602030504020204" charset="0"/>
              </a:rPr>
              <a:t>年</a:t>
            </a:r>
            <a:r>
              <a:rPr altLang="zh-CN" dirty="0" sz="2000" lang="en-US">
                <a:latin typeface="微软雅黑" panose="020B0503020204020204" pitchFamily="34" charset="-122"/>
                <a:ea typeface="微软雅黑" panose="020B0503020204020204" pitchFamily="34" charset="-122"/>
                <a:cs typeface="Lucida Sans Unicode" panose="020B0602030504020204" charset="0"/>
              </a:rPr>
              <a:t>6</a:t>
            </a:r>
            <a:r>
              <a:rPr altLang="en-US" dirty="0" sz="2000" lang="zh-CN">
                <a:latin typeface="微软雅黑" panose="020B0503020204020204" pitchFamily="34" charset="-122"/>
                <a:ea typeface="微软雅黑" panose="020B0503020204020204" pitchFamily="34" charset="-122"/>
                <a:cs typeface="Lucida Sans Unicode" panose="020B0602030504020204" charset="0"/>
              </a:rPr>
              <a:t>月</a:t>
            </a:r>
            <a:r>
              <a:rPr altLang="zh-CN" dirty="0" sz="2000" lang="en-US">
                <a:latin typeface="微软雅黑" panose="020B0503020204020204" pitchFamily="34" charset="-122"/>
                <a:ea typeface="微软雅黑" panose="020B0503020204020204" pitchFamily="34" charset="-122"/>
                <a:cs typeface="Lucida Sans Unicode" panose="020B0602030504020204" charset="0"/>
              </a:rPr>
              <a:t>29</a:t>
            </a:r>
            <a:r>
              <a:rPr altLang="en-US" dirty="0" sz="2000" lang="zh-CN">
                <a:latin typeface="微软雅黑" panose="020B0503020204020204" pitchFamily="34" charset="-122"/>
                <a:ea typeface="微软雅黑" panose="020B0503020204020204" pitchFamily="34" charset="-122"/>
                <a:cs typeface="Lucida Sans Unicode" panose="020B0602030504020204" charset="0"/>
              </a:rPr>
              <a:t>日通过，</a:t>
            </a:r>
            <a:r>
              <a:rPr altLang="zh-CN" dirty="0" sz="2000" lang="en-US">
                <a:latin typeface="微软雅黑" panose="020B0503020204020204" pitchFamily="34" charset="-122"/>
                <a:ea typeface="微软雅黑" panose="020B0503020204020204" pitchFamily="34" charset="-122"/>
                <a:cs typeface="Lucida Sans Unicode" panose="020B0602030504020204" charset="0"/>
              </a:rPr>
              <a:t>2014</a:t>
            </a:r>
            <a:r>
              <a:rPr altLang="en-US" dirty="0" sz="2000" lang="zh-CN">
                <a:latin typeface="微软雅黑" panose="020B0503020204020204" pitchFamily="34" charset="-122"/>
                <a:ea typeface="微软雅黑" panose="020B0503020204020204" pitchFamily="34" charset="-122"/>
                <a:cs typeface="Lucida Sans Unicode" panose="020B0602030504020204" charset="0"/>
              </a:rPr>
              <a:t>年</a:t>
            </a:r>
            <a:r>
              <a:rPr altLang="zh-CN" dirty="0" sz="2000" lang="en-US">
                <a:latin typeface="微软雅黑" panose="020B0503020204020204" pitchFamily="34" charset="-122"/>
                <a:ea typeface="微软雅黑" panose="020B0503020204020204" pitchFamily="34" charset="-122"/>
                <a:cs typeface="Lucida Sans Unicode" panose="020B0602030504020204" charset="0"/>
              </a:rPr>
              <a:t>1</a:t>
            </a:r>
            <a:r>
              <a:rPr altLang="en-US" dirty="0" sz="2000" lang="zh-CN">
                <a:latin typeface="微软雅黑" panose="020B0503020204020204" pitchFamily="34" charset="-122"/>
                <a:ea typeface="微软雅黑" panose="020B0503020204020204" pitchFamily="34" charset="-122"/>
                <a:cs typeface="Lucida Sans Unicode" panose="020B0602030504020204" charset="0"/>
              </a:rPr>
              <a:t>月</a:t>
            </a:r>
            <a:r>
              <a:rPr altLang="zh-CN" dirty="0" sz="2000" lang="en-US">
                <a:latin typeface="微软雅黑" panose="020B0503020204020204" pitchFamily="34" charset="-122"/>
                <a:ea typeface="微软雅黑" panose="020B0503020204020204" pitchFamily="34" charset="-122"/>
                <a:cs typeface="Lucida Sans Unicode" panose="020B0602030504020204" charset="0"/>
              </a:rPr>
              <a:t>1</a:t>
            </a:r>
            <a:r>
              <a:rPr altLang="en-US" dirty="0" sz="2000" lang="zh-CN">
                <a:latin typeface="微软雅黑" panose="020B0503020204020204" pitchFamily="34" charset="-122"/>
                <a:ea typeface="微软雅黑" panose="020B0503020204020204" pitchFamily="34" charset="-122"/>
                <a:cs typeface="Lucida Sans Unicode" panose="020B0602030504020204" charset="0"/>
              </a:rPr>
              <a:t>日起实施</a:t>
            </a:r>
          </a:p>
        </p:txBody>
      </p:sp>
      <p:sp>
        <p:nvSpPr>
          <p:cNvPr id="1049650" name="wallet-filled-money-tool_60484"/>
          <p:cNvSpPr>
            <a:spLocks noChangeAspect="1"/>
          </p:cNvSpPr>
          <p:nvPr/>
        </p:nvSpPr>
        <p:spPr bwMode="auto">
          <a:xfrm>
            <a:off x="1001017" y="2549680"/>
            <a:ext cx="418279" cy="400881"/>
          </a:xfrm>
          <a:custGeom>
            <a:avLst/>
            <a:gdLst>
              <a:gd name="connsiteX0" fmla="*/ 413212 w 608062"/>
              <a:gd name="connsiteY0" fmla="*/ 336089 h 582771"/>
              <a:gd name="connsiteX1" fmla="*/ 402712 w 608062"/>
              <a:gd name="connsiteY1" fmla="*/ 339771 h 582771"/>
              <a:gd name="connsiteX2" fmla="*/ 396155 w 608062"/>
              <a:gd name="connsiteY2" fmla="*/ 353117 h 582771"/>
              <a:gd name="connsiteX3" fmla="*/ 396155 w 608062"/>
              <a:gd name="connsiteY3" fmla="*/ 364468 h 582771"/>
              <a:gd name="connsiteX4" fmla="*/ 413212 w 608062"/>
              <a:gd name="connsiteY4" fmla="*/ 381496 h 582771"/>
              <a:gd name="connsiteX5" fmla="*/ 424584 w 608062"/>
              <a:gd name="connsiteY5" fmla="*/ 381496 h 582771"/>
              <a:gd name="connsiteX6" fmla="*/ 441641 w 608062"/>
              <a:gd name="connsiteY6" fmla="*/ 364468 h 582771"/>
              <a:gd name="connsiteX7" fmla="*/ 441641 w 608062"/>
              <a:gd name="connsiteY7" fmla="*/ 353117 h 582771"/>
              <a:gd name="connsiteX8" fmla="*/ 424584 w 608062"/>
              <a:gd name="connsiteY8" fmla="*/ 336089 h 582771"/>
              <a:gd name="connsiteX9" fmla="*/ 416081 w 608062"/>
              <a:gd name="connsiteY9" fmla="*/ 336089 h 582771"/>
              <a:gd name="connsiteX10" fmla="*/ 370339 w 608062"/>
              <a:gd name="connsiteY10" fmla="*/ 285620 h 582771"/>
              <a:gd name="connsiteX11" fmla="*/ 523596 w 608062"/>
              <a:gd name="connsiteY11" fmla="*/ 285620 h 582771"/>
              <a:gd name="connsiteX12" fmla="*/ 561757 w 608062"/>
              <a:gd name="connsiteY12" fmla="*/ 285620 h 582771"/>
              <a:gd name="connsiteX13" fmla="*/ 572360 w 608062"/>
              <a:gd name="connsiteY13" fmla="*/ 285620 h 582771"/>
              <a:gd name="connsiteX14" fmla="*/ 573026 w 608062"/>
              <a:gd name="connsiteY14" fmla="*/ 285620 h 582771"/>
              <a:gd name="connsiteX15" fmla="*/ 573948 w 608062"/>
              <a:gd name="connsiteY15" fmla="*/ 285620 h 582771"/>
              <a:gd name="connsiteX16" fmla="*/ 585012 w 608062"/>
              <a:gd name="connsiteY16" fmla="*/ 287461 h 582771"/>
              <a:gd name="connsiteX17" fmla="*/ 596947 w 608062"/>
              <a:gd name="connsiteY17" fmla="*/ 294568 h 582771"/>
              <a:gd name="connsiteX18" fmla="*/ 608062 w 608062"/>
              <a:gd name="connsiteY18" fmla="*/ 319726 h 582771"/>
              <a:gd name="connsiteX19" fmla="*/ 608062 w 608062"/>
              <a:gd name="connsiteY19" fmla="*/ 395609 h 582771"/>
              <a:gd name="connsiteX20" fmla="*/ 596947 w 608062"/>
              <a:gd name="connsiteY20" fmla="*/ 420767 h 582771"/>
              <a:gd name="connsiteX21" fmla="*/ 585012 w 608062"/>
              <a:gd name="connsiteY21" fmla="*/ 427874 h 582771"/>
              <a:gd name="connsiteX22" fmla="*/ 573948 w 608062"/>
              <a:gd name="connsiteY22" fmla="*/ 429715 h 582771"/>
              <a:gd name="connsiteX23" fmla="*/ 573026 w 608062"/>
              <a:gd name="connsiteY23" fmla="*/ 429715 h 582771"/>
              <a:gd name="connsiteX24" fmla="*/ 370339 w 608062"/>
              <a:gd name="connsiteY24" fmla="*/ 429715 h 582771"/>
              <a:gd name="connsiteX25" fmla="*/ 336174 w 608062"/>
              <a:gd name="connsiteY25" fmla="*/ 395609 h 582771"/>
              <a:gd name="connsiteX26" fmla="*/ 336174 w 608062"/>
              <a:gd name="connsiteY26" fmla="*/ 357821 h 582771"/>
              <a:gd name="connsiteX27" fmla="*/ 336174 w 608062"/>
              <a:gd name="connsiteY27" fmla="*/ 347287 h 582771"/>
              <a:gd name="connsiteX28" fmla="*/ 336174 w 608062"/>
              <a:gd name="connsiteY28" fmla="*/ 336703 h 582771"/>
              <a:gd name="connsiteX29" fmla="*/ 336174 w 608062"/>
              <a:gd name="connsiteY29" fmla="*/ 319726 h 582771"/>
              <a:gd name="connsiteX30" fmla="*/ 370339 w 608062"/>
              <a:gd name="connsiteY30" fmla="*/ 285620 h 582771"/>
              <a:gd name="connsiteX31" fmla="*/ 34208 w 608062"/>
              <a:gd name="connsiteY31" fmla="*/ 134822 h 582771"/>
              <a:gd name="connsiteX32" fmla="*/ 54539 w 608062"/>
              <a:gd name="connsiteY32" fmla="*/ 134822 h 582771"/>
              <a:gd name="connsiteX33" fmla="*/ 60633 w 608062"/>
              <a:gd name="connsiteY33" fmla="*/ 134822 h 582771"/>
              <a:gd name="connsiteX34" fmla="*/ 93407 w 608062"/>
              <a:gd name="connsiteY34" fmla="*/ 134822 h 582771"/>
              <a:gd name="connsiteX35" fmla="*/ 132327 w 608062"/>
              <a:gd name="connsiteY35" fmla="*/ 134822 h 582771"/>
              <a:gd name="connsiteX36" fmla="*/ 429142 w 608062"/>
              <a:gd name="connsiteY36" fmla="*/ 134822 h 582771"/>
              <a:gd name="connsiteX37" fmla="*/ 509900 w 608062"/>
              <a:gd name="connsiteY37" fmla="*/ 134822 h 582771"/>
              <a:gd name="connsiteX38" fmla="*/ 520501 w 608062"/>
              <a:gd name="connsiteY38" fmla="*/ 134822 h 582771"/>
              <a:gd name="connsiteX39" fmla="*/ 531101 w 608062"/>
              <a:gd name="connsiteY39" fmla="*/ 134822 h 582771"/>
              <a:gd name="connsiteX40" fmla="*/ 538885 w 608062"/>
              <a:gd name="connsiteY40" fmla="*/ 134822 h 582771"/>
              <a:gd name="connsiteX41" fmla="*/ 572940 w 608062"/>
              <a:gd name="connsiteY41" fmla="*/ 168926 h 582771"/>
              <a:gd name="connsiteX42" fmla="*/ 572940 w 608062"/>
              <a:gd name="connsiteY42" fmla="*/ 261982 h 582771"/>
              <a:gd name="connsiteX43" fmla="*/ 565719 w 608062"/>
              <a:gd name="connsiteY43" fmla="*/ 261982 h 582771"/>
              <a:gd name="connsiteX44" fmla="*/ 555119 w 608062"/>
              <a:gd name="connsiteY44" fmla="*/ 261982 h 582771"/>
              <a:gd name="connsiteX45" fmla="*/ 544518 w 608062"/>
              <a:gd name="connsiteY45" fmla="*/ 261982 h 582771"/>
              <a:gd name="connsiteX46" fmla="*/ 370301 w 608062"/>
              <a:gd name="connsiteY46" fmla="*/ 261982 h 582771"/>
              <a:gd name="connsiteX47" fmla="*/ 363388 w 608062"/>
              <a:gd name="connsiteY47" fmla="*/ 262391 h 582771"/>
              <a:gd name="connsiteX48" fmla="*/ 328770 w 608062"/>
              <a:gd name="connsiteY48" fmla="*/ 279468 h 582771"/>
              <a:gd name="connsiteX49" fmla="*/ 312331 w 608062"/>
              <a:gd name="connsiteY49" fmla="*/ 319861 h 582771"/>
              <a:gd name="connsiteX50" fmla="*/ 312331 w 608062"/>
              <a:gd name="connsiteY50" fmla="*/ 343279 h 582771"/>
              <a:gd name="connsiteX51" fmla="*/ 312331 w 608062"/>
              <a:gd name="connsiteY51" fmla="*/ 353863 h 582771"/>
              <a:gd name="connsiteX52" fmla="*/ 312331 w 608062"/>
              <a:gd name="connsiteY52" fmla="*/ 364446 h 582771"/>
              <a:gd name="connsiteX53" fmla="*/ 312331 w 608062"/>
              <a:gd name="connsiteY53" fmla="*/ 395636 h 582771"/>
              <a:gd name="connsiteX54" fmla="*/ 370352 w 608062"/>
              <a:gd name="connsiteY54" fmla="*/ 453617 h 582771"/>
              <a:gd name="connsiteX55" fmla="*/ 572940 w 608062"/>
              <a:gd name="connsiteY55" fmla="*/ 453617 h 582771"/>
              <a:gd name="connsiteX56" fmla="*/ 572940 w 608062"/>
              <a:gd name="connsiteY56" fmla="*/ 548719 h 582771"/>
              <a:gd name="connsiteX57" fmla="*/ 538783 w 608062"/>
              <a:gd name="connsiteY57" fmla="*/ 582771 h 582771"/>
              <a:gd name="connsiteX58" fmla="*/ 34157 w 608062"/>
              <a:gd name="connsiteY58" fmla="*/ 582771 h 582771"/>
              <a:gd name="connsiteX59" fmla="*/ 0 w 608062"/>
              <a:gd name="connsiteY59" fmla="*/ 548719 h 582771"/>
              <a:gd name="connsiteX60" fmla="*/ 0 w 608062"/>
              <a:gd name="connsiteY60" fmla="*/ 211875 h 582771"/>
              <a:gd name="connsiteX61" fmla="*/ 0 w 608062"/>
              <a:gd name="connsiteY61" fmla="*/ 173016 h 582771"/>
              <a:gd name="connsiteX62" fmla="*/ 0 w 608062"/>
              <a:gd name="connsiteY62" fmla="*/ 168926 h 582771"/>
              <a:gd name="connsiteX63" fmla="*/ 1229 w 608062"/>
              <a:gd name="connsiteY63" fmla="*/ 159978 h 582771"/>
              <a:gd name="connsiteX64" fmla="*/ 7528 w 608062"/>
              <a:gd name="connsiteY64" fmla="*/ 147656 h 582771"/>
              <a:gd name="connsiteX65" fmla="*/ 34208 w 608062"/>
              <a:gd name="connsiteY65" fmla="*/ 134822 h 582771"/>
              <a:gd name="connsiteX66" fmla="*/ 459702 w 608062"/>
              <a:gd name="connsiteY66" fmla="*/ 46827 h 582771"/>
              <a:gd name="connsiteX67" fmla="*/ 492623 w 608062"/>
              <a:gd name="connsiteY67" fmla="*/ 71966 h 582771"/>
              <a:gd name="connsiteX68" fmla="*/ 503273 w 608062"/>
              <a:gd name="connsiteY68" fmla="*/ 110900 h 582771"/>
              <a:gd name="connsiteX69" fmla="*/ 417257 w 608062"/>
              <a:gd name="connsiteY69" fmla="*/ 110900 h 582771"/>
              <a:gd name="connsiteX70" fmla="*/ 219882 w 608062"/>
              <a:gd name="connsiteY70" fmla="*/ 110900 h 582771"/>
              <a:gd name="connsiteX71" fmla="*/ 393757 w 608062"/>
              <a:gd name="connsiteY71" fmla="*/ 63586 h 582771"/>
              <a:gd name="connsiteX72" fmla="*/ 450691 w 608062"/>
              <a:gd name="connsiteY72" fmla="*/ 48053 h 582771"/>
              <a:gd name="connsiteX73" fmla="*/ 459702 w 608062"/>
              <a:gd name="connsiteY73" fmla="*/ 46827 h 582771"/>
              <a:gd name="connsiteX74" fmla="*/ 351961 w 608062"/>
              <a:gd name="connsiteY74" fmla="*/ 1805 h 582771"/>
              <a:gd name="connsiteX75" fmla="*/ 371657 w 608062"/>
              <a:gd name="connsiteY75" fmla="*/ 18993 h 582771"/>
              <a:gd name="connsiteX76" fmla="*/ 384511 w 608062"/>
              <a:gd name="connsiteY76" fmla="*/ 44858 h 582771"/>
              <a:gd name="connsiteX77" fmla="*/ 142137 w 608062"/>
              <a:gd name="connsiteY77" fmla="*/ 110900 h 582771"/>
              <a:gd name="connsiteX78" fmla="*/ 108953 w 608062"/>
              <a:gd name="connsiteY78" fmla="*/ 110900 h 582771"/>
              <a:gd name="connsiteX79" fmla="*/ 325927 w 608062"/>
              <a:gd name="connsiteY79" fmla="*/ 3556 h 582771"/>
              <a:gd name="connsiteX80" fmla="*/ 351961 w 608062"/>
              <a:gd name="connsiteY80" fmla="*/ 1805 h 582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08062" h="582771">
                <a:moveTo>
                  <a:pt x="413212" y="336089"/>
                </a:moveTo>
                <a:cubicBezTo>
                  <a:pt x="409268" y="336089"/>
                  <a:pt x="405631" y="337521"/>
                  <a:pt x="402712" y="339771"/>
                </a:cubicBezTo>
                <a:cubicBezTo>
                  <a:pt x="398665" y="342839"/>
                  <a:pt x="396155" y="347696"/>
                  <a:pt x="396155" y="353117"/>
                </a:cubicBezTo>
                <a:lnTo>
                  <a:pt x="396155" y="364468"/>
                </a:lnTo>
                <a:cubicBezTo>
                  <a:pt x="396155" y="373877"/>
                  <a:pt x="403787" y="381496"/>
                  <a:pt x="413212" y="381496"/>
                </a:cubicBezTo>
                <a:lnTo>
                  <a:pt x="424584" y="381496"/>
                </a:lnTo>
                <a:cubicBezTo>
                  <a:pt x="434009" y="381496"/>
                  <a:pt x="441641" y="373877"/>
                  <a:pt x="441641" y="364468"/>
                </a:cubicBezTo>
                <a:lnTo>
                  <a:pt x="441641" y="353117"/>
                </a:lnTo>
                <a:cubicBezTo>
                  <a:pt x="441641" y="343708"/>
                  <a:pt x="434009" y="336089"/>
                  <a:pt x="424584" y="336089"/>
                </a:cubicBezTo>
                <a:lnTo>
                  <a:pt x="416081" y="336089"/>
                </a:lnTo>
                <a:close/>
                <a:moveTo>
                  <a:pt x="370339" y="285620"/>
                </a:moveTo>
                <a:lnTo>
                  <a:pt x="523596" y="285620"/>
                </a:lnTo>
                <a:lnTo>
                  <a:pt x="561757" y="285620"/>
                </a:lnTo>
                <a:lnTo>
                  <a:pt x="572360" y="285620"/>
                </a:lnTo>
                <a:lnTo>
                  <a:pt x="573026" y="285620"/>
                </a:lnTo>
                <a:lnTo>
                  <a:pt x="573948" y="285620"/>
                </a:lnTo>
                <a:cubicBezTo>
                  <a:pt x="577841" y="285620"/>
                  <a:pt x="581529" y="286336"/>
                  <a:pt x="585012" y="287461"/>
                </a:cubicBezTo>
                <a:cubicBezTo>
                  <a:pt x="589520" y="289046"/>
                  <a:pt x="593515" y="291449"/>
                  <a:pt x="596947" y="294568"/>
                </a:cubicBezTo>
                <a:cubicBezTo>
                  <a:pt x="603759" y="300756"/>
                  <a:pt x="608062" y="309755"/>
                  <a:pt x="608062" y="319726"/>
                </a:cubicBezTo>
                <a:lnTo>
                  <a:pt x="608062" y="395609"/>
                </a:lnTo>
                <a:cubicBezTo>
                  <a:pt x="608062" y="405580"/>
                  <a:pt x="603759" y="414579"/>
                  <a:pt x="596947" y="420767"/>
                </a:cubicBezTo>
                <a:cubicBezTo>
                  <a:pt x="593515" y="423886"/>
                  <a:pt x="589520" y="426340"/>
                  <a:pt x="585012" y="427874"/>
                </a:cubicBezTo>
                <a:cubicBezTo>
                  <a:pt x="581529" y="428999"/>
                  <a:pt x="577841" y="429715"/>
                  <a:pt x="573948" y="429715"/>
                </a:cubicBezTo>
                <a:lnTo>
                  <a:pt x="573026" y="429715"/>
                </a:lnTo>
                <a:lnTo>
                  <a:pt x="370339" y="429715"/>
                </a:lnTo>
                <a:cubicBezTo>
                  <a:pt x="351489" y="429715"/>
                  <a:pt x="336174" y="414426"/>
                  <a:pt x="336174" y="395609"/>
                </a:cubicBezTo>
                <a:lnTo>
                  <a:pt x="336174" y="357821"/>
                </a:lnTo>
                <a:lnTo>
                  <a:pt x="336174" y="347287"/>
                </a:lnTo>
                <a:lnTo>
                  <a:pt x="336174" y="336703"/>
                </a:lnTo>
                <a:lnTo>
                  <a:pt x="336174" y="319726"/>
                </a:lnTo>
                <a:cubicBezTo>
                  <a:pt x="336174" y="300909"/>
                  <a:pt x="351489" y="285620"/>
                  <a:pt x="370339" y="285620"/>
                </a:cubicBezTo>
                <a:close/>
                <a:moveTo>
                  <a:pt x="34208" y="134822"/>
                </a:moveTo>
                <a:lnTo>
                  <a:pt x="54539" y="134822"/>
                </a:lnTo>
                <a:lnTo>
                  <a:pt x="60633" y="134822"/>
                </a:lnTo>
                <a:lnTo>
                  <a:pt x="93407" y="134822"/>
                </a:lnTo>
                <a:lnTo>
                  <a:pt x="132327" y="134822"/>
                </a:lnTo>
                <a:lnTo>
                  <a:pt x="429142" y="134822"/>
                </a:lnTo>
                <a:lnTo>
                  <a:pt x="509900" y="134822"/>
                </a:lnTo>
                <a:lnTo>
                  <a:pt x="520501" y="134822"/>
                </a:lnTo>
                <a:lnTo>
                  <a:pt x="531101" y="134822"/>
                </a:lnTo>
                <a:lnTo>
                  <a:pt x="538885" y="134822"/>
                </a:lnTo>
                <a:cubicBezTo>
                  <a:pt x="557730" y="134822"/>
                  <a:pt x="572991" y="150110"/>
                  <a:pt x="572940" y="168926"/>
                </a:cubicBezTo>
                <a:lnTo>
                  <a:pt x="572940" y="261982"/>
                </a:lnTo>
                <a:lnTo>
                  <a:pt x="565719" y="261982"/>
                </a:lnTo>
                <a:lnTo>
                  <a:pt x="555119" y="261982"/>
                </a:lnTo>
                <a:lnTo>
                  <a:pt x="544518" y="261982"/>
                </a:lnTo>
                <a:lnTo>
                  <a:pt x="370301" y="261982"/>
                </a:lnTo>
                <a:cubicBezTo>
                  <a:pt x="367945" y="261982"/>
                  <a:pt x="365641" y="262084"/>
                  <a:pt x="363388" y="262391"/>
                </a:cubicBezTo>
                <a:cubicBezTo>
                  <a:pt x="349868" y="263925"/>
                  <a:pt x="337783" y="270214"/>
                  <a:pt x="328770" y="279468"/>
                </a:cubicBezTo>
                <a:cubicBezTo>
                  <a:pt x="318579" y="289899"/>
                  <a:pt x="312331" y="304164"/>
                  <a:pt x="312331" y="319861"/>
                </a:cubicBezTo>
                <a:lnTo>
                  <a:pt x="312331" y="343279"/>
                </a:lnTo>
                <a:lnTo>
                  <a:pt x="312331" y="353863"/>
                </a:lnTo>
                <a:lnTo>
                  <a:pt x="312331" y="364446"/>
                </a:lnTo>
                <a:lnTo>
                  <a:pt x="312331" y="395636"/>
                </a:lnTo>
                <a:cubicBezTo>
                  <a:pt x="312331" y="427643"/>
                  <a:pt x="338346" y="453617"/>
                  <a:pt x="370352" y="453617"/>
                </a:cubicBezTo>
                <a:lnTo>
                  <a:pt x="572940" y="453617"/>
                </a:lnTo>
                <a:lnTo>
                  <a:pt x="572940" y="548719"/>
                </a:lnTo>
                <a:cubicBezTo>
                  <a:pt x="572940" y="567534"/>
                  <a:pt x="557628" y="582771"/>
                  <a:pt x="538783" y="582771"/>
                </a:cubicBezTo>
                <a:lnTo>
                  <a:pt x="34157" y="582771"/>
                </a:lnTo>
                <a:cubicBezTo>
                  <a:pt x="15312" y="582771"/>
                  <a:pt x="0" y="567534"/>
                  <a:pt x="0" y="548719"/>
                </a:cubicBezTo>
                <a:lnTo>
                  <a:pt x="0" y="211875"/>
                </a:lnTo>
                <a:lnTo>
                  <a:pt x="0" y="173016"/>
                </a:lnTo>
                <a:lnTo>
                  <a:pt x="0" y="168926"/>
                </a:lnTo>
                <a:cubicBezTo>
                  <a:pt x="0" y="165858"/>
                  <a:pt x="461" y="162841"/>
                  <a:pt x="1229" y="159978"/>
                </a:cubicBezTo>
                <a:cubicBezTo>
                  <a:pt x="2458" y="155427"/>
                  <a:pt x="4660" y="151235"/>
                  <a:pt x="7528" y="147656"/>
                </a:cubicBezTo>
                <a:cubicBezTo>
                  <a:pt x="13776" y="139782"/>
                  <a:pt x="23403" y="134822"/>
                  <a:pt x="34208" y="134822"/>
                </a:cubicBezTo>
                <a:close/>
                <a:moveTo>
                  <a:pt x="459702" y="46827"/>
                </a:moveTo>
                <a:cubicBezTo>
                  <a:pt x="474755" y="46827"/>
                  <a:pt x="488527" y="56739"/>
                  <a:pt x="492623" y="71966"/>
                </a:cubicBezTo>
                <a:lnTo>
                  <a:pt x="503273" y="110900"/>
                </a:lnTo>
                <a:lnTo>
                  <a:pt x="417257" y="110900"/>
                </a:lnTo>
                <a:lnTo>
                  <a:pt x="219882" y="110900"/>
                </a:lnTo>
                <a:lnTo>
                  <a:pt x="393757" y="63586"/>
                </a:lnTo>
                <a:lnTo>
                  <a:pt x="450691" y="48053"/>
                </a:lnTo>
                <a:cubicBezTo>
                  <a:pt x="453712" y="47236"/>
                  <a:pt x="456732" y="46827"/>
                  <a:pt x="459702" y="46827"/>
                </a:cubicBezTo>
                <a:close/>
                <a:moveTo>
                  <a:pt x="351961" y="1805"/>
                </a:moveTo>
                <a:cubicBezTo>
                  <a:pt x="360237" y="4604"/>
                  <a:pt x="367458" y="10559"/>
                  <a:pt x="371657" y="18993"/>
                </a:cubicBezTo>
                <a:lnTo>
                  <a:pt x="384511" y="44858"/>
                </a:lnTo>
                <a:lnTo>
                  <a:pt x="142137" y="110900"/>
                </a:lnTo>
                <a:lnTo>
                  <a:pt x="108953" y="110900"/>
                </a:lnTo>
                <a:lnTo>
                  <a:pt x="325927" y="3556"/>
                </a:lnTo>
                <a:cubicBezTo>
                  <a:pt x="334351" y="-636"/>
                  <a:pt x="343684" y="-993"/>
                  <a:pt x="351961" y="1805"/>
                </a:cubicBezTo>
                <a:close/>
              </a:path>
            </a:pathLst>
          </a:custGeom>
          <a:solidFill>
            <a:srgbClr val="004B7D"/>
          </a:solidFill>
          <a:ln>
            <a:noFill/>
          </a:ln>
        </p:spPr>
      </p:sp>
      <p:sp>
        <p:nvSpPr>
          <p:cNvPr id="1049651" name="TextBox 23"/>
          <p:cNvSpPr txBox="1"/>
          <p:nvPr/>
        </p:nvSpPr>
        <p:spPr>
          <a:xfrm>
            <a:off x="1582518" y="2549681"/>
            <a:ext cx="4164798" cy="400166"/>
          </a:xfrm>
          <a:prstGeom prst="rect"/>
          <a:noFill/>
          <a:ln>
            <a:noFill/>
          </a:ln>
        </p:spPr>
        <p:txBody>
          <a:bodyPr anchor="ctr" anchorCtr="0" bIns="45713" compatLnSpc="1" lIns="91425" numCol="1" rIns="91425" rtlCol="0" tIns="45713" vert="horz" wrap="square">
            <a:spAutoFit/>
          </a:bodyPr>
          <a:lstStyle>
            <a:lvl1pPr>
              <a:defRPr b="1" sz="2800">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fontAlgn="base" marL="457200">
              <a:spcBef>
                <a:spcPct val="0"/>
              </a:spcBef>
              <a:spcAft>
                <a:spcPct val="0"/>
              </a:spcAft>
              <a:defRPr sz="2400">
                <a:solidFill>
                  <a:schemeClr val="tx2"/>
                </a:solidFill>
                <a:ea typeface="微软雅黑" panose="020B0503020204020204" pitchFamily="34" charset="-122"/>
              </a:defRPr>
            </a:lvl6pPr>
            <a:lvl7pPr fontAlgn="base" marL="914400">
              <a:spcBef>
                <a:spcPct val="0"/>
              </a:spcBef>
              <a:spcAft>
                <a:spcPct val="0"/>
              </a:spcAft>
              <a:defRPr sz="2400">
                <a:solidFill>
                  <a:schemeClr val="tx2"/>
                </a:solidFill>
                <a:ea typeface="微软雅黑" panose="020B0503020204020204" pitchFamily="34" charset="-122"/>
              </a:defRPr>
            </a:lvl7pPr>
            <a:lvl8pPr fontAlgn="base" marL="1371600">
              <a:spcBef>
                <a:spcPct val="0"/>
              </a:spcBef>
              <a:spcAft>
                <a:spcPct val="0"/>
              </a:spcAft>
              <a:defRPr sz="2400">
                <a:solidFill>
                  <a:schemeClr val="tx2"/>
                </a:solidFill>
                <a:ea typeface="微软雅黑" panose="020B0503020204020204" pitchFamily="34" charset="-122"/>
              </a:defRPr>
            </a:lvl8pPr>
            <a:lvl9pPr fontAlgn="base" marL="1828800">
              <a:spcBef>
                <a:spcPct val="0"/>
              </a:spcBef>
              <a:spcAft>
                <a:spcPct val="0"/>
              </a:spcAft>
              <a:defRPr sz="2400">
                <a:solidFill>
                  <a:schemeClr val="tx2"/>
                </a:solidFill>
                <a:ea typeface="微软雅黑" panose="020B0503020204020204" pitchFamily="34" charset="-122"/>
              </a:defRPr>
            </a:lvl9pPr>
          </a:lstStyle>
          <a:p>
            <a:pPr defTabSz="914217"/>
            <a:r>
              <a:rPr altLang="en-US" dirty="0" sz="2000" kern="0" lang="zh-CN">
                <a:solidFill>
                  <a:srgbClr val="004B7D"/>
                </a:solidFill>
                <a:latin typeface="微软雅黑" panose="020B0503020204020204" pitchFamily="34" charset="-122"/>
                <a:ea typeface="微软雅黑" panose="020B0503020204020204" pitchFamily="34" charset="-122"/>
              </a:rPr>
              <a:t>法律：</a:t>
            </a:r>
          </a:p>
        </p:txBody>
      </p:sp>
      <p:sp>
        <p:nvSpPr>
          <p:cNvPr id="1049652" name="矩形 13"/>
          <p:cNvSpPr/>
          <p:nvPr/>
        </p:nvSpPr>
        <p:spPr>
          <a:xfrm>
            <a:off x="728234" y="4472714"/>
            <a:ext cx="10543440" cy="1867332"/>
          </a:xfrm>
          <a:prstGeom prst="rect"/>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31" compatLnSpc="1" forceAA="0" fromWordArt="0" horzOverflow="overflow" lIns="91461" numCol="1" rIns="91461" rot="0" rtlCol="0" spcCol="0" spcFirstLastPara="0" tIns="45731" vert="horz" vertOverflow="overflow" wrap="square">
            <a:prstTxWarp prst="textNoShape"/>
            <a:noAutofit/>
          </a:bodyPr>
          <a:p>
            <a:pPr algn="ctr"/>
            <a:endParaRPr altLang="en-US" lang="zh-CN"/>
          </a:p>
        </p:txBody>
      </p:sp>
      <p:sp>
        <p:nvSpPr>
          <p:cNvPr id="1049653" name="矩形 14"/>
          <p:cNvSpPr/>
          <p:nvPr/>
        </p:nvSpPr>
        <p:spPr>
          <a:xfrm>
            <a:off x="1585403" y="5055098"/>
            <a:ext cx="9490370" cy="1064448"/>
          </a:xfrm>
          <a:prstGeom prst="rect"/>
        </p:spPr>
        <p:txBody>
          <a:bodyPr wrap="square">
            <a:spAutoFit/>
          </a:bodyPr>
          <a:p>
            <a:pPr algn="just">
              <a:lnSpc>
                <a:spcPts val="2601"/>
              </a:lnSpc>
              <a:buClr>
                <a:srgbClr val="0068AE"/>
              </a:buClr>
            </a:pPr>
            <a:r>
              <a:rPr altLang="en-US" dirty="0" sz="2000" lang="zh-CN">
                <a:latin typeface="微软雅黑" panose="020B0503020204020204" pitchFamily="34" charset="-122"/>
                <a:ea typeface="微软雅黑" panose="020B0503020204020204" pitchFamily="34" charset="-122"/>
                <a:cs typeface="Lucida Sans Unicode" panose="020B0602030504020204" charset="0"/>
              </a:rPr>
              <a:t>国务院行政法规</a:t>
            </a:r>
            <a:r>
              <a:rPr altLang="zh-CN" dirty="0" sz="2000" lang="en-US">
                <a:latin typeface="微软雅黑" panose="020B0503020204020204" pitchFamily="34" charset="-122"/>
                <a:ea typeface="微软雅黑" panose="020B0503020204020204" pitchFamily="34" charset="-122"/>
                <a:cs typeface="Lucida Sans Unicode" panose="020B0602030504020204" charset="0"/>
              </a:rPr>
              <a:t>《</a:t>
            </a:r>
            <a:r>
              <a:rPr altLang="en-US" dirty="0" sz="2000" lang="zh-CN">
                <a:latin typeface="微软雅黑" panose="020B0503020204020204" pitchFamily="34" charset="-122"/>
                <a:ea typeface="微软雅黑" panose="020B0503020204020204" pitchFamily="34" charset="-122"/>
                <a:cs typeface="Lucida Sans Unicode" panose="020B0602030504020204" charset="0"/>
              </a:rPr>
              <a:t>特种设备安全监察条例</a:t>
            </a:r>
            <a:r>
              <a:rPr altLang="zh-CN" dirty="0" sz="2000" lang="en-US">
                <a:latin typeface="微软雅黑" panose="020B0503020204020204" pitchFamily="34" charset="-122"/>
                <a:ea typeface="微软雅黑" panose="020B0503020204020204" pitchFamily="34" charset="-122"/>
                <a:cs typeface="Lucida Sans Unicode" panose="020B0602030504020204" charset="0"/>
              </a:rPr>
              <a:t>》</a:t>
            </a:r>
          </a:p>
          <a:p>
            <a:pPr algn="just">
              <a:lnSpc>
                <a:spcPts val="2601"/>
              </a:lnSpc>
              <a:buClr>
                <a:srgbClr val="0068AE"/>
              </a:buClr>
            </a:pPr>
            <a:endParaRPr altLang="zh-CN" dirty="0" sz="2000" lang="en-US">
              <a:latin typeface="微软雅黑" panose="020B0503020204020204" pitchFamily="34" charset="-122"/>
              <a:ea typeface="微软雅黑" panose="020B0503020204020204" pitchFamily="34" charset="-122"/>
              <a:cs typeface="Lucida Sans Unicode" panose="020B0602030504020204" charset="0"/>
            </a:endParaRPr>
          </a:p>
          <a:p>
            <a:pPr algn="just">
              <a:lnSpc>
                <a:spcPts val="2601"/>
              </a:lnSpc>
              <a:buClr>
                <a:srgbClr val="0068AE"/>
              </a:buClr>
            </a:pPr>
            <a:r>
              <a:rPr altLang="en-US" dirty="0" sz="2000" lang="zh-CN">
                <a:latin typeface="微软雅黑" panose="020B0503020204020204" pitchFamily="34" charset="-122"/>
                <a:ea typeface="微软雅黑" panose="020B0503020204020204" pitchFamily="34" charset="-122"/>
                <a:cs typeface="Lucida Sans Unicode" panose="020B0602030504020204" charset="0"/>
              </a:rPr>
              <a:t>地方性法规</a:t>
            </a:r>
            <a:r>
              <a:rPr altLang="zh-CN" dirty="0" sz="2000" lang="en-US">
                <a:latin typeface="微软雅黑" panose="020B0503020204020204" pitchFamily="34" charset="-122"/>
                <a:ea typeface="微软雅黑" panose="020B0503020204020204" pitchFamily="34" charset="-122"/>
                <a:cs typeface="Lucida Sans Unicode" panose="020B0602030504020204" charset="0"/>
              </a:rPr>
              <a:t>《</a:t>
            </a:r>
            <a:r>
              <a:rPr altLang="en-US" dirty="0" sz="2000" lang="zh-CN">
                <a:latin typeface="微软雅黑" panose="020B0503020204020204" pitchFamily="34" charset="-122"/>
                <a:ea typeface="微软雅黑" panose="020B0503020204020204" pitchFamily="34" charset="-122"/>
                <a:cs typeface="Lucida Sans Unicode" panose="020B0602030504020204" charset="0"/>
              </a:rPr>
              <a:t>江苏省特种设备安全条例</a:t>
            </a:r>
            <a:r>
              <a:rPr altLang="zh-CN" dirty="0" sz="2000" lang="en-US">
                <a:latin typeface="微软雅黑" panose="020B0503020204020204" pitchFamily="34" charset="-122"/>
                <a:ea typeface="微软雅黑" panose="020B0503020204020204" pitchFamily="34" charset="-122"/>
                <a:cs typeface="Lucida Sans Unicode" panose="020B0602030504020204" charset="0"/>
              </a:rPr>
              <a:t>》</a:t>
            </a:r>
          </a:p>
        </p:txBody>
      </p:sp>
      <p:sp>
        <p:nvSpPr>
          <p:cNvPr id="1049654" name="wallet-filled-money-tool_60484"/>
          <p:cNvSpPr>
            <a:spLocks noChangeAspect="1"/>
          </p:cNvSpPr>
          <p:nvPr/>
        </p:nvSpPr>
        <p:spPr bwMode="auto">
          <a:xfrm>
            <a:off x="1003902" y="4654217"/>
            <a:ext cx="418279" cy="400881"/>
          </a:xfrm>
          <a:custGeom>
            <a:avLst/>
            <a:gdLst>
              <a:gd name="connsiteX0" fmla="*/ 413212 w 608062"/>
              <a:gd name="connsiteY0" fmla="*/ 336089 h 582771"/>
              <a:gd name="connsiteX1" fmla="*/ 402712 w 608062"/>
              <a:gd name="connsiteY1" fmla="*/ 339771 h 582771"/>
              <a:gd name="connsiteX2" fmla="*/ 396155 w 608062"/>
              <a:gd name="connsiteY2" fmla="*/ 353117 h 582771"/>
              <a:gd name="connsiteX3" fmla="*/ 396155 w 608062"/>
              <a:gd name="connsiteY3" fmla="*/ 364468 h 582771"/>
              <a:gd name="connsiteX4" fmla="*/ 413212 w 608062"/>
              <a:gd name="connsiteY4" fmla="*/ 381496 h 582771"/>
              <a:gd name="connsiteX5" fmla="*/ 424584 w 608062"/>
              <a:gd name="connsiteY5" fmla="*/ 381496 h 582771"/>
              <a:gd name="connsiteX6" fmla="*/ 441641 w 608062"/>
              <a:gd name="connsiteY6" fmla="*/ 364468 h 582771"/>
              <a:gd name="connsiteX7" fmla="*/ 441641 w 608062"/>
              <a:gd name="connsiteY7" fmla="*/ 353117 h 582771"/>
              <a:gd name="connsiteX8" fmla="*/ 424584 w 608062"/>
              <a:gd name="connsiteY8" fmla="*/ 336089 h 582771"/>
              <a:gd name="connsiteX9" fmla="*/ 416081 w 608062"/>
              <a:gd name="connsiteY9" fmla="*/ 336089 h 582771"/>
              <a:gd name="connsiteX10" fmla="*/ 370339 w 608062"/>
              <a:gd name="connsiteY10" fmla="*/ 285620 h 582771"/>
              <a:gd name="connsiteX11" fmla="*/ 523596 w 608062"/>
              <a:gd name="connsiteY11" fmla="*/ 285620 h 582771"/>
              <a:gd name="connsiteX12" fmla="*/ 561757 w 608062"/>
              <a:gd name="connsiteY12" fmla="*/ 285620 h 582771"/>
              <a:gd name="connsiteX13" fmla="*/ 572360 w 608062"/>
              <a:gd name="connsiteY13" fmla="*/ 285620 h 582771"/>
              <a:gd name="connsiteX14" fmla="*/ 573026 w 608062"/>
              <a:gd name="connsiteY14" fmla="*/ 285620 h 582771"/>
              <a:gd name="connsiteX15" fmla="*/ 573948 w 608062"/>
              <a:gd name="connsiteY15" fmla="*/ 285620 h 582771"/>
              <a:gd name="connsiteX16" fmla="*/ 585012 w 608062"/>
              <a:gd name="connsiteY16" fmla="*/ 287461 h 582771"/>
              <a:gd name="connsiteX17" fmla="*/ 596947 w 608062"/>
              <a:gd name="connsiteY17" fmla="*/ 294568 h 582771"/>
              <a:gd name="connsiteX18" fmla="*/ 608062 w 608062"/>
              <a:gd name="connsiteY18" fmla="*/ 319726 h 582771"/>
              <a:gd name="connsiteX19" fmla="*/ 608062 w 608062"/>
              <a:gd name="connsiteY19" fmla="*/ 395609 h 582771"/>
              <a:gd name="connsiteX20" fmla="*/ 596947 w 608062"/>
              <a:gd name="connsiteY20" fmla="*/ 420767 h 582771"/>
              <a:gd name="connsiteX21" fmla="*/ 585012 w 608062"/>
              <a:gd name="connsiteY21" fmla="*/ 427874 h 582771"/>
              <a:gd name="connsiteX22" fmla="*/ 573948 w 608062"/>
              <a:gd name="connsiteY22" fmla="*/ 429715 h 582771"/>
              <a:gd name="connsiteX23" fmla="*/ 573026 w 608062"/>
              <a:gd name="connsiteY23" fmla="*/ 429715 h 582771"/>
              <a:gd name="connsiteX24" fmla="*/ 370339 w 608062"/>
              <a:gd name="connsiteY24" fmla="*/ 429715 h 582771"/>
              <a:gd name="connsiteX25" fmla="*/ 336174 w 608062"/>
              <a:gd name="connsiteY25" fmla="*/ 395609 h 582771"/>
              <a:gd name="connsiteX26" fmla="*/ 336174 w 608062"/>
              <a:gd name="connsiteY26" fmla="*/ 357821 h 582771"/>
              <a:gd name="connsiteX27" fmla="*/ 336174 w 608062"/>
              <a:gd name="connsiteY27" fmla="*/ 347287 h 582771"/>
              <a:gd name="connsiteX28" fmla="*/ 336174 w 608062"/>
              <a:gd name="connsiteY28" fmla="*/ 336703 h 582771"/>
              <a:gd name="connsiteX29" fmla="*/ 336174 w 608062"/>
              <a:gd name="connsiteY29" fmla="*/ 319726 h 582771"/>
              <a:gd name="connsiteX30" fmla="*/ 370339 w 608062"/>
              <a:gd name="connsiteY30" fmla="*/ 285620 h 582771"/>
              <a:gd name="connsiteX31" fmla="*/ 34208 w 608062"/>
              <a:gd name="connsiteY31" fmla="*/ 134822 h 582771"/>
              <a:gd name="connsiteX32" fmla="*/ 54539 w 608062"/>
              <a:gd name="connsiteY32" fmla="*/ 134822 h 582771"/>
              <a:gd name="connsiteX33" fmla="*/ 60633 w 608062"/>
              <a:gd name="connsiteY33" fmla="*/ 134822 h 582771"/>
              <a:gd name="connsiteX34" fmla="*/ 93407 w 608062"/>
              <a:gd name="connsiteY34" fmla="*/ 134822 h 582771"/>
              <a:gd name="connsiteX35" fmla="*/ 132327 w 608062"/>
              <a:gd name="connsiteY35" fmla="*/ 134822 h 582771"/>
              <a:gd name="connsiteX36" fmla="*/ 429142 w 608062"/>
              <a:gd name="connsiteY36" fmla="*/ 134822 h 582771"/>
              <a:gd name="connsiteX37" fmla="*/ 509900 w 608062"/>
              <a:gd name="connsiteY37" fmla="*/ 134822 h 582771"/>
              <a:gd name="connsiteX38" fmla="*/ 520501 w 608062"/>
              <a:gd name="connsiteY38" fmla="*/ 134822 h 582771"/>
              <a:gd name="connsiteX39" fmla="*/ 531101 w 608062"/>
              <a:gd name="connsiteY39" fmla="*/ 134822 h 582771"/>
              <a:gd name="connsiteX40" fmla="*/ 538885 w 608062"/>
              <a:gd name="connsiteY40" fmla="*/ 134822 h 582771"/>
              <a:gd name="connsiteX41" fmla="*/ 572940 w 608062"/>
              <a:gd name="connsiteY41" fmla="*/ 168926 h 582771"/>
              <a:gd name="connsiteX42" fmla="*/ 572940 w 608062"/>
              <a:gd name="connsiteY42" fmla="*/ 261982 h 582771"/>
              <a:gd name="connsiteX43" fmla="*/ 565719 w 608062"/>
              <a:gd name="connsiteY43" fmla="*/ 261982 h 582771"/>
              <a:gd name="connsiteX44" fmla="*/ 555119 w 608062"/>
              <a:gd name="connsiteY44" fmla="*/ 261982 h 582771"/>
              <a:gd name="connsiteX45" fmla="*/ 544518 w 608062"/>
              <a:gd name="connsiteY45" fmla="*/ 261982 h 582771"/>
              <a:gd name="connsiteX46" fmla="*/ 370301 w 608062"/>
              <a:gd name="connsiteY46" fmla="*/ 261982 h 582771"/>
              <a:gd name="connsiteX47" fmla="*/ 363388 w 608062"/>
              <a:gd name="connsiteY47" fmla="*/ 262391 h 582771"/>
              <a:gd name="connsiteX48" fmla="*/ 328770 w 608062"/>
              <a:gd name="connsiteY48" fmla="*/ 279468 h 582771"/>
              <a:gd name="connsiteX49" fmla="*/ 312331 w 608062"/>
              <a:gd name="connsiteY49" fmla="*/ 319861 h 582771"/>
              <a:gd name="connsiteX50" fmla="*/ 312331 w 608062"/>
              <a:gd name="connsiteY50" fmla="*/ 343279 h 582771"/>
              <a:gd name="connsiteX51" fmla="*/ 312331 w 608062"/>
              <a:gd name="connsiteY51" fmla="*/ 353863 h 582771"/>
              <a:gd name="connsiteX52" fmla="*/ 312331 w 608062"/>
              <a:gd name="connsiteY52" fmla="*/ 364446 h 582771"/>
              <a:gd name="connsiteX53" fmla="*/ 312331 w 608062"/>
              <a:gd name="connsiteY53" fmla="*/ 395636 h 582771"/>
              <a:gd name="connsiteX54" fmla="*/ 370352 w 608062"/>
              <a:gd name="connsiteY54" fmla="*/ 453617 h 582771"/>
              <a:gd name="connsiteX55" fmla="*/ 572940 w 608062"/>
              <a:gd name="connsiteY55" fmla="*/ 453617 h 582771"/>
              <a:gd name="connsiteX56" fmla="*/ 572940 w 608062"/>
              <a:gd name="connsiteY56" fmla="*/ 548719 h 582771"/>
              <a:gd name="connsiteX57" fmla="*/ 538783 w 608062"/>
              <a:gd name="connsiteY57" fmla="*/ 582771 h 582771"/>
              <a:gd name="connsiteX58" fmla="*/ 34157 w 608062"/>
              <a:gd name="connsiteY58" fmla="*/ 582771 h 582771"/>
              <a:gd name="connsiteX59" fmla="*/ 0 w 608062"/>
              <a:gd name="connsiteY59" fmla="*/ 548719 h 582771"/>
              <a:gd name="connsiteX60" fmla="*/ 0 w 608062"/>
              <a:gd name="connsiteY60" fmla="*/ 211875 h 582771"/>
              <a:gd name="connsiteX61" fmla="*/ 0 w 608062"/>
              <a:gd name="connsiteY61" fmla="*/ 173016 h 582771"/>
              <a:gd name="connsiteX62" fmla="*/ 0 w 608062"/>
              <a:gd name="connsiteY62" fmla="*/ 168926 h 582771"/>
              <a:gd name="connsiteX63" fmla="*/ 1229 w 608062"/>
              <a:gd name="connsiteY63" fmla="*/ 159978 h 582771"/>
              <a:gd name="connsiteX64" fmla="*/ 7528 w 608062"/>
              <a:gd name="connsiteY64" fmla="*/ 147656 h 582771"/>
              <a:gd name="connsiteX65" fmla="*/ 34208 w 608062"/>
              <a:gd name="connsiteY65" fmla="*/ 134822 h 582771"/>
              <a:gd name="connsiteX66" fmla="*/ 459702 w 608062"/>
              <a:gd name="connsiteY66" fmla="*/ 46827 h 582771"/>
              <a:gd name="connsiteX67" fmla="*/ 492623 w 608062"/>
              <a:gd name="connsiteY67" fmla="*/ 71966 h 582771"/>
              <a:gd name="connsiteX68" fmla="*/ 503273 w 608062"/>
              <a:gd name="connsiteY68" fmla="*/ 110900 h 582771"/>
              <a:gd name="connsiteX69" fmla="*/ 417257 w 608062"/>
              <a:gd name="connsiteY69" fmla="*/ 110900 h 582771"/>
              <a:gd name="connsiteX70" fmla="*/ 219882 w 608062"/>
              <a:gd name="connsiteY70" fmla="*/ 110900 h 582771"/>
              <a:gd name="connsiteX71" fmla="*/ 393757 w 608062"/>
              <a:gd name="connsiteY71" fmla="*/ 63586 h 582771"/>
              <a:gd name="connsiteX72" fmla="*/ 450691 w 608062"/>
              <a:gd name="connsiteY72" fmla="*/ 48053 h 582771"/>
              <a:gd name="connsiteX73" fmla="*/ 459702 w 608062"/>
              <a:gd name="connsiteY73" fmla="*/ 46827 h 582771"/>
              <a:gd name="connsiteX74" fmla="*/ 351961 w 608062"/>
              <a:gd name="connsiteY74" fmla="*/ 1805 h 582771"/>
              <a:gd name="connsiteX75" fmla="*/ 371657 w 608062"/>
              <a:gd name="connsiteY75" fmla="*/ 18993 h 582771"/>
              <a:gd name="connsiteX76" fmla="*/ 384511 w 608062"/>
              <a:gd name="connsiteY76" fmla="*/ 44858 h 582771"/>
              <a:gd name="connsiteX77" fmla="*/ 142137 w 608062"/>
              <a:gd name="connsiteY77" fmla="*/ 110900 h 582771"/>
              <a:gd name="connsiteX78" fmla="*/ 108953 w 608062"/>
              <a:gd name="connsiteY78" fmla="*/ 110900 h 582771"/>
              <a:gd name="connsiteX79" fmla="*/ 325927 w 608062"/>
              <a:gd name="connsiteY79" fmla="*/ 3556 h 582771"/>
              <a:gd name="connsiteX80" fmla="*/ 351961 w 608062"/>
              <a:gd name="connsiteY80" fmla="*/ 1805 h 582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08062" h="582771">
                <a:moveTo>
                  <a:pt x="413212" y="336089"/>
                </a:moveTo>
                <a:cubicBezTo>
                  <a:pt x="409268" y="336089"/>
                  <a:pt x="405631" y="337521"/>
                  <a:pt x="402712" y="339771"/>
                </a:cubicBezTo>
                <a:cubicBezTo>
                  <a:pt x="398665" y="342839"/>
                  <a:pt x="396155" y="347696"/>
                  <a:pt x="396155" y="353117"/>
                </a:cubicBezTo>
                <a:lnTo>
                  <a:pt x="396155" y="364468"/>
                </a:lnTo>
                <a:cubicBezTo>
                  <a:pt x="396155" y="373877"/>
                  <a:pt x="403787" y="381496"/>
                  <a:pt x="413212" y="381496"/>
                </a:cubicBezTo>
                <a:lnTo>
                  <a:pt x="424584" y="381496"/>
                </a:lnTo>
                <a:cubicBezTo>
                  <a:pt x="434009" y="381496"/>
                  <a:pt x="441641" y="373877"/>
                  <a:pt x="441641" y="364468"/>
                </a:cubicBezTo>
                <a:lnTo>
                  <a:pt x="441641" y="353117"/>
                </a:lnTo>
                <a:cubicBezTo>
                  <a:pt x="441641" y="343708"/>
                  <a:pt x="434009" y="336089"/>
                  <a:pt x="424584" y="336089"/>
                </a:cubicBezTo>
                <a:lnTo>
                  <a:pt x="416081" y="336089"/>
                </a:lnTo>
                <a:close/>
                <a:moveTo>
                  <a:pt x="370339" y="285620"/>
                </a:moveTo>
                <a:lnTo>
                  <a:pt x="523596" y="285620"/>
                </a:lnTo>
                <a:lnTo>
                  <a:pt x="561757" y="285620"/>
                </a:lnTo>
                <a:lnTo>
                  <a:pt x="572360" y="285620"/>
                </a:lnTo>
                <a:lnTo>
                  <a:pt x="573026" y="285620"/>
                </a:lnTo>
                <a:lnTo>
                  <a:pt x="573948" y="285620"/>
                </a:lnTo>
                <a:cubicBezTo>
                  <a:pt x="577841" y="285620"/>
                  <a:pt x="581529" y="286336"/>
                  <a:pt x="585012" y="287461"/>
                </a:cubicBezTo>
                <a:cubicBezTo>
                  <a:pt x="589520" y="289046"/>
                  <a:pt x="593515" y="291449"/>
                  <a:pt x="596947" y="294568"/>
                </a:cubicBezTo>
                <a:cubicBezTo>
                  <a:pt x="603759" y="300756"/>
                  <a:pt x="608062" y="309755"/>
                  <a:pt x="608062" y="319726"/>
                </a:cubicBezTo>
                <a:lnTo>
                  <a:pt x="608062" y="395609"/>
                </a:lnTo>
                <a:cubicBezTo>
                  <a:pt x="608062" y="405580"/>
                  <a:pt x="603759" y="414579"/>
                  <a:pt x="596947" y="420767"/>
                </a:cubicBezTo>
                <a:cubicBezTo>
                  <a:pt x="593515" y="423886"/>
                  <a:pt x="589520" y="426340"/>
                  <a:pt x="585012" y="427874"/>
                </a:cubicBezTo>
                <a:cubicBezTo>
                  <a:pt x="581529" y="428999"/>
                  <a:pt x="577841" y="429715"/>
                  <a:pt x="573948" y="429715"/>
                </a:cubicBezTo>
                <a:lnTo>
                  <a:pt x="573026" y="429715"/>
                </a:lnTo>
                <a:lnTo>
                  <a:pt x="370339" y="429715"/>
                </a:lnTo>
                <a:cubicBezTo>
                  <a:pt x="351489" y="429715"/>
                  <a:pt x="336174" y="414426"/>
                  <a:pt x="336174" y="395609"/>
                </a:cubicBezTo>
                <a:lnTo>
                  <a:pt x="336174" y="357821"/>
                </a:lnTo>
                <a:lnTo>
                  <a:pt x="336174" y="347287"/>
                </a:lnTo>
                <a:lnTo>
                  <a:pt x="336174" y="336703"/>
                </a:lnTo>
                <a:lnTo>
                  <a:pt x="336174" y="319726"/>
                </a:lnTo>
                <a:cubicBezTo>
                  <a:pt x="336174" y="300909"/>
                  <a:pt x="351489" y="285620"/>
                  <a:pt x="370339" y="285620"/>
                </a:cubicBezTo>
                <a:close/>
                <a:moveTo>
                  <a:pt x="34208" y="134822"/>
                </a:moveTo>
                <a:lnTo>
                  <a:pt x="54539" y="134822"/>
                </a:lnTo>
                <a:lnTo>
                  <a:pt x="60633" y="134822"/>
                </a:lnTo>
                <a:lnTo>
                  <a:pt x="93407" y="134822"/>
                </a:lnTo>
                <a:lnTo>
                  <a:pt x="132327" y="134822"/>
                </a:lnTo>
                <a:lnTo>
                  <a:pt x="429142" y="134822"/>
                </a:lnTo>
                <a:lnTo>
                  <a:pt x="509900" y="134822"/>
                </a:lnTo>
                <a:lnTo>
                  <a:pt x="520501" y="134822"/>
                </a:lnTo>
                <a:lnTo>
                  <a:pt x="531101" y="134822"/>
                </a:lnTo>
                <a:lnTo>
                  <a:pt x="538885" y="134822"/>
                </a:lnTo>
                <a:cubicBezTo>
                  <a:pt x="557730" y="134822"/>
                  <a:pt x="572991" y="150110"/>
                  <a:pt x="572940" y="168926"/>
                </a:cubicBezTo>
                <a:lnTo>
                  <a:pt x="572940" y="261982"/>
                </a:lnTo>
                <a:lnTo>
                  <a:pt x="565719" y="261982"/>
                </a:lnTo>
                <a:lnTo>
                  <a:pt x="555119" y="261982"/>
                </a:lnTo>
                <a:lnTo>
                  <a:pt x="544518" y="261982"/>
                </a:lnTo>
                <a:lnTo>
                  <a:pt x="370301" y="261982"/>
                </a:lnTo>
                <a:cubicBezTo>
                  <a:pt x="367945" y="261982"/>
                  <a:pt x="365641" y="262084"/>
                  <a:pt x="363388" y="262391"/>
                </a:cubicBezTo>
                <a:cubicBezTo>
                  <a:pt x="349868" y="263925"/>
                  <a:pt x="337783" y="270214"/>
                  <a:pt x="328770" y="279468"/>
                </a:cubicBezTo>
                <a:cubicBezTo>
                  <a:pt x="318579" y="289899"/>
                  <a:pt x="312331" y="304164"/>
                  <a:pt x="312331" y="319861"/>
                </a:cubicBezTo>
                <a:lnTo>
                  <a:pt x="312331" y="343279"/>
                </a:lnTo>
                <a:lnTo>
                  <a:pt x="312331" y="353863"/>
                </a:lnTo>
                <a:lnTo>
                  <a:pt x="312331" y="364446"/>
                </a:lnTo>
                <a:lnTo>
                  <a:pt x="312331" y="395636"/>
                </a:lnTo>
                <a:cubicBezTo>
                  <a:pt x="312331" y="427643"/>
                  <a:pt x="338346" y="453617"/>
                  <a:pt x="370352" y="453617"/>
                </a:cubicBezTo>
                <a:lnTo>
                  <a:pt x="572940" y="453617"/>
                </a:lnTo>
                <a:lnTo>
                  <a:pt x="572940" y="548719"/>
                </a:lnTo>
                <a:cubicBezTo>
                  <a:pt x="572940" y="567534"/>
                  <a:pt x="557628" y="582771"/>
                  <a:pt x="538783" y="582771"/>
                </a:cubicBezTo>
                <a:lnTo>
                  <a:pt x="34157" y="582771"/>
                </a:lnTo>
                <a:cubicBezTo>
                  <a:pt x="15312" y="582771"/>
                  <a:pt x="0" y="567534"/>
                  <a:pt x="0" y="548719"/>
                </a:cubicBezTo>
                <a:lnTo>
                  <a:pt x="0" y="211875"/>
                </a:lnTo>
                <a:lnTo>
                  <a:pt x="0" y="173016"/>
                </a:lnTo>
                <a:lnTo>
                  <a:pt x="0" y="168926"/>
                </a:lnTo>
                <a:cubicBezTo>
                  <a:pt x="0" y="165858"/>
                  <a:pt x="461" y="162841"/>
                  <a:pt x="1229" y="159978"/>
                </a:cubicBezTo>
                <a:cubicBezTo>
                  <a:pt x="2458" y="155427"/>
                  <a:pt x="4660" y="151235"/>
                  <a:pt x="7528" y="147656"/>
                </a:cubicBezTo>
                <a:cubicBezTo>
                  <a:pt x="13776" y="139782"/>
                  <a:pt x="23403" y="134822"/>
                  <a:pt x="34208" y="134822"/>
                </a:cubicBezTo>
                <a:close/>
                <a:moveTo>
                  <a:pt x="459702" y="46827"/>
                </a:moveTo>
                <a:cubicBezTo>
                  <a:pt x="474755" y="46827"/>
                  <a:pt x="488527" y="56739"/>
                  <a:pt x="492623" y="71966"/>
                </a:cubicBezTo>
                <a:lnTo>
                  <a:pt x="503273" y="110900"/>
                </a:lnTo>
                <a:lnTo>
                  <a:pt x="417257" y="110900"/>
                </a:lnTo>
                <a:lnTo>
                  <a:pt x="219882" y="110900"/>
                </a:lnTo>
                <a:lnTo>
                  <a:pt x="393757" y="63586"/>
                </a:lnTo>
                <a:lnTo>
                  <a:pt x="450691" y="48053"/>
                </a:lnTo>
                <a:cubicBezTo>
                  <a:pt x="453712" y="47236"/>
                  <a:pt x="456732" y="46827"/>
                  <a:pt x="459702" y="46827"/>
                </a:cubicBezTo>
                <a:close/>
                <a:moveTo>
                  <a:pt x="351961" y="1805"/>
                </a:moveTo>
                <a:cubicBezTo>
                  <a:pt x="360237" y="4604"/>
                  <a:pt x="367458" y="10559"/>
                  <a:pt x="371657" y="18993"/>
                </a:cubicBezTo>
                <a:lnTo>
                  <a:pt x="384511" y="44858"/>
                </a:lnTo>
                <a:lnTo>
                  <a:pt x="142137" y="110900"/>
                </a:lnTo>
                <a:lnTo>
                  <a:pt x="108953" y="110900"/>
                </a:lnTo>
                <a:lnTo>
                  <a:pt x="325927" y="3556"/>
                </a:lnTo>
                <a:cubicBezTo>
                  <a:pt x="334351" y="-636"/>
                  <a:pt x="343684" y="-993"/>
                  <a:pt x="351961" y="1805"/>
                </a:cubicBezTo>
                <a:close/>
              </a:path>
            </a:pathLst>
          </a:custGeom>
          <a:solidFill>
            <a:srgbClr val="4BAF32"/>
          </a:solidFill>
          <a:ln>
            <a:noFill/>
          </a:ln>
        </p:spPr>
      </p:sp>
      <p:sp>
        <p:nvSpPr>
          <p:cNvPr id="1049655" name="TextBox 23"/>
          <p:cNvSpPr txBox="1"/>
          <p:nvPr/>
        </p:nvSpPr>
        <p:spPr>
          <a:xfrm>
            <a:off x="1585402" y="4654933"/>
            <a:ext cx="4164798" cy="400166"/>
          </a:xfrm>
          <a:prstGeom prst="rect"/>
          <a:noFill/>
          <a:ln>
            <a:noFill/>
          </a:ln>
        </p:spPr>
        <p:txBody>
          <a:bodyPr anchor="ctr" anchorCtr="0" bIns="45713" compatLnSpc="1" lIns="91425" numCol="1" rIns="91425" rtlCol="0" tIns="45713" vert="horz" wrap="square">
            <a:spAutoFit/>
          </a:bodyPr>
          <a:lstStyle>
            <a:lvl1pPr>
              <a:defRPr b="1" sz="2800">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fontAlgn="base" marL="457200">
              <a:spcBef>
                <a:spcPct val="0"/>
              </a:spcBef>
              <a:spcAft>
                <a:spcPct val="0"/>
              </a:spcAft>
              <a:defRPr sz="2400">
                <a:solidFill>
                  <a:schemeClr val="tx2"/>
                </a:solidFill>
                <a:ea typeface="微软雅黑" panose="020B0503020204020204" pitchFamily="34" charset="-122"/>
              </a:defRPr>
            </a:lvl6pPr>
            <a:lvl7pPr fontAlgn="base" marL="914400">
              <a:spcBef>
                <a:spcPct val="0"/>
              </a:spcBef>
              <a:spcAft>
                <a:spcPct val="0"/>
              </a:spcAft>
              <a:defRPr sz="2400">
                <a:solidFill>
                  <a:schemeClr val="tx2"/>
                </a:solidFill>
                <a:ea typeface="微软雅黑" panose="020B0503020204020204" pitchFamily="34" charset="-122"/>
              </a:defRPr>
            </a:lvl7pPr>
            <a:lvl8pPr fontAlgn="base" marL="1371600">
              <a:spcBef>
                <a:spcPct val="0"/>
              </a:spcBef>
              <a:spcAft>
                <a:spcPct val="0"/>
              </a:spcAft>
              <a:defRPr sz="2400">
                <a:solidFill>
                  <a:schemeClr val="tx2"/>
                </a:solidFill>
                <a:ea typeface="微软雅黑" panose="020B0503020204020204" pitchFamily="34" charset="-122"/>
              </a:defRPr>
            </a:lvl8pPr>
            <a:lvl9pPr fontAlgn="base" marL="1828800">
              <a:spcBef>
                <a:spcPct val="0"/>
              </a:spcBef>
              <a:spcAft>
                <a:spcPct val="0"/>
              </a:spcAft>
              <a:defRPr sz="2400">
                <a:solidFill>
                  <a:schemeClr val="tx2"/>
                </a:solidFill>
                <a:ea typeface="微软雅黑" panose="020B0503020204020204" pitchFamily="34" charset="-122"/>
              </a:defRPr>
            </a:lvl9pPr>
          </a:lstStyle>
          <a:p>
            <a:pPr defTabSz="914217"/>
            <a:r>
              <a:rPr altLang="en-US" dirty="0" sz="2000" kern="0" lang="zh-CN">
                <a:solidFill>
                  <a:srgbClr val="4BAF32"/>
                </a:solidFill>
                <a:latin typeface="微软雅黑" panose="020B0503020204020204" pitchFamily="34" charset="-122"/>
                <a:ea typeface="微软雅黑" panose="020B0503020204020204" pitchFamily="34" charset="-122"/>
              </a:rPr>
              <a:t>行政法规：</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268" name=""/>
        <p:cNvGrpSpPr/>
        <p:nvPr/>
      </p:nvGrpSpPr>
      <p:grpSpPr>
        <a:xfrm>
          <a:off x="0" y="0"/>
          <a:ext cx="0" cy="0"/>
          <a:chOff x="0" y="0"/>
          <a:chExt cx="0" cy="0"/>
        </a:xfrm>
      </p:grpSpPr>
      <p:sp>
        <p:nvSpPr>
          <p:cNvPr id="1049656" name="矩形 3"/>
          <p:cNvSpPr/>
          <p:nvPr/>
        </p:nvSpPr>
        <p:spPr>
          <a:xfrm>
            <a:off x="602562" y="2135835"/>
            <a:ext cx="10543440" cy="3875468"/>
          </a:xfrm>
          <a:prstGeom prst="rect"/>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31" compatLnSpc="1" forceAA="0" fromWordArt="0" horzOverflow="overflow" lIns="91461" numCol="1" rIns="91461" rot="0" rtlCol="0" spcCol="0" spcFirstLastPara="0" tIns="45731" vert="horz" vertOverflow="overflow" wrap="square">
            <a:prstTxWarp prst="textNoShape"/>
            <a:noAutofit/>
          </a:bodyPr>
          <a:p>
            <a:pPr algn="ctr"/>
            <a:endParaRPr altLang="en-US" lang="zh-CN"/>
          </a:p>
        </p:txBody>
      </p:sp>
      <p:sp>
        <p:nvSpPr>
          <p:cNvPr id="1049657" name="矩形 4"/>
          <p:cNvSpPr/>
          <p:nvPr/>
        </p:nvSpPr>
        <p:spPr>
          <a:xfrm>
            <a:off x="1582518" y="2950561"/>
            <a:ext cx="9490370" cy="2797695"/>
          </a:xfrm>
          <a:prstGeom prst="rect"/>
        </p:spPr>
        <p:txBody>
          <a:bodyPr wrap="square">
            <a:spAutoFit/>
          </a:bodyPr>
          <a:p>
            <a:pPr algn="just" indent="-342969" marL="342969">
              <a:lnSpc>
                <a:spcPct val="150000"/>
              </a:lnSpc>
              <a:buClr>
                <a:srgbClr val="0068AE"/>
              </a:buClr>
              <a:buFont typeface="Wingdings" panose="05000000000000000000" pitchFamily="2" charset="2"/>
              <a:buChar char="n"/>
            </a:pPr>
            <a:r>
              <a:rPr altLang="en-US" dirty="0" lang="zh-CN">
                <a:latin typeface="微软雅黑" panose="020B0503020204020204" pitchFamily="34" charset="-122"/>
                <a:ea typeface="微软雅黑" panose="020B0503020204020204" pitchFamily="34" charset="-122"/>
                <a:cs typeface="Lucida Sans Unicode" panose="020B0602030504020204" charset="0"/>
              </a:rPr>
              <a:t>特种设备事故报告和调查处理规定</a:t>
            </a:r>
            <a:r>
              <a:rPr altLang="zh-CN" dirty="0" lang="en-US">
                <a:latin typeface="微软雅黑" panose="020B0503020204020204" pitchFamily="34" charset="-122"/>
                <a:ea typeface="微软雅黑" panose="020B0503020204020204" pitchFamily="34" charset="-122"/>
                <a:cs typeface="Lucida Sans Unicode" panose="020B0602030504020204" charset="0"/>
              </a:rPr>
              <a:t>》</a:t>
            </a:r>
            <a:r>
              <a:rPr altLang="en-US" dirty="0" lang="zh-CN">
                <a:latin typeface="微软雅黑" panose="020B0503020204020204" pitchFamily="34" charset="-122"/>
                <a:ea typeface="微软雅黑" panose="020B0503020204020204" pitchFamily="34" charset="-122"/>
                <a:cs typeface="Lucida Sans Unicode" panose="020B0602030504020204" charset="0"/>
              </a:rPr>
              <a:t>（总局第</a:t>
            </a:r>
            <a:r>
              <a:rPr altLang="zh-CN" dirty="0" lang="en-US">
                <a:latin typeface="微软雅黑" panose="020B0503020204020204" pitchFamily="34" charset="-122"/>
                <a:ea typeface="微软雅黑" panose="020B0503020204020204" pitchFamily="34" charset="-122"/>
                <a:cs typeface="Lucida Sans Unicode" panose="020B0602030504020204" charset="0"/>
              </a:rPr>
              <a:t>115</a:t>
            </a:r>
            <a:r>
              <a:rPr altLang="en-US" dirty="0" lang="zh-CN">
                <a:latin typeface="微软雅黑" panose="020B0503020204020204" pitchFamily="34" charset="-122"/>
                <a:ea typeface="微软雅黑" panose="020B0503020204020204" pitchFamily="34" charset="-122"/>
                <a:cs typeface="Lucida Sans Unicode" panose="020B0602030504020204" charset="0"/>
              </a:rPr>
              <a:t>号令）</a:t>
            </a:r>
          </a:p>
          <a:p>
            <a:pPr algn="just" indent="-342969" marL="342969">
              <a:lnSpc>
                <a:spcPct val="150000"/>
              </a:lnSpc>
              <a:buClr>
                <a:srgbClr val="0068AE"/>
              </a:buClr>
              <a:buFont typeface="Wingdings" panose="05000000000000000000" pitchFamily="2" charset="2"/>
              <a:buChar char="n"/>
            </a:pPr>
            <a:r>
              <a:rPr altLang="zh-CN" dirty="0" lang="en-US">
                <a:latin typeface="微软雅黑" panose="020B0503020204020204" pitchFamily="34" charset="-122"/>
                <a:ea typeface="微软雅黑" panose="020B0503020204020204" pitchFamily="34" charset="-122"/>
                <a:cs typeface="Lucida Sans Unicode" panose="020B0602030504020204" charset="0"/>
              </a:rPr>
              <a:t>《</a:t>
            </a:r>
            <a:r>
              <a:rPr altLang="en-US" dirty="0" lang="zh-CN">
                <a:latin typeface="微软雅黑" panose="020B0503020204020204" pitchFamily="34" charset="-122"/>
                <a:ea typeface="微软雅黑" panose="020B0503020204020204" pitchFamily="34" charset="-122"/>
                <a:cs typeface="Lucida Sans Unicode" panose="020B0602030504020204" charset="0"/>
              </a:rPr>
              <a:t>起重机械安全监察规定</a:t>
            </a:r>
            <a:r>
              <a:rPr altLang="zh-CN" dirty="0" lang="en-US">
                <a:latin typeface="微软雅黑" panose="020B0503020204020204" pitchFamily="34" charset="-122"/>
                <a:ea typeface="微软雅黑" panose="020B0503020204020204" pitchFamily="34" charset="-122"/>
                <a:cs typeface="Lucida Sans Unicode" panose="020B0602030504020204" charset="0"/>
              </a:rPr>
              <a:t>》</a:t>
            </a:r>
            <a:r>
              <a:rPr altLang="en-US" dirty="0" lang="zh-CN">
                <a:latin typeface="微软雅黑" panose="020B0503020204020204" pitchFamily="34" charset="-122"/>
                <a:ea typeface="微软雅黑" panose="020B0503020204020204" pitchFamily="34" charset="-122"/>
                <a:cs typeface="Lucida Sans Unicode" panose="020B0602030504020204" charset="0"/>
              </a:rPr>
              <a:t>（总局第</a:t>
            </a:r>
            <a:r>
              <a:rPr altLang="zh-CN" dirty="0" lang="en-US">
                <a:latin typeface="微软雅黑" panose="020B0503020204020204" pitchFamily="34" charset="-122"/>
                <a:ea typeface="微软雅黑" panose="020B0503020204020204" pitchFamily="34" charset="-122"/>
                <a:cs typeface="Lucida Sans Unicode" panose="020B0602030504020204" charset="0"/>
              </a:rPr>
              <a:t>92</a:t>
            </a:r>
            <a:r>
              <a:rPr altLang="en-US" dirty="0" lang="zh-CN">
                <a:latin typeface="微软雅黑" panose="020B0503020204020204" pitchFamily="34" charset="-122"/>
                <a:ea typeface="微软雅黑" panose="020B0503020204020204" pitchFamily="34" charset="-122"/>
                <a:cs typeface="Lucida Sans Unicode" panose="020B0602030504020204" charset="0"/>
              </a:rPr>
              <a:t>号令）</a:t>
            </a:r>
          </a:p>
          <a:p>
            <a:pPr algn="just" indent="-342969" marL="342969">
              <a:lnSpc>
                <a:spcPct val="150000"/>
              </a:lnSpc>
              <a:buClr>
                <a:srgbClr val="0068AE"/>
              </a:buClr>
              <a:buFont typeface="Wingdings" panose="05000000000000000000" pitchFamily="2" charset="2"/>
              <a:buChar char="n"/>
            </a:pPr>
            <a:r>
              <a:rPr altLang="zh-CN" dirty="0" lang="en-US">
                <a:latin typeface="微软雅黑" panose="020B0503020204020204" pitchFamily="34" charset="-122"/>
                <a:ea typeface="微软雅黑" panose="020B0503020204020204" pitchFamily="34" charset="-122"/>
                <a:cs typeface="Lucida Sans Unicode" panose="020B0602030504020204" charset="0"/>
              </a:rPr>
              <a:t>《</a:t>
            </a:r>
            <a:r>
              <a:rPr altLang="en-US" dirty="0" lang="zh-CN">
                <a:latin typeface="微软雅黑" panose="020B0503020204020204" pitchFamily="34" charset="-122"/>
                <a:ea typeface="微软雅黑" panose="020B0503020204020204" pitchFamily="34" charset="-122"/>
                <a:cs typeface="Lucida Sans Unicode" panose="020B0602030504020204" charset="0"/>
              </a:rPr>
              <a:t>国家质量监督检验检疫总局关于修改</a:t>
            </a:r>
            <a:r>
              <a:rPr altLang="zh-CN" dirty="0" lang="en-US">
                <a:latin typeface="微软雅黑" panose="020B0503020204020204" pitchFamily="34" charset="-122"/>
                <a:ea typeface="微软雅黑" panose="020B0503020204020204" pitchFamily="34" charset="-122"/>
                <a:cs typeface="Lucida Sans Unicode" panose="020B0602030504020204" charset="0"/>
              </a:rPr>
              <a:t>&lt;</a:t>
            </a:r>
            <a:r>
              <a:rPr altLang="en-US" dirty="0" lang="zh-CN">
                <a:latin typeface="微软雅黑" panose="020B0503020204020204" pitchFamily="34" charset="-122"/>
                <a:ea typeface="微软雅黑" panose="020B0503020204020204" pitchFamily="34" charset="-122"/>
                <a:cs typeface="Lucida Sans Unicode" panose="020B0602030504020204" charset="0"/>
              </a:rPr>
              <a:t>特种设备作业人员监督管理办法</a:t>
            </a:r>
            <a:r>
              <a:rPr altLang="zh-CN" dirty="0" lang="en-US">
                <a:latin typeface="微软雅黑" panose="020B0503020204020204" pitchFamily="34" charset="-122"/>
                <a:ea typeface="微软雅黑" panose="020B0503020204020204" pitchFamily="34" charset="-122"/>
                <a:cs typeface="Lucida Sans Unicode" panose="020B0602030504020204" charset="0"/>
              </a:rPr>
              <a:t>&gt;</a:t>
            </a:r>
            <a:r>
              <a:rPr altLang="en-US" dirty="0" lang="zh-CN">
                <a:latin typeface="微软雅黑" panose="020B0503020204020204" pitchFamily="34" charset="-122"/>
                <a:ea typeface="微软雅黑" panose="020B0503020204020204" pitchFamily="34" charset="-122"/>
                <a:cs typeface="Lucida Sans Unicode" panose="020B0602030504020204" charset="0"/>
              </a:rPr>
              <a:t>的决定</a:t>
            </a:r>
            <a:r>
              <a:rPr altLang="zh-CN" dirty="0" lang="en-US">
                <a:latin typeface="微软雅黑" panose="020B0503020204020204" pitchFamily="34" charset="-122"/>
                <a:ea typeface="微软雅黑" panose="020B0503020204020204" pitchFamily="34" charset="-122"/>
                <a:cs typeface="Lucida Sans Unicode" panose="020B0602030504020204" charset="0"/>
              </a:rPr>
              <a:t>》</a:t>
            </a:r>
            <a:r>
              <a:rPr altLang="en-US" dirty="0" lang="zh-CN">
                <a:latin typeface="微软雅黑" panose="020B0503020204020204" pitchFamily="34" charset="-122"/>
                <a:ea typeface="微软雅黑" panose="020B0503020204020204" pitchFamily="34" charset="-122"/>
                <a:cs typeface="Lucida Sans Unicode" panose="020B0602030504020204" charset="0"/>
              </a:rPr>
              <a:t>（总局第</a:t>
            </a:r>
            <a:r>
              <a:rPr altLang="zh-CN" dirty="0" lang="en-US">
                <a:latin typeface="微软雅黑" panose="020B0503020204020204" pitchFamily="34" charset="-122"/>
                <a:ea typeface="微软雅黑" panose="020B0503020204020204" pitchFamily="34" charset="-122"/>
                <a:cs typeface="Lucida Sans Unicode" panose="020B0602030504020204" charset="0"/>
              </a:rPr>
              <a:t>140</a:t>
            </a:r>
            <a:r>
              <a:rPr altLang="en-US" dirty="0" lang="zh-CN">
                <a:latin typeface="微软雅黑" panose="020B0503020204020204" pitchFamily="34" charset="-122"/>
                <a:ea typeface="微软雅黑" panose="020B0503020204020204" pitchFamily="34" charset="-122"/>
                <a:cs typeface="Lucida Sans Unicode" panose="020B0602030504020204" charset="0"/>
              </a:rPr>
              <a:t>号令）</a:t>
            </a:r>
          </a:p>
          <a:p>
            <a:pPr algn="just" indent="-342969" marL="342969">
              <a:lnSpc>
                <a:spcPct val="150000"/>
              </a:lnSpc>
              <a:buClr>
                <a:srgbClr val="0068AE"/>
              </a:buClr>
              <a:buFont typeface="Wingdings" panose="05000000000000000000" pitchFamily="2" charset="2"/>
              <a:buChar char="n"/>
            </a:pPr>
            <a:r>
              <a:rPr altLang="en-US" dirty="0" lang="zh-CN">
                <a:latin typeface="微软雅黑" panose="020B0503020204020204" pitchFamily="34" charset="-122"/>
                <a:ea typeface="微软雅黑" panose="020B0503020204020204" pitchFamily="34" charset="-122"/>
                <a:cs typeface="Lucida Sans Unicode" panose="020B0602030504020204" charset="0"/>
              </a:rPr>
              <a:t>市场监管总局关于特种设备行政许可有关事项的公告（</a:t>
            </a:r>
            <a:r>
              <a:rPr altLang="zh-CN" dirty="0" lang="en-US">
                <a:latin typeface="微软雅黑" panose="020B0503020204020204" pitchFamily="34" charset="-122"/>
                <a:ea typeface="微软雅黑" panose="020B0503020204020204" pitchFamily="34" charset="-122"/>
                <a:cs typeface="Lucida Sans Unicode" panose="020B0602030504020204" charset="0"/>
              </a:rPr>
              <a:t>2019</a:t>
            </a:r>
            <a:r>
              <a:rPr altLang="en-US" dirty="0" lang="zh-CN">
                <a:latin typeface="微软雅黑" panose="020B0503020204020204" pitchFamily="34" charset="-122"/>
                <a:ea typeface="微软雅黑" panose="020B0503020204020204" pitchFamily="34" charset="-122"/>
                <a:cs typeface="Lucida Sans Unicode" panose="020B0602030504020204" charset="0"/>
              </a:rPr>
              <a:t>年</a:t>
            </a:r>
            <a:r>
              <a:rPr altLang="zh-CN" dirty="0" lang="en-US">
                <a:latin typeface="微软雅黑" panose="020B0503020204020204" pitchFamily="34" charset="-122"/>
                <a:ea typeface="微软雅黑" panose="020B0503020204020204" pitchFamily="34" charset="-122"/>
                <a:cs typeface="Lucida Sans Unicode" panose="020B0602030504020204" charset="0"/>
              </a:rPr>
              <a:t>3</a:t>
            </a:r>
            <a:r>
              <a:rPr altLang="en-US" dirty="0" lang="zh-CN">
                <a:latin typeface="微软雅黑" panose="020B0503020204020204" pitchFamily="34" charset="-122"/>
                <a:ea typeface="微软雅黑" panose="020B0503020204020204" pitchFamily="34" charset="-122"/>
                <a:cs typeface="Lucida Sans Unicode" panose="020B0602030504020204" charset="0"/>
              </a:rPr>
              <a:t>号）</a:t>
            </a:r>
          </a:p>
        </p:txBody>
      </p:sp>
      <p:sp>
        <p:nvSpPr>
          <p:cNvPr id="1049658" name="wallet-filled-money-tool_60484"/>
          <p:cNvSpPr>
            <a:spLocks noChangeAspect="1"/>
          </p:cNvSpPr>
          <p:nvPr/>
        </p:nvSpPr>
        <p:spPr bwMode="auto">
          <a:xfrm>
            <a:off x="1001017" y="2549680"/>
            <a:ext cx="418279" cy="400881"/>
          </a:xfrm>
          <a:custGeom>
            <a:avLst/>
            <a:gdLst>
              <a:gd name="connsiteX0" fmla="*/ 413212 w 608062"/>
              <a:gd name="connsiteY0" fmla="*/ 336089 h 582771"/>
              <a:gd name="connsiteX1" fmla="*/ 402712 w 608062"/>
              <a:gd name="connsiteY1" fmla="*/ 339771 h 582771"/>
              <a:gd name="connsiteX2" fmla="*/ 396155 w 608062"/>
              <a:gd name="connsiteY2" fmla="*/ 353117 h 582771"/>
              <a:gd name="connsiteX3" fmla="*/ 396155 w 608062"/>
              <a:gd name="connsiteY3" fmla="*/ 364468 h 582771"/>
              <a:gd name="connsiteX4" fmla="*/ 413212 w 608062"/>
              <a:gd name="connsiteY4" fmla="*/ 381496 h 582771"/>
              <a:gd name="connsiteX5" fmla="*/ 424584 w 608062"/>
              <a:gd name="connsiteY5" fmla="*/ 381496 h 582771"/>
              <a:gd name="connsiteX6" fmla="*/ 441641 w 608062"/>
              <a:gd name="connsiteY6" fmla="*/ 364468 h 582771"/>
              <a:gd name="connsiteX7" fmla="*/ 441641 w 608062"/>
              <a:gd name="connsiteY7" fmla="*/ 353117 h 582771"/>
              <a:gd name="connsiteX8" fmla="*/ 424584 w 608062"/>
              <a:gd name="connsiteY8" fmla="*/ 336089 h 582771"/>
              <a:gd name="connsiteX9" fmla="*/ 416081 w 608062"/>
              <a:gd name="connsiteY9" fmla="*/ 336089 h 582771"/>
              <a:gd name="connsiteX10" fmla="*/ 370339 w 608062"/>
              <a:gd name="connsiteY10" fmla="*/ 285620 h 582771"/>
              <a:gd name="connsiteX11" fmla="*/ 523596 w 608062"/>
              <a:gd name="connsiteY11" fmla="*/ 285620 h 582771"/>
              <a:gd name="connsiteX12" fmla="*/ 561757 w 608062"/>
              <a:gd name="connsiteY12" fmla="*/ 285620 h 582771"/>
              <a:gd name="connsiteX13" fmla="*/ 572360 w 608062"/>
              <a:gd name="connsiteY13" fmla="*/ 285620 h 582771"/>
              <a:gd name="connsiteX14" fmla="*/ 573026 w 608062"/>
              <a:gd name="connsiteY14" fmla="*/ 285620 h 582771"/>
              <a:gd name="connsiteX15" fmla="*/ 573948 w 608062"/>
              <a:gd name="connsiteY15" fmla="*/ 285620 h 582771"/>
              <a:gd name="connsiteX16" fmla="*/ 585012 w 608062"/>
              <a:gd name="connsiteY16" fmla="*/ 287461 h 582771"/>
              <a:gd name="connsiteX17" fmla="*/ 596947 w 608062"/>
              <a:gd name="connsiteY17" fmla="*/ 294568 h 582771"/>
              <a:gd name="connsiteX18" fmla="*/ 608062 w 608062"/>
              <a:gd name="connsiteY18" fmla="*/ 319726 h 582771"/>
              <a:gd name="connsiteX19" fmla="*/ 608062 w 608062"/>
              <a:gd name="connsiteY19" fmla="*/ 395609 h 582771"/>
              <a:gd name="connsiteX20" fmla="*/ 596947 w 608062"/>
              <a:gd name="connsiteY20" fmla="*/ 420767 h 582771"/>
              <a:gd name="connsiteX21" fmla="*/ 585012 w 608062"/>
              <a:gd name="connsiteY21" fmla="*/ 427874 h 582771"/>
              <a:gd name="connsiteX22" fmla="*/ 573948 w 608062"/>
              <a:gd name="connsiteY22" fmla="*/ 429715 h 582771"/>
              <a:gd name="connsiteX23" fmla="*/ 573026 w 608062"/>
              <a:gd name="connsiteY23" fmla="*/ 429715 h 582771"/>
              <a:gd name="connsiteX24" fmla="*/ 370339 w 608062"/>
              <a:gd name="connsiteY24" fmla="*/ 429715 h 582771"/>
              <a:gd name="connsiteX25" fmla="*/ 336174 w 608062"/>
              <a:gd name="connsiteY25" fmla="*/ 395609 h 582771"/>
              <a:gd name="connsiteX26" fmla="*/ 336174 w 608062"/>
              <a:gd name="connsiteY26" fmla="*/ 357821 h 582771"/>
              <a:gd name="connsiteX27" fmla="*/ 336174 w 608062"/>
              <a:gd name="connsiteY27" fmla="*/ 347287 h 582771"/>
              <a:gd name="connsiteX28" fmla="*/ 336174 w 608062"/>
              <a:gd name="connsiteY28" fmla="*/ 336703 h 582771"/>
              <a:gd name="connsiteX29" fmla="*/ 336174 w 608062"/>
              <a:gd name="connsiteY29" fmla="*/ 319726 h 582771"/>
              <a:gd name="connsiteX30" fmla="*/ 370339 w 608062"/>
              <a:gd name="connsiteY30" fmla="*/ 285620 h 582771"/>
              <a:gd name="connsiteX31" fmla="*/ 34208 w 608062"/>
              <a:gd name="connsiteY31" fmla="*/ 134822 h 582771"/>
              <a:gd name="connsiteX32" fmla="*/ 54539 w 608062"/>
              <a:gd name="connsiteY32" fmla="*/ 134822 h 582771"/>
              <a:gd name="connsiteX33" fmla="*/ 60633 w 608062"/>
              <a:gd name="connsiteY33" fmla="*/ 134822 h 582771"/>
              <a:gd name="connsiteX34" fmla="*/ 93407 w 608062"/>
              <a:gd name="connsiteY34" fmla="*/ 134822 h 582771"/>
              <a:gd name="connsiteX35" fmla="*/ 132327 w 608062"/>
              <a:gd name="connsiteY35" fmla="*/ 134822 h 582771"/>
              <a:gd name="connsiteX36" fmla="*/ 429142 w 608062"/>
              <a:gd name="connsiteY36" fmla="*/ 134822 h 582771"/>
              <a:gd name="connsiteX37" fmla="*/ 509900 w 608062"/>
              <a:gd name="connsiteY37" fmla="*/ 134822 h 582771"/>
              <a:gd name="connsiteX38" fmla="*/ 520501 w 608062"/>
              <a:gd name="connsiteY38" fmla="*/ 134822 h 582771"/>
              <a:gd name="connsiteX39" fmla="*/ 531101 w 608062"/>
              <a:gd name="connsiteY39" fmla="*/ 134822 h 582771"/>
              <a:gd name="connsiteX40" fmla="*/ 538885 w 608062"/>
              <a:gd name="connsiteY40" fmla="*/ 134822 h 582771"/>
              <a:gd name="connsiteX41" fmla="*/ 572940 w 608062"/>
              <a:gd name="connsiteY41" fmla="*/ 168926 h 582771"/>
              <a:gd name="connsiteX42" fmla="*/ 572940 w 608062"/>
              <a:gd name="connsiteY42" fmla="*/ 261982 h 582771"/>
              <a:gd name="connsiteX43" fmla="*/ 565719 w 608062"/>
              <a:gd name="connsiteY43" fmla="*/ 261982 h 582771"/>
              <a:gd name="connsiteX44" fmla="*/ 555119 w 608062"/>
              <a:gd name="connsiteY44" fmla="*/ 261982 h 582771"/>
              <a:gd name="connsiteX45" fmla="*/ 544518 w 608062"/>
              <a:gd name="connsiteY45" fmla="*/ 261982 h 582771"/>
              <a:gd name="connsiteX46" fmla="*/ 370301 w 608062"/>
              <a:gd name="connsiteY46" fmla="*/ 261982 h 582771"/>
              <a:gd name="connsiteX47" fmla="*/ 363388 w 608062"/>
              <a:gd name="connsiteY47" fmla="*/ 262391 h 582771"/>
              <a:gd name="connsiteX48" fmla="*/ 328770 w 608062"/>
              <a:gd name="connsiteY48" fmla="*/ 279468 h 582771"/>
              <a:gd name="connsiteX49" fmla="*/ 312331 w 608062"/>
              <a:gd name="connsiteY49" fmla="*/ 319861 h 582771"/>
              <a:gd name="connsiteX50" fmla="*/ 312331 w 608062"/>
              <a:gd name="connsiteY50" fmla="*/ 343279 h 582771"/>
              <a:gd name="connsiteX51" fmla="*/ 312331 w 608062"/>
              <a:gd name="connsiteY51" fmla="*/ 353863 h 582771"/>
              <a:gd name="connsiteX52" fmla="*/ 312331 w 608062"/>
              <a:gd name="connsiteY52" fmla="*/ 364446 h 582771"/>
              <a:gd name="connsiteX53" fmla="*/ 312331 w 608062"/>
              <a:gd name="connsiteY53" fmla="*/ 395636 h 582771"/>
              <a:gd name="connsiteX54" fmla="*/ 370352 w 608062"/>
              <a:gd name="connsiteY54" fmla="*/ 453617 h 582771"/>
              <a:gd name="connsiteX55" fmla="*/ 572940 w 608062"/>
              <a:gd name="connsiteY55" fmla="*/ 453617 h 582771"/>
              <a:gd name="connsiteX56" fmla="*/ 572940 w 608062"/>
              <a:gd name="connsiteY56" fmla="*/ 548719 h 582771"/>
              <a:gd name="connsiteX57" fmla="*/ 538783 w 608062"/>
              <a:gd name="connsiteY57" fmla="*/ 582771 h 582771"/>
              <a:gd name="connsiteX58" fmla="*/ 34157 w 608062"/>
              <a:gd name="connsiteY58" fmla="*/ 582771 h 582771"/>
              <a:gd name="connsiteX59" fmla="*/ 0 w 608062"/>
              <a:gd name="connsiteY59" fmla="*/ 548719 h 582771"/>
              <a:gd name="connsiteX60" fmla="*/ 0 w 608062"/>
              <a:gd name="connsiteY60" fmla="*/ 211875 h 582771"/>
              <a:gd name="connsiteX61" fmla="*/ 0 w 608062"/>
              <a:gd name="connsiteY61" fmla="*/ 173016 h 582771"/>
              <a:gd name="connsiteX62" fmla="*/ 0 w 608062"/>
              <a:gd name="connsiteY62" fmla="*/ 168926 h 582771"/>
              <a:gd name="connsiteX63" fmla="*/ 1229 w 608062"/>
              <a:gd name="connsiteY63" fmla="*/ 159978 h 582771"/>
              <a:gd name="connsiteX64" fmla="*/ 7528 w 608062"/>
              <a:gd name="connsiteY64" fmla="*/ 147656 h 582771"/>
              <a:gd name="connsiteX65" fmla="*/ 34208 w 608062"/>
              <a:gd name="connsiteY65" fmla="*/ 134822 h 582771"/>
              <a:gd name="connsiteX66" fmla="*/ 459702 w 608062"/>
              <a:gd name="connsiteY66" fmla="*/ 46827 h 582771"/>
              <a:gd name="connsiteX67" fmla="*/ 492623 w 608062"/>
              <a:gd name="connsiteY67" fmla="*/ 71966 h 582771"/>
              <a:gd name="connsiteX68" fmla="*/ 503273 w 608062"/>
              <a:gd name="connsiteY68" fmla="*/ 110900 h 582771"/>
              <a:gd name="connsiteX69" fmla="*/ 417257 w 608062"/>
              <a:gd name="connsiteY69" fmla="*/ 110900 h 582771"/>
              <a:gd name="connsiteX70" fmla="*/ 219882 w 608062"/>
              <a:gd name="connsiteY70" fmla="*/ 110900 h 582771"/>
              <a:gd name="connsiteX71" fmla="*/ 393757 w 608062"/>
              <a:gd name="connsiteY71" fmla="*/ 63586 h 582771"/>
              <a:gd name="connsiteX72" fmla="*/ 450691 w 608062"/>
              <a:gd name="connsiteY72" fmla="*/ 48053 h 582771"/>
              <a:gd name="connsiteX73" fmla="*/ 459702 w 608062"/>
              <a:gd name="connsiteY73" fmla="*/ 46827 h 582771"/>
              <a:gd name="connsiteX74" fmla="*/ 351961 w 608062"/>
              <a:gd name="connsiteY74" fmla="*/ 1805 h 582771"/>
              <a:gd name="connsiteX75" fmla="*/ 371657 w 608062"/>
              <a:gd name="connsiteY75" fmla="*/ 18993 h 582771"/>
              <a:gd name="connsiteX76" fmla="*/ 384511 w 608062"/>
              <a:gd name="connsiteY76" fmla="*/ 44858 h 582771"/>
              <a:gd name="connsiteX77" fmla="*/ 142137 w 608062"/>
              <a:gd name="connsiteY77" fmla="*/ 110900 h 582771"/>
              <a:gd name="connsiteX78" fmla="*/ 108953 w 608062"/>
              <a:gd name="connsiteY78" fmla="*/ 110900 h 582771"/>
              <a:gd name="connsiteX79" fmla="*/ 325927 w 608062"/>
              <a:gd name="connsiteY79" fmla="*/ 3556 h 582771"/>
              <a:gd name="connsiteX80" fmla="*/ 351961 w 608062"/>
              <a:gd name="connsiteY80" fmla="*/ 1805 h 582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08062" h="582771">
                <a:moveTo>
                  <a:pt x="413212" y="336089"/>
                </a:moveTo>
                <a:cubicBezTo>
                  <a:pt x="409268" y="336089"/>
                  <a:pt x="405631" y="337521"/>
                  <a:pt x="402712" y="339771"/>
                </a:cubicBezTo>
                <a:cubicBezTo>
                  <a:pt x="398665" y="342839"/>
                  <a:pt x="396155" y="347696"/>
                  <a:pt x="396155" y="353117"/>
                </a:cubicBezTo>
                <a:lnTo>
                  <a:pt x="396155" y="364468"/>
                </a:lnTo>
                <a:cubicBezTo>
                  <a:pt x="396155" y="373877"/>
                  <a:pt x="403787" y="381496"/>
                  <a:pt x="413212" y="381496"/>
                </a:cubicBezTo>
                <a:lnTo>
                  <a:pt x="424584" y="381496"/>
                </a:lnTo>
                <a:cubicBezTo>
                  <a:pt x="434009" y="381496"/>
                  <a:pt x="441641" y="373877"/>
                  <a:pt x="441641" y="364468"/>
                </a:cubicBezTo>
                <a:lnTo>
                  <a:pt x="441641" y="353117"/>
                </a:lnTo>
                <a:cubicBezTo>
                  <a:pt x="441641" y="343708"/>
                  <a:pt x="434009" y="336089"/>
                  <a:pt x="424584" y="336089"/>
                </a:cubicBezTo>
                <a:lnTo>
                  <a:pt x="416081" y="336089"/>
                </a:lnTo>
                <a:close/>
                <a:moveTo>
                  <a:pt x="370339" y="285620"/>
                </a:moveTo>
                <a:lnTo>
                  <a:pt x="523596" y="285620"/>
                </a:lnTo>
                <a:lnTo>
                  <a:pt x="561757" y="285620"/>
                </a:lnTo>
                <a:lnTo>
                  <a:pt x="572360" y="285620"/>
                </a:lnTo>
                <a:lnTo>
                  <a:pt x="573026" y="285620"/>
                </a:lnTo>
                <a:lnTo>
                  <a:pt x="573948" y="285620"/>
                </a:lnTo>
                <a:cubicBezTo>
                  <a:pt x="577841" y="285620"/>
                  <a:pt x="581529" y="286336"/>
                  <a:pt x="585012" y="287461"/>
                </a:cubicBezTo>
                <a:cubicBezTo>
                  <a:pt x="589520" y="289046"/>
                  <a:pt x="593515" y="291449"/>
                  <a:pt x="596947" y="294568"/>
                </a:cubicBezTo>
                <a:cubicBezTo>
                  <a:pt x="603759" y="300756"/>
                  <a:pt x="608062" y="309755"/>
                  <a:pt x="608062" y="319726"/>
                </a:cubicBezTo>
                <a:lnTo>
                  <a:pt x="608062" y="395609"/>
                </a:lnTo>
                <a:cubicBezTo>
                  <a:pt x="608062" y="405580"/>
                  <a:pt x="603759" y="414579"/>
                  <a:pt x="596947" y="420767"/>
                </a:cubicBezTo>
                <a:cubicBezTo>
                  <a:pt x="593515" y="423886"/>
                  <a:pt x="589520" y="426340"/>
                  <a:pt x="585012" y="427874"/>
                </a:cubicBezTo>
                <a:cubicBezTo>
                  <a:pt x="581529" y="428999"/>
                  <a:pt x="577841" y="429715"/>
                  <a:pt x="573948" y="429715"/>
                </a:cubicBezTo>
                <a:lnTo>
                  <a:pt x="573026" y="429715"/>
                </a:lnTo>
                <a:lnTo>
                  <a:pt x="370339" y="429715"/>
                </a:lnTo>
                <a:cubicBezTo>
                  <a:pt x="351489" y="429715"/>
                  <a:pt x="336174" y="414426"/>
                  <a:pt x="336174" y="395609"/>
                </a:cubicBezTo>
                <a:lnTo>
                  <a:pt x="336174" y="357821"/>
                </a:lnTo>
                <a:lnTo>
                  <a:pt x="336174" y="347287"/>
                </a:lnTo>
                <a:lnTo>
                  <a:pt x="336174" y="336703"/>
                </a:lnTo>
                <a:lnTo>
                  <a:pt x="336174" y="319726"/>
                </a:lnTo>
                <a:cubicBezTo>
                  <a:pt x="336174" y="300909"/>
                  <a:pt x="351489" y="285620"/>
                  <a:pt x="370339" y="285620"/>
                </a:cubicBezTo>
                <a:close/>
                <a:moveTo>
                  <a:pt x="34208" y="134822"/>
                </a:moveTo>
                <a:lnTo>
                  <a:pt x="54539" y="134822"/>
                </a:lnTo>
                <a:lnTo>
                  <a:pt x="60633" y="134822"/>
                </a:lnTo>
                <a:lnTo>
                  <a:pt x="93407" y="134822"/>
                </a:lnTo>
                <a:lnTo>
                  <a:pt x="132327" y="134822"/>
                </a:lnTo>
                <a:lnTo>
                  <a:pt x="429142" y="134822"/>
                </a:lnTo>
                <a:lnTo>
                  <a:pt x="509900" y="134822"/>
                </a:lnTo>
                <a:lnTo>
                  <a:pt x="520501" y="134822"/>
                </a:lnTo>
                <a:lnTo>
                  <a:pt x="531101" y="134822"/>
                </a:lnTo>
                <a:lnTo>
                  <a:pt x="538885" y="134822"/>
                </a:lnTo>
                <a:cubicBezTo>
                  <a:pt x="557730" y="134822"/>
                  <a:pt x="572991" y="150110"/>
                  <a:pt x="572940" y="168926"/>
                </a:cubicBezTo>
                <a:lnTo>
                  <a:pt x="572940" y="261982"/>
                </a:lnTo>
                <a:lnTo>
                  <a:pt x="565719" y="261982"/>
                </a:lnTo>
                <a:lnTo>
                  <a:pt x="555119" y="261982"/>
                </a:lnTo>
                <a:lnTo>
                  <a:pt x="544518" y="261982"/>
                </a:lnTo>
                <a:lnTo>
                  <a:pt x="370301" y="261982"/>
                </a:lnTo>
                <a:cubicBezTo>
                  <a:pt x="367945" y="261982"/>
                  <a:pt x="365641" y="262084"/>
                  <a:pt x="363388" y="262391"/>
                </a:cubicBezTo>
                <a:cubicBezTo>
                  <a:pt x="349868" y="263925"/>
                  <a:pt x="337783" y="270214"/>
                  <a:pt x="328770" y="279468"/>
                </a:cubicBezTo>
                <a:cubicBezTo>
                  <a:pt x="318579" y="289899"/>
                  <a:pt x="312331" y="304164"/>
                  <a:pt x="312331" y="319861"/>
                </a:cubicBezTo>
                <a:lnTo>
                  <a:pt x="312331" y="343279"/>
                </a:lnTo>
                <a:lnTo>
                  <a:pt x="312331" y="353863"/>
                </a:lnTo>
                <a:lnTo>
                  <a:pt x="312331" y="364446"/>
                </a:lnTo>
                <a:lnTo>
                  <a:pt x="312331" y="395636"/>
                </a:lnTo>
                <a:cubicBezTo>
                  <a:pt x="312331" y="427643"/>
                  <a:pt x="338346" y="453617"/>
                  <a:pt x="370352" y="453617"/>
                </a:cubicBezTo>
                <a:lnTo>
                  <a:pt x="572940" y="453617"/>
                </a:lnTo>
                <a:lnTo>
                  <a:pt x="572940" y="548719"/>
                </a:lnTo>
                <a:cubicBezTo>
                  <a:pt x="572940" y="567534"/>
                  <a:pt x="557628" y="582771"/>
                  <a:pt x="538783" y="582771"/>
                </a:cubicBezTo>
                <a:lnTo>
                  <a:pt x="34157" y="582771"/>
                </a:lnTo>
                <a:cubicBezTo>
                  <a:pt x="15312" y="582771"/>
                  <a:pt x="0" y="567534"/>
                  <a:pt x="0" y="548719"/>
                </a:cubicBezTo>
                <a:lnTo>
                  <a:pt x="0" y="211875"/>
                </a:lnTo>
                <a:lnTo>
                  <a:pt x="0" y="173016"/>
                </a:lnTo>
                <a:lnTo>
                  <a:pt x="0" y="168926"/>
                </a:lnTo>
                <a:cubicBezTo>
                  <a:pt x="0" y="165858"/>
                  <a:pt x="461" y="162841"/>
                  <a:pt x="1229" y="159978"/>
                </a:cubicBezTo>
                <a:cubicBezTo>
                  <a:pt x="2458" y="155427"/>
                  <a:pt x="4660" y="151235"/>
                  <a:pt x="7528" y="147656"/>
                </a:cubicBezTo>
                <a:cubicBezTo>
                  <a:pt x="13776" y="139782"/>
                  <a:pt x="23403" y="134822"/>
                  <a:pt x="34208" y="134822"/>
                </a:cubicBezTo>
                <a:close/>
                <a:moveTo>
                  <a:pt x="459702" y="46827"/>
                </a:moveTo>
                <a:cubicBezTo>
                  <a:pt x="474755" y="46827"/>
                  <a:pt x="488527" y="56739"/>
                  <a:pt x="492623" y="71966"/>
                </a:cubicBezTo>
                <a:lnTo>
                  <a:pt x="503273" y="110900"/>
                </a:lnTo>
                <a:lnTo>
                  <a:pt x="417257" y="110900"/>
                </a:lnTo>
                <a:lnTo>
                  <a:pt x="219882" y="110900"/>
                </a:lnTo>
                <a:lnTo>
                  <a:pt x="393757" y="63586"/>
                </a:lnTo>
                <a:lnTo>
                  <a:pt x="450691" y="48053"/>
                </a:lnTo>
                <a:cubicBezTo>
                  <a:pt x="453712" y="47236"/>
                  <a:pt x="456732" y="46827"/>
                  <a:pt x="459702" y="46827"/>
                </a:cubicBezTo>
                <a:close/>
                <a:moveTo>
                  <a:pt x="351961" y="1805"/>
                </a:moveTo>
                <a:cubicBezTo>
                  <a:pt x="360237" y="4604"/>
                  <a:pt x="367458" y="10559"/>
                  <a:pt x="371657" y="18993"/>
                </a:cubicBezTo>
                <a:lnTo>
                  <a:pt x="384511" y="44858"/>
                </a:lnTo>
                <a:lnTo>
                  <a:pt x="142137" y="110900"/>
                </a:lnTo>
                <a:lnTo>
                  <a:pt x="108953" y="110900"/>
                </a:lnTo>
                <a:lnTo>
                  <a:pt x="325927" y="3556"/>
                </a:lnTo>
                <a:cubicBezTo>
                  <a:pt x="334351" y="-636"/>
                  <a:pt x="343684" y="-993"/>
                  <a:pt x="351961" y="1805"/>
                </a:cubicBezTo>
                <a:close/>
              </a:path>
            </a:pathLst>
          </a:custGeom>
          <a:solidFill>
            <a:srgbClr val="004B7D"/>
          </a:solidFill>
          <a:ln>
            <a:noFill/>
          </a:ln>
        </p:spPr>
      </p:sp>
      <p:sp>
        <p:nvSpPr>
          <p:cNvPr id="1049659" name="TextBox 23"/>
          <p:cNvSpPr txBox="1"/>
          <p:nvPr/>
        </p:nvSpPr>
        <p:spPr>
          <a:xfrm>
            <a:off x="1582518" y="2518896"/>
            <a:ext cx="4164798" cy="461735"/>
          </a:xfrm>
          <a:prstGeom prst="rect"/>
          <a:noFill/>
          <a:ln>
            <a:noFill/>
          </a:ln>
        </p:spPr>
        <p:txBody>
          <a:bodyPr anchor="ctr" anchorCtr="0" bIns="45713" compatLnSpc="1" lIns="91425" numCol="1" rIns="91425" rtlCol="0" tIns="45713" vert="horz" wrap="square">
            <a:spAutoFit/>
          </a:bodyPr>
          <a:lstStyle>
            <a:lvl1pPr>
              <a:defRPr b="1" sz="2800">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fontAlgn="base" marL="457200">
              <a:spcBef>
                <a:spcPct val="0"/>
              </a:spcBef>
              <a:spcAft>
                <a:spcPct val="0"/>
              </a:spcAft>
              <a:defRPr sz="2400">
                <a:solidFill>
                  <a:schemeClr val="tx2"/>
                </a:solidFill>
                <a:ea typeface="微软雅黑" panose="020B0503020204020204" pitchFamily="34" charset="-122"/>
              </a:defRPr>
            </a:lvl6pPr>
            <a:lvl7pPr fontAlgn="base" marL="914400">
              <a:spcBef>
                <a:spcPct val="0"/>
              </a:spcBef>
              <a:spcAft>
                <a:spcPct val="0"/>
              </a:spcAft>
              <a:defRPr sz="2400">
                <a:solidFill>
                  <a:schemeClr val="tx2"/>
                </a:solidFill>
                <a:ea typeface="微软雅黑" panose="020B0503020204020204" pitchFamily="34" charset="-122"/>
              </a:defRPr>
            </a:lvl7pPr>
            <a:lvl8pPr fontAlgn="base" marL="1371600">
              <a:spcBef>
                <a:spcPct val="0"/>
              </a:spcBef>
              <a:spcAft>
                <a:spcPct val="0"/>
              </a:spcAft>
              <a:defRPr sz="2400">
                <a:solidFill>
                  <a:schemeClr val="tx2"/>
                </a:solidFill>
                <a:ea typeface="微软雅黑" panose="020B0503020204020204" pitchFamily="34" charset="-122"/>
              </a:defRPr>
            </a:lvl8pPr>
            <a:lvl9pPr fontAlgn="base" marL="1828800">
              <a:spcBef>
                <a:spcPct val="0"/>
              </a:spcBef>
              <a:spcAft>
                <a:spcPct val="0"/>
              </a:spcAft>
              <a:defRPr sz="2400">
                <a:solidFill>
                  <a:schemeClr val="tx2"/>
                </a:solidFill>
                <a:ea typeface="微软雅黑" panose="020B0503020204020204" pitchFamily="34" charset="-122"/>
              </a:defRPr>
            </a:lvl9pPr>
          </a:lstStyle>
          <a:p>
            <a:pPr defTabSz="914217"/>
            <a:r>
              <a:rPr altLang="en-US" dirty="0" sz="2400" kern="0" lang="zh-CN">
                <a:solidFill>
                  <a:srgbClr val="004B7D"/>
                </a:solidFill>
                <a:latin typeface="微软雅黑" panose="020B0503020204020204" pitchFamily="34" charset="-122"/>
                <a:ea typeface="微软雅黑" panose="020B0503020204020204" pitchFamily="34" charset="-122"/>
              </a:rPr>
              <a:t>行政规章及规范性文件：</a:t>
            </a:r>
          </a:p>
        </p:txBody>
      </p:sp>
      <p:sp>
        <p:nvSpPr>
          <p:cNvPr id="1049660" name="Rectangle 2"/>
          <p:cNvSpPr txBox="1">
            <a:spLocks noChangeArrowheads="1"/>
          </p:cNvSpPr>
          <p:nvPr/>
        </p:nvSpPr>
        <p:spPr>
          <a:xfrm>
            <a:off x="1983423" y="1033072"/>
            <a:ext cx="8231505" cy="1143265"/>
          </a:xfrm>
          <a:prstGeom prst="rect"/>
        </p:spPr>
        <p:txBody>
          <a:bodyPr anchor="ctr" bIns="45731" lIns="91461" rIns="91461" rtlCol="0" tIns="45731" vert="horz">
            <a:normAutofit/>
          </a:bodyPr>
          <a:lstStyle>
            <a:lvl1pPr algn="l" defTabSz="914400" eaLnBrk="1" hangingPunct="1" latinLnBrk="0" rtl="0">
              <a:lnSpc>
                <a:spcPct val="90000"/>
              </a:lnSpc>
              <a:spcBef>
                <a:spcPct val="0"/>
              </a:spcBef>
              <a:buNone/>
              <a:defRPr sz="4400" kern="1200">
                <a:solidFill>
                  <a:schemeClr val="tx1"/>
                </a:solidFill>
                <a:latin typeface="+mj-lt"/>
                <a:ea typeface="+mj-ea"/>
                <a:cs typeface="+mj-cs"/>
              </a:defRPr>
            </a:lvl1pPr>
          </a:lstStyle>
          <a:p>
            <a:pPr algn="ctr"/>
            <a:r>
              <a:rPr altLang="en-US" b="1" sz="4001" lang="zh-CN">
                <a:latin typeface="微软雅黑" panose="020B0503020204020204" pitchFamily="34" charset="-122"/>
                <a:ea typeface="微软雅黑" panose="020B0503020204020204" pitchFamily="34" charset="-122"/>
              </a:rPr>
              <a:t>特种设备法规标准体系</a:t>
            </a:r>
            <a:endParaRPr altLang="zh-CN" b="1" dirty="0" sz="4001" lang="en-US">
              <a:latin typeface="微软雅黑" panose="020B0503020204020204" pitchFamily="34" charset="-122"/>
              <a:ea typeface="微软雅黑" panose="020B0503020204020204" pitchFamily="34" charset="-122"/>
            </a:endParaRPr>
          </a:p>
        </p:txBody>
      </p:sp>
      <p:sp>
        <p:nvSpPr>
          <p:cNvPr id="1049661" name="TextBox 23"/>
          <p:cNvSpPr txBox="1"/>
          <p:nvPr/>
        </p:nvSpPr>
        <p:spPr>
          <a:xfrm>
            <a:off x="2241768" y="381294"/>
            <a:ext cx="4881400" cy="523305"/>
          </a:xfrm>
          <a:prstGeom prst="rect"/>
          <a:noFill/>
          <a:ln>
            <a:noFill/>
          </a:ln>
        </p:spPr>
        <p:txBody>
          <a:bodyPr anchor="ctr" anchorCtr="0" bIns="45713" compatLnSpc="1" lIns="91425" numCol="1" rIns="91425" rtlCol="0" tIns="45713" vert="horz" wrap="square">
            <a:spAutoFit/>
          </a:bodyPr>
          <a:lstStyle>
            <a:lvl1pPr>
              <a:defRPr b="1" sz="2800">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fontAlgn="base" marL="457200">
              <a:spcBef>
                <a:spcPct val="0"/>
              </a:spcBef>
              <a:spcAft>
                <a:spcPct val="0"/>
              </a:spcAft>
              <a:defRPr sz="2400">
                <a:solidFill>
                  <a:schemeClr val="tx2"/>
                </a:solidFill>
                <a:ea typeface="微软雅黑" panose="020B0503020204020204" pitchFamily="34" charset="-122"/>
              </a:defRPr>
            </a:lvl6pPr>
            <a:lvl7pPr fontAlgn="base" marL="914400">
              <a:spcBef>
                <a:spcPct val="0"/>
              </a:spcBef>
              <a:spcAft>
                <a:spcPct val="0"/>
              </a:spcAft>
              <a:defRPr sz="2400">
                <a:solidFill>
                  <a:schemeClr val="tx2"/>
                </a:solidFill>
                <a:ea typeface="微软雅黑" panose="020B0503020204020204" pitchFamily="34" charset="-122"/>
              </a:defRPr>
            </a:lvl7pPr>
            <a:lvl8pPr fontAlgn="base" marL="1371600">
              <a:spcBef>
                <a:spcPct val="0"/>
              </a:spcBef>
              <a:spcAft>
                <a:spcPct val="0"/>
              </a:spcAft>
              <a:defRPr sz="2400">
                <a:solidFill>
                  <a:schemeClr val="tx2"/>
                </a:solidFill>
                <a:ea typeface="微软雅黑" panose="020B0503020204020204" pitchFamily="34" charset="-122"/>
              </a:defRPr>
            </a:lvl8pPr>
            <a:lvl9pPr fontAlgn="base" marL="1828800">
              <a:spcBef>
                <a:spcPct val="0"/>
              </a:spcBef>
              <a:spcAft>
                <a:spcPct val="0"/>
              </a:spcAft>
              <a:defRPr sz="2400">
                <a:solidFill>
                  <a:schemeClr val="tx2"/>
                </a:solidFill>
                <a:ea typeface="微软雅黑" panose="020B0503020204020204" pitchFamily="34" charset="-122"/>
              </a:defRPr>
            </a:lvl9pPr>
          </a:lstStyle>
          <a:p>
            <a:pPr defTabSz="914217"/>
            <a:r>
              <a:rPr altLang="en-US" dirty="0" sz="2801" kern="0" lang="zh-CN">
                <a:solidFill>
                  <a:schemeClr val="tx1">
                    <a:lumMod val="65000"/>
                    <a:lumOff val="35000"/>
                  </a:schemeClr>
                </a:solidFill>
                <a:latin typeface="微软雅黑" panose="020B0503020204020204" pitchFamily="34" charset="-122"/>
                <a:ea typeface="微软雅黑" panose="020B0503020204020204" pitchFamily="34" charset="-122"/>
              </a:rPr>
              <a:t>二、特种设备使用管理要求</a:t>
            </a:r>
          </a:p>
        </p:txBody>
      </p:sp>
      <p:grpSp>
        <p:nvGrpSpPr>
          <p:cNvPr id="269" name="组合 9"/>
          <p:cNvGrpSpPr/>
          <p:nvPr/>
        </p:nvGrpSpPr>
        <p:grpSpPr>
          <a:xfrm>
            <a:off x="380038" y="442944"/>
            <a:ext cx="1735402" cy="428158"/>
            <a:chOff x="157476" y="152440"/>
            <a:chExt cx="2474408" cy="847436"/>
          </a:xfrm>
        </p:grpSpPr>
        <p:sp>
          <p:nvSpPr>
            <p:cNvPr id="1049662" name="Freeform 24"/>
            <p:cNvSpPr/>
            <p:nvPr/>
          </p:nvSpPr>
          <p:spPr>
            <a:xfrm>
              <a:off x="1332597" y="152440"/>
              <a:ext cx="1299287" cy="847436"/>
            </a:xfrm>
            <a:custGeom>
              <a:avLst/>
              <a:ahLst/>
              <a:cxnLst>
                <a:cxn ang="0">
                  <a:pos x="448270" y="0"/>
                </a:cxn>
                <a:cxn ang="0">
                  <a:pos x="2349604" y="0"/>
                </a:cxn>
                <a:cxn ang="0">
                  <a:pos x="2374000" y="55145"/>
                </a:cxn>
                <a:cxn ang="0">
                  <a:pos x="1989769" y="1497335"/>
                </a:cxn>
                <a:cxn ang="0">
                  <a:pos x="1934879" y="1553246"/>
                </a:cxn>
                <a:cxn ang="0">
                  <a:pos x="33544" y="1553246"/>
                </a:cxn>
                <a:cxn ang="0">
                  <a:pos x="8386" y="1497335"/>
                </a:cxn>
                <a:cxn ang="0">
                  <a:pos x="393380" y="55145"/>
                </a:cxn>
                <a:cxn ang="0">
                  <a:pos x="448270" y="0"/>
                </a:cxn>
              </a:cxnLst>
              <a:rect l="0" t="0" r="0" b="0"/>
              <a:pathLst>
                <a:path w="3125" h="2028">
                  <a:moveTo>
                    <a:pt x="588" y="0"/>
                  </a:moveTo>
                  <a:lnTo>
                    <a:pt x="3082" y="0"/>
                  </a:lnTo>
                  <a:cubicBezTo>
                    <a:pt x="3110" y="0"/>
                    <a:pt x="3125" y="32"/>
                    <a:pt x="3114" y="72"/>
                  </a:cubicBezTo>
                  <a:lnTo>
                    <a:pt x="2610" y="1955"/>
                  </a:lnTo>
                  <a:cubicBezTo>
                    <a:pt x="2599" y="1995"/>
                    <a:pt x="2567" y="2028"/>
                    <a:pt x="2538" y="2028"/>
                  </a:cubicBezTo>
                  <a:lnTo>
                    <a:pt x="44" y="2028"/>
                  </a:lnTo>
                  <a:cubicBezTo>
                    <a:pt x="15" y="2028"/>
                    <a:pt x="0" y="1995"/>
                    <a:pt x="11" y="1955"/>
                  </a:cubicBezTo>
                  <a:lnTo>
                    <a:pt x="516" y="72"/>
                  </a:lnTo>
                  <a:cubicBezTo>
                    <a:pt x="527" y="32"/>
                    <a:pt x="559" y="0"/>
                    <a:pt x="588" y="0"/>
                  </a:cubicBezTo>
                  <a:close/>
                </a:path>
              </a:pathLst>
            </a:custGeom>
            <a:solidFill>
              <a:srgbClr val="4BAF32"/>
            </a:solidFill>
            <a:ln w="9525">
              <a:noFill/>
            </a:ln>
          </p:spPr>
          <p:txBody>
            <a:bodyPr/>
            <a:p>
              <a:endParaRPr altLang="en-US" dirty="0" sz="1400" lang="zh-CN">
                <a:ea typeface="微软雅黑" panose="020B0503020204020204" pitchFamily="34" charset="-122"/>
              </a:endParaRPr>
            </a:p>
          </p:txBody>
        </p:sp>
        <p:sp>
          <p:nvSpPr>
            <p:cNvPr id="1049663" name="Freeform 22"/>
            <p:cNvSpPr/>
            <p:nvPr/>
          </p:nvSpPr>
          <p:spPr>
            <a:xfrm>
              <a:off x="157476" y="152440"/>
              <a:ext cx="1298421" cy="846571"/>
            </a:xfrm>
            <a:custGeom>
              <a:avLst/>
              <a:ahLst/>
              <a:cxnLst>
                <a:cxn ang="0">
                  <a:pos x="448114" y="0"/>
                </a:cxn>
                <a:cxn ang="0">
                  <a:pos x="2346501" y="0"/>
                </a:cxn>
                <a:cxn ang="0">
                  <a:pos x="2372412" y="56677"/>
                </a:cxn>
                <a:cxn ang="0">
                  <a:pos x="1988314" y="1496569"/>
                </a:cxn>
                <a:cxn ang="0">
                  <a:pos x="1932681" y="1553246"/>
                </a:cxn>
                <a:cxn ang="0">
                  <a:pos x="33532" y="1553246"/>
                </a:cxn>
                <a:cxn ang="0">
                  <a:pos x="8383" y="1496569"/>
                </a:cxn>
                <a:cxn ang="0">
                  <a:pos x="392481" y="56677"/>
                </a:cxn>
                <a:cxn ang="0">
                  <a:pos x="448114" y="0"/>
                </a:cxn>
              </a:cxnLst>
              <a:rect l="0" t="0" r="0" b="0"/>
              <a:pathLst>
                <a:path w="3124" h="2028">
                  <a:moveTo>
                    <a:pt x="588" y="0"/>
                  </a:moveTo>
                  <a:lnTo>
                    <a:pt x="3079" y="0"/>
                  </a:lnTo>
                  <a:cubicBezTo>
                    <a:pt x="3109" y="0"/>
                    <a:pt x="3124" y="33"/>
                    <a:pt x="3113" y="74"/>
                  </a:cubicBezTo>
                  <a:lnTo>
                    <a:pt x="2609" y="1954"/>
                  </a:lnTo>
                  <a:cubicBezTo>
                    <a:pt x="2598" y="1994"/>
                    <a:pt x="2565" y="2028"/>
                    <a:pt x="2536" y="2028"/>
                  </a:cubicBezTo>
                  <a:lnTo>
                    <a:pt x="44" y="2028"/>
                  </a:lnTo>
                  <a:cubicBezTo>
                    <a:pt x="15" y="2028"/>
                    <a:pt x="0" y="1994"/>
                    <a:pt x="11" y="1954"/>
                  </a:cubicBezTo>
                  <a:lnTo>
                    <a:pt x="515" y="74"/>
                  </a:lnTo>
                  <a:cubicBezTo>
                    <a:pt x="526" y="33"/>
                    <a:pt x="559" y="0"/>
                    <a:pt x="588" y="0"/>
                  </a:cubicBezTo>
                  <a:close/>
                </a:path>
              </a:pathLst>
            </a:custGeom>
            <a:solidFill>
              <a:srgbClr val="004B7D"/>
            </a:solidFill>
            <a:ln w="9525">
              <a:noFill/>
            </a:ln>
          </p:spPr>
          <p:txBody>
            <a:bodyPr/>
            <a:p>
              <a:endParaRPr altLang="en-US" dirty="0" sz="1400" lang="zh-CN">
                <a:ea typeface="微软雅黑" panose="020B0503020204020204" pitchFamily="34" charset="-122"/>
              </a:endParaRPr>
            </a:p>
          </p:txBody>
        </p:sp>
      </p:grpSp>
      <p:sp>
        <p:nvSpPr>
          <p:cNvPr id="1049664" name="Freeform 29"/>
          <p:cNvSpPr/>
          <p:nvPr/>
        </p:nvSpPr>
        <p:spPr>
          <a:xfrm>
            <a:off x="1531888" y="576044"/>
            <a:ext cx="259717" cy="197584"/>
          </a:xfrm>
          <a:custGeom>
            <a:avLst/>
            <a:ahLst/>
            <a:cxnLst>
              <a:cxn ang="0">
                <a:pos x="663631" y="247672"/>
              </a:cxn>
              <a:cxn ang="0">
                <a:pos x="593534" y="318216"/>
              </a:cxn>
              <a:cxn ang="0">
                <a:pos x="406103" y="506078"/>
              </a:cxn>
              <a:cxn ang="0">
                <a:pos x="266671" y="506078"/>
              </a:cxn>
              <a:cxn ang="0">
                <a:pos x="473913" y="297513"/>
              </a:cxn>
              <a:cxn ang="0">
                <a:pos x="0" y="297513"/>
              </a:cxn>
              <a:cxn ang="0">
                <a:pos x="0" y="197830"/>
              </a:cxn>
              <a:cxn ang="0">
                <a:pos x="473913" y="197830"/>
              </a:cxn>
              <a:cxn ang="0">
                <a:pos x="278100" y="0"/>
              </a:cxn>
              <a:cxn ang="0">
                <a:pos x="417531" y="0"/>
              </a:cxn>
              <a:cxn ang="0">
                <a:pos x="593534" y="177127"/>
              </a:cxn>
              <a:cxn ang="0">
                <a:pos x="663631" y="247672"/>
              </a:cxn>
            </a:cxnLst>
            <a:rect l="0" t="0" r="0" b="0"/>
            <a:pathLst>
              <a:path w="871" h="660">
                <a:moveTo>
                  <a:pt x="871" y="323"/>
                </a:moveTo>
                <a:lnTo>
                  <a:pt x="779" y="415"/>
                </a:lnTo>
                <a:lnTo>
                  <a:pt x="533" y="660"/>
                </a:lnTo>
                <a:lnTo>
                  <a:pt x="350" y="660"/>
                </a:lnTo>
                <a:lnTo>
                  <a:pt x="622" y="388"/>
                </a:lnTo>
                <a:lnTo>
                  <a:pt x="0" y="388"/>
                </a:lnTo>
                <a:lnTo>
                  <a:pt x="0" y="258"/>
                </a:lnTo>
                <a:lnTo>
                  <a:pt x="622" y="258"/>
                </a:lnTo>
                <a:lnTo>
                  <a:pt x="365" y="0"/>
                </a:lnTo>
                <a:lnTo>
                  <a:pt x="548" y="0"/>
                </a:lnTo>
                <a:lnTo>
                  <a:pt x="779" y="231"/>
                </a:lnTo>
                <a:lnTo>
                  <a:pt x="871" y="323"/>
                </a:lnTo>
                <a:close/>
              </a:path>
            </a:pathLst>
          </a:custGeom>
          <a:solidFill>
            <a:srgbClr val="FFFFFF"/>
          </a:solidFill>
          <a:ln w="9525">
            <a:noFill/>
          </a:ln>
        </p:spPr>
        <p:txBody>
          <a:bodyPr/>
          <a:p>
            <a:endParaRPr altLang="en-US" dirty="0" sz="1400" lang="zh-CN">
              <a:ea typeface="微软雅黑" panose="020B0503020204020204" pitchFamily="34" charset="-122"/>
            </a:endParaRPr>
          </a:p>
        </p:txBody>
      </p:sp>
      <p:sp>
        <p:nvSpPr>
          <p:cNvPr id="1049665" name="TextBox 23"/>
          <p:cNvSpPr txBox="1"/>
          <p:nvPr/>
        </p:nvSpPr>
        <p:spPr>
          <a:xfrm>
            <a:off x="495546" y="519542"/>
            <a:ext cx="877779" cy="307811"/>
          </a:xfrm>
          <a:prstGeom prst="rect"/>
          <a:noFill/>
          <a:ln>
            <a:noFill/>
          </a:ln>
        </p:spPr>
        <p:txBody>
          <a:bodyPr anchor="ctr" anchorCtr="0" bIns="45713" compatLnSpc="1" lIns="91425" numCol="1" rIns="91425" rtlCol="0" tIns="45713" vert="horz" wrap="square">
            <a:spAutoFit/>
          </a:bodyPr>
          <a:lstStyle>
            <a:lvl1pPr>
              <a:defRPr b="1" sz="2800">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fontAlgn="base" marL="457200">
              <a:spcBef>
                <a:spcPct val="0"/>
              </a:spcBef>
              <a:spcAft>
                <a:spcPct val="0"/>
              </a:spcAft>
              <a:defRPr sz="2400">
                <a:solidFill>
                  <a:schemeClr val="tx2"/>
                </a:solidFill>
                <a:ea typeface="微软雅黑" panose="020B0503020204020204" pitchFamily="34" charset="-122"/>
              </a:defRPr>
            </a:lvl6pPr>
            <a:lvl7pPr fontAlgn="base" marL="914400">
              <a:spcBef>
                <a:spcPct val="0"/>
              </a:spcBef>
              <a:spcAft>
                <a:spcPct val="0"/>
              </a:spcAft>
              <a:defRPr sz="2400">
                <a:solidFill>
                  <a:schemeClr val="tx2"/>
                </a:solidFill>
                <a:ea typeface="微软雅黑" panose="020B0503020204020204" pitchFamily="34" charset="-122"/>
              </a:defRPr>
            </a:lvl7pPr>
            <a:lvl8pPr fontAlgn="base" marL="1371600">
              <a:spcBef>
                <a:spcPct val="0"/>
              </a:spcBef>
              <a:spcAft>
                <a:spcPct val="0"/>
              </a:spcAft>
              <a:defRPr sz="2400">
                <a:solidFill>
                  <a:schemeClr val="tx2"/>
                </a:solidFill>
                <a:ea typeface="微软雅黑" panose="020B0503020204020204" pitchFamily="34" charset="-122"/>
              </a:defRPr>
            </a:lvl8pPr>
            <a:lvl9pPr fontAlgn="base" marL="1828800">
              <a:spcBef>
                <a:spcPct val="0"/>
              </a:spcBef>
              <a:spcAft>
                <a:spcPct val="0"/>
              </a:spcAft>
              <a:defRPr sz="2400">
                <a:solidFill>
                  <a:schemeClr val="tx2"/>
                </a:solidFill>
                <a:ea typeface="微软雅黑" panose="020B0503020204020204" pitchFamily="34" charset="-122"/>
              </a:defRPr>
            </a:lvl9pPr>
          </a:lstStyle>
          <a:p>
            <a:pPr defTabSz="914217"/>
            <a:r>
              <a:rPr altLang="zh-CN" dirty="0" sz="1400" kern="0" lang="en-US">
                <a:solidFill>
                  <a:srgbClr val="FFFFFF"/>
                </a:solidFill>
                <a:latin typeface="微软雅黑" panose="020B0503020204020204" pitchFamily="34" charset="-122"/>
                <a:ea typeface="微软雅黑" panose="020B0503020204020204" pitchFamily="34" charset="-122"/>
              </a:rPr>
              <a:t>LOGO</a:t>
            </a:r>
            <a:endParaRPr altLang="en-US" dirty="0" sz="1400" kern="0" lang="zh-CN">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270" name=""/>
        <p:cNvGrpSpPr/>
        <p:nvPr/>
      </p:nvGrpSpPr>
      <p:grpSpPr>
        <a:xfrm>
          <a:off x="0" y="0"/>
          <a:ext cx="0" cy="0"/>
          <a:chOff x="0" y="0"/>
          <a:chExt cx="0" cy="0"/>
        </a:xfrm>
      </p:grpSpPr>
      <p:sp>
        <p:nvSpPr>
          <p:cNvPr id="1049666" name="矩形 3"/>
          <p:cNvSpPr/>
          <p:nvPr/>
        </p:nvSpPr>
        <p:spPr>
          <a:xfrm>
            <a:off x="658416" y="2060479"/>
            <a:ext cx="10543440" cy="4799109"/>
          </a:xfrm>
          <a:prstGeom prst="rect"/>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31" compatLnSpc="1" forceAA="0" fromWordArt="0" horzOverflow="overflow" lIns="91461" numCol="1" rIns="91461" rot="0" rtlCol="0" spcCol="0" spcFirstLastPara="0" tIns="45731" vert="horz" vertOverflow="overflow" wrap="square">
            <a:prstTxWarp prst="textNoShape"/>
            <a:noAutofit/>
          </a:bodyPr>
          <a:p>
            <a:pPr algn="ctr"/>
            <a:endParaRPr altLang="en-US" lang="zh-CN"/>
          </a:p>
        </p:txBody>
      </p:sp>
      <p:sp>
        <p:nvSpPr>
          <p:cNvPr id="1049667" name="矩形 4"/>
          <p:cNvSpPr/>
          <p:nvPr/>
        </p:nvSpPr>
        <p:spPr>
          <a:xfrm>
            <a:off x="1480249" y="2780341"/>
            <a:ext cx="9490370" cy="3905947"/>
          </a:xfrm>
          <a:prstGeom prst="rect"/>
        </p:spPr>
        <p:txBody>
          <a:bodyPr wrap="square">
            <a:spAutoFit/>
          </a:bodyPr>
          <a:p>
            <a:pPr algn="just" indent="-342969" marL="342969">
              <a:lnSpc>
                <a:spcPct val="150000"/>
              </a:lnSpc>
              <a:buClr>
                <a:srgbClr val="0068AE"/>
              </a:buClr>
              <a:buFont typeface="Wingdings" panose="05000000000000000000" pitchFamily="2" charset="2"/>
              <a:buChar char="n"/>
            </a:pPr>
            <a:r>
              <a:rPr altLang="zh-CN" dirty="0" lang="en-US">
                <a:latin typeface="微软雅黑" panose="020B0503020204020204" pitchFamily="34" charset="-122"/>
                <a:ea typeface="微软雅黑" panose="020B0503020204020204" pitchFamily="34" charset="-122"/>
                <a:cs typeface="Lucida Sans Unicode" panose="020B0602030504020204" charset="0"/>
              </a:rPr>
              <a:t>TSG 08-2017 </a:t>
            </a:r>
            <a:r>
              <a:rPr altLang="en-US" dirty="0" lang="zh-CN">
                <a:latin typeface="微软雅黑" panose="020B0503020204020204" pitchFamily="34" charset="-122"/>
                <a:ea typeface="微软雅黑" panose="020B0503020204020204" pitchFamily="34" charset="-122"/>
                <a:cs typeface="Lucida Sans Unicode" panose="020B0602030504020204" charset="0"/>
              </a:rPr>
              <a:t>特种设备使用管理规则</a:t>
            </a:r>
          </a:p>
          <a:p>
            <a:pPr algn="just" indent="-342969" marL="342969">
              <a:lnSpc>
                <a:spcPct val="150000"/>
              </a:lnSpc>
              <a:buClr>
                <a:srgbClr val="0068AE"/>
              </a:buClr>
              <a:buFont typeface="Wingdings" panose="05000000000000000000" pitchFamily="2" charset="2"/>
              <a:buChar char="n"/>
            </a:pPr>
            <a:r>
              <a:rPr altLang="zh-CN" dirty="0" lang="en-US">
                <a:latin typeface="微软雅黑" panose="020B0503020204020204" pitchFamily="34" charset="-122"/>
                <a:ea typeface="微软雅黑" panose="020B0503020204020204" pitchFamily="34" charset="-122"/>
                <a:cs typeface="Lucida Sans Unicode" panose="020B0602030504020204" charset="0"/>
              </a:rPr>
              <a:t>TSG G0001-2012 </a:t>
            </a:r>
            <a:r>
              <a:rPr altLang="en-US" dirty="0" lang="zh-CN">
                <a:latin typeface="微软雅黑" panose="020B0503020204020204" pitchFamily="34" charset="-122"/>
                <a:ea typeface="微软雅黑" panose="020B0503020204020204" pitchFamily="34" charset="-122"/>
                <a:cs typeface="Lucida Sans Unicode" panose="020B0602030504020204" charset="0"/>
              </a:rPr>
              <a:t>锅炉安全技术监察规程</a:t>
            </a:r>
          </a:p>
          <a:p>
            <a:pPr algn="just" indent="-342969" marL="342969">
              <a:lnSpc>
                <a:spcPct val="150000"/>
              </a:lnSpc>
              <a:buClr>
                <a:srgbClr val="0068AE"/>
              </a:buClr>
              <a:buFont typeface="Wingdings" panose="05000000000000000000" pitchFamily="2" charset="2"/>
              <a:buChar char="n"/>
            </a:pPr>
            <a:r>
              <a:rPr altLang="zh-CN" dirty="0" lang="en-US">
                <a:latin typeface="微软雅黑" panose="020B0503020204020204" pitchFamily="34" charset="-122"/>
                <a:ea typeface="微软雅黑" panose="020B0503020204020204" pitchFamily="34" charset="-122"/>
                <a:cs typeface="Lucida Sans Unicode" panose="020B0602030504020204" charset="0"/>
              </a:rPr>
              <a:t>TSG 21-2016 </a:t>
            </a:r>
            <a:r>
              <a:rPr altLang="en-US" dirty="0" lang="zh-CN">
                <a:latin typeface="微软雅黑" panose="020B0503020204020204" pitchFamily="34" charset="-122"/>
                <a:ea typeface="微软雅黑" panose="020B0503020204020204" pitchFamily="34" charset="-122"/>
                <a:cs typeface="Lucida Sans Unicode" panose="020B0602030504020204" charset="0"/>
              </a:rPr>
              <a:t>固定式压力容器安全技术监察规程</a:t>
            </a:r>
          </a:p>
          <a:p>
            <a:pPr algn="just" indent="-342969" marL="342969">
              <a:lnSpc>
                <a:spcPct val="150000"/>
              </a:lnSpc>
              <a:buClr>
                <a:srgbClr val="0068AE"/>
              </a:buClr>
              <a:buFont typeface="Wingdings" panose="05000000000000000000" pitchFamily="2" charset="2"/>
              <a:buChar char="n"/>
            </a:pPr>
            <a:r>
              <a:rPr altLang="zh-CN" dirty="0" lang="en-US">
                <a:latin typeface="微软雅黑" panose="020B0503020204020204" pitchFamily="34" charset="-122"/>
                <a:ea typeface="微软雅黑" panose="020B0503020204020204" pitchFamily="34" charset="-122"/>
                <a:cs typeface="Lucida Sans Unicode" panose="020B0602030504020204" charset="0"/>
              </a:rPr>
              <a:t>TSG D0001-2009 </a:t>
            </a:r>
            <a:r>
              <a:rPr altLang="en-US" dirty="0" lang="zh-CN">
                <a:latin typeface="微软雅黑" panose="020B0503020204020204" pitchFamily="34" charset="-122"/>
                <a:ea typeface="微软雅黑" panose="020B0503020204020204" pitchFamily="34" charset="-122"/>
                <a:cs typeface="Lucida Sans Unicode" panose="020B0602030504020204" charset="0"/>
              </a:rPr>
              <a:t>压力管道安全技术监察规程</a:t>
            </a:r>
            <a:r>
              <a:rPr altLang="zh-CN" dirty="0" lang="en-US">
                <a:latin typeface="微软雅黑" panose="020B0503020204020204" pitchFamily="34" charset="-122"/>
                <a:ea typeface="微软雅黑" panose="020B0503020204020204" pitchFamily="34" charset="-122"/>
                <a:cs typeface="Lucida Sans Unicode" panose="020B0602030504020204" charset="0"/>
              </a:rPr>
              <a:t>-</a:t>
            </a:r>
            <a:r>
              <a:rPr altLang="en-US" dirty="0" lang="zh-CN">
                <a:latin typeface="微软雅黑" panose="020B0503020204020204" pitchFamily="34" charset="-122"/>
                <a:ea typeface="微软雅黑" panose="020B0503020204020204" pitchFamily="34" charset="-122"/>
                <a:cs typeface="Lucida Sans Unicode" panose="020B0602030504020204" charset="0"/>
              </a:rPr>
              <a:t>工业管道</a:t>
            </a:r>
          </a:p>
          <a:p>
            <a:pPr algn="just" indent="-342969" marL="342969">
              <a:lnSpc>
                <a:spcPct val="150000"/>
              </a:lnSpc>
              <a:buClr>
                <a:srgbClr val="0068AE"/>
              </a:buClr>
              <a:buFont typeface="Wingdings" panose="05000000000000000000" pitchFamily="2" charset="2"/>
              <a:buChar char="n"/>
            </a:pPr>
            <a:r>
              <a:rPr altLang="zh-CN" dirty="0" lang="en-US">
                <a:latin typeface="微软雅黑" panose="020B0503020204020204" pitchFamily="34" charset="-122"/>
                <a:ea typeface="微软雅黑" panose="020B0503020204020204" pitchFamily="34" charset="-122"/>
                <a:cs typeface="Lucida Sans Unicode" panose="020B0602030504020204" charset="0"/>
              </a:rPr>
              <a:t>TSG T5002-2017 </a:t>
            </a:r>
            <a:r>
              <a:rPr altLang="en-US" dirty="0" lang="zh-CN">
                <a:latin typeface="微软雅黑" panose="020B0503020204020204" pitchFamily="34" charset="-122"/>
                <a:ea typeface="微软雅黑" panose="020B0503020204020204" pitchFamily="34" charset="-122"/>
                <a:cs typeface="Lucida Sans Unicode" panose="020B0602030504020204" charset="0"/>
              </a:rPr>
              <a:t>电梯维护保养规则</a:t>
            </a:r>
          </a:p>
          <a:p>
            <a:pPr algn="just" indent="-342969" marL="342969">
              <a:lnSpc>
                <a:spcPct val="150000"/>
              </a:lnSpc>
              <a:buClr>
                <a:srgbClr val="0068AE"/>
              </a:buClr>
              <a:buFont typeface="Wingdings" panose="05000000000000000000" pitchFamily="2" charset="2"/>
              <a:buChar char="n"/>
            </a:pPr>
            <a:r>
              <a:rPr altLang="zh-CN" dirty="0" lang="en-US">
                <a:latin typeface="微软雅黑" panose="020B0503020204020204" pitchFamily="34" charset="-122"/>
                <a:ea typeface="微软雅黑" panose="020B0503020204020204" pitchFamily="34" charset="-122"/>
                <a:cs typeface="Lucida Sans Unicode" panose="020B0602030504020204" charset="0"/>
              </a:rPr>
              <a:t>TSG Q7015-2016 </a:t>
            </a:r>
            <a:r>
              <a:rPr altLang="en-US" dirty="0" lang="zh-CN">
                <a:latin typeface="微软雅黑" panose="020B0503020204020204" pitchFamily="34" charset="-122"/>
                <a:ea typeface="微软雅黑" panose="020B0503020204020204" pitchFamily="34" charset="-122"/>
                <a:cs typeface="Lucida Sans Unicode" panose="020B0602030504020204" charset="0"/>
              </a:rPr>
              <a:t>起重机械定期检验规则</a:t>
            </a:r>
          </a:p>
          <a:p>
            <a:pPr algn="just" indent="-342969" marL="342969">
              <a:lnSpc>
                <a:spcPct val="150000"/>
              </a:lnSpc>
              <a:buClr>
                <a:srgbClr val="0068AE"/>
              </a:buClr>
              <a:buFont typeface="Wingdings" panose="05000000000000000000" pitchFamily="2" charset="2"/>
              <a:buChar char="n"/>
            </a:pPr>
            <a:r>
              <a:rPr altLang="zh-CN" dirty="0" lang="en-US">
                <a:latin typeface="微软雅黑" panose="020B0503020204020204" pitchFamily="34" charset="-122"/>
                <a:ea typeface="微软雅黑" panose="020B0503020204020204" pitchFamily="34" charset="-122"/>
                <a:cs typeface="Lucida Sans Unicode" panose="020B0602030504020204" charset="0"/>
              </a:rPr>
              <a:t>TSG N0001-2017 </a:t>
            </a:r>
            <a:r>
              <a:rPr altLang="en-US" dirty="0" lang="zh-CN">
                <a:latin typeface="微软雅黑" panose="020B0503020204020204" pitchFamily="34" charset="-122"/>
                <a:ea typeface="微软雅黑" panose="020B0503020204020204" pitchFamily="34" charset="-122"/>
                <a:cs typeface="Lucida Sans Unicode" panose="020B0602030504020204" charset="0"/>
              </a:rPr>
              <a:t>场（厂）内专用机动车辆安全技术监察规程</a:t>
            </a:r>
          </a:p>
        </p:txBody>
      </p:sp>
      <p:sp>
        <p:nvSpPr>
          <p:cNvPr id="1049668" name="wallet-filled-money-tool_60484"/>
          <p:cNvSpPr>
            <a:spLocks noChangeAspect="1"/>
          </p:cNvSpPr>
          <p:nvPr/>
        </p:nvSpPr>
        <p:spPr bwMode="auto">
          <a:xfrm>
            <a:off x="898748" y="2318605"/>
            <a:ext cx="418279" cy="400881"/>
          </a:xfrm>
          <a:custGeom>
            <a:avLst/>
            <a:gdLst>
              <a:gd name="connsiteX0" fmla="*/ 413212 w 608062"/>
              <a:gd name="connsiteY0" fmla="*/ 336089 h 582771"/>
              <a:gd name="connsiteX1" fmla="*/ 402712 w 608062"/>
              <a:gd name="connsiteY1" fmla="*/ 339771 h 582771"/>
              <a:gd name="connsiteX2" fmla="*/ 396155 w 608062"/>
              <a:gd name="connsiteY2" fmla="*/ 353117 h 582771"/>
              <a:gd name="connsiteX3" fmla="*/ 396155 w 608062"/>
              <a:gd name="connsiteY3" fmla="*/ 364468 h 582771"/>
              <a:gd name="connsiteX4" fmla="*/ 413212 w 608062"/>
              <a:gd name="connsiteY4" fmla="*/ 381496 h 582771"/>
              <a:gd name="connsiteX5" fmla="*/ 424584 w 608062"/>
              <a:gd name="connsiteY5" fmla="*/ 381496 h 582771"/>
              <a:gd name="connsiteX6" fmla="*/ 441641 w 608062"/>
              <a:gd name="connsiteY6" fmla="*/ 364468 h 582771"/>
              <a:gd name="connsiteX7" fmla="*/ 441641 w 608062"/>
              <a:gd name="connsiteY7" fmla="*/ 353117 h 582771"/>
              <a:gd name="connsiteX8" fmla="*/ 424584 w 608062"/>
              <a:gd name="connsiteY8" fmla="*/ 336089 h 582771"/>
              <a:gd name="connsiteX9" fmla="*/ 416081 w 608062"/>
              <a:gd name="connsiteY9" fmla="*/ 336089 h 582771"/>
              <a:gd name="connsiteX10" fmla="*/ 370339 w 608062"/>
              <a:gd name="connsiteY10" fmla="*/ 285620 h 582771"/>
              <a:gd name="connsiteX11" fmla="*/ 523596 w 608062"/>
              <a:gd name="connsiteY11" fmla="*/ 285620 h 582771"/>
              <a:gd name="connsiteX12" fmla="*/ 561757 w 608062"/>
              <a:gd name="connsiteY12" fmla="*/ 285620 h 582771"/>
              <a:gd name="connsiteX13" fmla="*/ 572360 w 608062"/>
              <a:gd name="connsiteY13" fmla="*/ 285620 h 582771"/>
              <a:gd name="connsiteX14" fmla="*/ 573026 w 608062"/>
              <a:gd name="connsiteY14" fmla="*/ 285620 h 582771"/>
              <a:gd name="connsiteX15" fmla="*/ 573948 w 608062"/>
              <a:gd name="connsiteY15" fmla="*/ 285620 h 582771"/>
              <a:gd name="connsiteX16" fmla="*/ 585012 w 608062"/>
              <a:gd name="connsiteY16" fmla="*/ 287461 h 582771"/>
              <a:gd name="connsiteX17" fmla="*/ 596947 w 608062"/>
              <a:gd name="connsiteY17" fmla="*/ 294568 h 582771"/>
              <a:gd name="connsiteX18" fmla="*/ 608062 w 608062"/>
              <a:gd name="connsiteY18" fmla="*/ 319726 h 582771"/>
              <a:gd name="connsiteX19" fmla="*/ 608062 w 608062"/>
              <a:gd name="connsiteY19" fmla="*/ 395609 h 582771"/>
              <a:gd name="connsiteX20" fmla="*/ 596947 w 608062"/>
              <a:gd name="connsiteY20" fmla="*/ 420767 h 582771"/>
              <a:gd name="connsiteX21" fmla="*/ 585012 w 608062"/>
              <a:gd name="connsiteY21" fmla="*/ 427874 h 582771"/>
              <a:gd name="connsiteX22" fmla="*/ 573948 w 608062"/>
              <a:gd name="connsiteY22" fmla="*/ 429715 h 582771"/>
              <a:gd name="connsiteX23" fmla="*/ 573026 w 608062"/>
              <a:gd name="connsiteY23" fmla="*/ 429715 h 582771"/>
              <a:gd name="connsiteX24" fmla="*/ 370339 w 608062"/>
              <a:gd name="connsiteY24" fmla="*/ 429715 h 582771"/>
              <a:gd name="connsiteX25" fmla="*/ 336174 w 608062"/>
              <a:gd name="connsiteY25" fmla="*/ 395609 h 582771"/>
              <a:gd name="connsiteX26" fmla="*/ 336174 w 608062"/>
              <a:gd name="connsiteY26" fmla="*/ 357821 h 582771"/>
              <a:gd name="connsiteX27" fmla="*/ 336174 w 608062"/>
              <a:gd name="connsiteY27" fmla="*/ 347287 h 582771"/>
              <a:gd name="connsiteX28" fmla="*/ 336174 w 608062"/>
              <a:gd name="connsiteY28" fmla="*/ 336703 h 582771"/>
              <a:gd name="connsiteX29" fmla="*/ 336174 w 608062"/>
              <a:gd name="connsiteY29" fmla="*/ 319726 h 582771"/>
              <a:gd name="connsiteX30" fmla="*/ 370339 w 608062"/>
              <a:gd name="connsiteY30" fmla="*/ 285620 h 582771"/>
              <a:gd name="connsiteX31" fmla="*/ 34208 w 608062"/>
              <a:gd name="connsiteY31" fmla="*/ 134822 h 582771"/>
              <a:gd name="connsiteX32" fmla="*/ 54539 w 608062"/>
              <a:gd name="connsiteY32" fmla="*/ 134822 h 582771"/>
              <a:gd name="connsiteX33" fmla="*/ 60633 w 608062"/>
              <a:gd name="connsiteY33" fmla="*/ 134822 h 582771"/>
              <a:gd name="connsiteX34" fmla="*/ 93407 w 608062"/>
              <a:gd name="connsiteY34" fmla="*/ 134822 h 582771"/>
              <a:gd name="connsiteX35" fmla="*/ 132327 w 608062"/>
              <a:gd name="connsiteY35" fmla="*/ 134822 h 582771"/>
              <a:gd name="connsiteX36" fmla="*/ 429142 w 608062"/>
              <a:gd name="connsiteY36" fmla="*/ 134822 h 582771"/>
              <a:gd name="connsiteX37" fmla="*/ 509900 w 608062"/>
              <a:gd name="connsiteY37" fmla="*/ 134822 h 582771"/>
              <a:gd name="connsiteX38" fmla="*/ 520501 w 608062"/>
              <a:gd name="connsiteY38" fmla="*/ 134822 h 582771"/>
              <a:gd name="connsiteX39" fmla="*/ 531101 w 608062"/>
              <a:gd name="connsiteY39" fmla="*/ 134822 h 582771"/>
              <a:gd name="connsiteX40" fmla="*/ 538885 w 608062"/>
              <a:gd name="connsiteY40" fmla="*/ 134822 h 582771"/>
              <a:gd name="connsiteX41" fmla="*/ 572940 w 608062"/>
              <a:gd name="connsiteY41" fmla="*/ 168926 h 582771"/>
              <a:gd name="connsiteX42" fmla="*/ 572940 w 608062"/>
              <a:gd name="connsiteY42" fmla="*/ 261982 h 582771"/>
              <a:gd name="connsiteX43" fmla="*/ 565719 w 608062"/>
              <a:gd name="connsiteY43" fmla="*/ 261982 h 582771"/>
              <a:gd name="connsiteX44" fmla="*/ 555119 w 608062"/>
              <a:gd name="connsiteY44" fmla="*/ 261982 h 582771"/>
              <a:gd name="connsiteX45" fmla="*/ 544518 w 608062"/>
              <a:gd name="connsiteY45" fmla="*/ 261982 h 582771"/>
              <a:gd name="connsiteX46" fmla="*/ 370301 w 608062"/>
              <a:gd name="connsiteY46" fmla="*/ 261982 h 582771"/>
              <a:gd name="connsiteX47" fmla="*/ 363388 w 608062"/>
              <a:gd name="connsiteY47" fmla="*/ 262391 h 582771"/>
              <a:gd name="connsiteX48" fmla="*/ 328770 w 608062"/>
              <a:gd name="connsiteY48" fmla="*/ 279468 h 582771"/>
              <a:gd name="connsiteX49" fmla="*/ 312331 w 608062"/>
              <a:gd name="connsiteY49" fmla="*/ 319861 h 582771"/>
              <a:gd name="connsiteX50" fmla="*/ 312331 w 608062"/>
              <a:gd name="connsiteY50" fmla="*/ 343279 h 582771"/>
              <a:gd name="connsiteX51" fmla="*/ 312331 w 608062"/>
              <a:gd name="connsiteY51" fmla="*/ 353863 h 582771"/>
              <a:gd name="connsiteX52" fmla="*/ 312331 w 608062"/>
              <a:gd name="connsiteY52" fmla="*/ 364446 h 582771"/>
              <a:gd name="connsiteX53" fmla="*/ 312331 w 608062"/>
              <a:gd name="connsiteY53" fmla="*/ 395636 h 582771"/>
              <a:gd name="connsiteX54" fmla="*/ 370352 w 608062"/>
              <a:gd name="connsiteY54" fmla="*/ 453617 h 582771"/>
              <a:gd name="connsiteX55" fmla="*/ 572940 w 608062"/>
              <a:gd name="connsiteY55" fmla="*/ 453617 h 582771"/>
              <a:gd name="connsiteX56" fmla="*/ 572940 w 608062"/>
              <a:gd name="connsiteY56" fmla="*/ 548719 h 582771"/>
              <a:gd name="connsiteX57" fmla="*/ 538783 w 608062"/>
              <a:gd name="connsiteY57" fmla="*/ 582771 h 582771"/>
              <a:gd name="connsiteX58" fmla="*/ 34157 w 608062"/>
              <a:gd name="connsiteY58" fmla="*/ 582771 h 582771"/>
              <a:gd name="connsiteX59" fmla="*/ 0 w 608062"/>
              <a:gd name="connsiteY59" fmla="*/ 548719 h 582771"/>
              <a:gd name="connsiteX60" fmla="*/ 0 w 608062"/>
              <a:gd name="connsiteY60" fmla="*/ 211875 h 582771"/>
              <a:gd name="connsiteX61" fmla="*/ 0 w 608062"/>
              <a:gd name="connsiteY61" fmla="*/ 173016 h 582771"/>
              <a:gd name="connsiteX62" fmla="*/ 0 w 608062"/>
              <a:gd name="connsiteY62" fmla="*/ 168926 h 582771"/>
              <a:gd name="connsiteX63" fmla="*/ 1229 w 608062"/>
              <a:gd name="connsiteY63" fmla="*/ 159978 h 582771"/>
              <a:gd name="connsiteX64" fmla="*/ 7528 w 608062"/>
              <a:gd name="connsiteY64" fmla="*/ 147656 h 582771"/>
              <a:gd name="connsiteX65" fmla="*/ 34208 w 608062"/>
              <a:gd name="connsiteY65" fmla="*/ 134822 h 582771"/>
              <a:gd name="connsiteX66" fmla="*/ 459702 w 608062"/>
              <a:gd name="connsiteY66" fmla="*/ 46827 h 582771"/>
              <a:gd name="connsiteX67" fmla="*/ 492623 w 608062"/>
              <a:gd name="connsiteY67" fmla="*/ 71966 h 582771"/>
              <a:gd name="connsiteX68" fmla="*/ 503273 w 608062"/>
              <a:gd name="connsiteY68" fmla="*/ 110900 h 582771"/>
              <a:gd name="connsiteX69" fmla="*/ 417257 w 608062"/>
              <a:gd name="connsiteY69" fmla="*/ 110900 h 582771"/>
              <a:gd name="connsiteX70" fmla="*/ 219882 w 608062"/>
              <a:gd name="connsiteY70" fmla="*/ 110900 h 582771"/>
              <a:gd name="connsiteX71" fmla="*/ 393757 w 608062"/>
              <a:gd name="connsiteY71" fmla="*/ 63586 h 582771"/>
              <a:gd name="connsiteX72" fmla="*/ 450691 w 608062"/>
              <a:gd name="connsiteY72" fmla="*/ 48053 h 582771"/>
              <a:gd name="connsiteX73" fmla="*/ 459702 w 608062"/>
              <a:gd name="connsiteY73" fmla="*/ 46827 h 582771"/>
              <a:gd name="connsiteX74" fmla="*/ 351961 w 608062"/>
              <a:gd name="connsiteY74" fmla="*/ 1805 h 582771"/>
              <a:gd name="connsiteX75" fmla="*/ 371657 w 608062"/>
              <a:gd name="connsiteY75" fmla="*/ 18993 h 582771"/>
              <a:gd name="connsiteX76" fmla="*/ 384511 w 608062"/>
              <a:gd name="connsiteY76" fmla="*/ 44858 h 582771"/>
              <a:gd name="connsiteX77" fmla="*/ 142137 w 608062"/>
              <a:gd name="connsiteY77" fmla="*/ 110900 h 582771"/>
              <a:gd name="connsiteX78" fmla="*/ 108953 w 608062"/>
              <a:gd name="connsiteY78" fmla="*/ 110900 h 582771"/>
              <a:gd name="connsiteX79" fmla="*/ 325927 w 608062"/>
              <a:gd name="connsiteY79" fmla="*/ 3556 h 582771"/>
              <a:gd name="connsiteX80" fmla="*/ 351961 w 608062"/>
              <a:gd name="connsiteY80" fmla="*/ 1805 h 582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08062" h="582771">
                <a:moveTo>
                  <a:pt x="413212" y="336089"/>
                </a:moveTo>
                <a:cubicBezTo>
                  <a:pt x="409268" y="336089"/>
                  <a:pt x="405631" y="337521"/>
                  <a:pt x="402712" y="339771"/>
                </a:cubicBezTo>
                <a:cubicBezTo>
                  <a:pt x="398665" y="342839"/>
                  <a:pt x="396155" y="347696"/>
                  <a:pt x="396155" y="353117"/>
                </a:cubicBezTo>
                <a:lnTo>
                  <a:pt x="396155" y="364468"/>
                </a:lnTo>
                <a:cubicBezTo>
                  <a:pt x="396155" y="373877"/>
                  <a:pt x="403787" y="381496"/>
                  <a:pt x="413212" y="381496"/>
                </a:cubicBezTo>
                <a:lnTo>
                  <a:pt x="424584" y="381496"/>
                </a:lnTo>
                <a:cubicBezTo>
                  <a:pt x="434009" y="381496"/>
                  <a:pt x="441641" y="373877"/>
                  <a:pt x="441641" y="364468"/>
                </a:cubicBezTo>
                <a:lnTo>
                  <a:pt x="441641" y="353117"/>
                </a:lnTo>
                <a:cubicBezTo>
                  <a:pt x="441641" y="343708"/>
                  <a:pt x="434009" y="336089"/>
                  <a:pt x="424584" y="336089"/>
                </a:cubicBezTo>
                <a:lnTo>
                  <a:pt x="416081" y="336089"/>
                </a:lnTo>
                <a:close/>
                <a:moveTo>
                  <a:pt x="370339" y="285620"/>
                </a:moveTo>
                <a:lnTo>
                  <a:pt x="523596" y="285620"/>
                </a:lnTo>
                <a:lnTo>
                  <a:pt x="561757" y="285620"/>
                </a:lnTo>
                <a:lnTo>
                  <a:pt x="572360" y="285620"/>
                </a:lnTo>
                <a:lnTo>
                  <a:pt x="573026" y="285620"/>
                </a:lnTo>
                <a:lnTo>
                  <a:pt x="573948" y="285620"/>
                </a:lnTo>
                <a:cubicBezTo>
                  <a:pt x="577841" y="285620"/>
                  <a:pt x="581529" y="286336"/>
                  <a:pt x="585012" y="287461"/>
                </a:cubicBezTo>
                <a:cubicBezTo>
                  <a:pt x="589520" y="289046"/>
                  <a:pt x="593515" y="291449"/>
                  <a:pt x="596947" y="294568"/>
                </a:cubicBezTo>
                <a:cubicBezTo>
                  <a:pt x="603759" y="300756"/>
                  <a:pt x="608062" y="309755"/>
                  <a:pt x="608062" y="319726"/>
                </a:cubicBezTo>
                <a:lnTo>
                  <a:pt x="608062" y="395609"/>
                </a:lnTo>
                <a:cubicBezTo>
                  <a:pt x="608062" y="405580"/>
                  <a:pt x="603759" y="414579"/>
                  <a:pt x="596947" y="420767"/>
                </a:cubicBezTo>
                <a:cubicBezTo>
                  <a:pt x="593515" y="423886"/>
                  <a:pt x="589520" y="426340"/>
                  <a:pt x="585012" y="427874"/>
                </a:cubicBezTo>
                <a:cubicBezTo>
                  <a:pt x="581529" y="428999"/>
                  <a:pt x="577841" y="429715"/>
                  <a:pt x="573948" y="429715"/>
                </a:cubicBezTo>
                <a:lnTo>
                  <a:pt x="573026" y="429715"/>
                </a:lnTo>
                <a:lnTo>
                  <a:pt x="370339" y="429715"/>
                </a:lnTo>
                <a:cubicBezTo>
                  <a:pt x="351489" y="429715"/>
                  <a:pt x="336174" y="414426"/>
                  <a:pt x="336174" y="395609"/>
                </a:cubicBezTo>
                <a:lnTo>
                  <a:pt x="336174" y="357821"/>
                </a:lnTo>
                <a:lnTo>
                  <a:pt x="336174" y="347287"/>
                </a:lnTo>
                <a:lnTo>
                  <a:pt x="336174" y="336703"/>
                </a:lnTo>
                <a:lnTo>
                  <a:pt x="336174" y="319726"/>
                </a:lnTo>
                <a:cubicBezTo>
                  <a:pt x="336174" y="300909"/>
                  <a:pt x="351489" y="285620"/>
                  <a:pt x="370339" y="285620"/>
                </a:cubicBezTo>
                <a:close/>
                <a:moveTo>
                  <a:pt x="34208" y="134822"/>
                </a:moveTo>
                <a:lnTo>
                  <a:pt x="54539" y="134822"/>
                </a:lnTo>
                <a:lnTo>
                  <a:pt x="60633" y="134822"/>
                </a:lnTo>
                <a:lnTo>
                  <a:pt x="93407" y="134822"/>
                </a:lnTo>
                <a:lnTo>
                  <a:pt x="132327" y="134822"/>
                </a:lnTo>
                <a:lnTo>
                  <a:pt x="429142" y="134822"/>
                </a:lnTo>
                <a:lnTo>
                  <a:pt x="509900" y="134822"/>
                </a:lnTo>
                <a:lnTo>
                  <a:pt x="520501" y="134822"/>
                </a:lnTo>
                <a:lnTo>
                  <a:pt x="531101" y="134822"/>
                </a:lnTo>
                <a:lnTo>
                  <a:pt x="538885" y="134822"/>
                </a:lnTo>
                <a:cubicBezTo>
                  <a:pt x="557730" y="134822"/>
                  <a:pt x="572991" y="150110"/>
                  <a:pt x="572940" y="168926"/>
                </a:cubicBezTo>
                <a:lnTo>
                  <a:pt x="572940" y="261982"/>
                </a:lnTo>
                <a:lnTo>
                  <a:pt x="565719" y="261982"/>
                </a:lnTo>
                <a:lnTo>
                  <a:pt x="555119" y="261982"/>
                </a:lnTo>
                <a:lnTo>
                  <a:pt x="544518" y="261982"/>
                </a:lnTo>
                <a:lnTo>
                  <a:pt x="370301" y="261982"/>
                </a:lnTo>
                <a:cubicBezTo>
                  <a:pt x="367945" y="261982"/>
                  <a:pt x="365641" y="262084"/>
                  <a:pt x="363388" y="262391"/>
                </a:cubicBezTo>
                <a:cubicBezTo>
                  <a:pt x="349868" y="263925"/>
                  <a:pt x="337783" y="270214"/>
                  <a:pt x="328770" y="279468"/>
                </a:cubicBezTo>
                <a:cubicBezTo>
                  <a:pt x="318579" y="289899"/>
                  <a:pt x="312331" y="304164"/>
                  <a:pt x="312331" y="319861"/>
                </a:cubicBezTo>
                <a:lnTo>
                  <a:pt x="312331" y="343279"/>
                </a:lnTo>
                <a:lnTo>
                  <a:pt x="312331" y="353863"/>
                </a:lnTo>
                <a:lnTo>
                  <a:pt x="312331" y="364446"/>
                </a:lnTo>
                <a:lnTo>
                  <a:pt x="312331" y="395636"/>
                </a:lnTo>
                <a:cubicBezTo>
                  <a:pt x="312331" y="427643"/>
                  <a:pt x="338346" y="453617"/>
                  <a:pt x="370352" y="453617"/>
                </a:cubicBezTo>
                <a:lnTo>
                  <a:pt x="572940" y="453617"/>
                </a:lnTo>
                <a:lnTo>
                  <a:pt x="572940" y="548719"/>
                </a:lnTo>
                <a:cubicBezTo>
                  <a:pt x="572940" y="567534"/>
                  <a:pt x="557628" y="582771"/>
                  <a:pt x="538783" y="582771"/>
                </a:cubicBezTo>
                <a:lnTo>
                  <a:pt x="34157" y="582771"/>
                </a:lnTo>
                <a:cubicBezTo>
                  <a:pt x="15312" y="582771"/>
                  <a:pt x="0" y="567534"/>
                  <a:pt x="0" y="548719"/>
                </a:cubicBezTo>
                <a:lnTo>
                  <a:pt x="0" y="211875"/>
                </a:lnTo>
                <a:lnTo>
                  <a:pt x="0" y="173016"/>
                </a:lnTo>
                <a:lnTo>
                  <a:pt x="0" y="168926"/>
                </a:lnTo>
                <a:cubicBezTo>
                  <a:pt x="0" y="165858"/>
                  <a:pt x="461" y="162841"/>
                  <a:pt x="1229" y="159978"/>
                </a:cubicBezTo>
                <a:cubicBezTo>
                  <a:pt x="2458" y="155427"/>
                  <a:pt x="4660" y="151235"/>
                  <a:pt x="7528" y="147656"/>
                </a:cubicBezTo>
                <a:cubicBezTo>
                  <a:pt x="13776" y="139782"/>
                  <a:pt x="23403" y="134822"/>
                  <a:pt x="34208" y="134822"/>
                </a:cubicBezTo>
                <a:close/>
                <a:moveTo>
                  <a:pt x="459702" y="46827"/>
                </a:moveTo>
                <a:cubicBezTo>
                  <a:pt x="474755" y="46827"/>
                  <a:pt x="488527" y="56739"/>
                  <a:pt x="492623" y="71966"/>
                </a:cubicBezTo>
                <a:lnTo>
                  <a:pt x="503273" y="110900"/>
                </a:lnTo>
                <a:lnTo>
                  <a:pt x="417257" y="110900"/>
                </a:lnTo>
                <a:lnTo>
                  <a:pt x="219882" y="110900"/>
                </a:lnTo>
                <a:lnTo>
                  <a:pt x="393757" y="63586"/>
                </a:lnTo>
                <a:lnTo>
                  <a:pt x="450691" y="48053"/>
                </a:lnTo>
                <a:cubicBezTo>
                  <a:pt x="453712" y="47236"/>
                  <a:pt x="456732" y="46827"/>
                  <a:pt x="459702" y="46827"/>
                </a:cubicBezTo>
                <a:close/>
                <a:moveTo>
                  <a:pt x="351961" y="1805"/>
                </a:moveTo>
                <a:cubicBezTo>
                  <a:pt x="360237" y="4604"/>
                  <a:pt x="367458" y="10559"/>
                  <a:pt x="371657" y="18993"/>
                </a:cubicBezTo>
                <a:lnTo>
                  <a:pt x="384511" y="44858"/>
                </a:lnTo>
                <a:lnTo>
                  <a:pt x="142137" y="110900"/>
                </a:lnTo>
                <a:lnTo>
                  <a:pt x="108953" y="110900"/>
                </a:lnTo>
                <a:lnTo>
                  <a:pt x="325927" y="3556"/>
                </a:lnTo>
                <a:cubicBezTo>
                  <a:pt x="334351" y="-636"/>
                  <a:pt x="343684" y="-993"/>
                  <a:pt x="351961" y="1805"/>
                </a:cubicBezTo>
                <a:close/>
              </a:path>
            </a:pathLst>
          </a:custGeom>
          <a:solidFill>
            <a:srgbClr val="004B7D"/>
          </a:solidFill>
          <a:ln>
            <a:noFill/>
          </a:ln>
        </p:spPr>
      </p:sp>
      <p:sp>
        <p:nvSpPr>
          <p:cNvPr id="1049669" name="TextBox 23"/>
          <p:cNvSpPr txBox="1"/>
          <p:nvPr/>
        </p:nvSpPr>
        <p:spPr>
          <a:xfrm>
            <a:off x="1480249" y="2257036"/>
            <a:ext cx="4164798" cy="523305"/>
          </a:xfrm>
          <a:prstGeom prst="rect"/>
          <a:noFill/>
          <a:ln>
            <a:noFill/>
          </a:ln>
        </p:spPr>
        <p:txBody>
          <a:bodyPr anchor="ctr" anchorCtr="0" bIns="45713" compatLnSpc="1" lIns="91425" numCol="1" rIns="91425" rtlCol="0" tIns="45713" vert="horz" wrap="square">
            <a:spAutoFit/>
          </a:bodyPr>
          <a:lstStyle>
            <a:lvl1pPr>
              <a:defRPr b="1" sz="2800">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fontAlgn="base" marL="457200">
              <a:spcBef>
                <a:spcPct val="0"/>
              </a:spcBef>
              <a:spcAft>
                <a:spcPct val="0"/>
              </a:spcAft>
              <a:defRPr sz="2400">
                <a:solidFill>
                  <a:schemeClr val="tx2"/>
                </a:solidFill>
                <a:ea typeface="微软雅黑" panose="020B0503020204020204" pitchFamily="34" charset="-122"/>
              </a:defRPr>
            </a:lvl6pPr>
            <a:lvl7pPr fontAlgn="base" marL="914400">
              <a:spcBef>
                <a:spcPct val="0"/>
              </a:spcBef>
              <a:spcAft>
                <a:spcPct val="0"/>
              </a:spcAft>
              <a:defRPr sz="2400">
                <a:solidFill>
                  <a:schemeClr val="tx2"/>
                </a:solidFill>
                <a:ea typeface="微软雅黑" panose="020B0503020204020204" pitchFamily="34" charset="-122"/>
              </a:defRPr>
            </a:lvl7pPr>
            <a:lvl8pPr fontAlgn="base" marL="1371600">
              <a:spcBef>
                <a:spcPct val="0"/>
              </a:spcBef>
              <a:spcAft>
                <a:spcPct val="0"/>
              </a:spcAft>
              <a:defRPr sz="2400">
                <a:solidFill>
                  <a:schemeClr val="tx2"/>
                </a:solidFill>
                <a:ea typeface="微软雅黑" panose="020B0503020204020204" pitchFamily="34" charset="-122"/>
              </a:defRPr>
            </a:lvl8pPr>
            <a:lvl9pPr fontAlgn="base" marL="1828800">
              <a:spcBef>
                <a:spcPct val="0"/>
              </a:spcBef>
              <a:spcAft>
                <a:spcPct val="0"/>
              </a:spcAft>
              <a:defRPr sz="2400">
                <a:solidFill>
                  <a:schemeClr val="tx2"/>
                </a:solidFill>
                <a:ea typeface="微软雅黑" panose="020B0503020204020204" pitchFamily="34" charset="-122"/>
              </a:defRPr>
            </a:lvl9pPr>
          </a:lstStyle>
          <a:p>
            <a:pPr defTabSz="914217"/>
            <a:r>
              <a:rPr altLang="en-US" dirty="0" sz="2801" kern="0" lang="zh-CN">
                <a:solidFill>
                  <a:srgbClr val="004B7D"/>
                </a:solidFill>
                <a:latin typeface="微软雅黑" panose="020B0503020204020204" pitchFamily="34" charset="-122"/>
                <a:ea typeface="微软雅黑" panose="020B0503020204020204" pitchFamily="34" charset="-122"/>
              </a:rPr>
              <a:t>安全技术规范：</a:t>
            </a:r>
          </a:p>
        </p:txBody>
      </p:sp>
      <p:sp>
        <p:nvSpPr>
          <p:cNvPr id="1049670" name="Rectangle 2"/>
          <p:cNvSpPr txBox="1">
            <a:spLocks noChangeArrowheads="1"/>
          </p:cNvSpPr>
          <p:nvPr/>
        </p:nvSpPr>
        <p:spPr>
          <a:xfrm>
            <a:off x="1983423" y="1033072"/>
            <a:ext cx="8231505" cy="1143265"/>
          </a:xfrm>
          <a:prstGeom prst="rect"/>
        </p:spPr>
        <p:txBody>
          <a:bodyPr anchor="ctr" bIns="45731" lIns="91461" rIns="91461" rtlCol="0" tIns="45731" vert="horz">
            <a:normAutofit/>
          </a:bodyPr>
          <a:lstStyle>
            <a:lvl1pPr algn="l" defTabSz="914400" eaLnBrk="1" hangingPunct="1" latinLnBrk="0" rtl="0">
              <a:lnSpc>
                <a:spcPct val="90000"/>
              </a:lnSpc>
              <a:spcBef>
                <a:spcPct val="0"/>
              </a:spcBef>
              <a:buNone/>
              <a:defRPr sz="4400" kern="1200">
                <a:solidFill>
                  <a:schemeClr val="tx1"/>
                </a:solidFill>
                <a:latin typeface="+mj-lt"/>
                <a:ea typeface="+mj-ea"/>
                <a:cs typeface="+mj-cs"/>
              </a:defRPr>
            </a:lvl1pPr>
          </a:lstStyle>
          <a:p>
            <a:pPr algn="ctr"/>
            <a:r>
              <a:rPr altLang="en-US" b="1" sz="4001" lang="zh-CN">
                <a:latin typeface="微软雅黑" panose="020B0503020204020204" pitchFamily="34" charset="-122"/>
                <a:ea typeface="微软雅黑" panose="020B0503020204020204" pitchFamily="34" charset="-122"/>
              </a:rPr>
              <a:t>特种设备法规标准体系</a:t>
            </a:r>
            <a:endParaRPr altLang="zh-CN" b="1" dirty="0" sz="4001" lang="en-US">
              <a:latin typeface="微软雅黑" panose="020B0503020204020204" pitchFamily="34" charset="-122"/>
              <a:ea typeface="微软雅黑" panose="020B0503020204020204" pitchFamily="34" charset="-122"/>
            </a:endParaRPr>
          </a:p>
        </p:txBody>
      </p:sp>
      <p:sp>
        <p:nvSpPr>
          <p:cNvPr id="1049671" name="TextBox 23"/>
          <p:cNvSpPr txBox="1"/>
          <p:nvPr/>
        </p:nvSpPr>
        <p:spPr>
          <a:xfrm>
            <a:off x="2241768" y="381294"/>
            <a:ext cx="4881400" cy="523305"/>
          </a:xfrm>
          <a:prstGeom prst="rect"/>
          <a:noFill/>
          <a:ln>
            <a:noFill/>
          </a:ln>
        </p:spPr>
        <p:txBody>
          <a:bodyPr anchor="ctr" anchorCtr="0" bIns="45713" compatLnSpc="1" lIns="91425" numCol="1" rIns="91425" rtlCol="0" tIns="45713" vert="horz" wrap="square">
            <a:spAutoFit/>
          </a:bodyPr>
          <a:lstStyle>
            <a:lvl1pPr>
              <a:defRPr b="1" sz="2800">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fontAlgn="base" marL="457200">
              <a:spcBef>
                <a:spcPct val="0"/>
              </a:spcBef>
              <a:spcAft>
                <a:spcPct val="0"/>
              </a:spcAft>
              <a:defRPr sz="2400">
                <a:solidFill>
                  <a:schemeClr val="tx2"/>
                </a:solidFill>
                <a:ea typeface="微软雅黑" panose="020B0503020204020204" pitchFamily="34" charset="-122"/>
              </a:defRPr>
            </a:lvl6pPr>
            <a:lvl7pPr fontAlgn="base" marL="914400">
              <a:spcBef>
                <a:spcPct val="0"/>
              </a:spcBef>
              <a:spcAft>
                <a:spcPct val="0"/>
              </a:spcAft>
              <a:defRPr sz="2400">
                <a:solidFill>
                  <a:schemeClr val="tx2"/>
                </a:solidFill>
                <a:ea typeface="微软雅黑" panose="020B0503020204020204" pitchFamily="34" charset="-122"/>
              </a:defRPr>
            </a:lvl7pPr>
            <a:lvl8pPr fontAlgn="base" marL="1371600">
              <a:spcBef>
                <a:spcPct val="0"/>
              </a:spcBef>
              <a:spcAft>
                <a:spcPct val="0"/>
              </a:spcAft>
              <a:defRPr sz="2400">
                <a:solidFill>
                  <a:schemeClr val="tx2"/>
                </a:solidFill>
                <a:ea typeface="微软雅黑" panose="020B0503020204020204" pitchFamily="34" charset="-122"/>
              </a:defRPr>
            </a:lvl8pPr>
            <a:lvl9pPr fontAlgn="base" marL="1828800">
              <a:spcBef>
                <a:spcPct val="0"/>
              </a:spcBef>
              <a:spcAft>
                <a:spcPct val="0"/>
              </a:spcAft>
              <a:defRPr sz="2400">
                <a:solidFill>
                  <a:schemeClr val="tx2"/>
                </a:solidFill>
                <a:ea typeface="微软雅黑" panose="020B0503020204020204" pitchFamily="34" charset="-122"/>
              </a:defRPr>
            </a:lvl9pPr>
          </a:lstStyle>
          <a:p>
            <a:pPr defTabSz="914217"/>
            <a:r>
              <a:rPr altLang="en-US" dirty="0" sz="2801" kern="0" lang="zh-CN">
                <a:solidFill>
                  <a:schemeClr val="tx1">
                    <a:lumMod val="65000"/>
                    <a:lumOff val="35000"/>
                  </a:schemeClr>
                </a:solidFill>
                <a:latin typeface="微软雅黑" panose="020B0503020204020204" pitchFamily="34" charset="-122"/>
                <a:ea typeface="微软雅黑" panose="020B0503020204020204" pitchFamily="34" charset="-122"/>
              </a:rPr>
              <a:t>二、特种设备使用管理要求</a:t>
            </a:r>
          </a:p>
        </p:txBody>
      </p:sp>
      <p:grpSp>
        <p:nvGrpSpPr>
          <p:cNvPr id="271" name="组合 9"/>
          <p:cNvGrpSpPr/>
          <p:nvPr/>
        </p:nvGrpSpPr>
        <p:grpSpPr>
          <a:xfrm>
            <a:off x="380038" y="442944"/>
            <a:ext cx="1735402" cy="428158"/>
            <a:chOff x="157476" y="152440"/>
            <a:chExt cx="2474408" cy="847436"/>
          </a:xfrm>
        </p:grpSpPr>
        <p:sp>
          <p:nvSpPr>
            <p:cNvPr id="1049672" name="Freeform 24"/>
            <p:cNvSpPr/>
            <p:nvPr/>
          </p:nvSpPr>
          <p:spPr>
            <a:xfrm>
              <a:off x="1332597" y="152440"/>
              <a:ext cx="1299287" cy="847436"/>
            </a:xfrm>
            <a:custGeom>
              <a:avLst/>
              <a:ahLst/>
              <a:cxnLst>
                <a:cxn ang="0">
                  <a:pos x="448270" y="0"/>
                </a:cxn>
                <a:cxn ang="0">
                  <a:pos x="2349604" y="0"/>
                </a:cxn>
                <a:cxn ang="0">
                  <a:pos x="2374000" y="55145"/>
                </a:cxn>
                <a:cxn ang="0">
                  <a:pos x="1989769" y="1497335"/>
                </a:cxn>
                <a:cxn ang="0">
                  <a:pos x="1934879" y="1553246"/>
                </a:cxn>
                <a:cxn ang="0">
                  <a:pos x="33544" y="1553246"/>
                </a:cxn>
                <a:cxn ang="0">
                  <a:pos x="8386" y="1497335"/>
                </a:cxn>
                <a:cxn ang="0">
                  <a:pos x="393380" y="55145"/>
                </a:cxn>
                <a:cxn ang="0">
                  <a:pos x="448270" y="0"/>
                </a:cxn>
              </a:cxnLst>
              <a:rect l="0" t="0" r="0" b="0"/>
              <a:pathLst>
                <a:path w="3125" h="2028">
                  <a:moveTo>
                    <a:pt x="588" y="0"/>
                  </a:moveTo>
                  <a:lnTo>
                    <a:pt x="3082" y="0"/>
                  </a:lnTo>
                  <a:cubicBezTo>
                    <a:pt x="3110" y="0"/>
                    <a:pt x="3125" y="32"/>
                    <a:pt x="3114" y="72"/>
                  </a:cubicBezTo>
                  <a:lnTo>
                    <a:pt x="2610" y="1955"/>
                  </a:lnTo>
                  <a:cubicBezTo>
                    <a:pt x="2599" y="1995"/>
                    <a:pt x="2567" y="2028"/>
                    <a:pt x="2538" y="2028"/>
                  </a:cubicBezTo>
                  <a:lnTo>
                    <a:pt x="44" y="2028"/>
                  </a:lnTo>
                  <a:cubicBezTo>
                    <a:pt x="15" y="2028"/>
                    <a:pt x="0" y="1995"/>
                    <a:pt x="11" y="1955"/>
                  </a:cubicBezTo>
                  <a:lnTo>
                    <a:pt x="516" y="72"/>
                  </a:lnTo>
                  <a:cubicBezTo>
                    <a:pt x="527" y="32"/>
                    <a:pt x="559" y="0"/>
                    <a:pt x="588" y="0"/>
                  </a:cubicBezTo>
                  <a:close/>
                </a:path>
              </a:pathLst>
            </a:custGeom>
            <a:solidFill>
              <a:srgbClr val="4BAF32"/>
            </a:solidFill>
            <a:ln w="9525">
              <a:noFill/>
            </a:ln>
          </p:spPr>
          <p:txBody>
            <a:bodyPr/>
            <a:p>
              <a:endParaRPr altLang="en-US" dirty="0" sz="1400" lang="zh-CN">
                <a:ea typeface="微软雅黑" panose="020B0503020204020204" pitchFamily="34" charset="-122"/>
              </a:endParaRPr>
            </a:p>
          </p:txBody>
        </p:sp>
        <p:sp>
          <p:nvSpPr>
            <p:cNvPr id="1049673" name="Freeform 22"/>
            <p:cNvSpPr/>
            <p:nvPr/>
          </p:nvSpPr>
          <p:spPr>
            <a:xfrm>
              <a:off x="157476" y="152440"/>
              <a:ext cx="1298421" cy="846571"/>
            </a:xfrm>
            <a:custGeom>
              <a:avLst/>
              <a:ahLst/>
              <a:cxnLst>
                <a:cxn ang="0">
                  <a:pos x="448114" y="0"/>
                </a:cxn>
                <a:cxn ang="0">
                  <a:pos x="2346501" y="0"/>
                </a:cxn>
                <a:cxn ang="0">
                  <a:pos x="2372412" y="56677"/>
                </a:cxn>
                <a:cxn ang="0">
                  <a:pos x="1988314" y="1496569"/>
                </a:cxn>
                <a:cxn ang="0">
                  <a:pos x="1932681" y="1553246"/>
                </a:cxn>
                <a:cxn ang="0">
                  <a:pos x="33532" y="1553246"/>
                </a:cxn>
                <a:cxn ang="0">
                  <a:pos x="8383" y="1496569"/>
                </a:cxn>
                <a:cxn ang="0">
                  <a:pos x="392481" y="56677"/>
                </a:cxn>
                <a:cxn ang="0">
                  <a:pos x="448114" y="0"/>
                </a:cxn>
              </a:cxnLst>
              <a:rect l="0" t="0" r="0" b="0"/>
              <a:pathLst>
                <a:path w="3124" h="2028">
                  <a:moveTo>
                    <a:pt x="588" y="0"/>
                  </a:moveTo>
                  <a:lnTo>
                    <a:pt x="3079" y="0"/>
                  </a:lnTo>
                  <a:cubicBezTo>
                    <a:pt x="3109" y="0"/>
                    <a:pt x="3124" y="33"/>
                    <a:pt x="3113" y="74"/>
                  </a:cubicBezTo>
                  <a:lnTo>
                    <a:pt x="2609" y="1954"/>
                  </a:lnTo>
                  <a:cubicBezTo>
                    <a:pt x="2598" y="1994"/>
                    <a:pt x="2565" y="2028"/>
                    <a:pt x="2536" y="2028"/>
                  </a:cubicBezTo>
                  <a:lnTo>
                    <a:pt x="44" y="2028"/>
                  </a:lnTo>
                  <a:cubicBezTo>
                    <a:pt x="15" y="2028"/>
                    <a:pt x="0" y="1994"/>
                    <a:pt x="11" y="1954"/>
                  </a:cubicBezTo>
                  <a:lnTo>
                    <a:pt x="515" y="74"/>
                  </a:lnTo>
                  <a:cubicBezTo>
                    <a:pt x="526" y="33"/>
                    <a:pt x="559" y="0"/>
                    <a:pt x="588" y="0"/>
                  </a:cubicBezTo>
                  <a:close/>
                </a:path>
              </a:pathLst>
            </a:custGeom>
            <a:solidFill>
              <a:srgbClr val="004B7D"/>
            </a:solidFill>
            <a:ln w="9525">
              <a:noFill/>
            </a:ln>
          </p:spPr>
          <p:txBody>
            <a:bodyPr/>
            <a:p>
              <a:endParaRPr altLang="en-US" dirty="0" sz="1400" lang="zh-CN">
                <a:ea typeface="微软雅黑" panose="020B0503020204020204" pitchFamily="34" charset="-122"/>
              </a:endParaRPr>
            </a:p>
          </p:txBody>
        </p:sp>
      </p:grpSp>
      <p:sp>
        <p:nvSpPr>
          <p:cNvPr id="1049674" name="Freeform 29"/>
          <p:cNvSpPr/>
          <p:nvPr/>
        </p:nvSpPr>
        <p:spPr>
          <a:xfrm>
            <a:off x="1531888" y="576044"/>
            <a:ext cx="259717" cy="197584"/>
          </a:xfrm>
          <a:custGeom>
            <a:avLst/>
            <a:ahLst/>
            <a:cxnLst>
              <a:cxn ang="0">
                <a:pos x="663631" y="247672"/>
              </a:cxn>
              <a:cxn ang="0">
                <a:pos x="593534" y="318216"/>
              </a:cxn>
              <a:cxn ang="0">
                <a:pos x="406103" y="506078"/>
              </a:cxn>
              <a:cxn ang="0">
                <a:pos x="266671" y="506078"/>
              </a:cxn>
              <a:cxn ang="0">
                <a:pos x="473913" y="297513"/>
              </a:cxn>
              <a:cxn ang="0">
                <a:pos x="0" y="297513"/>
              </a:cxn>
              <a:cxn ang="0">
                <a:pos x="0" y="197830"/>
              </a:cxn>
              <a:cxn ang="0">
                <a:pos x="473913" y="197830"/>
              </a:cxn>
              <a:cxn ang="0">
                <a:pos x="278100" y="0"/>
              </a:cxn>
              <a:cxn ang="0">
                <a:pos x="417531" y="0"/>
              </a:cxn>
              <a:cxn ang="0">
                <a:pos x="593534" y="177127"/>
              </a:cxn>
              <a:cxn ang="0">
                <a:pos x="663631" y="247672"/>
              </a:cxn>
            </a:cxnLst>
            <a:rect l="0" t="0" r="0" b="0"/>
            <a:pathLst>
              <a:path w="871" h="660">
                <a:moveTo>
                  <a:pt x="871" y="323"/>
                </a:moveTo>
                <a:lnTo>
                  <a:pt x="779" y="415"/>
                </a:lnTo>
                <a:lnTo>
                  <a:pt x="533" y="660"/>
                </a:lnTo>
                <a:lnTo>
                  <a:pt x="350" y="660"/>
                </a:lnTo>
                <a:lnTo>
                  <a:pt x="622" y="388"/>
                </a:lnTo>
                <a:lnTo>
                  <a:pt x="0" y="388"/>
                </a:lnTo>
                <a:lnTo>
                  <a:pt x="0" y="258"/>
                </a:lnTo>
                <a:lnTo>
                  <a:pt x="622" y="258"/>
                </a:lnTo>
                <a:lnTo>
                  <a:pt x="365" y="0"/>
                </a:lnTo>
                <a:lnTo>
                  <a:pt x="548" y="0"/>
                </a:lnTo>
                <a:lnTo>
                  <a:pt x="779" y="231"/>
                </a:lnTo>
                <a:lnTo>
                  <a:pt x="871" y="323"/>
                </a:lnTo>
                <a:close/>
              </a:path>
            </a:pathLst>
          </a:custGeom>
          <a:solidFill>
            <a:srgbClr val="FFFFFF"/>
          </a:solidFill>
          <a:ln w="9525">
            <a:noFill/>
          </a:ln>
        </p:spPr>
        <p:txBody>
          <a:bodyPr/>
          <a:p>
            <a:endParaRPr altLang="en-US" dirty="0" sz="1400" lang="zh-CN">
              <a:ea typeface="微软雅黑" panose="020B0503020204020204" pitchFamily="34" charset="-122"/>
            </a:endParaRPr>
          </a:p>
        </p:txBody>
      </p:sp>
      <p:sp>
        <p:nvSpPr>
          <p:cNvPr id="1049675" name="TextBox 23"/>
          <p:cNvSpPr txBox="1"/>
          <p:nvPr/>
        </p:nvSpPr>
        <p:spPr>
          <a:xfrm>
            <a:off x="495546" y="519542"/>
            <a:ext cx="877779" cy="307811"/>
          </a:xfrm>
          <a:prstGeom prst="rect"/>
          <a:noFill/>
          <a:ln>
            <a:noFill/>
          </a:ln>
        </p:spPr>
        <p:txBody>
          <a:bodyPr anchor="ctr" anchorCtr="0" bIns="45713" compatLnSpc="1" lIns="91425" numCol="1" rIns="91425" rtlCol="0" tIns="45713" vert="horz" wrap="square">
            <a:spAutoFit/>
          </a:bodyPr>
          <a:lstStyle>
            <a:lvl1pPr>
              <a:defRPr b="1" sz="2800">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fontAlgn="base" marL="457200">
              <a:spcBef>
                <a:spcPct val="0"/>
              </a:spcBef>
              <a:spcAft>
                <a:spcPct val="0"/>
              </a:spcAft>
              <a:defRPr sz="2400">
                <a:solidFill>
                  <a:schemeClr val="tx2"/>
                </a:solidFill>
                <a:ea typeface="微软雅黑" panose="020B0503020204020204" pitchFamily="34" charset="-122"/>
              </a:defRPr>
            </a:lvl6pPr>
            <a:lvl7pPr fontAlgn="base" marL="914400">
              <a:spcBef>
                <a:spcPct val="0"/>
              </a:spcBef>
              <a:spcAft>
                <a:spcPct val="0"/>
              </a:spcAft>
              <a:defRPr sz="2400">
                <a:solidFill>
                  <a:schemeClr val="tx2"/>
                </a:solidFill>
                <a:ea typeface="微软雅黑" panose="020B0503020204020204" pitchFamily="34" charset="-122"/>
              </a:defRPr>
            </a:lvl7pPr>
            <a:lvl8pPr fontAlgn="base" marL="1371600">
              <a:spcBef>
                <a:spcPct val="0"/>
              </a:spcBef>
              <a:spcAft>
                <a:spcPct val="0"/>
              </a:spcAft>
              <a:defRPr sz="2400">
                <a:solidFill>
                  <a:schemeClr val="tx2"/>
                </a:solidFill>
                <a:ea typeface="微软雅黑" panose="020B0503020204020204" pitchFamily="34" charset="-122"/>
              </a:defRPr>
            </a:lvl8pPr>
            <a:lvl9pPr fontAlgn="base" marL="1828800">
              <a:spcBef>
                <a:spcPct val="0"/>
              </a:spcBef>
              <a:spcAft>
                <a:spcPct val="0"/>
              </a:spcAft>
              <a:defRPr sz="2400">
                <a:solidFill>
                  <a:schemeClr val="tx2"/>
                </a:solidFill>
                <a:ea typeface="微软雅黑" panose="020B0503020204020204" pitchFamily="34" charset="-122"/>
              </a:defRPr>
            </a:lvl9pPr>
          </a:lstStyle>
          <a:p>
            <a:pPr defTabSz="914217"/>
            <a:r>
              <a:rPr altLang="zh-CN" dirty="0" sz="1400" kern="0" lang="en-US">
                <a:solidFill>
                  <a:srgbClr val="FFFFFF"/>
                </a:solidFill>
                <a:latin typeface="微软雅黑" panose="020B0503020204020204" pitchFamily="34" charset="-122"/>
                <a:ea typeface="微软雅黑" panose="020B0503020204020204" pitchFamily="34" charset="-122"/>
              </a:rPr>
              <a:t>LOGO</a:t>
            </a:r>
            <a:endParaRPr altLang="en-US" dirty="0" sz="1400" kern="0" lang="zh-CN">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272" name=""/>
        <p:cNvGrpSpPr/>
        <p:nvPr/>
      </p:nvGrpSpPr>
      <p:grpSpPr>
        <a:xfrm>
          <a:off x="0" y="0"/>
          <a:ext cx="0" cy="0"/>
          <a:chOff x="0" y="0"/>
          <a:chExt cx="0" cy="0"/>
        </a:xfrm>
      </p:grpSpPr>
      <p:sp>
        <p:nvSpPr>
          <p:cNvPr id="1049676" name="矩形 10"/>
          <p:cNvSpPr/>
          <p:nvPr/>
        </p:nvSpPr>
        <p:spPr>
          <a:xfrm>
            <a:off x="554894" y="2065509"/>
            <a:ext cx="10543440" cy="4412785"/>
          </a:xfrm>
          <a:prstGeom prst="rect"/>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31" compatLnSpc="1" forceAA="0" fromWordArt="0" horzOverflow="overflow" lIns="91461" numCol="1" rIns="91461" rot="0" rtlCol="0" spcCol="0" spcFirstLastPara="0" tIns="45731" vert="horz" vertOverflow="overflow" wrap="square">
            <a:prstTxWarp prst="textNoShape"/>
            <a:noAutofit/>
          </a:bodyPr>
          <a:p>
            <a:pPr algn="ctr"/>
            <a:endParaRPr altLang="en-US" lang="zh-CN"/>
          </a:p>
        </p:txBody>
      </p:sp>
      <p:sp>
        <p:nvSpPr>
          <p:cNvPr id="1049677" name="Rectangle 3"/>
          <p:cNvSpPr>
            <a:spLocks noChangeArrowheads="1"/>
          </p:cNvSpPr>
          <p:nvPr/>
        </p:nvSpPr>
        <p:spPr bwMode="auto">
          <a:xfrm>
            <a:off x="1290673" y="2185857"/>
            <a:ext cx="11137844" cy="4230788"/>
          </a:xfrm>
          <a:prstGeom prst="rect"/>
          <a:noFill/>
          <a:ln>
            <a:noFill/>
          </a:ln>
        </p:spPr>
        <p:txBody>
          <a:bodyPr/>
          <a:lstStyle>
            <a:lvl1pPr eaLnBrk="0" hangingPunct="0" indent="-273050" marL="273050">
              <a:defRPr sz="2400">
                <a:solidFill>
                  <a:schemeClr val="tx1"/>
                </a:solidFill>
                <a:latin typeface="Arial" panose="020B0604020202020204" pitchFamily="34" charset="0"/>
                <a:ea typeface="宋体" panose="02010600030101010101" pitchFamily="2" charset="-122"/>
              </a:defRPr>
            </a:lvl1pPr>
            <a:lvl2pPr eaLnBrk="0" hangingPunct="0" indent="-285750" marL="742950">
              <a:defRPr sz="2400">
                <a:solidFill>
                  <a:schemeClr val="tx1"/>
                </a:solidFill>
                <a:latin typeface="Arial" panose="020B0604020202020204" pitchFamily="34" charset="0"/>
                <a:ea typeface="宋体" panose="02010600030101010101" pitchFamily="2" charset="-122"/>
              </a:defRPr>
            </a:lvl2pPr>
            <a:lvl3pPr eaLnBrk="0" hangingPunct="0" indent="-228600" marL="1143000">
              <a:defRPr sz="2400">
                <a:solidFill>
                  <a:schemeClr val="tx1"/>
                </a:solidFill>
                <a:latin typeface="Arial" panose="020B0604020202020204" pitchFamily="34" charset="0"/>
                <a:ea typeface="宋体" panose="02010600030101010101" pitchFamily="2" charset="-122"/>
              </a:defRPr>
            </a:lvl3pPr>
            <a:lvl4pPr eaLnBrk="0" hangingPunct="0" indent="-228600" marL="1600200">
              <a:defRPr sz="2400">
                <a:solidFill>
                  <a:schemeClr val="tx1"/>
                </a:solidFill>
                <a:latin typeface="Arial" panose="020B0604020202020204" pitchFamily="34" charset="0"/>
                <a:ea typeface="宋体" panose="02010600030101010101" pitchFamily="2" charset="-122"/>
              </a:defRPr>
            </a:lvl4pPr>
            <a:lvl5pPr eaLnBrk="0" hangingPunct="0" indent="-228600" marL="2057400">
              <a:defRPr sz="2400">
                <a:solidFill>
                  <a:schemeClr val="tx1"/>
                </a:solidFill>
                <a:latin typeface="Arial" panose="020B0604020202020204" pitchFamily="34" charset="0"/>
                <a:ea typeface="宋体" panose="02010600030101010101" pitchFamily="2" charset="-122"/>
              </a:defRPr>
            </a:lvl5pPr>
            <a:lvl6pPr eaLnBrk="0" fontAlgn="base" hangingPunct="0" indent="-228600" marL="251460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eaLnBrk="0" fontAlgn="base" hangingPunct="0" indent="-228600" marL="297180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eaLnBrk="0" fontAlgn="base" hangingPunct="0" indent="-228600" marL="342900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eaLnBrk="0" fontAlgn="base" hangingPunct="0" indent="-228600" marL="388620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indent="0" marL="0">
              <a:lnSpc>
                <a:spcPct val="150000"/>
              </a:lnSpc>
            </a:pPr>
            <a:r>
              <a:rPr altLang="en-US" b="1" dirty="0" lang="zh-CN">
                <a:solidFill>
                  <a:srgbClr val="004B7D"/>
                </a:solidFill>
                <a:latin typeface="微软雅黑" panose="020B0503020204020204" pitchFamily="34" charset="-122"/>
                <a:ea typeface="微软雅黑" panose="020B0503020204020204" pitchFamily="34" charset="-122"/>
              </a:rPr>
              <a:t>作为特种设备使用单位，最应了解的法规标准：</a:t>
            </a:r>
            <a:endParaRPr altLang="zh-CN" b="1" dirty="0" lang="en-US">
              <a:solidFill>
                <a:srgbClr val="004B7D"/>
              </a:solidFill>
              <a:latin typeface="微软雅黑" panose="020B0503020204020204" pitchFamily="34" charset="-122"/>
              <a:ea typeface="微软雅黑" panose="020B0503020204020204" pitchFamily="34" charset="-122"/>
            </a:endParaRPr>
          </a:p>
          <a:p>
            <a:pPr eaLnBrk="1" hangingPunct="1" indent="0" marL="0">
              <a:lnSpc>
                <a:spcPct val="150000"/>
              </a:lnSpc>
            </a:pPr>
            <a:endParaRPr altLang="zh-CN" dirty="0" lang="en-US">
              <a:latin typeface="微软雅黑" panose="020B0503020204020204" pitchFamily="34" charset="-122"/>
              <a:ea typeface="微软雅黑" panose="020B0503020204020204" pitchFamily="34" charset="-122"/>
            </a:endParaRPr>
          </a:p>
          <a:p>
            <a:pPr eaLnBrk="1" hangingPunct="1" indent="0" marL="0">
              <a:lnSpc>
                <a:spcPct val="150000"/>
              </a:lnSpc>
            </a:pPr>
            <a:r>
              <a:rPr altLang="en-US" dirty="0" lang="zh-CN">
                <a:latin typeface="微软雅黑" panose="020B0503020204020204" pitchFamily="34" charset="-122"/>
                <a:ea typeface="微软雅黑" panose="020B0503020204020204" pitchFamily="34" charset="-122"/>
              </a:rPr>
              <a:t>一、</a:t>
            </a:r>
            <a:r>
              <a:rPr altLang="zh-CN" dirty="0" lang="en-US">
                <a:latin typeface="微软雅黑" panose="020B0503020204020204" pitchFamily="34" charset="-122"/>
                <a:ea typeface="微软雅黑" panose="020B0503020204020204" pitchFamily="34" charset="-122"/>
              </a:rPr>
              <a:t>《</a:t>
            </a:r>
            <a:r>
              <a:rPr altLang="en-US" dirty="0" lang="zh-CN">
                <a:latin typeface="微软雅黑" panose="020B0503020204020204" pitchFamily="34" charset="-122"/>
                <a:ea typeface="微软雅黑" panose="020B0503020204020204" pitchFamily="34" charset="-122"/>
              </a:rPr>
              <a:t>中华人民共和国特种设备安全法</a:t>
            </a:r>
            <a:r>
              <a:rPr altLang="zh-CN" dirty="0" lang="en-US">
                <a:latin typeface="微软雅黑" panose="020B0503020204020204" pitchFamily="34" charset="-122"/>
                <a:ea typeface="微软雅黑" panose="020B0503020204020204" pitchFamily="34" charset="-122"/>
              </a:rPr>
              <a:t>》</a:t>
            </a:r>
          </a:p>
          <a:p>
            <a:pPr eaLnBrk="1" hangingPunct="1" indent="0" marL="0">
              <a:lnSpc>
                <a:spcPct val="150000"/>
              </a:lnSpc>
            </a:pPr>
            <a:r>
              <a:rPr altLang="zh-CN" dirty="0" lang="en-US">
                <a:latin typeface="微软雅黑" panose="020B0503020204020204" pitchFamily="34" charset="-122"/>
                <a:ea typeface="微软雅黑" panose="020B0503020204020204" pitchFamily="34" charset="-122"/>
              </a:rPr>
              <a:t>    </a:t>
            </a:r>
            <a:r>
              <a:rPr altLang="en-US" dirty="0" lang="zh-CN">
                <a:latin typeface="微软雅黑" panose="020B0503020204020204" pitchFamily="34" charset="-122"/>
                <a:ea typeface="微软雅黑" panose="020B0503020204020204" pitchFamily="34" charset="-122"/>
              </a:rPr>
              <a:t>最高层级，涉及违法行为的处罚</a:t>
            </a:r>
            <a:endParaRPr altLang="zh-CN" dirty="0" lang="en-US">
              <a:latin typeface="微软雅黑" panose="020B0503020204020204" pitchFamily="34" charset="-122"/>
              <a:ea typeface="微软雅黑" panose="020B0503020204020204" pitchFamily="34" charset="-122"/>
            </a:endParaRPr>
          </a:p>
          <a:p>
            <a:pPr eaLnBrk="1" hangingPunct="1" indent="0" marL="0">
              <a:lnSpc>
                <a:spcPct val="150000"/>
              </a:lnSpc>
            </a:pPr>
            <a:endParaRPr altLang="zh-CN" dirty="0" lang="en-US">
              <a:latin typeface="微软雅黑" panose="020B0503020204020204" pitchFamily="34" charset="-122"/>
              <a:ea typeface="微软雅黑" panose="020B0503020204020204" pitchFamily="34" charset="-122"/>
            </a:endParaRPr>
          </a:p>
          <a:p>
            <a:pPr eaLnBrk="1" hangingPunct="1" indent="0" marL="0">
              <a:lnSpc>
                <a:spcPct val="150000"/>
              </a:lnSpc>
            </a:pPr>
            <a:r>
              <a:rPr altLang="en-US" dirty="0" lang="zh-CN">
                <a:latin typeface="微软雅黑" panose="020B0503020204020204" pitchFamily="34" charset="-122"/>
                <a:ea typeface="微软雅黑" panose="020B0503020204020204" pitchFamily="34" charset="-122"/>
              </a:rPr>
              <a:t>二、</a:t>
            </a:r>
            <a:r>
              <a:rPr altLang="zh-CN" dirty="0" lang="en-US">
                <a:latin typeface="微软雅黑" panose="020B0503020204020204" pitchFamily="34" charset="-122"/>
                <a:ea typeface="微软雅黑" panose="020B0503020204020204" pitchFamily="34" charset="-122"/>
              </a:rPr>
              <a:t>《</a:t>
            </a:r>
            <a:r>
              <a:rPr altLang="en-US" dirty="0" lang="zh-CN">
                <a:latin typeface="微软雅黑" panose="020B0503020204020204" pitchFamily="34" charset="-122"/>
                <a:ea typeface="微软雅黑" panose="020B0503020204020204" pitchFamily="34" charset="-122"/>
              </a:rPr>
              <a:t>特种设备使用管理规则</a:t>
            </a:r>
            <a:r>
              <a:rPr altLang="zh-CN" dirty="0" lang="en-US">
                <a:latin typeface="微软雅黑" panose="020B0503020204020204" pitchFamily="34" charset="-122"/>
                <a:ea typeface="微软雅黑" panose="020B0503020204020204" pitchFamily="34" charset="-122"/>
              </a:rPr>
              <a:t>》</a:t>
            </a:r>
          </a:p>
          <a:p>
            <a:pPr eaLnBrk="1" hangingPunct="1" indent="0" marL="0">
              <a:lnSpc>
                <a:spcPct val="150000"/>
              </a:lnSpc>
            </a:pPr>
            <a:r>
              <a:rPr altLang="zh-CN" dirty="0" lang="en-US">
                <a:latin typeface="微软雅黑" panose="020B0503020204020204" pitchFamily="34" charset="-122"/>
                <a:ea typeface="微软雅黑" panose="020B0503020204020204" pitchFamily="34" charset="-122"/>
              </a:rPr>
              <a:t>    </a:t>
            </a:r>
            <a:r>
              <a:rPr altLang="en-US" dirty="0" lang="zh-CN">
                <a:latin typeface="微软雅黑" panose="020B0503020204020204" pitchFamily="34" charset="-122"/>
                <a:ea typeface="微软雅黑" panose="020B0503020204020204" pitchFamily="34" charset="-122"/>
              </a:rPr>
              <a:t>提出具体的使用管理要求，应按照该规则做好特种设备安全管理工作</a:t>
            </a:r>
            <a:endParaRPr altLang="zh-CN" dirty="0" lang="en-US">
              <a:latin typeface="微软雅黑" panose="020B0503020204020204" pitchFamily="34" charset="-122"/>
              <a:ea typeface="微软雅黑" panose="020B0503020204020204" pitchFamily="34" charset="-122"/>
            </a:endParaRPr>
          </a:p>
        </p:txBody>
      </p:sp>
      <p:sp>
        <p:nvSpPr>
          <p:cNvPr id="1049678" name="Rectangle 2"/>
          <p:cNvSpPr txBox="1">
            <a:spLocks noChangeArrowheads="1"/>
          </p:cNvSpPr>
          <p:nvPr/>
        </p:nvSpPr>
        <p:spPr>
          <a:xfrm>
            <a:off x="1983423" y="1033072"/>
            <a:ext cx="8231505" cy="1143265"/>
          </a:xfrm>
          <a:prstGeom prst="rect"/>
        </p:spPr>
        <p:txBody>
          <a:bodyPr anchor="ctr" bIns="45731" lIns="91461" rIns="91461" rtlCol="0" tIns="45731" vert="horz">
            <a:normAutofit/>
          </a:bodyPr>
          <a:lstStyle>
            <a:lvl1pPr algn="l" defTabSz="914400" eaLnBrk="1" hangingPunct="1" latinLnBrk="0" rtl="0">
              <a:lnSpc>
                <a:spcPct val="90000"/>
              </a:lnSpc>
              <a:spcBef>
                <a:spcPct val="0"/>
              </a:spcBef>
              <a:buNone/>
              <a:defRPr sz="4400" kern="1200">
                <a:solidFill>
                  <a:schemeClr val="tx1"/>
                </a:solidFill>
                <a:latin typeface="+mj-lt"/>
                <a:ea typeface="+mj-ea"/>
                <a:cs typeface="+mj-cs"/>
              </a:defRPr>
            </a:lvl1pPr>
          </a:lstStyle>
          <a:p>
            <a:pPr algn="ctr"/>
            <a:r>
              <a:rPr altLang="en-US" b="1" sz="4001" lang="zh-CN">
                <a:latin typeface="微软雅黑" panose="020B0503020204020204" pitchFamily="34" charset="-122"/>
                <a:ea typeface="微软雅黑" panose="020B0503020204020204" pitchFamily="34" charset="-122"/>
              </a:rPr>
              <a:t>特种设备法规标准体系</a:t>
            </a:r>
            <a:endParaRPr altLang="zh-CN" b="1" dirty="0" sz="4001" lang="en-US">
              <a:latin typeface="微软雅黑" panose="020B0503020204020204" pitchFamily="34" charset="-122"/>
              <a:ea typeface="微软雅黑" panose="020B0503020204020204" pitchFamily="34" charset="-122"/>
            </a:endParaRPr>
          </a:p>
        </p:txBody>
      </p:sp>
      <p:sp>
        <p:nvSpPr>
          <p:cNvPr id="1049679" name="TextBox 23"/>
          <p:cNvSpPr txBox="1"/>
          <p:nvPr/>
        </p:nvSpPr>
        <p:spPr>
          <a:xfrm>
            <a:off x="2241768" y="381294"/>
            <a:ext cx="4881400" cy="523305"/>
          </a:xfrm>
          <a:prstGeom prst="rect"/>
          <a:noFill/>
          <a:ln>
            <a:noFill/>
          </a:ln>
        </p:spPr>
        <p:txBody>
          <a:bodyPr anchor="ctr" anchorCtr="0" bIns="45713" compatLnSpc="1" lIns="91425" numCol="1" rIns="91425" rtlCol="0" tIns="45713" vert="horz" wrap="square">
            <a:spAutoFit/>
          </a:bodyPr>
          <a:lstStyle>
            <a:lvl1pPr>
              <a:defRPr b="1" sz="2800">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fontAlgn="base" marL="457200">
              <a:spcBef>
                <a:spcPct val="0"/>
              </a:spcBef>
              <a:spcAft>
                <a:spcPct val="0"/>
              </a:spcAft>
              <a:defRPr sz="2400">
                <a:solidFill>
                  <a:schemeClr val="tx2"/>
                </a:solidFill>
                <a:ea typeface="微软雅黑" panose="020B0503020204020204" pitchFamily="34" charset="-122"/>
              </a:defRPr>
            </a:lvl6pPr>
            <a:lvl7pPr fontAlgn="base" marL="914400">
              <a:spcBef>
                <a:spcPct val="0"/>
              </a:spcBef>
              <a:spcAft>
                <a:spcPct val="0"/>
              </a:spcAft>
              <a:defRPr sz="2400">
                <a:solidFill>
                  <a:schemeClr val="tx2"/>
                </a:solidFill>
                <a:ea typeface="微软雅黑" panose="020B0503020204020204" pitchFamily="34" charset="-122"/>
              </a:defRPr>
            </a:lvl7pPr>
            <a:lvl8pPr fontAlgn="base" marL="1371600">
              <a:spcBef>
                <a:spcPct val="0"/>
              </a:spcBef>
              <a:spcAft>
                <a:spcPct val="0"/>
              </a:spcAft>
              <a:defRPr sz="2400">
                <a:solidFill>
                  <a:schemeClr val="tx2"/>
                </a:solidFill>
                <a:ea typeface="微软雅黑" panose="020B0503020204020204" pitchFamily="34" charset="-122"/>
              </a:defRPr>
            </a:lvl8pPr>
            <a:lvl9pPr fontAlgn="base" marL="1828800">
              <a:spcBef>
                <a:spcPct val="0"/>
              </a:spcBef>
              <a:spcAft>
                <a:spcPct val="0"/>
              </a:spcAft>
              <a:defRPr sz="2400">
                <a:solidFill>
                  <a:schemeClr val="tx2"/>
                </a:solidFill>
                <a:ea typeface="微软雅黑" panose="020B0503020204020204" pitchFamily="34" charset="-122"/>
              </a:defRPr>
            </a:lvl9pPr>
          </a:lstStyle>
          <a:p>
            <a:pPr defTabSz="914217"/>
            <a:r>
              <a:rPr altLang="en-US" dirty="0" sz="2801" kern="0" lang="zh-CN">
                <a:solidFill>
                  <a:schemeClr val="tx1">
                    <a:lumMod val="65000"/>
                    <a:lumOff val="35000"/>
                  </a:schemeClr>
                </a:solidFill>
                <a:latin typeface="微软雅黑" panose="020B0503020204020204" pitchFamily="34" charset="-122"/>
                <a:ea typeface="微软雅黑" panose="020B0503020204020204" pitchFamily="34" charset="-122"/>
              </a:rPr>
              <a:t>二、特种设备使用管理要求</a:t>
            </a:r>
          </a:p>
        </p:txBody>
      </p:sp>
      <p:grpSp>
        <p:nvGrpSpPr>
          <p:cNvPr id="273" name="组合 5"/>
          <p:cNvGrpSpPr/>
          <p:nvPr/>
        </p:nvGrpSpPr>
        <p:grpSpPr>
          <a:xfrm>
            <a:off x="380038" y="442944"/>
            <a:ext cx="1735402" cy="428158"/>
            <a:chOff x="157476" y="152440"/>
            <a:chExt cx="2474408" cy="847436"/>
          </a:xfrm>
        </p:grpSpPr>
        <p:sp>
          <p:nvSpPr>
            <p:cNvPr id="1049680" name="Freeform 24"/>
            <p:cNvSpPr/>
            <p:nvPr/>
          </p:nvSpPr>
          <p:spPr>
            <a:xfrm>
              <a:off x="1332597" y="152440"/>
              <a:ext cx="1299287" cy="847436"/>
            </a:xfrm>
            <a:custGeom>
              <a:avLst/>
              <a:ahLst/>
              <a:cxnLst>
                <a:cxn ang="0">
                  <a:pos x="448270" y="0"/>
                </a:cxn>
                <a:cxn ang="0">
                  <a:pos x="2349604" y="0"/>
                </a:cxn>
                <a:cxn ang="0">
                  <a:pos x="2374000" y="55145"/>
                </a:cxn>
                <a:cxn ang="0">
                  <a:pos x="1989769" y="1497335"/>
                </a:cxn>
                <a:cxn ang="0">
                  <a:pos x="1934879" y="1553246"/>
                </a:cxn>
                <a:cxn ang="0">
                  <a:pos x="33544" y="1553246"/>
                </a:cxn>
                <a:cxn ang="0">
                  <a:pos x="8386" y="1497335"/>
                </a:cxn>
                <a:cxn ang="0">
                  <a:pos x="393380" y="55145"/>
                </a:cxn>
                <a:cxn ang="0">
                  <a:pos x="448270" y="0"/>
                </a:cxn>
              </a:cxnLst>
              <a:rect l="0" t="0" r="0" b="0"/>
              <a:pathLst>
                <a:path w="3125" h="2028">
                  <a:moveTo>
                    <a:pt x="588" y="0"/>
                  </a:moveTo>
                  <a:lnTo>
                    <a:pt x="3082" y="0"/>
                  </a:lnTo>
                  <a:cubicBezTo>
                    <a:pt x="3110" y="0"/>
                    <a:pt x="3125" y="32"/>
                    <a:pt x="3114" y="72"/>
                  </a:cubicBezTo>
                  <a:lnTo>
                    <a:pt x="2610" y="1955"/>
                  </a:lnTo>
                  <a:cubicBezTo>
                    <a:pt x="2599" y="1995"/>
                    <a:pt x="2567" y="2028"/>
                    <a:pt x="2538" y="2028"/>
                  </a:cubicBezTo>
                  <a:lnTo>
                    <a:pt x="44" y="2028"/>
                  </a:lnTo>
                  <a:cubicBezTo>
                    <a:pt x="15" y="2028"/>
                    <a:pt x="0" y="1995"/>
                    <a:pt x="11" y="1955"/>
                  </a:cubicBezTo>
                  <a:lnTo>
                    <a:pt x="516" y="72"/>
                  </a:lnTo>
                  <a:cubicBezTo>
                    <a:pt x="527" y="32"/>
                    <a:pt x="559" y="0"/>
                    <a:pt x="588" y="0"/>
                  </a:cubicBezTo>
                  <a:close/>
                </a:path>
              </a:pathLst>
            </a:custGeom>
            <a:solidFill>
              <a:srgbClr val="4BAF32"/>
            </a:solidFill>
            <a:ln w="9525">
              <a:noFill/>
            </a:ln>
          </p:spPr>
          <p:txBody>
            <a:bodyPr/>
            <a:p>
              <a:endParaRPr altLang="en-US" dirty="0" sz="1400" lang="zh-CN">
                <a:ea typeface="微软雅黑" panose="020B0503020204020204" pitchFamily="34" charset="-122"/>
              </a:endParaRPr>
            </a:p>
          </p:txBody>
        </p:sp>
        <p:sp>
          <p:nvSpPr>
            <p:cNvPr id="1049681" name="Freeform 22"/>
            <p:cNvSpPr/>
            <p:nvPr/>
          </p:nvSpPr>
          <p:spPr>
            <a:xfrm>
              <a:off x="157476" y="152440"/>
              <a:ext cx="1298421" cy="846571"/>
            </a:xfrm>
            <a:custGeom>
              <a:avLst/>
              <a:ahLst/>
              <a:cxnLst>
                <a:cxn ang="0">
                  <a:pos x="448114" y="0"/>
                </a:cxn>
                <a:cxn ang="0">
                  <a:pos x="2346501" y="0"/>
                </a:cxn>
                <a:cxn ang="0">
                  <a:pos x="2372412" y="56677"/>
                </a:cxn>
                <a:cxn ang="0">
                  <a:pos x="1988314" y="1496569"/>
                </a:cxn>
                <a:cxn ang="0">
                  <a:pos x="1932681" y="1553246"/>
                </a:cxn>
                <a:cxn ang="0">
                  <a:pos x="33532" y="1553246"/>
                </a:cxn>
                <a:cxn ang="0">
                  <a:pos x="8383" y="1496569"/>
                </a:cxn>
                <a:cxn ang="0">
                  <a:pos x="392481" y="56677"/>
                </a:cxn>
                <a:cxn ang="0">
                  <a:pos x="448114" y="0"/>
                </a:cxn>
              </a:cxnLst>
              <a:rect l="0" t="0" r="0" b="0"/>
              <a:pathLst>
                <a:path w="3124" h="2028">
                  <a:moveTo>
                    <a:pt x="588" y="0"/>
                  </a:moveTo>
                  <a:lnTo>
                    <a:pt x="3079" y="0"/>
                  </a:lnTo>
                  <a:cubicBezTo>
                    <a:pt x="3109" y="0"/>
                    <a:pt x="3124" y="33"/>
                    <a:pt x="3113" y="74"/>
                  </a:cubicBezTo>
                  <a:lnTo>
                    <a:pt x="2609" y="1954"/>
                  </a:lnTo>
                  <a:cubicBezTo>
                    <a:pt x="2598" y="1994"/>
                    <a:pt x="2565" y="2028"/>
                    <a:pt x="2536" y="2028"/>
                  </a:cubicBezTo>
                  <a:lnTo>
                    <a:pt x="44" y="2028"/>
                  </a:lnTo>
                  <a:cubicBezTo>
                    <a:pt x="15" y="2028"/>
                    <a:pt x="0" y="1994"/>
                    <a:pt x="11" y="1954"/>
                  </a:cubicBezTo>
                  <a:lnTo>
                    <a:pt x="515" y="74"/>
                  </a:lnTo>
                  <a:cubicBezTo>
                    <a:pt x="526" y="33"/>
                    <a:pt x="559" y="0"/>
                    <a:pt x="588" y="0"/>
                  </a:cubicBezTo>
                  <a:close/>
                </a:path>
              </a:pathLst>
            </a:custGeom>
            <a:solidFill>
              <a:srgbClr val="004B7D"/>
            </a:solidFill>
            <a:ln w="9525">
              <a:noFill/>
            </a:ln>
          </p:spPr>
          <p:txBody>
            <a:bodyPr/>
            <a:p>
              <a:endParaRPr altLang="en-US" dirty="0" sz="1400" lang="zh-CN">
                <a:ea typeface="微软雅黑" panose="020B0503020204020204" pitchFamily="34" charset="-122"/>
              </a:endParaRPr>
            </a:p>
          </p:txBody>
        </p:sp>
      </p:grpSp>
      <p:sp>
        <p:nvSpPr>
          <p:cNvPr id="1049682" name="Freeform 29"/>
          <p:cNvSpPr/>
          <p:nvPr/>
        </p:nvSpPr>
        <p:spPr>
          <a:xfrm>
            <a:off x="1531888" y="576044"/>
            <a:ext cx="259717" cy="197584"/>
          </a:xfrm>
          <a:custGeom>
            <a:avLst/>
            <a:ahLst/>
            <a:cxnLst>
              <a:cxn ang="0">
                <a:pos x="663631" y="247672"/>
              </a:cxn>
              <a:cxn ang="0">
                <a:pos x="593534" y="318216"/>
              </a:cxn>
              <a:cxn ang="0">
                <a:pos x="406103" y="506078"/>
              </a:cxn>
              <a:cxn ang="0">
                <a:pos x="266671" y="506078"/>
              </a:cxn>
              <a:cxn ang="0">
                <a:pos x="473913" y="297513"/>
              </a:cxn>
              <a:cxn ang="0">
                <a:pos x="0" y="297513"/>
              </a:cxn>
              <a:cxn ang="0">
                <a:pos x="0" y="197830"/>
              </a:cxn>
              <a:cxn ang="0">
                <a:pos x="473913" y="197830"/>
              </a:cxn>
              <a:cxn ang="0">
                <a:pos x="278100" y="0"/>
              </a:cxn>
              <a:cxn ang="0">
                <a:pos x="417531" y="0"/>
              </a:cxn>
              <a:cxn ang="0">
                <a:pos x="593534" y="177127"/>
              </a:cxn>
              <a:cxn ang="0">
                <a:pos x="663631" y="247672"/>
              </a:cxn>
            </a:cxnLst>
            <a:rect l="0" t="0" r="0" b="0"/>
            <a:pathLst>
              <a:path w="871" h="660">
                <a:moveTo>
                  <a:pt x="871" y="323"/>
                </a:moveTo>
                <a:lnTo>
                  <a:pt x="779" y="415"/>
                </a:lnTo>
                <a:lnTo>
                  <a:pt x="533" y="660"/>
                </a:lnTo>
                <a:lnTo>
                  <a:pt x="350" y="660"/>
                </a:lnTo>
                <a:lnTo>
                  <a:pt x="622" y="388"/>
                </a:lnTo>
                <a:lnTo>
                  <a:pt x="0" y="388"/>
                </a:lnTo>
                <a:lnTo>
                  <a:pt x="0" y="258"/>
                </a:lnTo>
                <a:lnTo>
                  <a:pt x="622" y="258"/>
                </a:lnTo>
                <a:lnTo>
                  <a:pt x="365" y="0"/>
                </a:lnTo>
                <a:lnTo>
                  <a:pt x="548" y="0"/>
                </a:lnTo>
                <a:lnTo>
                  <a:pt x="779" y="231"/>
                </a:lnTo>
                <a:lnTo>
                  <a:pt x="871" y="323"/>
                </a:lnTo>
                <a:close/>
              </a:path>
            </a:pathLst>
          </a:custGeom>
          <a:solidFill>
            <a:srgbClr val="FFFFFF"/>
          </a:solidFill>
          <a:ln w="9525">
            <a:noFill/>
          </a:ln>
        </p:spPr>
        <p:txBody>
          <a:bodyPr/>
          <a:p>
            <a:endParaRPr altLang="en-US" dirty="0" sz="1400" lang="zh-CN">
              <a:ea typeface="微软雅黑" panose="020B0503020204020204" pitchFamily="34" charset="-122"/>
            </a:endParaRPr>
          </a:p>
        </p:txBody>
      </p:sp>
      <p:sp>
        <p:nvSpPr>
          <p:cNvPr id="1049683" name="TextBox 23"/>
          <p:cNvSpPr txBox="1"/>
          <p:nvPr/>
        </p:nvSpPr>
        <p:spPr>
          <a:xfrm>
            <a:off x="495546" y="519542"/>
            <a:ext cx="877779" cy="307811"/>
          </a:xfrm>
          <a:prstGeom prst="rect"/>
          <a:noFill/>
          <a:ln>
            <a:noFill/>
          </a:ln>
        </p:spPr>
        <p:txBody>
          <a:bodyPr anchor="ctr" anchorCtr="0" bIns="45713" compatLnSpc="1" lIns="91425" numCol="1" rIns="91425" rtlCol="0" tIns="45713" vert="horz" wrap="square">
            <a:spAutoFit/>
          </a:bodyPr>
          <a:lstStyle>
            <a:lvl1pPr>
              <a:defRPr b="1" sz="2800">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fontAlgn="base" marL="457200">
              <a:spcBef>
                <a:spcPct val="0"/>
              </a:spcBef>
              <a:spcAft>
                <a:spcPct val="0"/>
              </a:spcAft>
              <a:defRPr sz="2400">
                <a:solidFill>
                  <a:schemeClr val="tx2"/>
                </a:solidFill>
                <a:ea typeface="微软雅黑" panose="020B0503020204020204" pitchFamily="34" charset="-122"/>
              </a:defRPr>
            </a:lvl6pPr>
            <a:lvl7pPr fontAlgn="base" marL="914400">
              <a:spcBef>
                <a:spcPct val="0"/>
              </a:spcBef>
              <a:spcAft>
                <a:spcPct val="0"/>
              </a:spcAft>
              <a:defRPr sz="2400">
                <a:solidFill>
                  <a:schemeClr val="tx2"/>
                </a:solidFill>
                <a:ea typeface="微软雅黑" panose="020B0503020204020204" pitchFamily="34" charset="-122"/>
              </a:defRPr>
            </a:lvl7pPr>
            <a:lvl8pPr fontAlgn="base" marL="1371600">
              <a:spcBef>
                <a:spcPct val="0"/>
              </a:spcBef>
              <a:spcAft>
                <a:spcPct val="0"/>
              </a:spcAft>
              <a:defRPr sz="2400">
                <a:solidFill>
                  <a:schemeClr val="tx2"/>
                </a:solidFill>
                <a:ea typeface="微软雅黑" panose="020B0503020204020204" pitchFamily="34" charset="-122"/>
              </a:defRPr>
            </a:lvl8pPr>
            <a:lvl9pPr fontAlgn="base" marL="1828800">
              <a:spcBef>
                <a:spcPct val="0"/>
              </a:spcBef>
              <a:spcAft>
                <a:spcPct val="0"/>
              </a:spcAft>
              <a:defRPr sz="2400">
                <a:solidFill>
                  <a:schemeClr val="tx2"/>
                </a:solidFill>
                <a:ea typeface="微软雅黑" panose="020B0503020204020204" pitchFamily="34" charset="-122"/>
              </a:defRPr>
            </a:lvl9pPr>
          </a:lstStyle>
          <a:p>
            <a:pPr defTabSz="914217"/>
            <a:r>
              <a:rPr altLang="zh-CN" dirty="0" sz="1400" kern="0" lang="en-US">
                <a:solidFill>
                  <a:srgbClr val="FFFFFF"/>
                </a:solidFill>
                <a:latin typeface="微软雅黑" panose="020B0503020204020204" pitchFamily="34" charset="-122"/>
                <a:ea typeface="微软雅黑" panose="020B0503020204020204" pitchFamily="34" charset="-122"/>
              </a:rPr>
              <a:t>LOGO</a:t>
            </a:r>
            <a:endParaRPr altLang="en-US" dirty="0" sz="1400" kern="0" lang="zh-CN">
              <a:solidFill>
                <a:srgbClr val="FFFFFF"/>
              </a:solidFill>
              <a:latin typeface="微软雅黑" panose="020B0503020204020204" pitchFamily="34" charset="-122"/>
              <a:ea typeface="微软雅黑" panose="020B0503020204020204" pitchFamily="34" charset="-122"/>
            </a:endParaRPr>
          </a:p>
        </p:txBody>
      </p:sp>
      <p:sp>
        <p:nvSpPr>
          <p:cNvPr id="1049684" name="wallet-filled-money-tool_60484"/>
          <p:cNvSpPr>
            <a:spLocks noChangeAspect="1"/>
          </p:cNvSpPr>
          <p:nvPr/>
        </p:nvSpPr>
        <p:spPr bwMode="auto">
          <a:xfrm>
            <a:off x="898748" y="2318605"/>
            <a:ext cx="418279" cy="400881"/>
          </a:xfrm>
          <a:custGeom>
            <a:avLst/>
            <a:gdLst>
              <a:gd name="connsiteX0" fmla="*/ 413212 w 608062"/>
              <a:gd name="connsiteY0" fmla="*/ 336089 h 582771"/>
              <a:gd name="connsiteX1" fmla="*/ 402712 w 608062"/>
              <a:gd name="connsiteY1" fmla="*/ 339771 h 582771"/>
              <a:gd name="connsiteX2" fmla="*/ 396155 w 608062"/>
              <a:gd name="connsiteY2" fmla="*/ 353117 h 582771"/>
              <a:gd name="connsiteX3" fmla="*/ 396155 w 608062"/>
              <a:gd name="connsiteY3" fmla="*/ 364468 h 582771"/>
              <a:gd name="connsiteX4" fmla="*/ 413212 w 608062"/>
              <a:gd name="connsiteY4" fmla="*/ 381496 h 582771"/>
              <a:gd name="connsiteX5" fmla="*/ 424584 w 608062"/>
              <a:gd name="connsiteY5" fmla="*/ 381496 h 582771"/>
              <a:gd name="connsiteX6" fmla="*/ 441641 w 608062"/>
              <a:gd name="connsiteY6" fmla="*/ 364468 h 582771"/>
              <a:gd name="connsiteX7" fmla="*/ 441641 w 608062"/>
              <a:gd name="connsiteY7" fmla="*/ 353117 h 582771"/>
              <a:gd name="connsiteX8" fmla="*/ 424584 w 608062"/>
              <a:gd name="connsiteY8" fmla="*/ 336089 h 582771"/>
              <a:gd name="connsiteX9" fmla="*/ 416081 w 608062"/>
              <a:gd name="connsiteY9" fmla="*/ 336089 h 582771"/>
              <a:gd name="connsiteX10" fmla="*/ 370339 w 608062"/>
              <a:gd name="connsiteY10" fmla="*/ 285620 h 582771"/>
              <a:gd name="connsiteX11" fmla="*/ 523596 w 608062"/>
              <a:gd name="connsiteY11" fmla="*/ 285620 h 582771"/>
              <a:gd name="connsiteX12" fmla="*/ 561757 w 608062"/>
              <a:gd name="connsiteY12" fmla="*/ 285620 h 582771"/>
              <a:gd name="connsiteX13" fmla="*/ 572360 w 608062"/>
              <a:gd name="connsiteY13" fmla="*/ 285620 h 582771"/>
              <a:gd name="connsiteX14" fmla="*/ 573026 w 608062"/>
              <a:gd name="connsiteY14" fmla="*/ 285620 h 582771"/>
              <a:gd name="connsiteX15" fmla="*/ 573948 w 608062"/>
              <a:gd name="connsiteY15" fmla="*/ 285620 h 582771"/>
              <a:gd name="connsiteX16" fmla="*/ 585012 w 608062"/>
              <a:gd name="connsiteY16" fmla="*/ 287461 h 582771"/>
              <a:gd name="connsiteX17" fmla="*/ 596947 w 608062"/>
              <a:gd name="connsiteY17" fmla="*/ 294568 h 582771"/>
              <a:gd name="connsiteX18" fmla="*/ 608062 w 608062"/>
              <a:gd name="connsiteY18" fmla="*/ 319726 h 582771"/>
              <a:gd name="connsiteX19" fmla="*/ 608062 w 608062"/>
              <a:gd name="connsiteY19" fmla="*/ 395609 h 582771"/>
              <a:gd name="connsiteX20" fmla="*/ 596947 w 608062"/>
              <a:gd name="connsiteY20" fmla="*/ 420767 h 582771"/>
              <a:gd name="connsiteX21" fmla="*/ 585012 w 608062"/>
              <a:gd name="connsiteY21" fmla="*/ 427874 h 582771"/>
              <a:gd name="connsiteX22" fmla="*/ 573948 w 608062"/>
              <a:gd name="connsiteY22" fmla="*/ 429715 h 582771"/>
              <a:gd name="connsiteX23" fmla="*/ 573026 w 608062"/>
              <a:gd name="connsiteY23" fmla="*/ 429715 h 582771"/>
              <a:gd name="connsiteX24" fmla="*/ 370339 w 608062"/>
              <a:gd name="connsiteY24" fmla="*/ 429715 h 582771"/>
              <a:gd name="connsiteX25" fmla="*/ 336174 w 608062"/>
              <a:gd name="connsiteY25" fmla="*/ 395609 h 582771"/>
              <a:gd name="connsiteX26" fmla="*/ 336174 w 608062"/>
              <a:gd name="connsiteY26" fmla="*/ 357821 h 582771"/>
              <a:gd name="connsiteX27" fmla="*/ 336174 w 608062"/>
              <a:gd name="connsiteY27" fmla="*/ 347287 h 582771"/>
              <a:gd name="connsiteX28" fmla="*/ 336174 w 608062"/>
              <a:gd name="connsiteY28" fmla="*/ 336703 h 582771"/>
              <a:gd name="connsiteX29" fmla="*/ 336174 w 608062"/>
              <a:gd name="connsiteY29" fmla="*/ 319726 h 582771"/>
              <a:gd name="connsiteX30" fmla="*/ 370339 w 608062"/>
              <a:gd name="connsiteY30" fmla="*/ 285620 h 582771"/>
              <a:gd name="connsiteX31" fmla="*/ 34208 w 608062"/>
              <a:gd name="connsiteY31" fmla="*/ 134822 h 582771"/>
              <a:gd name="connsiteX32" fmla="*/ 54539 w 608062"/>
              <a:gd name="connsiteY32" fmla="*/ 134822 h 582771"/>
              <a:gd name="connsiteX33" fmla="*/ 60633 w 608062"/>
              <a:gd name="connsiteY33" fmla="*/ 134822 h 582771"/>
              <a:gd name="connsiteX34" fmla="*/ 93407 w 608062"/>
              <a:gd name="connsiteY34" fmla="*/ 134822 h 582771"/>
              <a:gd name="connsiteX35" fmla="*/ 132327 w 608062"/>
              <a:gd name="connsiteY35" fmla="*/ 134822 h 582771"/>
              <a:gd name="connsiteX36" fmla="*/ 429142 w 608062"/>
              <a:gd name="connsiteY36" fmla="*/ 134822 h 582771"/>
              <a:gd name="connsiteX37" fmla="*/ 509900 w 608062"/>
              <a:gd name="connsiteY37" fmla="*/ 134822 h 582771"/>
              <a:gd name="connsiteX38" fmla="*/ 520501 w 608062"/>
              <a:gd name="connsiteY38" fmla="*/ 134822 h 582771"/>
              <a:gd name="connsiteX39" fmla="*/ 531101 w 608062"/>
              <a:gd name="connsiteY39" fmla="*/ 134822 h 582771"/>
              <a:gd name="connsiteX40" fmla="*/ 538885 w 608062"/>
              <a:gd name="connsiteY40" fmla="*/ 134822 h 582771"/>
              <a:gd name="connsiteX41" fmla="*/ 572940 w 608062"/>
              <a:gd name="connsiteY41" fmla="*/ 168926 h 582771"/>
              <a:gd name="connsiteX42" fmla="*/ 572940 w 608062"/>
              <a:gd name="connsiteY42" fmla="*/ 261982 h 582771"/>
              <a:gd name="connsiteX43" fmla="*/ 565719 w 608062"/>
              <a:gd name="connsiteY43" fmla="*/ 261982 h 582771"/>
              <a:gd name="connsiteX44" fmla="*/ 555119 w 608062"/>
              <a:gd name="connsiteY44" fmla="*/ 261982 h 582771"/>
              <a:gd name="connsiteX45" fmla="*/ 544518 w 608062"/>
              <a:gd name="connsiteY45" fmla="*/ 261982 h 582771"/>
              <a:gd name="connsiteX46" fmla="*/ 370301 w 608062"/>
              <a:gd name="connsiteY46" fmla="*/ 261982 h 582771"/>
              <a:gd name="connsiteX47" fmla="*/ 363388 w 608062"/>
              <a:gd name="connsiteY47" fmla="*/ 262391 h 582771"/>
              <a:gd name="connsiteX48" fmla="*/ 328770 w 608062"/>
              <a:gd name="connsiteY48" fmla="*/ 279468 h 582771"/>
              <a:gd name="connsiteX49" fmla="*/ 312331 w 608062"/>
              <a:gd name="connsiteY49" fmla="*/ 319861 h 582771"/>
              <a:gd name="connsiteX50" fmla="*/ 312331 w 608062"/>
              <a:gd name="connsiteY50" fmla="*/ 343279 h 582771"/>
              <a:gd name="connsiteX51" fmla="*/ 312331 w 608062"/>
              <a:gd name="connsiteY51" fmla="*/ 353863 h 582771"/>
              <a:gd name="connsiteX52" fmla="*/ 312331 w 608062"/>
              <a:gd name="connsiteY52" fmla="*/ 364446 h 582771"/>
              <a:gd name="connsiteX53" fmla="*/ 312331 w 608062"/>
              <a:gd name="connsiteY53" fmla="*/ 395636 h 582771"/>
              <a:gd name="connsiteX54" fmla="*/ 370352 w 608062"/>
              <a:gd name="connsiteY54" fmla="*/ 453617 h 582771"/>
              <a:gd name="connsiteX55" fmla="*/ 572940 w 608062"/>
              <a:gd name="connsiteY55" fmla="*/ 453617 h 582771"/>
              <a:gd name="connsiteX56" fmla="*/ 572940 w 608062"/>
              <a:gd name="connsiteY56" fmla="*/ 548719 h 582771"/>
              <a:gd name="connsiteX57" fmla="*/ 538783 w 608062"/>
              <a:gd name="connsiteY57" fmla="*/ 582771 h 582771"/>
              <a:gd name="connsiteX58" fmla="*/ 34157 w 608062"/>
              <a:gd name="connsiteY58" fmla="*/ 582771 h 582771"/>
              <a:gd name="connsiteX59" fmla="*/ 0 w 608062"/>
              <a:gd name="connsiteY59" fmla="*/ 548719 h 582771"/>
              <a:gd name="connsiteX60" fmla="*/ 0 w 608062"/>
              <a:gd name="connsiteY60" fmla="*/ 211875 h 582771"/>
              <a:gd name="connsiteX61" fmla="*/ 0 w 608062"/>
              <a:gd name="connsiteY61" fmla="*/ 173016 h 582771"/>
              <a:gd name="connsiteX62" fmla="*/ 0 w 608062"/>
              <a:gd name="connsiteY62" fmla="*/ 168926 h 582771"/>
              <a:gd name="connsiteX63" fmla="*/ 1229 w 608062"/>
              <a:gd name="connsiteY63" fmla="*/ 159978 h 582771"/>
              <a:gd name="connsiteX64" fmla="*/ 7528 w 608062"/>
              <a:gd name="connsiteY64" fmla="*/ 147656 h 582771"/>
              <a:gd name="connsiteX65" fmla="*/ 34208 w 608062"/>
              <a:gd name="connsiteY65" fmla="*/ 134822 h 582771"/>
              <a:gd name="connsiteX66" fmla="*/ 459702 w 608062"/>
              <a:gd name="connsiteY66" fmla="*/ 46827 h 582771"/>
              <a:gd name="connsiteX67" fmla="*/ 492623 w 608062"/>
              <a:gd name="connsiteY67" fmla="*/ 71966 h 582771"/>
              <a:gd name="connsiteX68" fmla="*/ 503273 w 608062"/>
              <a:gd name="connsiteY68" fmla="*/ 110900 h 582771"/>
              <a:gd name="connsiteX69" fmla="*/ 417257 w 608062"/>
              <a:gd name="connsiteY69" fmla="*/ 110900 h 582771"/>
              <a:gd name="connsiteX70" fmla="*/ 219882 w 608062"/>
              <a:gd name="connsiteY70" fmla="*/ 110900 h 582771"/>
              <a:gd name="connsiteX71" fmla="*/ 393757 w 608062"/>
              <a:gd name="connsiteY71" fmla="*/ 63586 h 582771"/>
              <a:gd name="connsiteX72" fmla="*/ 450691 w 608062"/>
              <a:gd name="connsiteY72" fmla="*/ 48053 h 582771"/>
              <a:gd name="connsiteX73" fmla="*/ 459702 w 608062"/>
              <a:gd name="connsiteY73" fmla="*/ 46827 h 582771"/>
              <a:gd name="connsiteX74" fmla="*/ 351961 w 608062"/>
              <a:gd name="connsiteY74" fmla="*/ 1805 h 582771"/>
              <a:gd name="connsiteX75" fmla="*/ 371657 w 608062"/>
              <a:gd name="connsiteY75" fmla="*/ 18993 h 582771"/>
              <a:gd name="connsiteX76" fmla="*/ 384511 w 608062"/>
              <a:gd name="connsiteY76" fmla="*/ 44858 h 582771"/>
              <a:gd name="connsiteX77" fmla="*/ 142137 w 608062"/>
              <a:gd name="connsiteY77" fmla="*/ 110900 h 582771"/>
              <a:gd name="connsiteX78" fmla="*/ 108953 w 608062"/>
              <a:gd name="connsiteY78" fmla="*/ 110900 h 582771"/>
              <a:gd name="connsiteX79" fmla="*/ 325927 w 608062"/>
              <a:gd name="connsiteY79" fmla="*/ 3556 h 582771"/>
              <a:gd name="connsiteX80" fmla="*/ 351961 w 608062"/>
              <a:gd name="connsiteY80" fmla="*/ 1805 h 582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08062" h="582771">
                <a:moveTo>
                  <a:pt x="413212" y="336089"/>
                </a:moveTo>
                <a:cubicBezTo>
                  <a:pt x="409268" y="336089"/>
                  <a:pt x="405631" y="337521"/>
                  <a:pt x="402712" y="339771"/>
                </a:cubicBezTo>
                <a:cubicBezTo>
                  <a:pt x="398665" y="342839"/>
                  <a:pt x="396155" y="347696"/>
                  <a:pt x="396155" y="353117"/>
                </a:cubicBezTo>
                <a:lnTo>
                  <a:pt x="396155" y="364468"/>
                </a:lnTo>
                <a:cubicBezTo>
                  <a:pt x="396155" y="373877"/>
                  <a:pt x="403787" y="381496"/>
                  <a:pt x="413212" y="381496"/>
                </a:cubicBezTo>
                <a:lnTo>
                  <a:pt x="424584" y="381496"/>
                </a:lnTo>
                <a:cubicBezTo>
                  <a:pt x="434009" y="381496"/>
                  <a:pt x="441641" y="373877"/>
                  <a:pt x="441641" y="364468"/>
                </a:cubicBezTo>
                <a:lnTo>
                  <a:pt x="441641" y="353117"/>
                </a:lnTo>
                <a:cubicBezTo>
                  <a:pt x="441641" y="343708"/>
                  <a:pt x="434009" y="336089"/>
                  <a:pt x="424584" y="336089"/>
                </a:cubicBezTo>
                <a:lnTo>
                  <a:pt x="416081" y="336089"/>
                </a:lnTo>
                <a:close/>
                <a:moveTo>
                  <a:pt x="370339" y="285620"/>
                </a:moveTo>
                <a:lnTo>
                  <a:pt x="523596" y="285620"/>
                </a:lnTo>
                <a:lnTo>
                  <a:pt x="561757" y="285620"/>
                </a:lnTo>
                <a:lnTo>
                  <a:pt x="572360" y="285620"/>
                </a:lnTo>
                <a:lnTo>
                  <a:pt x="573026" y="285620"/>
                </a:lnTo>
                <a:lnTo>
                  <a:pt x="573948" y="285620"/>
                </a:lnTo>
                <a:cubicBezTo>
                  <a:pt x="577841" y="285620"/>
                  <a:pt x="581529" y="286336"/>
                  <a:pt x="585012" y="287461"/>
                </a:cubicBezTo>
                <a:cubicBezTo>
                  <a:pt x="589520" y="289046"/>
                  <a:pt x="593515" y="291449"/>
                  <a:pt x="596947" y="294568"/>
                </a:cubicBezTo>
                <a:cubicBezTo>
                  <a:pt x="603759" y="300756"/>
                  <a:pt x="608062" y="309755"/>
                  <a:pt x="608062" y="319726"/>
                </a:cubicBezTo>
                <a:lnTo>
                  <a:pt x="608062" y="395609"/>
                </a:lnTo>
                <a:cubicBezTo>
                  <a:pt x="608062" y="405580"/>
                  <a:pt x="603759" y="414579"/>
                  <a:pt x="596947" y="420767"/>
                </a:cubicBezTo>
                <a:cubicBezTo>
                  <a:pt x="593515" y="423886"/>
                  <a:pt x="589520" y="426340"/>
                  <a:pt x="585012" y="427874"/>
                </a:cubicBezTo>
                <a:cubicBezTo>
                  <a:pt x="581529" y="428999"/>
                  <a:pt x="577841" y="429715"/>
                  <a:pt x="573948" y="429715"/>
                </a:cubicBezTo>
                <a:lnTo>
                  <a:pt x="573026" y="429715"/>
                </a:lnTo>
                <a:lnTo>
                  <a:pt x="370339" y="429715"/>
                </a:lnTo>
                <a:cubicBezTo>
                  <a:pt x="351489" y="429715"/>
                  <a:pt x="336174" y="414426"/>
                  <a:pt x="336174" y="395609"/>
                </a:cubicBezTo>
                <a:lnTo>
                  <a:pt x="336174" y="357821"/>
                </a:lnTo>
                <a:lnTo>
                  <a:pt x="336174" y="347287"/>
                </a:lnTo>
                <a:lnTo>
                  <a:pt x="336174" y="336703"/>
                </a:lnTo>
                <a:lnTo>
                  <a:pt x="336174" y="319726"/>
                </a:lnTo>
                <a:cubicBezTo>
                  <a:pt x="336174" y="300909"/>
                  <a:pt x="351489" y="285620"/>
                  <a:pt x="370339" y="285620"/>
                </a:cubicBezTo>
                <a:close/>
                <a:moveTo>
                  <a:pt x="34208" y="134822"/>
                </a:moveTo>
                <a:lnTo>
                  <a:pt x="54539" y="134822"/>
                </a:lnTo>
                <a:lnTo>
                  <a:pt x="60633" y="134822"/>
                </a:lnTo>
                <a:lnTo>
                  <a:pt x="93407" y="134822"/>
                </a:lnTo>
                <a:lnTo>
                  <a:pt x="132327" y="134822"/>
                </a:lnTo>
                <a:lnTo>
                  <a:pt x="429142" y="134822"/>
                </a:lnTo>
                <a:lnTo>
                  <a:pt x="509900" y="134822"/>
                </a:lnTo>
                <a:lnTo>
                  <a:pt x="520501" y="134822"/>
                </a:lnTo>
                <a:lnTo>
                  <a:pt x="531101" y="134822"/>
                </a:lnTo>
                <a:lnTo>
                  <a:pt x="538885" y="134822"/>
                </a:lnTo>
                <a:cubicBezTo>
                  <a:pt x="557730" y="134822"/>
                  <a:pt x="572991" y="150110"/>
                  <a:pt x="572940" y="168926"/>
                </a:cubicBezTo>
                <a:lnTo>
                  <a:pt x="572940" y="261982"/>
                </a:lnTo>
                <a:lnTo>
                  <a:pt x="565719" y="261982"/>
                </a:lnTo>
                <a:lnTo>
                  <a:pt x="555119" y="261982"/>
                </a:lnTo>
                <a:lnTo>
                  <a:pt x="544518" y="261982"/>
                </a:lnTo>
                <a:lnTo>
                  <a:pt x="370301" y="261982"/>
                </a:lnTo>
                <a:cubicBezTo>
                  <a:pt x="367945" y="261982"/>
                  <a:pt x="365641" y="262084"/>
                  <a:pt x="363388" y="262391"/>
                </a:cubicBezTo>
                <a:cubicBezTo>
                  <a:pt x="349868" y="263925"/>
                  <a:pt x="337783" y="270214"/>
                  <a:pt x="328770" y="279468"/>
                </a:cubicBezTo>
                <a:cubicBezTo>
                  <a:pt x="318579" y="289899"/>
                  <a:pt x="312331" y="304164"/>
                  <a:pt x="312331" y="319861"/>
                </a:cubicBezTo>
                <a:lnTo>
                  <a:pt x="312331" y="343279"/>
                </a:lnTo>
                <a:lnTo>
                  <a:pt x="312331" y="353863"/>
                </a:lnTo>
                <a:lnTo>
                  <a:pt x="312331" y="364446"/>
                </a:lnTo>
                <a:lnTo>
                  <a:pt x="312331" y="395636"/>
                </a:lnTo>
                <a:cubicBezTo>
                  <a:pt x="312331" y="427643"/>
                  <a:pt x="338346" y="453617"/>
                  <a:pt x="370352" y="453617"/>
                </a:cubicBezTo>
                <a:lnTo>
                  <a:pt x="572940" y="453617"/>
                </a:lnTo>
                <a:lnTo>
                  <a:pt x="572940" y="548719"/>
                </a:lnTo>
                <a:cubicBezTo>
                  <a:pt x="572940" y="567534"/>
                  <a:pt x="557628" y="582771"/>
                  <a:pt x="538783" y="582771"/>
                </a:cubicBezTo>
                <a:lnTo>
                  <a:pt x="34157" y="582771"/>
                </a:lnTo>
                <a:cubicBezTo>
                  <a:pt x="15312" y="582771"/>
                  <a:pt x="0" y="567534"/>
                  <a:pt x="0" y="548719"/>
                </a:cubicBezTo>
                <a:lnTo>
                  <a:pt x="0" y="211875"/>
                </a:lnTo>
                <a:lnTo>
                  <a:pt x="0" y="173016"/>
                </a:lnTo>
                <a:lnTo>
                  <a:pt x="0" y="168926"/>
                </a:lnTo>
                <a:cubicBezTo>
                  <a:pt x="0" y="165858"/>
                  <a:pt x="461" y="162841"/>
                  <a:pt x="1229" y="159978"/>
                </a:cubicBezTo>
                <a:cubicBezTo>
                  <a:pt x="2458" y="155427"/>
                  <a:pt x="4660" y="151235"/>
                  <a:pt x="7528" y="147656"/>
                </a:cubicBezTo>
                <a:cubicBezTo>
                  <a:pt x="13776" y="139782"/>
                  <a:pt x="23403" y="134822"/>
                  <a:pt x="34208" y="134822"/>
                </a:cubicBezTo>
                <a:close/>
                <a:moveTo>
                  <a:pt x="459702" y="46827"/>
                </a:moveTo>
                <a:cubicBezTo>
                  <a:pt x="474755" y="46827"/>
                  <a:pt x="488527" y="56739"/>
                  <a:pt x="492623" y="71966"/>
                </a:cubicBezTo>
                <a:lnTo>
                  <a:pt x="503273" y="110900"/>
                </a:lnTo>
                <a:lnTo>
                  <a:pt x="417257" y="110900"/>
                </a:lnTo>
                <a:lnTo>
                  <a:pt x="219882" y="110900"/>
                </a:lnTo>
                <a:lnTo>
                  <a:pt x="393757" y="63586"/>
                </a:lnTo>
                <a:lnTo>
                  <a:pt x="450691" y="48053"/>
                </a:lnTo>
                <a:cubicBezTo>
                  <a:pt x="453712" y="47236"/>
                  <a:pt x="456732" y="46827"/>
                  <a:pt x="459702" y="46827"/>
                </a:cubicBezTo>
                <a:close/>
                <a:moveTo>
                  <a:pt x="351961" y="1805"/>
                </a:moveTo>
                <a:cubicBezTo>
                  <a:pt x="360237" y="4604"/>
                  <a:pt x="367458" y="10559"/>
                  <a:pt x="371657" y="18993"/>
                </a:cubicBezTo>
                <a:lnTo>
                  <a:pt x="384511" y="44858"/>
                </a:lnTo>
                <a:lnTo>
                  <a:pt x="142137" y="110900"/>
                </a:lnTo>
                <a:lnTo>
                  <a:pt x="108953" y="110900"/>
                </a:lnTo>
                <a:lnTo>
                  <a:pt x="325927" y="3556"/>
                </a:lnTo>
                <a:cubicBezTo>
                  <a:pt x="334351" y="-636"/>
                  <a:pt x="343684" y="-993"/>
                  <a:pt x="351961" y="1805"/>
                </a:cubicBezTo>
                <a:close/>
              </a:path>
            </a:pathLst>
          </a:custGeom>
          <a:solidFill>
            <a:srgbClr val="004B7D"/>
          </a:solidFill>
          <a:ln>
            <a:noFill/>
          </a:ln>
        </p:spPr>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274" name=""/>
        <p:cNvGrpSpPr/>
        <p:nvPr/>
      </p:nvGrpSpPr>
      <p:grpSpPr>
        <a:xfrm>
          <a:off x="0" y="0"/>
          <a:ext cx="0" cy="0"/>
          <a:chOff x="0" y="0"/>
          <a:chExt cx="0" cy="0"/>
        </a:xfrm>
      </p:grpSpPr>
      <p:grpSp>
        <p:nvGrpSpPr>
          <p:cNvPr id="275" name="组合 1"/>
          <p:cNvGrpSpPr/>
          <p:nvPr/>
        </p:nvGrpSpPr>
        <p:grpSpPr>
          <a:xfrm>
            <a:off x="6657364" y="5014056"/>
            <a:ext cx="3078713" cy="1656383"/>
            <a:chOff x="3934147" y="2750110"/>
            <a:chExt cx="1997874" cy="1294169"/>
          </a:xfr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8100000" scaled="1"/>
          </a:gradFill>
          <a:scene3d>
            <a:camera prst="orthographicFront"/>
            <a:lightRig dir="t" rig="threePt">
              <a:rot lat="0" lon="0" rev="7500000"/>
            </a:lightRig>
          </a:scene3d>
        </p:grpSpPr>
        <p:sp>
          <p:nvSpPr>
            <p:cNvPr id="1049685" name="圆角矩形 2"/>
            <p:cNvSpPr/>
            <p:nvPr/>
          </p:nvSpPr>
          <p:spPr>
            <a:xfrm>
              <a:off x="3934147" y="2750110"/>
              <a:ext cx="1997874" cy="1294169"/>
            </a:xfrm>
            <a:prstGeom prst="roundRect">
              <a:avLst>
                <a:gd name="adj" fmla="val 10000"/>
              </a:avLst>
            </a:prstGeom>
            <a:grpFill/>
            <a:ln>
              <a:noFill/>
            </a:ln>
          </p:spPr>
          <p:style>
            <a:lnRef idx="2">
              <a:schemeClr val="accent2"/>
            </a:lnRef>
            <a:fillRef idx="1">
              <a:schemeClr val="lt1"/>
            </a:fillRef>
            <a:effectRef idx="0">
              <a:schemeClr val="accent2"/>
            </a:effectRef>
            <a:fontRef idx="minor">
              <a:schemeClr val="dk1"/>
            </a:fontRef>
          </p:style>
        </p:sp>
        <p:sp>
          <p:nvSpPr>
            <p:cNvPr id="1049686" name="圆角矩形 4"/>
            <p:cNvSpPr/>
            <p:nvPr/>
          </p:nvSpPr>
          <p:spPr>
            <a:xfrm>
              <a:off x="4277631" y="3016562"/>
              <a:ext cx="1560912" cy="913769"/>
            </a:xfrm>
            <a:prstGeom prst="rect"/>
            <a:grpFill/>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bIns="49541" lIns="49541" rIns="49541" spcCol="1270" tIns="49541"/>
            <a:p>
              <a:pPr defTabSz="444589" indent="-57161" lvl="1" marL="57161">
                <a:lnSpc>
                  <a:spcPct val="90000"/>
                </a:lnSpc>
                <a:spcAft>
                  <a:spcPct val="15000"/>
                </a:spcAft>
                <a:buFontTx/>
                <a:buChar char="•"/>
              </a:pPr>
              <a:r>
                <a:rPr altLang="en-US" dirty="0" lang="zh-CN">
                  <a:solidFill>
                    <a:schemeClr val="bg1"/>
                  </a:solidFill>
                  <a:latin typeface="微软雅黑" panose="020B0503020204020204" pitchFamily="34" charset="-122"/>
                  <a:ea typeface="微软雅黑" panose="020B0503020204020204" pitchFamily="34" charset="-122"/>
                  <a:cs typeface="Arial" pitchFamily="34" charset="0"/>
                </a:rPr>
                <a:t>在检验有效期届满前</a:t>
              </a:r>
              <a:r>
                <a:rPr altLang="zh-CN" dirty="0" lang="en-US">
                  <a:solidFill>
                    <a:schemeClr val="bg1"/>
                  </a:solidFill>
                  <a:latin typeface="微软雅黑" panose="020B0503020204020204" pitchFamily="34" charset="-122"/>
                  <a:ea typeface="微软雅黑" panose="020B0503020204020204" pitchFamily="34" charset="-122"/>
                  <a:cs typeface="Arial" pitchFamily="34" charset="0"/>
                </a:rPr>
                <a:t>1</a:t>
              </a:r>
              <a:r>
                <a:rPr altLang="en-US" dirty="0" lang="zh-CN">
                  <a:solidFill>
                    <a:schemeClr val="bg1"/>
                  </a:solidFill>
                  <a:latin typeface="微软雅黑" panose="020B0503020204020204" pitchFamily="34" charset="-122"/>
                  <a:ea typeface="微软雅黑" panose="020B0503020204020204" pitchFamily="34" charset="-122"/>
                  <a:cs typeface="Arial" pitchFamily="34" charset="0"/>
                </a:rPr>
                <a:t>个月主动申报定期检验</a:t>
              </a:r>
            </a:p>
          </p:txBody>
        </p:sp>
      </p:grpSp>
      <p:grpSp>
        <p:nvGrpSpPr>
          <p:cNvPr id="276" name="组合 4"/>
          <p:cNvGrpSpPr/>
          <p:nvPr/>
        </p:nvGrpSpPr>
        <p:grpSpPr>
          <a:xfrm>
            <a:off x="2101462" y="5014056"/>
            <a:ext cx="3078713" cy="1656383"/>
            <a:chOff x="674457" y="2750110"/>
            <a:chExt cx="1997874" cy="1294169"/>
          </a:xfrm>
          <a:gradFill flip="none" rotWithShape="1">
            <a:gsLst>
              <a:gs pos="0">
                <a:srgbClr val="CC3300">
                  <a:shade val="30000"/>
                  <a:satMod val="115000"/>
                </a:srgbClr>
              </a:gs>
              <a:gs pos="50000">
                <a:srgbClr val="CC3300">
                  <a:shade val="67500"/>
                  <a:satMod val="115000"/>
                </a:srgbClr>
              </a:gs>
              <a:gs pos="100000">
                <a:srgbClr val="CC3300">
                  <a:shade val="100000"/>
                  <a:satMod val="115000"/>
                </a:srgbClr>
              </a:gs>
            </a:gsLst>
            <a:path path="circle">
              <a:fillToRect t="100000" r="100000"/>
            </a:path>
            <a:tileRect l="-100000" b="-100000"/>
          </a:gradFill>
          <a:scene3d>
            <a:camera prst="orthographicFront"/>
            <a:lightRig dir="t" rig="threePt">
              <a:rot lat="0" lon="0" rev="7500000"/>
            </a:lightRig>
          </a:scene3d>
        </p:grpSpPr>
        <p:sp>
          <p:nvSpPr>
            <p:cNvPr id="1049687" name="圆角矩形 5"/>
            <p:cNvSpPr/>
            <p:nvPr/>
          </p:nvSpPr>
          <p:spPr>
            <a:xfrm>
              <a:off x="674457" y="2750110"/>
              <a:ext cx="1997874" cy="1294169"/>
            </a:xfrm>
            <a:prstGeom prst="roundRect">
              <a:avLst>
                <a:gd name="adj" fmla="val 10000"/>
              </a:avLst>
            </a:prstGeom>
            <a:grpFill/>
            <a:ln>
              <a:noFill/>
            </a:ln>
          </p:spPr>
          <p:style>
            <a:lnRef idx="2">
              <a:schemeClr val="accent2"/>
            </a:lnRef>
            <a:fillRef idx="1">
              <a:schemeClr val="lt1"/>
            </a:fillRef>
            <a:effectRef idx="0">
              <a:schemeClr val="accent2"/>
            </a:effectRef>
            <a:fontRef idx="minor">
              <a:schemeClr val="dk1"/>
            </a:fontRef>
          </p:style>
        </p:sp>
        <p:sp>
          <p:nvSpPr>
            <p:cNvPr id="1049688" name="圆角矩形 6"/>
            <p:cNvSpPr/>
            <p:nvPr/>
          </p:nvSpPr>
          <p:spPr>
            <a:xfrm>
              <a:off x="702885" y="2942483"/>
              <a:ext cx="1560912" cy="913769"/>
            </a:xfrm>
            <a:prstGeom prst="rect"/>
            <a:grpFill/>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bIns="49541" lIns="49541" rIns="49541" spcCol="1270" tIns="49541"/>
            <a:p>
              <a:pPr defTabSz="444589" indent="-57161" lvl="1" marL="57161">
                <a:lnSpc>
                  <a:spcPct val="90000"/>
                </a:lnSpc>
                <a:spcAft>
                  <a:spcPct val="15000"/>
                </a:spcAft>
                <a:buFontTx/>
                <a:buChar char="•"/>
              </a:pPr>
              <a:r>
                <a:rPr altLang="en-US" dirty="0" lang="zh-CN">
                  <a:solidFill>
                    <a:schemeClr val="bg1"/>
                  </a:solidFill>
                  <a:latin typeface="微软雅黑" panose="020B0503020204020204" pitchFamily="34" charset="-122"/>
                  <a:ea typeface="微软雅黑" panose="020B0503020204020204" pitchFamily="34" charset="-122"/>
                  <a:cs typeface="楷体_GB2312"/>
                </a:rPr>
                <a:t>建立实用有效的特种设备事故应急措施和救援预案，并开展演练</a:t>
              </a:r>
              <a:r>
                <a:rPr altLang="en-US" dirty="0" lang="zh-CN">
                  <a:solidFill>
                    <a:schemeClr val="bg1"/>
                  </a:solidFill>
                  <a:latin typeface="微软雅黑" panose="020B0503020204020204" pitchFamily="34" charset="-122"/>
                  <a:ea typeface="微软雅黑" panose="020B0503020204020204" pitchFamily="34" charset="-122"/>
                </a:rPr>
                <a:t> </a:t>
              </a:r>
            </a:p>
          </p:txBody>
        </p:sp>
      </p:grpSp>
      <p:grpSp>
        <p:nvGrpSpPr>
          <p:cNvPr id="277" name="组合 7"/>
          <p:cNvGrpSpPr/>
          <p:nvPr/>
        </p:nvGrpSpPr>
        <p:grpSpPr>
          <a:xfrm>
            <a:off x="6801413" y="1987044"/>
            <a:ext cx="3078713" cy="1656383"/>
            <a:chOff x="3934147" y="0"/>
            <a:chExt cx="1997874" cy="1294169"/>
          </a:xfr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8100000" scaled="1"/>
          </a:gradFill>
          <a:scene3d>
            <a:camera prst="orthographicFront"/>
            <a:lightRig dir="t" rig="threePt">
              <a:rot lat="0" lon="0" rev="7500000"/>
            </a:lightRig>
          </a:scene3d>
        </p:grpSpPr>
        <p:sp>
          <p:nvSpPr>
            <p:cNvPr id="1049689" name="圆角矩形 8"/>
            <p:cNvSpPr/>
            <p:nvPr/>
          </p:nvSpPr>
          <p:spPr>
            <a:xfrm>
              <a:off x="3934147" y="0"/>
              <a:ext cx="1997874" cy="1294169"/>
            </a:xfrm>
            <a:prstGeom prst="roundRect">
              <a:avLst>
                <a:gd name="adj" fmla="val 10000"/>
              </a:avLst>
            </a:prstGeom>
            <a:grpFill/>
            <a:ln>
              <a:noFill/>
            </a:ln>
          </p:spPr>
          <p:style>
            <a:lnRef idx="2">
              <a:schemeClr val="accent2"/>
            </a:lnRef>
            <a:fillRef idx="1">
              <a:schemeClr val="lt1"/>
            </a:fillRef>
            <a:effectRef idx="0">
              <a:schemeClr val="accent2"/>
            </a:effectRef>
            <a:fontRef idx="minor">
              <a:schemeClr val="dk1"/>
            </a:fontRef>
          </p:style>
        </p:sp>
        <p:sp>
          <p:nvSpPr>
            <p:cNvPr id="1049690" name="圆角矩形 8"/>
            <p:cNvSpPr/>
            <p:nvPr/>
          </p:nvSpPr>
          <p:spPr>
            <a:xfrm>
              <a:off x="4249414" y="186398"/>
              <a:ext cx="1560912" cy="913769"/>
            </a:xfrm>
            <a:prstGeom prst="rect"/>
            <a:grpFill/>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bIns="49541" lIns="49541" rIns="49541" spcCol="1270" tIns="49541"/>
            <a:p>
              <a:pPr defTabSz="444589" indent="-57161" lvl="1" marL="57161">
                <a:lnSpc>
                  <a:spcPct val="90000"/>
                </a:lnSpc>
                <a:spcAft>
                  <a:spcPct val="15000"/>
                </a:spcAft>
                <a:buFontTx/>
                <a:buChar char="•"/>
              </a:pPr>
              <a:r>
                <a:rPr altLang="en-US" dirty="0" sz="2000" lang="zh-CN">
                  <a:latin typeface="微软雅黑" panose="020B0503020204020204" pitchFamily="34" charset="-122"/>
                  <a:ea typeface="微软雅黑" panose="020B0503020204020204" pitchFamily="34" charset="-122"/>
                  <a:cs typeface="楷体_GB2312"/>
                </a:rPr>
                <a:t>特种设备要有使用登记证</a:t>
              </a:r>
              <a:endParaRPr altLang="en-US" dirty="0" sz="2000" lang="zh-CN">
                <a:latin typeface="微软雅黑" panose="020B0503020204020204" pitchFamily="34" charset="-122"/>
                <a:ea typeface="微软雅黑" panose="020B0503020204020204" pitchFamily="34" charset="-122"/>
              </a:endParaRPr>
            </a:p>
            <a:p>
              <a:pPr defTabSz="444589" indent="-57161" lvl="1" marL="57161">
                <a:lnSpc>
                  <a:spcPct val="90000"/>
                </a:lnSpc>
                <a:spcAft>
                  <a:spcPct val="15000"/>
                </a:spcAft>
                <a:buFontTx/>
                <a:buChar char="•"/>
              </a:pPr>
              <a:r>
                <a:rPr altLang="en-US" dirty="0" sz="2000" lang="zh-CN">
                  <a:latin typeface="微软雅黑" panose="020B0503020204020204" pitchFamily="34" charset="-122"/>
                  <a:ea typeface="微软雅黑" panose="020B0503020204020204" pitchFamily="34" charset="-122"/>
                  <a:cs typeface="楷体_GB2312"/>
                </a:rPr>
                <a:t>管理人员与操作人员要取得作业人员证 </a:t>
              </a:r>
            </a:p>
          </p:txBody>
        </p:sp>
      </p:grpSp>
      <p:grpSp>
        <p:nvGrpSpPr>
          <p:cNvPr id="278" name="组合 10"/>
          <p:cNvGrpSpPr/>
          <p:nvPr/>
        </p:nvGrpSpPr>
        <p:grpSpPr>
          <a:xfrm>
            <a:off x="2101462" y="2059069"/>
            <a:ext cx="3078713" cy="1656383"/>
            <a:chOff x="674457" y="0"/>
            <a:chExt cx="1997874" cy="1294169"/>
          </a:xfr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0" scaled="1"/>
          </a:gradFill>
          <a:effectLst/>
          <a:scene3d>
            <a:camera prst="orthographicFront"/>
            <a:lightRig dir="t" rig="threePt">
              <a:rot lat="0" lon="0" rev="7500000"/>
            </a:lightRig>
          </a:scene3d>
        </p:grpSpPr>
        <p:sp>
          <p:nvSpPr>
            <p:cNvPr id="1049691" name="圆角矩形 11"/>
            <p:cNvSpPr/>
            <p:nvPr/>
          </p:nvSpPr>
          <p:spPr>
            <a:xfrm>
              <a:off x="674457" y="0"/>
              <a:ext cx="1997874" cy="1294169"/>
            </a:xfrm>
            <a:prstGeom prst="roundRect">
              <a:avLst>
                <a:gd name="adj" fmla="val 10000"/>
              </a:avLst>
            </a:prstGeom>
            <a:grpFill/>
            <a:ln>
              <a:noFill/>
            </a:ln>
          </p:spPr>
          <p:style>
            <a:lnRef idx="2">
              <a:schemeClr val="accent2"/>
            </a:lnRef>
            <a:fillRef idx="1">
              <a:schemeClr val="lt1"/>
            </a:fillRef>
            <a:effectRef idx="0">
              <a:schemeClr val="accent2"/>
            </a:effectRef>
            <a:fontRef idx="minor">
              <a:schemeClr val="dk1"/>
            </a:fontRef>
          </p:style>
        </p:sp>
        <p:sp>
          <p:nvSpPr>
            <p:cNvPr id="1049692" name="圆角矩形 10"/>
            <p:cNvSpPr/>
            <p:nvPr/>
          </p:nvSpPr>
          <p:spPr>
            <a:xfrm>
              <a:off x="702886" y="99172"/>
              <a:ext cx="1560700" cy="913769"/>
            </a:xfrm>
            <a:prstGeom prst="rect"/>
            <a:grpFill/>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bIns="49541" lIns="49541" rIns="49541" spcCol="1270" tIns="49541"/>
            <a:p>
              <a:pPr defTabSz="444589" indent="-57161" lvl="1" marL="57161">
                <a:lnSpc>
                  <a:spcPct val="90000"/>
                </a:lnSpc>
                <a:spcAft>
                  <a:spcPct val="15000"/>
                </a:spcAft>
                <a:buFontTx/>
                <a:buChar char="•"/>
              </a:pPr>
              <a:r>
                <a:rPr altLang="en-US" dirty="0" sz="2000" lang="zh-CN">
                  <a:latin typeface="微软雅黑" panose="020B0503020204020204" pitchFamily="34" charset="-122"/>
                  <a:ea typeface="微软雅黑" panose="020B0503020204020204" pitchFamily="34" charset="-122"/>
                  <a:cs typeface="楷体_GB2312"/>
                </a:rPr>
                <a:t>落实安全管理机构</a:t>
              </a:r>
              <a:endParaRPr altLang="en-US" dirty="0" sz="2000" lang="zh-CN">
                <a:latin typeface="微软雅黑" panose="020B0503020204020204" pitchFamily="34" charset="-122"/>
                <a:ea typeface="微软雅黑" panose="020B0503020204020204" pitchFamily="34" charset="-122"/>
              </a:endParaRPr>
            </a:p>
            <a:p>
              <a:pPr defTabSz="444589" indent="-57161" lvl="1" marL="57161">
                <a:lnSpc>
                  <a:spcPct val="90000"/>
                </a:lnSpc>
                <a:spcAft>
                  <a:spcPct val="15000"/>
                </a:spcAft>
                <a:buFontTx/>
                <a:buChar char="•"/>
              </a:pPr>
              <a:r>
                <a:rPr altLang="en-US" dirty="0" sz="2000" lang="zh-CN">
                  <a:latin typeface="微软雅黑" panose="020B0503020204020204" pitchFamily="34" charset="-122"/>
                  <a:ea typeface="微软雅黑" panose="020B0503020204020204" pitchFamily="34" charset="-122"/>
                  <a:cs typeface="楷体_GB2312"/>
                </a:rPr>
                <a:t>落实安全责任人员 </a:t>
              </a:r>
            </a:p>
            <a:p>
              <a:pPr defTabSz="444589" indent="-57161" lvl="1" marL="57161">
                <a:lnSpc>
                  <a:spcPct val="90000"/>
                </a:lnSpc>
                <a:spcAft>
                  <a:spcPct val="15000"/>
                </a:spcAft>
                <a:buFontTx/>
                <a:buChar char="•"/>
              </a:pPr>
              <a:r>
                <a:rPr altLang="en-US" dirty="0" sz="2000" lang="zh-CN">
                  <a:latin typeface="微软雅黑" panose="020B0503020204020204" pitchFamily="34" charset="-122"/>
                  <a:ea typeface="微软雅黑" panose="020B0503020204020204" pitchFamily="34" charset="-122"/>
                  <a:cs typeface="楷体_GB2312"/>
                </a:rPr>
                <a:t>落实各项管理制度及操作规程</a:t>
              </a:r>
              <a:endParaRPr altLang="en-US" dirty="0" sz="2000" lang="zh-CN">
                <a:latin typeface="微软雅黑" panose="020B0503020204020204" pitchFamily="34" charset="-122"/>
                <a:ea typeface="微软雅黑" panose="020B0503020204020204" pitchFamily="34" charset="-122"/>
              </a:endParaRPr>
            </a:p>
          </p:txBody>
        </p:sp>
      </p:grpSp>
      <p:grpSp>
        <p:nvGrpSpPr>
          <p:cNvPr id="279" name="组合 13"/>
          <p:cNvGrpSpPr/>
          <p:nvPr/>
        </p:nvGrpSpPr>
        <p:grpSpPr>
          <a:xfrm>
            <a:off x="4198765" y="2355755"/>
            <a:ext cx="1751578" cy="1751578"/>
            <a:chOff x="1511623" y="230523"/>
            <a:chExt cx="1751173" cy="1751173"/>
          </a:xfrm>
          <a:scene3d>
            <a:camera prst="orthographicFront"/>
            <a:lightRig dir="t" rig="threePt">
              <a:rot lat="0" lon="0" rev="7500000"/>
            </a:lightRig>
          </a:scene3d>
        </p:grpSpPr>
        <p:sp>
          <p:nvSpPr>
            <p:cNvPr id="1049693" name="饼形 14"/>
            <p:cNvSpPr/>
            <p:nvPr/>
          </p:nvSpPr>
          <p:spPr>
            <a:xfrm>
              <a:off x="1511623" y="230523"/>
              <a:ext cx="1751173" cy="1751173"/>
            </a:xfrm>
            <a:prstGeom prst="pieWedge"/>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049694" name="饼形 12"/>
            <p:cNvSpPr/>
            <p:nvPr/>
          </p:nvSpPr>
          <p:spPr>
            <a:xfrm>
              <a:off x="2024531" y="743428"/>
              <a:ext cx="1238265" cy="1238268"/>
            </a:xfrm>
            <a:prstGeom prst="rect"/>
            <a:sp3d/>
          </p:spPr>
          <p:style>
            <a:lnRef idx="0">
              <a:scrgbClr r="0" g="0" b="0"/>
            </a:lnRef>
            <a:fillRef idx="0">
              <a:scrgbClr r="0" g="0" b="0"/>
            </a:fillRef>
            <a:effectRef idx="0">
              <a:scrgbClr r="0" g="0" b="0"/>
            </a:effectRef>
            <a:fontRef idx="minor">
              <a:schemeClr val="lt1"/>
            </a:fontRef>
          </p:style>
          <p:txBody>
            <a:bodyPr anchor="ctr" bIns="199182" lIns="199182" rIns="199182" spcCol="1270" tIns="199182"/>
            <a:p>
              <a:pPr algn="ctr" defTabSz="1244849">
                <a:lnSpc>
                  <a:spcPct val="90000"/>
                </a:lnSpc>
                <a:spcAft>
                  <a:spcPct val="35000"/>
                </a:spcAft>
              </a:pPr>
              <a:r>
                <a:rPr altLang="en-US" b="1" dirty="0" sz="2801" lang="zh-CN">
                  <a:latin typeface="微软雅黑" panose="020B0503020204020204" pitchFamily="34" charset="-122"/>
                  <a:ea typeface="微软雅黑" panose="020B0503020204020204" pitchFamily="34" charset="-122"/>
                </a:rPr>
                <a:t>三落实</a:t>
              </a:r>
              <a:endParaRPr altLang="en-US" dirty="0" sz="2801" lang="zh-CN">
                <a:latin typeface="微软雅黑" panose="020B0503020204020204" pitchFamily="34" charset="-122"/>
                <a:ea typeface="微软雅黑" panose="020B0503020204020204" pitchFamily="34" charset="-122"/>
              </a:endParaRPr>
            </a:p>
          </p:txBody>
        </p:sp>
      </p:grpSp>
      <p:grpSp>
        <p:nvGrpSpPr>
          <p:cNvPr id="280" name="组合 16"/>
          <p:cNvGrpSpPr/>
          <p:nvPr/>
        </p:nvGrpSpPr>
        <p:grpSpPr>
          <a:xfrm>
            <a:off x="6031248" y="2355755"/>
            <a:ext cx="1751578" cy="1751578"/>
            <a:chOff x="3343682" y="230523"/>
            <a:chExt cx="1751173" cy="1751173"/>
          </a:xfrm>
          <a:solidFill>
            <a:srgbClr val="00B050"/>
          </a:solidFill>
          <a:scene3d>
            <a:camera prst="orthographicFront"/>
            <a:lightRig dir="t" rig="threePt">
              <a:rot lat="0" lon="0" rev="7500000"/>
            </a:lightRig>
          </a:scene3d>
        </p:grpSpPr>
        <p:sp>
          <p:nvSpPr>
            <p:cNvPr id="1049695" name="饼形 17"/>
            <p:cNvSpPr/>
            <p:nvPr/>
          </p:nvSpPr>
          <p:spPr>
            <a:xfrm rot="5400000">
              <a:off x="3343682" y="230523"/>
              <a:ext cx="1751173" cy="1751173"/>
            </a:xfrm>
            <a:prstGeom prst="pieWedge"/>
            <a:grpFill/>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049696" name="饼形 14"/>
            <p:cNvSpPr/>
            <p:nvPr/>
          </p:nvSpPr>
          <p:spPr>
            <a:xfrm>
              <a:off x="3343683" y="743431"/>
              <a:ext cx="1238268" cy="1238265"/>
            </a:xfrm>
            <a:prstGeom prst="rect"/>
            <a:noFill/>
            <a:sp3d/>
          </p:spPr>
          <p:style>
            <a:lnRef idx="0">
              <a:scrgbClr r="0" g="0" b="0"/>
            </a:lnRef>
            <a:fillRef idx="0">
              <a:scrgbClr r="0" g="0" b="0"/>
            </a:fillRef>
            <a:effectRef idx="0">
              <a:scrgbClr r="0" g="0" b="0"/>
            </a:effectRef>
            <a:fontRef idx="minor">
              <a:schemeClr val="lt1"/>
            </a:fontRef>
          </p:style>
          <p:txBody>
            <a:bodyPr anchor="ctr" bIns="199182" lIns="199182" rIns="199182" spcCol="1270" tIns="199182"/>
            <a:p>
              <a:pPr algn="ctr" defTabSz="1244849">
                <a:lnSpc>
                  <a:spcPct val="90000"/>
                </a:lnSpc>
                <a:spcAft>
                  <a:spcPct val="35000"/>
                </a:spcAft>
              </a:pPr>
              <a:r>
                <a:rPr altLang="en-US" b="1" dirty="0" sz="2801" lang="zh-CN">
                  <a:latin typeface="微软雅黑" panose="020B0503020204020204" pitchFamily="34" charset="-122"/>
                  <a:ea typeface="微软雅黑" panose="020B0503020204020204" pitchFamily="34" charset="-122"/>
                </a:rPr>
                <a:t>两有证</a:t>
              </a:r>
              <a:endParaRPr altLang="en-US" dirty="0" sz="2801" lang="zh-CN">
                <a:latin typeface="微软雅黑" panose="020B0503020204020204" pitchFamily="34" charset="-122"/>
                <a:ea typeface="微软雅黑" panose="020B0503020204020204" pitchFamily="34" charset="-122"/>
              </a:endParaRPr>
            </a:p>
          </p:txBody>
        </p:sp>
      </p:grpSp>
      <p:grpSp>
        <p:nvGrpSpPr>
          <p:cNvPr id="281" name="组合 19"/>
          <p:cNvGrpSpPr/>
          <p:nvPr/>
        </p:nvGrpSpPr>
        <p:grpSpPr>
          <a:xfrm>
            <a:off x="6031248" y="4188238"/>
            <a:ext cx="1751578" cy="1751578"/>
            <a:chOff x="3343682" y="2062582"/>
            <a:chExt cx="1751173" cy="1751173"/>
          </a:xfrm>
          <a:solidFill>
            <a:srgbClr val="7030A0"/>
          </a:solidFill>
          <a:scene3d>
            <a:camera prst="orthographicFront"/>
            <a:lightRig dir="t" rig="threePt">
              <a:rot lat="0" lon="0" rev="7500000"/>
            </a:lightRig>
          </a:scene3d>
        </p:grpSpPr>
        <p:sp>
          <p:nvSpPr>
            <p:cNvPr id="1049697" name="饼形 20"/>
            <p:cNvSpPr/>
            <p:nvPr/>
          </p:nvSpPr>
          <p:spPr>
            <a:xfrm rot="10800000">
              <a:off x="3343682" y="2062582"/>
              <a:ext cx="1751173" cy="1751173"/>
            </a:xfrm>
            <a:prstGeom prst="pieWedge"/>
            <a:grpFill/>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049698" name="饼形 16"/>
            <p:cNvSpPr/>
            <p:nvPr/>
          </p:nvSpPr>
          <p:spPr>
            <a:xfrm rot="21600000">
              <a:off x="3343682" y="2062582"/>
              <a:ext cx="1238265" cy="1238268"/>
            </a:xfrm>
            <a:prstGeom prst="rect"/>
            <a:noFill/>
            <a:sp3d/>
          </p:spPr>
          <p:style>
            <a:lnRef idx="0">
              <a:scrgbClr r="0" g="0" b="0"/>
            </a:lnRef>
            <a:fillRef idx="0">
              <a:scrgbClr r="0" g="0" b="0"/>
            </a:fillRef>
            <a:effectRef idx="0">
              <a:scrgbClr r="0" g="0" b="0"/>
            </a:effectRef>
            <a:fontRef idx="minor">
              <a:schemeClr val="lt1"/>
            </a:fontRef>
          </p:style>
          <p:txBody>
            <a:bodyPr anchor="ctr" bIns="199182" lIns="199182" rIns="199182" spcCol="1270" tIns="199182"/>
            <a:p>
              <a:pPr algn="ctr" defTabSz="1244849">
                <a:lnSpc>
                  <a:spcPct val="90000"/>
                </a:lnSpc>
                <a:spcAft>
                  <a:spcPct val="35000"/>
                </a:spcAft>
              </a:pPr>
              <a:r>
                <a:rPr altLang="en-US" b="1" dirty="0" sz="2801" lang="zh-CN">
                  <a:latin typeface="微软雅黑" panose="020B0503020204020204" pitchFamily="34" charset="-122"/>
                  <a:ea typeface="微软雅黑" panose="020B0503020204020204" pitchFamily="34" charset="-122"/>
                </a:rPr>
                <a:t>一检验</a:t>
              </a:r>
              <a:endParaRPr altLang="en-US" dirty="0" sz="2801" lang="zh-CN">
                <a:latin typeface="微软雅黑" panose="020B0503020204020204" pitchFamily="34" charset="-122"/>
                <a:ea typeface="微软雅黑" panose="020B0503020204020204" pitchFamily="34" charset="-122"/>
              </a:endParaRPr>
            </a:p>
          </p:txBody>
        </p:sp>
      </p:grpSp>
      <p:grpSp>
        <p:nvGrpSpPr>
          <p:cNvPr id="282" name="组合 22"/>
          <p:cNvGrpSpPr/>
          <p:nvPr/>
        </p:nvGrpSpPr>
        <p:grpSpPr>
          <a:xfrm>
            <a:off x="4198763" y="4188236"/>
            <a:ext cx="1751579" cy="1751579"/>
            <a:chOff x="1511623" y="2062581"/>
            <a:chExt cx="1751174" cy="1751174"/>
          </a:xfrm>
          <a:solidFill>
            <a:srgbClr val="CC3300"/>
          </a:solidFill>
          <a:scene3d>
            <a:camera prst="orthographicFront"/>
            <a:lightRig dir="t" rig="threePt">
              <a:rot lat="0" lon="0" rev="7500000"/>
            </a:lightRig>
          </a:scene3d>
        </p:grpSpPr>
        <p:sp>
          <p:nvSpPr>
            <p:cNvPr id="1049699" name="饼形 23"/>
            <p:cNvSpPr/>
            <p:nvPr/>
          </p:nvSpPr>
          <p:spPr>
            <a:xfrm rot="16200000">
              <a:off x="1511623" y="2062582"/>
              <a:ext cx="1751173" cy="1751173"/>
            </a:xfrm>
            <a:prstGeom prst="pieWedge"/>
            <a:grpFill/>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049700" name="饼形 18"/>
            <p:cNvSpPr/>
            <p:nvPr/>
          </p:nvSpPr>
          <p:spPr>
            <a:xfrm rot="21600000">
              <a:off x="2024529" y="2062581"/>
              <a:ext cx="1238268" cy="1238265"/>
            </a:xfrm>
            <a:prstGeom prst="rect"/>
            <a:noFill/>
            <a:sp3d/>
          </p:spPr>
          <p:style>
            <a:lnRef idx="0">
              <a:scrgbClr r="0" g="0" b="0"/>
            </a:lnRef>
            <a:fillRef idx="0">
              <a:scrgbClr r="0" g="0" b="0"/>
            </a:fillRef>
            <a:effectRef idx="0">
              <a:scrgbClr r="0" g="0" b="0"/>
            </a:effectRef>
            <a:fontRef idx="minor">
              <a:schemeClr val="lt1"/>
            </a:fontRef>
          </p:style>
          <p:txBody>
            <a:bodyPr anchor="ctr" bIns="199182" lIns="199182" rIns="199182" spcCol="1270" tIns="199182"/>
            <a:p>
              <a:pPr algn="ctr" defTabSz="1244849">
                <a:lnSpc>
                  <a:spcPct val="90000"/>
                </a:lnSpc>
                <a:spcAft>
                  <a:spcPct val="35000"/>
                </a:spcAft>
              </a:pPr>
              <a:r>
                <a:rPr altLang="en-US" b="1" dirty="0" sz="2801" lang="zh-CN">
                  <a:latin typeface="微软雅黑" panose="020B0503020204020204" pitchFamily="34" charset="-122"/>
                  <a:ea typeface="微软雅黑" panose="020B0503020204020204" pitchFamily="34" charset="-122"/>
                </a:rPr>
                <a:t>一预案</a:t>
              </a:r>
              <a:endParaRPr altLang="en-US" dirty="0" sz="2801" lang="zh-CN">
                <a:latin typeface="微软雅黑" panose="020B0503020204020204" pitchFamily="34" charset="-122"/>
                <a:ea typeface="微软雅黑" panose="020B0503020204020204" pitchFamily="34" charset="-122"/>
              </a:endParaRPr>
            </a:p>
          </p:txBody>
        </p:sp>
      </p:grpSp>
      <p:sp>
        <p:nvSpPr>
          <p:cNvPr id="1049701" name="环形箭头 25"/>
          <p:cNvSpPr/>
          <p:nvPr/>
        </p:nvSpPr>
        <p:spPr>
          <a:xfrm rot="10800000">
            <a:off x="5688416" y="3985976"/>
            <a:ext cx="604759" cy="525878"/>
          </a:xfrm>
          <a:prstGeom prst="circularArrow"/>
          <a:scene3d>
            <a:camera prst="orthographicFront"/>
            <a:lightRig dir="t" rig="threePt">
              <a:rot lat="0" lon="0" rev="7500000"/>
            </a:lightRig>
          </a:scene3d>
          <a:sp3d z="152400" extrusionH="63500" prstMaterial="matte">
            <a:bevelT w="50800" h="19050" prst="relaxedInset"/>
            <a:contourClr>
              <a:schemeClr val="bg1"/>
            </a:contourClr>
          </a:sp3d>
        </p:spPr>
        <p:style>
          <a:lnRef idx="0">
            <a:schemeClr val="lt1">
              <a:hueOff val="0"/>
              <a:satOff val="0"/>
              <a:lumOff val="0"/>
              <a:alphaOff val="0"/>
            </a:schemeClr>
          </a:lnRef>
          <a:fillRef idx="1">
            <a:schemeClr val="accent1">
              <a:tint val="60000"/>
              <a:hueOff val="0"/>
              <a:satOff val="0"/>
              <a:lumOff val="0"/>
              <a:alphaOff val="0"/>
            </a:schemeClr>
          </a:fillRef>
          <a:effectRef idx="2">
            <a:schemeClr val="accent1">
              <a:tint val="60000"/>
              <a:hueOff val="0"/>
              <a:satOff val="0"/>
              <a:lumOff val="0"/>
              <a:alphaOff val="0"/>
            </a:schemeClr>
          </a:effectRef>
          <a:fontRef idx="minor">
            <a:schemeClr val="dk1">
              <a:hueOff val="0"/>
              <a:satOff val="0"/>
              <a:lumOff val="0"/>
              <a:alphaOff val="0"/>
            </a:schemeClr>
          </a:fontRef>
        </p:style>
      </p:sp>
      <p:sp>
        <p:nvSpPr>
          <p:cNvPr id="1049702" name="环形箭头 26"/>
          <p:cNvSpPr/>
          <p:nvPr/>
        </p:nvSpPr>
        <p:spPr>
          <a:xfrm>
            <a:off x="5674135" y="3715637"/>
            <a:ext cx="604759" cy="525878"/>
          </a:xfrm>
          <a:prstGeom prst="circularArrow"/>
          <a:scene3d>
            <a:camera prst="orthographicFront"/>
            <a:lightRig dir="t" rig="threePt">
              <a:rot lat="0" lon="0" rev="7500000"/>
            </a:lightRig>
          </a:scene3d>
          <a:sp3d z="152400" extrusionH="63500" prstMaterial="matte">
            <a:bevelT w="50800" h="19050" prst="relaxedInset"/>
            <a:contourClr>
              <a:schemeClr val="bg1"/>
            </a:contourClr>
          </a:sp3d>
        </p:spPr>
        <p:style>
          <a:lnRef idx="0">
            <a:schemeClr val="lt1">
              <a:hueOff val="0"/>
              <a:satOff val="0"/>
              <a:lumOff val="0"/>
              <a:alphaOff val="0"/>
            </a:schemeClr>
          </a:lnRef>
          <a:fillRef idx="1">
            <a:schemeClr val="accent1">
              <a:tint val="60000"/>
              <a:hueOff val="0"/>
              <a:satOff val="0"/>
              <a:lumOff val="0"/>
              <a:alphaOff val="0"/>
            </a:schemeClr>
          </a:fillRef>
          <a:effectRef idx="2">
            <a:schemeClr val="accent1">
              <a:tint val="60000"/>
              <a:hueOff val="0"/>
              <a:satOff val="0"/>
              <a:lumOff val="0"/>
              <a:alphaOff val="0"/>
            </a:schemeClr>
          </a:effectRef>
          <a:fontRef idx="minor">
            <a:schemeClr val="dk1">
              <a:hueOff val="0"/>
              <a:satOff val="0"/>
              <a:lumOff val="0"/>
              <a:alphaOff val="0"/>
            </a:schemeClr>
          </a:fontRef>
        </p:style>
      </p:sp>
      <p:sp>
        <p:nvSpPr>
          <p:cNvPr id="1049703" name="TextBox 27"/>
          <p:cNvSpPr txBox="1"/>
          <p:nvPr/>
        </p:nvSpPr>
        <p:spPr>
          <a:xfrm>
            <a:off x="1533103" y="984190"/>
            <a:ext cx="8644351" cy="817752"/>
          </a:xfrm>
          <a:prstGeom prst="rect"/>
          <a:noFill/>
        </p:spPr>
        <p:txBody>
          <a:bodyPr>
            <a:spAutoFit/>
          </a:bodyPr>
          <a:p>
            <a:pPr algn="ctr">
              <a:lnSpc>
                <a:spcPct val="130000"/>
              </a:lnSpc>
            </a:pPr>
            <a:r>
              <a:rPr altLang="en-US" b="1" dirty="0" sz="4001" lang="zh-CN">
                <a:solidFill>
                  <a:schemeClr val="tx2"/>
                </a:solidFill>
                <a:latin typeface="微软雅黑" panose="020B0503020204020204" pitchFamily="34" charset="-122"/>
                <a:ea typeface="微软雅黑" panose="020B0503020204020204" pitchFamily="34" charset="-122"/>
                <a:cs typeface="+mj-cs"/>
              </a:rPr>
              <a:t>特种设备使用安全管理四要素</a:t>
            </a:r>
            <a:endParaRPr altLang="zh-CN" b="1" dirty="0" sz="4001" lang="en-US">
              <a:solidFill>
                <a:schemeClr val="tx2"/>
              </a:solidFill>
              <a:latin typeface="微软雅黑" panose="020B0503020204020204" pitchFamily="34" charset="-122"/>
              <a:ea typeface="微软雅黑" panose="020B0503020204020204" pitchFamily="34" charset="-122"/>
              <a:cs typeface="+mj-cs"/>
            </a:endParaRPr>
          </a:p>
        </p:txBody>
      </p:sp>
      <p:sp>
        <p:nvSpPr>
          <p:cNvPr id="1049704" name="TextBox 23"/>
          <p:cNvSpPr txBox="1"/>
          <p:nvPr/>
        </p:nvSpPr>
        <p:spPr>
          <a:xfrm>
            <a:off x="2241768" y="381294"/>
            <a:ext cx="4881400" cy="523305"/>
          </a:xfrm>
          <a:prstGeom prst="rect"/>
          <a:noFill/>
          <a:ln>
            <a:noFill/>
          </a:ln>
        </p:spPr>
        <p:txBody>
          <a:bodyPr anchor="ctr" anchorCtr="0" bIns="45713" compatLnSpc="1" lIns="91425" numCol="1" rIns="91425" rtlCol="0" tIns="45713" vert="horz" wrap="square">
            <a:spAutoFit/>
          </a:bodyPr>
          <a:lstStyle>
            <a:lvl1pPr>
              <a:defRPr b="1" sz="2800">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fontAlgn="base" marL="457200">
              <a:spcBef>
                <a:spcPct val="0"/>
              </a:spcBef>
              <a:spcAft>
                <a:spcPct val="0"/>
              </a:spcAft>
              <a:defRPr sz="2400">
                <a:solidFill>
                  <a:schemeClr val="tx2"/>
                </a:solidFill>
                <a:ea typeface="微软雅黑" panose="020B0503020204020204" pitchFamily="34" charset="-122"/>
              </a:defRPr>
            </a:lvl6pPr>
            <a:lvl7pPr fontAlgn="base" marL="914400">
              <a:spcBef>
                <a:spcPct val="0"/>
              </a:spcBef>
              <a:spcAft>
                <a:spcPct val="0"/>
              </a:spcAft>
              <a:defRPr sz="2400">
                <a:solidFill>
                  <a:schemeClr val="tx2"/>
                </a:solidFill>
                <a:ea typeface="微软雅黑" panose="020B0503020204020204" pitchFamily="34" charset="-122"/>
              </a:defRPr>
            </a:lvl7pPr>
            <a:lvl8pPr fontAlgn="base" marL="1371600">
              <a:spcBef>
                <a:spcPct val="0"/>
              </a:spcBef>
              <a:spcAft>
                <a:spcPct val="0"/>
              </a:spcAft>
              <a:defRPr sz="2400">
                <a:solidFill>
                  <a:schemeClr val="tx2"/>
                </a:solidFill>
                <a:ea typeface="微软雅黑" panose="020B0503020204020204" pitchFamily="34" charset="-122"/>
              </a:defRPr>
            </a:lvl8pPr>
            <a:lvl9pPr fontAlgn="base" marL="1828800">
              <a:spcBef>
                <a:spcPct val="0"/>
              </a:spcBef>
              <a:spcAft>
                <a:spcPct val="0"/>
              </a:spcAft>
              <a:defRPr sz="2400">
                <a:solidFill>
                  <a:schemeClr val="tx2"/>
                </a:solidFill>
                <a:ea typeface="微软雅黑" panose="020B0503020204020204" pitchFamily="34" charset="-122"/>
              </a:defRPr>
            </a:lvl9pPr>
          </a:lstStyle>
          <a:p>
            <a:pPr defTabSz="914217"/>
            <a:r>
              <a:rPr altLang="en-US" dirty="0" sz="2801" kern="0" lang="zh-CN">
                <a:solidFill>
                  <a:schemeClr val="tx1">
                    <a:lumMod val="65000"/>
                    <a:lumOff val="35000"/>
                  </a:schemeClr>
                </a:solidFill>
                <a:latin typeface="微软雅黑" panose="020B0503020204020204" pitchFamily="34" charset="-122"/>
                <a:ea typeface="微软雅黑" panose="020B0503020204020204" pitchFamily="34" charset="-122"/>
              </a:rPr>
              <a:t>二、特种设备使用管理要求</a:t>
            </a:r>
          </a:p>
        </p:txBody>
      </p:sp>
      <p:grpSp>
        <p:nvGrpSpPr>
          <p:cNvPr id="283" name="组合 29"/>
          <p:cNvGrpSpPr/>
          <p:nvPr/>
        </p:nvGrpSpPr>
        <p:grpSpPr>
          <a:xfrm>
            <a:off x="380038" y="442944"/>
            <a:ext cx="1735402" cy="428158"/>
            <a:chOff x="157476" y="152440"/>
            <a:chExt cx="2474408" cy="847436"/>
          </a:xfrm>
        </p:grpSpPr>
        <p:sp>
          <p:nvSpPr>
            <p:cNvPr id="1049705" name="Freeform 24"/>
            <p:cNvSpPr/>
            <p:nvPr/>
          </p:nvSpPr>
          <p:spPr>
            <a:xfrm>
              <a:off x="1332597" y="152440"/>
              <a:ext cx="1299287" cy="847436"/>
            </a:xfrm>
            <a:custGeom>
              <a:avLst/>
              <a:ahLst/>
              <a:cxnLst>
                <a:cxn ang="0">
                  <a:pos x="448270" y="0"/>
                </a:cxn>
                <a:cxn ang="0">
                  <a:pos x="2349604" y="0"/>
                </a:cxn>
                <a:cxn ang="0">
                  <a:pos x="2374000" y="55145"/>
                </a:cxn>
                <a:cxn ang="0">
                  <a:pos x="1989769" y="1497335"/>
                </a:cxn>
                <a:cxn ang="0">
                  <a:pos x="1934879" y="1553246"/>
                </a:cxn>
                <a:cxn ang="0">
                  <a:pos x="33544" y="1553246"/>
                </a:cxn>
                <a:cxn ang="0">
                  <a:pos x="8386" y="1497335"/>
                </a:cxn>
                <a:cxn ang="0">
                  <a:pos x="393380" y="55145"/>
                </a:cxn>
                <a:cxn ang="0">
                  <a:pos x="448270" y="0"/>
                </a:cxn>
              </a:cxnLst>
              <a:rect l="0" t="0" r="0" b="0"/>
              <a:pathLst>
                <a:path w="3125" h="2028">
                  <a:moveTo>
                    <a:pt x="588" y="0"/>
                  </a:moveTo>
                  <a:lnTo>
                    <a:pt x="3082" y="0"/>
                  </a:lnTo>
                  <a:cubicBezTo>
                    <a:pt x="3110" y="0"/>
                    <a:pt x="3125" y="32"/>
                    <a:pt x="3114" y="72"/>
                  </a:cubicBezTo>
                  <a:lnTo>
                    <a:pt x="2610" y="1955"/>
                  </a:lnTo>
                  <a:cubicBezTo>
                    <a:pt x="2599" y="1995"/>
                    <a:pt x="2567" y="2028"/>
                    <a:pt x="2538" y="2028"/>
                  </a:cubicBezTo>
                  <a:lnTo>
                    <a:pt x="44" y="2028"/>
                  </a:lnTo>
                  <a:cubicBezTo>
                    <a:pt x="15" y="2028"/>
                    <a:pt x="0" y="1995"/>
                    <a:pt x="11" y="1955"/>
                  </a:cubicBezTo>
                  <a:lnTo>
                    <a:pt x="516" y="72"/>
                  </a:lnTo>
                  <a:cubicBezTo>
                    <a:pt x="527" y="32"/>
                    <a:pt x="559" y="0"/>
                    <a:pt x="588" y="0"/>
                  </a:cubicBezTo>
                  <a:close/>
                </a:path>
              </a:pathLst>
            </a:custGeom>
            <a:solidFill>
              <a:srgbClr val="4BAF32"/>
            </a:solidFill>
            <a:ln w="9525">
              <a:noFill/>
            </a:ln>
          </p:spPr>
          <p:txBody>
            <a:bodyPr/>
            <a:p>
              <a:endParaRPr altLang="en-US" dirty="0" sz="1400" lang="zh-CN">
                <a:ea typeface="微软雅黑" panose="020B0503020204020204" pitchFamily="34" charset="-122"/>
              </a:endParaRPr>
            </a:p>
          </p:txBody>
        </p:sp>
        <p:sp>
          <p:nvSpPr>
            <p:cNvPr id="1049706" name="Freeform 22"/>
            <p:cNvSpPr/>
            <p:nvPr/>
          </p:nvSpPr>
          <p:spPr>
            <a:xfrm>
              <a:off x="157476" y="152440"/>
              <a:ext cx="1298421" cy="846571"/>
            </a:xfrm>
            <a:custGeom>
              <a:avLst/>
              <a:ahLst/>
              <a:cxnLst>
                <a:cxn ang="0">
                  <a:pos x="448114" y="0"/>
                </a:cxn>
                <a:cxn ang="0">
                  <a:pos x="2346501" y="0"/>
                </a:cxn>
                <a:cxn ang="0">
                  <a:pos x="2372412" y="56677"/>
                </a:cxn>
                <a:cxn ang="0">
                  <a:pos x="1988314" y="1496569"/>
                </a:cxn>
                <a:cxn ang="0">
                  <a:pos x="1932681" y="1553246"/>
                </a:cxn>
                <a:cxn ang="0">
                  <a:pos x="33532" y="1553246"/>
                </a:cxn>
                <a:cxn ang="0">
                  <a:pos x="8383" y="1496569"/>
                </a:cxn>
                <a:cxn ang="0">
                  <a:pos x="392481" y="56677"/>
                </a:cxn>
                <a:cxn ang="0">
                  <a:pos x="448114" y="0"/>
                </a:cxn>
              </a:cxnLst>
              <a:rect l="0" t="0" r="0" b="0"/>
              <a:pathLst>
                <a:path w="3124" h="2028">
                  <a:moveTo>
                    <a:pt x="588" y="0"/>
                  </a:moveTo>
                  <a:lnTo>
                    <a:pt x="3079" y="0"/>
                  </a:lnTo>
                  <a:cubicBezTo>
                    <a:pt x="3109" y="0"/>
                    <a:pt x="3124" y="33"/>
                    <a:pt x="3113" y="74"/>
                  </a:cubicBezTo>
                  <a:lnTo>
                    <a:pt x="2609" y="1954"/>
                  </a:lnTo>
                  <a:cubicBezTo>
                    <a:pt x="2598" y="1994"/>
                    <a:pt x="2565" y="2028"/>
                    <a:pt x="2536" y="2028"/>
                  </a:cubicBezTo>
                  <a:lnTo>
                    <a:pt x="44" y="2028"/>
                  </a:lnTo>
                  <a:cubicBezTo>
                    <a:pt x="15" y="2028"/>
                    <a:pt x="0" y="1994"/>
                    <a:pt x="11" y="1954"/>
                  </a:cubicBezTo>
                  <a:lnTo>
                    <a:pt x="515" y="74"/>
                  </a:lnTo>
                  <a:cubicBezTo>
                    <a:pt x="526" y="33"/>
                    <a:pt x="559" y="0"/>
                    <a:pt x="588" y="0"/>
                  </a:cubicBezTo>
                  <a:close/>
                </a:path>
              </a:pathLst>
            </a:custGeom>
            <a:solidFill>
              <a:srgbClr val="004B7D"/>
            </a:solidFill>
            <a:ln w="9525">
              <a:noFill/>
            </a:ln>
          </p:spPr>
          <p:txBody>
            <a:bodyPr/>
            <a:p>
              <a:endParaRPr altLang="en-US" dirty="0" sz="1400" lang="zh-CN">
                <a:ea typeface="微软雅黑" panose="020B0503020204020204" pitchFamily="34" charset="-122"/>
              </a:endParaRPr>
            </a:p>
          </p:txBody>
        </p:sp>
      </p:grpSp>
      <p:sp>
        <p:nvSpPr>
          <p:cNvPr id="1049707" name="Freeform 29"/>
          <p:cNvSpPr/>
          <p:nvPr/>
        </p:nvSpPr>
        <p:spPr>
          <a:xfrm>
            <a:off x="1531888" y="576044"/>
            <a:ext cx="259717" cy="197584"/>
          </a:xfrm>
          <a:custGeom>
            <a:avLst/>
            <a:ahLst/>
            <a:cxnLst>
              <a:cxn ang="0">
                <a:pos x="663631" y="247672"/>
              </a:cxn>
              <a:cxn ang="0">
                <a:pos x="593534" y="318216"/>
              </a:cxn>
              <a:cxn ang="0">
                <a:pos x="406103" y="506078"/>
              </a:cxn>
              <a:cxn ang="0">
                <a:pos x="266671" y="506078"/>
              </a:cxn>
              <a:cxn ang="0">
                <a:pos x="473913" y="297513"/>
              </a:cxn>
              <a:cxn ang="0">
                <a:pos x="0" y="297513"/>
              </a:cxn>
              <a:cxn ang="0">
                <a:pos x="0" y="197830"/>
              </a:cxn>
              <a:cxn ang="0">
                <a:pos x="473913" y="197830"/>
              </a:cxn>
              <a:cxn ang="0">
                <a:pos x="278100" y="0"/>
              </a:cxn>
              <a:cxn ang="0">
                <a:pos x="417531" y="0"/>
              </a:cxn>
              <a:cxn ang="0">
                <a:pos x="593534" y="177127"/>
              </a:cxn>
              <a:cxn ang="0">
                <a:pos x="663631" y="247672"/>
              </a:cxn>
            </a:cxnLst>
            <a:rect l="0" t="0" r="0" b="0"/>
            <a:pathLst>
              <a:path w="871" h="660">
                <a:moveTo>
                  <a:pt x="871" y="323"/>
                </a:moveTo>
                <a:lnTo>
                  <a:pt x="779" y="415"/>
                </a:lnTo>
                <a:lnTo>
                  <a:pt x="533" y="660"/>
                </a:lnTo>
                <a:lnTo>
                  <a:pt x="350" y="660"/>
                </a:lnTo>
                <a:lnTo>
                  <a:pt x="622" y="388"/>
                </a:lnTo>
                <a:lnTo>
                  <a:pt x="0" y="388"/>
                </a:lnTo>
                <a:lnTo>
                  <a:pt x="0" y="258"/>
                </a:lnTo>
                <a:lnTo>
                  <a:pt x="622" y="258"/>
                </a:lnTo>
                <a:lnTo>
                  <a:pt x="365" y="0"/>
                </a:lnTo>
                <a:lnTo>
                  <a:pt x="548" y="0"/>
                </a:lnTo>
                <a:lnTo>
                  <a:pt x="779" y="231"/>
                </a:lnTo>
                <a:lnTo>
                  <a:pt x="871" y="323"/>
                </a:lnTo>
                <a:close/>
              </a:path>
            </a:pathLst>
          </a:custGeom>
          <a:solidFill>
            <a:srgbClr val="FFFFFF"/>
          </a:solidFill>
          <a:ln w="9525">
            <a:noFill/>
          </a:ln>
        </p:spPr>
        <p:txBody>
          <a:bodyPr/>
          <a:p>
            <a:endParaRPr altLang="en-US" dirty="0" sz="1400" lang="zh-CN">
              <a:ea typeface="微软雅黑" panose="020B0503020204020204" pitchFamily="34" charset="-122"/>
            </a:endParaRPr>
          </a:p>
        </p:txBody>
      </p:sp>
      <p:sp>
        <p:nvSpPr>
          <p:cNvPr id="1049708" name="TextBox 23"/>
          <p:cNvSpPr txBox="1"/>
          <p:nvPr/>
        </p:nvSpPr>
        <p:spPr>
          <a:xfrm>
            <a:off x="495546" y="519542"/>
            <a:ext cx="877779" cy="307811"/>
          </a:xfrm>
          <a:prstGeom prst="rect"/>
          <a:noFill/>
          <a:ln>
            <a:noFill/>
          </a:ln>
        </p:spPr>
        <p:txBody>
          <a:bodyPr anchor="ctr" anchorCtr="0" bIns="45713" compatLnSpc="1" lIns="91425" numCol="1" rIns="91425" rtlCol="0" tIns="45713" vert="horz" wrap="square">
            <a:spAutoFit/>
          </a:bodyPr>
          <a:lstStyle>
            <a:lvl1pPr>
              <a:defRPr b="1" sz="2800">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fontAlgn="base" marL="457200">
              <a:spcBef>
                <a:spcPct val="0"/>
              </a:spcBef>
              <a:spcAft>
                <a:spcPct val="0"/>
              </a:spcAft>
              <a:defRPr sz="2400">
                <a:solidFill>
                  <a:schemeClr val="tx2"/>
                </a:solidFill>
                <a:ea typeface="微软雅黑" panose="020B0503020204020204" pitchFamily="34" charset="-122"/>
              </a:defRPr>
            </a:lvl6pPr>
            <a:lvl7pPr fontAlgn="base" marL="914400">
              <a:spcBef>
                <a:spcPct val="0"/>
              </a:spcBef>
              <a:spcAft>
                <a:spcPct val="0"/>
              </a:spcAft>
              <a:defRPr sz="2400">
                <a:solidFill>
                  <a:schemeClr val="tx2"/>
                </a:solidFill>
                <a:ea typeface="微软雅黑" panose="020B0503020204020204" pitchFamily="34" charset="-122"/>
              </a:defRPr>
            </a:lvl7pPr>
            <a:lvl8pPr fontAlgn="base" marL="1371600">
              <a:spcBef>
                <a:spcPct val="0"/>
              </a:spcBef>
              <a:spcAft>
                <a:spcPct val="0"/>
              </a:spcAft>
              <a:defRPr sz="2400">
                <a:solidFill>
                  <a:schemeClr val="tx2"/>
                </a:solidFill>
                <a:ea typeface="微软雅黑" panose="020B0503020204020204" pitchFamily="34" charset="-122"/>
              </a:defRPr>
            </a:lvl8pPr>
            <a:lvl9pPr fontAlgn="base" marL="1828800">
              <a:spcBef>
                <a:spcPct val="0"/>
              </a:spcBef>
              <a:spcAft>
                <a:spcPct val="0"/>
              </a:spcAft>
              <a:defRPr sz="2400">
                <a:solidFill>
                  <a:schemeClr val="tx2"/>
                </a:solidFill>
                <a:ea typeface="微软雅黑" panose="020B0503020204020204" pitchFamily="34" charset="-122"/>
              </a:defRPr>
            </a:lvl9pPr>
          </a:lstStyle>
          <a:p>
            <a:pPr defTabSz="914217"/>
            <a:r>
              <a:rPr altLang="zh-CN" dirty="0" sz="1400" kern="0" lang="en-US">
                <a:solidFill>
                  <a:srgbClr val="FFFFFF"/>
                </a:solidFill>
                <a:latin typeface="微软雅黑" panose="020B0503020204020204" pitchFamily="34" charset="-122"/>
                <a:ea typeface="微软雅黑" panose="020B0503020204020204" pitchFamily="34" charset="-122"/>
              </a:rPr>
              <a:t>LOGO</a:t>
            </a:r>
            <a:endParaRPr altLang="en-US" dirty="0" sz="1400" kern="0" lang="zh-CN">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21" name=""/>
        <p:cNvGrpSpPr/>
        <p:nvPr/>
      </p:nvGrpSpPr>
      <p:grpSpPr>
        <a:xfrm>
          <a:off x="0" y="0"/>
          <a:ext cx="0" cy="0"/>
          <a:chOff x="0" y="0"/>
          <a:chExt cx="0" cy="0"/>
        </a:xfrm>
      </p:grpSpPr>
      <p:grpSp>
        <p:nvGrpSpPr>
          <p:cNvPr id="122" name="组合 2"/>
          <p:cNvGrpSpPr/>
          <p:nvPr/>
        </p:nvGrpSpPr>
        <p:grpSpPr>
          <a:xfrm>
            <a:off x="4711811" y="2634059"/>
            <a:ext cx="2665476" cy="2592000"/>
            <a:chOff x="4440713" y="2421682"/>
            <a:chExt cx="2665476" cy="2592000"/>
          </a:xfrm>
        </p:grpSpPr>
        <p:sp>
          <p:nvSpPr>
            <p:cNvPr id="1048615" name="object 4"/>
            <p:cNvSpPr/>
            <p:nvPr/>
          </p:nvSpPr>
          <p:spPr>
            <a:xfrm>
              <a:off x="4548157" y="2687620"/>
              <a:ext cx="2450588" cy="432815"/>
            </a:xfrm>
            <a:custGeom>
              <a:avLst/>
              <a:ahLst/>
              <a:rect l="l" t="t" r="r" b="b"/>
              <a:pathLst>
                <a:path w="2450588" h="432815">
                  <a:moveTo>
                    <a:pt x="2378454" y="0"/>
                  </a:moveTo>
                  <a:lnTo>
                    <a:pt x="71647" y="1"/>
                  </a:lnTo>
                  <a:lnTo>
                    <a:pt x="31551" y="12468"/>
                  </a:lnTo>
                  <a:lnTo>
                    <a:pt x="5617" y="44146"/>
                  </a:lnTo>
                  <a:lnTo>
                    <a:pt x="0" y="361167"/>
                  </a:lnTo>
                  <a:lnTo>
                    <a:pt x="1545" y="375630"/>
                  </a:lnTo>
                  <a:lnTo>
                    <a:pt x="21271" y="411861"/>
                  </a:lnTo>
                  <a:lnTo>
                    <a:pt x="57642" y="431363"/>
                  </a:lnTo>
                  <a:lnTo>
                    <a:pt x="72134" y="432815"/>
                  </a:lnTo>
                  <a:lnTo>
                    <a:pt x="2378941" y="432814"/>
                  </a:lnTo>
                  <a:lnTo>
                    <a:pt x="2419037" y="420347"/>
                  </a:lnTo>
                  <a:lnTo>
                    <a:pt x="2444971" y="388669"/>
                  </a:lnTo>
                  <a:lnTo>
                    <a:pt x="2450588" y="71648"/>
                  </a:lnTo>
                  <a:lnTo>
                    <a:pt x="2449043" y="57185"/>
                  </a:lnTo>
                  <a:lnTo>
                    <a:pt x="2429316" y="20954"/>
                  </a:lnTo>
                  <a:lnTo>
                    <a:pt x="2392945" y="1452"/>
                  </a:lnTo>
                  <a:lnTo>
                    <a:pt x="2378454" y="0"/>
                  </a:lnTo>
                  <a:close/>
                </a:path>
              </a:pathLst>
            </a:custGeom>
            <a:solidFill>
              <a:srgbClr val="0E73BD"/>
            </a:solidFill>
          </p:spPr>
          <p:txBody>
            <a:bodyPr bIns="0" lIns="0" rIns="0" rtlCol="0" tIns="0" wrap="square">
              <a:spAutoFit/>
            </a:bodyPr>
            <a:p>
              <a:endParaRPr dirty="0"/>
            </a:p>
          </p:txBody>
        </p:sp>
        <p:sp>
          <p:nvSpPr>
            <p:cNvPr id="1048616" name="object 5"/>
            <p:cNvSpPr txBox="1"/>
            <p:nvPr/>
          </p:nvSpPr>
          <p:spPr>
            <a:xfrm>
              <a:off x="4996339" y="2742103"/>
              <a:ext cx="1552575" cy="317500"/>
            </a:xfrm>
            <a:prstGeom prst="rect"/>
          </p:spPr>
          <p:txBody>
            <a:bodyPr bIns="0" lIns="0" rIns="0" rtlCol="0" tIns="0" vert="horz" wrap="square">
              <a:spAutoFit/>
            </a:bodyPr>
            <a:p>
              <a:pPr marL="12700">
                <a:lnSpc>
                  <a:spcPct val="100000"/>
                </a:lnSpc>
              </a:pPr>
              <a:r>
                <a:rPr b="1" dirty="0" sz="2000">
                  <a:solidFill>
                    <a:srgbClr val="FFFFFF"/>
                  </a:solidFill>
                  <a:latin typeface="微软雅黑"/>
                  <a:cs typeface="微软雅黑"/>
                </a:rPr>
                <a:t>安全生产方针</a:t>
              </a:r>
              <a:endParaRPr dirty="0" sz="2000">
                <a:latin typeface="微软雅黑"/>
                <a:cs typeface="微软雅黑"/>
              </a:endParaRPr>
            </a:p>
          </p:txBody>
        </p:sp>
        <p:sp>
          <p:nvSpPr>
            <p:cNvPr id="1048617" name="object 6"/>
            <p:cNvSpPr/>
            <p:nvPr/>
          </p:nvSpPr>
          <p:spPr>
            <a:xfrm>
              <a:off x="4692935" y="3513627"/>
              <a:ext cx="2161032" cy="394715"/>
            </a:xfrm>
            <a:custGeom>
              <a:avLst/>
              <a:ahLst/>
              <a:rect l="l" t="t" r="r" b="b"/>
              <a:pathLst>
                <a:path w="2161032" h="394715">
                  <a:moveTo>
                    <a:pt x="2138680" y="0"/>
                  </a:moveTo>
                  <a:lnTo>
                    <a:pt x="15414" y="1103"/>
                  </a:lnTo>
                  <a:lnTo>
                    <a:pt x="4356" y="9113"/>
                  </a:lnTo>
                  <a:lnTo>
                    <a:pt x="0" y="22351"/>
                  </a:lnTo>
                  <a:lnTo>
                    <a:pt x="1103" y="379301"/>
                  </a:lnTo>
                  <a:lnTo>
                    <a:pt x="9113" y="390359"/>
                  </a:lnTo>
                  <a:lnTo>
                    <a:pt x="22352" y="394715"/>
                  </a:lnTo>
                  <a:lnTo>
                    <a:pt x="2145617" y="393612"/>
                  </a:lnTo>
                  <a:lnTo>
                    <a:pt x="2156675" y="385602"/>
                  </a:lnTo>
                  <a:lnTo>
                    <a:pt x="2161032" y="372363"/>
                  </a:lnTo>
                  <a:lnTo>
                    <a:pt x="2159928" y="15414"/>
                  </a:lnTo>
                  <a:lnTo>
                    <a:pt x="2151918" y="4356"/>
                  </a:lnTo>
                  <a:lnTo>
                    <a:pt x="2138680" y="0"/>
                  </a:lnTo>
                  <a:close/>
                </a:path>
              </a:pathLst>
            </a:custGeom>
            <a:solidFill>
              <a:srgbClr val="20ACE8"/>
            </a:solidFill>
          </p:spPr>
          <p:txBody>
            <a:bodyPr bIns="0" lIns="0" rIns="0" rtlCol="0" tIns="0" wrap="square">
              <a:spAutoFit/>
            </a:bodyPr>
            <a:p>
              <a:endParaRPr dirty="0"/>
            </a:p>
          </p:txBody>
        </p:sp>
        <p:sp>
          <p:nvSpPr>
            <p:cNvPr id="1048618" name="object 7"/>
            <p:cNvSpPr/>
            <p:nvPr/>
          </p:nvSpPr>
          <p:spPr>
            <a:xfrm>
              <a:off x="4692935" y="3908344"/>
              <a:ext cx="2161032" cy="397763"/>
            </a:xfrm>
            <a:custGeom>
              <a:avLst/>
              <a:ahLst/>
              <a:rect l="l" t="t" r="r" b="b"/>
              <a:pathLst>
                <a:path w="2161032" h="397763">
                  <a:moveTo>
                    <a:pt x="2138426" y="0"/>
                  </a:moveTo>
                  <a:lnTo>
                    <a:pt x="15291" y="1218"/>
                  </a:lnTo>
                  <a:lnTo>
                    <a:pt x="4316" y="9349"/>
                  </a:lnTo>
                  <a:lnTo>
                    <a:pt x="0" y="22606"/>
                  </a:lnTo>
                  <a:lnTo>
                    <a:pt x="1218" y="382472"/>
                  </a:lnTo>
                  <a:lnTo>
                    <a:pt x="9349" y="393447"/>
                  </a:lnTo>
                  <a:lnTo>
                    <a:pt x="22606" y="397764"/>
                  </a:lnTo>
                  <a:lnTo>
                    <a:pt x="2145740" y="396545"/>
                  </a:lnTo>
                  <a:lnTo>
                    <a:pt x="2156715" y="388414"/>
                  </a:lnTo>
                  <a:lnTo>
                    <a:pt x="2161032" y="375158"/>
                  </a:lnTo>
                  <a:lnTo>
                    <a:pt x="2159813" y="15291"/>
                  </a:lnTo>
                  <a:lnTo>
                    <a:pt x="2151682" y="4316"/>
                  </a:lnTo>
                  <a:lnTo>
                    <a:pt x="2138426" y="0"/>
                  </a:lnTo>
                  <a:close/>
                </a:path>
              </a:pathLst>
            </a:custGeom>
            <a:solidFill>
              <a:srgbClr val="0A75BC"/>
            </a:solidFill>
          </p:spPr>
          <p:txBody>
            <a:bodyPr bIns="0" lIns="0" rIns="0" rtlCol="0" tIns="0" wrap="square">
              <a:spAutoFit/>
            </a:bodyPr>
            <a:p>
              <a:endParaRPr dirty="0"/>
            </a:p>
          </p:txBody>
        </p:sp>
        <p:sp>
          <p:nvSpPr>
            <p:cNvPr id="1048619" name="object 8"/>
            <p:cNvSpPr/>
            <p:nvPr/>
          </p:nvSpPr>
          <p:spPr>
            <a:xfrm>
              <a:off x="5685060" y="3196635"/>
              <a:ext cx="173736" cy="287274"/>
            </a:xfrm>
            <a:custGeom>
              <a:avLst/>
              <a:ahLst/>
              <a:rect l="l" t="t" r="r" b="b"/>
              <a:pathLst>
                <a:path w="173736" h="287274">
                  <a:moveTo>
                    <a:pt x="57912" y="113537"/>
                  </a:moveTo>
                  <a:lnTo>
                    <a:pt x="0" y="113537"/>
                  </a:lnTo>
                  <a:lnTo>
                    <a:pt x="86868" y="287274"/>
                  </a:lnTo>
                  <a:lnTo>
                    <a:pt x="159258" y="142494"/>
                  </a:lnTo>
                  <a:lnTo>
                    <a:pt x="57912" y="142494"/>
                  </a:lnTo>
                  <a:lnTo>
                    <a:pt x="57912" y="113537"/>
                  </a:lnTo>
                  <a:close/>
                </a:path>
                <a:path w="173736" h="287274">
                  <a:moveTo>
                    <a:pt x="115824" y="0"/>
                  </a:moveTo>
                  <a:lnTo>
                    <a:pt x="57912" y="0"/>
                  </a:lnTo>
                  <a:lnTo>
                    <a:pt x="57912" y="142494"/>
                  </a:lnTo>
                  <a:lnTo>
                    <a:pt x="115824" y="142494"/>
                  </a:lnTo>
                  <a:lnTo>
                    <a:pt x="115824" y="0"/>
                  </a:lnTo>
                  <a:close/>
                </a:path>
                <a:path w="173736" h="287274">
                  <a:moveTo>
                    <a:pt x="173736" y="113537"/>
                  </a:moveTo>
                  <a:lnTo>
                    <a:pt x="115824" y="113537"/>
                  </a:lnTo>
                  <a:lnTo>
                    <a:pt x="115824" y="142494"/>
                  </a:lnTo>
                  <a:lnTo>
                    <a:pt x="159258" y="142494"/>
                  </a:lnTo>
                  <a:lnTo>
                    <a:pt x="173736" y="113537"/>
                  </a:lnTo>
                  <a:close/>
                </a:path>
              </a:pathLst>
            </a:custGeom>
            <a:solidFill>
              <a:srgbClr val="056330"/>
            </a:solidFill>
          </p:spPr>
          <p:txBody>
            <a:bodyPr bIns="0" lIns="0" rIns="0" rtlCol="0" tIns="0" wrap="square">
              <a:spAutoFit/>
            </a:bodyPr>
            <a:p>
              <a:endParaRPr dirty="0"/>
            </a:p>
          </p:txBody>
        </p:sp>
        <p:sp>
          <p:nvSpPr>
            <p:cNvPr id="1048620" name="object 9"/>
            <p:cNvSpPr/>
            <p:nvPr/>
          </p:nvSpPr>
          <p:spPr>
            <a:xfrm>
              <a:off x="4692935" y="4306108"/>
              <a:ext cx="2161032" cy="394716"/>
            </a:xfrm>
            <a:custGeom>
              <a:avLst/>
              <a:ahLst/>
              <a:rect l="l" t="t" r="r" b="b"/>
              <a:pathLst>
                <a:path w="2161032" h="394716">
                  <a:moveTo>
                    <a:pt x="2138680" y="0"/>
                  </a:moveTo>
                  <a:lnTo>
                    <a:pt x="15414" y="1103"/>
                  </a:lnTo>
                  <a:lnTo>
                    <a:pt x="4356" y="9113"/>
                  </a:lnTo>
                  <a:lnTo>
                    <a:pt x="0" y="22351"/>
                  </a:lnTo>
                  <a:lnTo>
                    <a:pt x="1103" y="379301"/>
                  </a:lnTo>
                  <a:lnTo>
                    <a:pt x="9113" y="390359"/>
                  </a:lnTo>
                  <a:lnTo>
                    <a:pt x="22352" y="394715"/>
                  </a:lnTo>
                  <a:lnTo>
                    <a:pt x="2145617" y="393612"/>
                  </a:lnTo>
                  <a:lnTo>
                    <a:pt x="2156675" y="385602"/>
                  </a:lnTo>
                  <a:lnTo>
                    <a:pt x="2161032" y="372363"/>
                  </a:lnTo>
                  <a:lnTo>
                    <a:pt x="2159928" y="15414"/>
                  </a:lnTo>
                  <a:lnTo>
                    <a:pt x="2151918" y="4356"/>
                  </a:lnTo>
                  <a:lnTo>
                    <a:pt x="2138680" y="0"/>
                  </a:lnTo>
                  <a:close/>
                </a:path>
              </a:pathLst>
            </a:custGeom>
            <a:solidFill>
              <a:srgbClr val="293192"/>
            </a:solidFill>
          </p:spPr>
          <p:txBody>
            <a:bodyPr bIns="0" lIns="0" rIns="0" rtlCol="0" tIns="0" wrap="square">
              <a:spAutoFit/>
            </a:bodyPr>
            <a:p>
              <a:endParaRPr dirty="0"/>
            </a:p>
          </p:txBody>
        </p:sp>
        <p:sp>
          <p:nvSpPr>
            <p:cNvPr id="1048621" name="object 10"/>
            <p:cNvSpPr txBox="1"/>
            <p:nvPr/>
          </p:nvSpPr>
          <p:spPr>
            <a:xfrm>
              <a:off x="5355114" y="3429798"/>
              <a:ext cx="836294" cy="1200785"/>
            </a:xfrm>
            <a:prstGeom prst="rect"/>
          </p:spPr>
          <p:txBody>
            <a:bodyPr bIns="0" lIns="0" rIns="0" rtlCol="0" tIns="0" vert="horz" wrap="square">
              <a:spAutoFit/>
            </a:bodyPr>
            <a:p>
              <a:pPr algn="just" marL="12700" marR="6350">
                <a:lnSpc>
                  <a:spcPct val="162400"/>
                </a:lnSpc>
              </a:pPr>
              <a:r>
                <a:rPr b="1" dirty="0" sz="1600" spc="-15">
                  <a:solidFill>
                    <a:srgbClr val="FFFFFF"/>
                  </a:solidFill>
                  <a:latin typeface="微软雅黑"/>
                  <a:cs typeface="微软雅黑"/>
                </a:rPr>
                <a:t>安全第一 </a:t>
              </a:r>
              <a:r>
                <a:rPr b="1" dirty="0" sz="1600" spc="-25">
                  <a:solidFill>
                    <a:srgbClr val="FFFFFF"/>
                  </a:solidFill>
                  <a:latin typeface="微软雅黑"/>
                  <a:cs typeface="微软雅黑"/>
                </a:rPr>
                <a:t>预防为主</a:t>
              </a:r>
              <a:r>
                <a:rPr b="1" dirty="0" sz="1600" spc="-10">
                  <a:solidFill>
                    <a:srgbClr val="FFFFFF"/>
                  </a:solidFill>
                  <a:latin typeface="微软雅黑"/>
                  <a:cs typeface="微软雅黑"/>
                </a:rPr>
                <a:t> </a:t>
              </a:r>
              <a:r>
                <a:rPr b="1" dirty="0" sz="1600" spc="-20">
                  <a:solidFill>
                    <a:srgbClr val="FFFFFF"/>
                  </a:solidFill>
                  <a:latin typeface="微软雅黑"/>
                  <a:cs typeface="微软雅黑"/>
                </a:rPr>
                <a:t>综合治理</a:t>
              </a:r>
              <a:endParaRPr dirty="0" sz="1600">
                <a:latin typeface="微软雅黑"/>
                <a:cs typeface="微软雅黑"/>
              </a:endParaRPr>
            </a:p>
          </p:txBody>
        </p:sp>
        <p:sp>
          <p:nvSpPr>
            <p:cNvPr id="1048622" name="object 11"/>
            <p:cNvSpPr/>
            <p:nvPr/>
          </p:nvSpPr>
          <p:spPr>
            <a:xfrm>
              <a:off x="4440713" y="2421682"/>
              <a:ext cx="2665476" cy="2592000"/>
            </a:xfrm>
            <a:custGeom>
              <a:avLst/>
              <a:ahLst/>
              <a:rect l="l" t="t" r="r" b="b"/>
              <a:pathLst>
                <a:path w="2665476" h="3169919">
                  <a:moveTo>
                    <a:pt x="0" y="3169919"/>
                  </a:moveTo>
                  <a:lnTo>
                    <a:pt x="2665476" y="3169919"/>
                  </a:lnTo>
                  <a:lnTo>
                    <a:pt x="2665476" y="0"/>
                  </a:lnTo>
                  <a:lnTo>
                    <a:pt x="0" y="0"/>
                  </a:lnTo>
                  <a:lnTo>
                    <a:pt x="0" y="3169919"/>
                  </a:lnTo>
                  <a:close/>
                </a:path>
              </a:pathLst>
            </a:custGeom>
            <a:ln w="28956">
              <a:solidFill>
                <a:srgbClr val="0E73BD"/>
              </a:solidFill>
            </a:ln>
          </p:spPr>
          <p:txBody>
            <a:bodyPr bIns="0" lIns="0" rIns="0" rtlCol="0" tIns="0" wrap="square">
              <a:spAutoFit/>
            </a:bodyPr>
            <a:p>
              <a:endParaRPr dirty="0"/>
            </a:p>
          </p:txBody>
        </p:sp>
      </p:grpSp>
      <p:grpSp>
        <p:nvGrpSpPr>
          <p:cNvPr id="123" name="组合 1"/>
          <p:cNvGrpSpPr/>
          <p:nvPr/>
        </p:nvGrpSpPr>
        <p:grpSpPr>
          <a:xfrm>
            <a:off x="740553" y="2680763"/>
            <a:ext cx="3253059" cy="2281261"/>
            <a:chOff x="678889" y="2493690"/>
            <a:chExt cx="2836124" cy="2055357"/>
          </a:xfrm>
        </p:grpSpPr>
        <p:sp>
          <p:nvSpPr>
            <p:cNvPr id="1048623" name="object 12"/>
            <p:cNvSpPr/>
            <p:nvPr/>
          </p:nvSpPr>
          <p:spPr>
            <a:xfrm>
              <a:off x="929387" y="2677332"/>
              <a:ext cx="2450591" cy="431291"/>
            </a:xfrm>
            <a:custGeom>
              <a:avLst/>
              <a:ahLst/>
              <a:rect l="l" t="t" r="r" b="b"/>
              <a:pathLst>
                <a:path w="2450591" h="431291">
                  <a:moveTo>
                    <a:pt x="2378709" y="0"/>
                  </a:moveTo>
                  <a:lnTo>
                    <a:pt x="71815" y="0"/>
                  </a:lnTo>
                  <a:lnTo>
                    <a:pt x="31637" y="12284"/>
                  </a:lnTo>
                  <a:lnTo>
                    <a:pt x="5635" y="43894"/>
                  </a:lnTo>
                  <a:lnTo>
                    <a:pt x="0" y="359476"/>
                  </a:lnTo>
                  <a:lnTo>
                    <a:pt x="1469" y="373966"/>
                  </a:lnTo>
                  <a:lnTo>
                    <a:pt x="21056" y="410279"/>
                  </a:lnTo>
                  <a:lnTo>
                    <a:pt x="57388" y="429835"/>
                  </a:lnTo>
                  <a:lnTo>
                    <a:pt x="71881" y="431291"/>
                  </a:lnTo>
                  <a:lnTo>
                    <a:pt x="2378776" y="431291"/>
                  </a:lnTo>
                  <a:lnTo>
                    <a:pt x="2418954" y="419007"/>
                  </a:lnTo>
                  <a:lnTo>
                    <a:pt x="2444956" y="387397"/>
                  </a:lnTo>
                  <a:lnTo>
                    <a:pt x="2450591" y="71815"/>
                  </a:lnTo>
                  <a:lnTo>
                    <a:pt x="2449122" y="57325"/>
                  </a:lnTo>
                  <a:lnTo>
                    <a:pt x="2429535" y="21012"/>
                  </a:lnTo>
                  <a:lnTo>
                    <a:pt x="2393203" y="1456"/>
                  </a:lnTo>
                  <a:lnTo>
                    <a:pt x="2378709" y="0"/>
                  </a:lnTo>
                  <a:close/>
                </a:path>
              </a:pathLst>
            </a:custGeom>
            <a:solidFill>
              <a:srgbClr val="086237"/>
            </a:solidFill>
          </p:spPr>
          <p:txBody>
            <a:bodyPr bIns="0" lIns="0" rIns="0" rtlCol="0" tIns="0" wrap="square">
              <a:spAutoFit/>
            </a:bodyPr>
            <a:p>
              <a:endParaRPr dirty="0"/>
            </a:p>
          </p:txBody>
        </p:sp>
        <p:sp>
          <p:nvSpPr>
            <p:cNvPr id="1048624" name="object 13"/>
            <p:cNvSpPr txBox="1"/>
            <p:nvPr/>
          </p:nvSpPr>
          <p:spPr>
            <a:xfrm>
              <a:off x="1377824" y="2730927"/>
              <a:ext cx="1552575" cy="317500"/>
            </a:xfrm>
            <a:prstGeom prst="rect"/>
          </p:spPr>
          <p:txBody>
            <a:bodyPr bIns="0" lIns="0" rIns="0" rtlCol="0" tIns="0" vert="horz" wrap="square">
              <a:spAutoFit/>
            </a:bodyPr>
            <a:p>
              <a:pPr marL="12700">
                <a:lnSpc>
                  <a:spcPct val="100000"/>
                </a:lnSpc>
              </a:pPr>
              <a:r>
                <a:rPr b="1" dirty="0" sz="2000">
                  <a:solidFill>
                    <a:srgbClr val="FFFFFF"/>
                  </a:solidFill>
                  <a:latin typeface="微软雅黑"/>
                  <a:cs typeface="微软雅黑"/>
                </a:rPr>
                <a:t>安全生产理念</a:t>
              </a:r>
              <a:endParaRPr dirty="0" sz="2000">
                <a:latin typeface="微软雅黑"/>
                <a:cs typeface="微软雅黑"/>
              </a:endParaRPr>
            </a:p>
          </p:txBody>
        </p:sp>
        <p:sp>
          <p:nvSpPr>
            <p:cNvPr id="1048625" name="object 14"/>
            <p:cNvSpPr/>
            <p:nvPr/>
          </p:nvSpPr>
          <p:spPr>
            <a:xfrm>
              <a:off x="1074167" y="3503340"/>
              <a:ext cx="2161032" cy="394716"/>
            </a:xfrm>
            <a:custGeom>
              <a:avLst/>
              <a:ahLst/>
              <a:rect l="l" t="t" r="r" b="b"/>
              <a:pathLst>
                <a:path w="2161032" h="394716">
                  <a:moveTo>
                    <a:pt x="2138680" y="0"/>
                  </a:moveTo>
                  <a:lnTo>
                    <a:pt x="15414" y="1103"/>
                  </a:lnTo>
                  <a:lnTo>
                    <a:pt x="4356" y="9113"/>
                  </a:lnTo>
                  <a:lnTo>
                    <a:pt x="0" y="22351"/>
                  </a:lnTo>
                  <a:lnTo>
                    <a:pt x="1103" y="379301"/>
                  </a:lnTo>
                  <a:lnTo>
                    <a:pt x="9113" y="390359"/>
                  </a:lnTo>
                  <a:lnTo>
                    <a:pt x="22352" y="394716"/>
                  </a:lnTo>
                  <a:lnTo>
                    <a:pt x="2145617" y="393612"/>
                  </a:lnTo>
                  <a:lnTo>
                    <a:pt x="2156675" y="385602"/>
                  </a:lnTo>
                  <a:lnTo>
                    <a:pt x="2161032" y="372363"/>
                  </a:lnTo>
                  <a:lnTo>
                    <a:pt x="2159928" y="15414"/>
                  </a:lnTo>
                  <a:lnTo>
                    <a:pt x="2151918" y="4356"/>
                  </a:lnTo>
                  <a:lnTo>
                    <a:pt x="2138680" y="0"/>
                  </a:lnTo>
                  <a:close/>
                </a:path>
              </a:pathLst>
            </a:custGeom>
            <a:solidFill>
              <a:srgbClr val="0A9241"/>
            </a:solidFill>
          </p:spPr>
          <p:txBody>
            <a:bodyPr bIns="0" lIns="0" rIns="0" rtlCol="0" tIns="0" wrap="square">
              <a:spAutoFit/>
            </a:bodyPr>
            <a:p>
              <a:endParaRPr dirty="0"/>
            </a:p>
          </p:txBody>
        </p:sp>
        <p:sp>
          <p:nvSpPr>
            <p:cNvPr id="1048626" name="object 15"/>
            <p:cNvSpPr/>
            <p:nvPr/>
          </p:nvSpPr>
          <p:spPr>
            <a:xfrm>
              <a:off x="1074167" y="3898057"/>
              <a:ext cx="2161032" cy="394715"/>
            </a:xfrm>
            <a:custGeom>
              <a:avLst/>
              <a:ahLst/>
              <a:rect l="l" t="t" r="r" b="b"/>
              <a:pathLst>
                <a:path w="2161032" h="394715">
                  <a:moveTo>
                    <a:pt x="2138680" y="0"/>
                  </a:moveTo>
                  <a:lnTo>
                    <a:pt x="15414" y="1103"/>
                  </a:lnTo>
                  <a:lnTo>
                    <a:pt x="4356" y="9113"/>
                  </a:lnTo>
                  <a:lnTo>
                    <a:pt x="0" y="22351"/>
                  </a:lnTo>
                  <a:lnTo>
                    <a:pt x="1103" y="379301"/>
                  </a:lnTo>
                  <a:lnTo>
                    <a:pt x="9113" y="390359"/>
                  </a:lnTo>
                  <a:lnTo>
                    <a:pt x="22352" y="394715"/>
                  </a:lnTo>
                  <a:lnTo>
                    <a:pt x="2145617" y="393612"/>
                  </a:lnTo>
                  <a:lnTo>
                    <a:pt x="2156675" y="385602"/>
                  </a:lnTo>
                  <a:lnTo>
                    <a:pt x="2161032" y="372363"/>
                  </a:lnTo>
                  <a:lnTo>
                    <a:pt x="2159928" y="15414"/>
                  </a:lnTo>
                  <a:lnTo>
                    <a:pt x="2151918" y="4356"/>
                  </a:lnTo>
                  <a:lnTo>
                    <a:pt x="2138680" y="0"/>
                  </a:lnTo>
                  <a:close/>
                </a:path>
              </a:pathLst>
            </a:custGeom>
            <a:solidFill>
              <a:srgbClr val="056330"/>
            </a:solidFill>
          </p:spPr>
          <p:txBody>
            <a:bodyPr bIns="0" lIns="0" rIns="0" rtlCol="0" tIns="0" wrap="square">
              <a:spAutoFit/>
            </a:bodyPr>
            <a:p>
              <a:endParaRPr dirty="0"/>
            </a:p>
          </p:txBody>
        </p:sp>
        <p:sp>
          <p:nvSpPr>
            <p:cNvPr id="1048627" name="object 16"/>
            <p:cNvSpPr txBox="1"/>
            <p:nvPr/>
          </p:nvSpPr>
          <p:spPr>
            <a:xfrm>
              <a:off x="678889" y="3516688"/>
              <a:ext cx="2836124" cy="1032359"/>
            </a:xfrm>
            <a:prstGeom prst="rect"/>
          </p:spPr>
          <p:txBody>
            <a:bodyPr bIns="0" lIns="0" rIns="0" rtlCol="0" tIns="0" vert="horz" wrap="square">
              <a:spAutoFit/>
            </a:bodyPr>
            <a:p>
              <a:pPr algn="ctr" indent="102235" marL="12700" marR="6350">
                <a:lnSpc>
                  <a:spcPct val="162100"/>
                </a:lnSpc>
              </a:pPr>
              <a:r>
                <a:rPr b="1" dirty="0" sz="1600" spc="-15" err="1">
                  <a:solidFill>
                    <a:srgbClr val="FFFFFF"/>
                  </a:solidFill>
                  <a:latin typeface="微软雅黑"/>
                  <a:cs typeface="微软雅黑"/>
                </a:rPr>
                <a:t>以人为本</a:t>
              </a:r>
              <a:endParaRPr b="1" dirty="0" sz="1600" lang="en-US" spc="-15">
                <a:solidFill>
                  <a:srgbClr val="FFFFFF"/>
                </a:solidFill>
                <a:latin typeface="微软雅黑"/>
                <a:cs typeface="微软雅黑"/>
              </a:endParaRPr>
            </a:p>
            <a:p>
              <a:pPr algn="ctr" indent="102235" marL="12700" marR="6350">
                <a:lnSpc>
                  <a:spcPct val="162100"/>
                </a:lnSpc>
              </a:pPr>
              <a:r>
                <a:rPr altLang="en-US" b="1" dirty="0" sz="1600" lang="zh-CN" spc="-15">
                  <a:solidFill>
                    <a:srgbClr val="FFFFFF"/>
                  </a:solidFill>
                  <a:latin typeface="微软雅黑" panose="020B0503020204020204" pitchFamily="34" charset="-122"/>
                  <a:ea typeface="微软雅黑" panose="020B0503020204020204" pitchFamily="34" charset="-122"/>
                  <a:cs typeface="微软雅黑"/>
                </a:rPr>
                <a:t>坚持人民至上、生命至上</a:t>
              </a:r>
              <a:endParaRPr b="1" dirty="0" sz="1600" lang="en-US" spc="-15">
                <a:solidFill>
                  <a:srgbClr val="FFFFFF"/>
                </a:solidFill>
                <a:latin typeface="微软雅黑" panose="020B0503020204020204" pitchFamily="34" charset="-122"/>
                <a:ea typeface="微软雅黑" panose="020B0503020204020204" pitchFamily="34" charset="-122"/>
                <a:cs typeface="微软雅黑"/>
              </a:endParaRPr>
            </a:p>
            <a:p>
              <a:pPr algn="ctr" indent="102235" marL="12700" marR="6350">
                <a:lnSpc>
                  <a:spcPct val="162100"/>
                </a:lnSpc>
              </a:pPr>
              <a:r>
                <a:rPr b="1" dirty="0" sz="1600" spc="-15">
                  <a:solidFill>
                    <a:srgbClr val="FFFFFF"/>
                  </a:solidFill>
                  <a:latin typeface="微软雅黑"/>
                  <a:cs typeface="微软雅黑"/>
                </a:rPr>
                <a:t> </a:t>
              </a:r>
              <a:endParaRPr dirty="0" sz="1600">
                <a:latin typeface="微软雅黑"/>
                <a:cs typeface="微软雅黑"/>
              </a:endParaRPr>
            </a:p>
          </p:txBody>
        </p:sp>
        <p:sp>
          <p:nvSpPr>
            <p:cNvPr id="1048628" name="object 17"/>
            <p:cNvSpPr/>
            <p:nvPr/>
          </p:nvSpPr>
          <p:spPr>
            <a:xfrm>
              <a:off x="2067816" y="3184824"/>
              <a:ext cx="173736" cy="287274"/>
            </a:xfrm>
            <a:custGeom>
              <a:avLst/>
              <a:ahLst/>
              <a:rect l="l" t="t" r="r" b="b"/>
              <a:pathLst>
                <a:path w="173736" h="287274">
                  <a:moveTo>
                    <a:pt x="57912" y="113537"/>
                  </a:moveTo>
                  <a:lnTo>
                    <a:pt x="0" y="113537"/>
                  </a:lnTo>
                  <a:lnTo>
                    <a:pt x="86868" y="287274"/>
                  </a:lnTo>
                  <a:lnTo>
                    <a:pt x="159258" y="142493"/>
                  </a:lnTo>
                  <a:lnTo>
                    <a:pt x="57912" y="142493"/>
                  </a:lnTo>
                  <a:lnTo>
                    <a:pt x="57912" y="113537"/>
                  </a:lnTo>
                  <a:close/>
                </a:path>
                <a:path w="173736" h="287274">
                  <a:moveTo>
                    <a:pt x="115824" y="0"/>
                  </a:moveTo>
                  <a:lnTo>
                    <a:pt x="57912" y="0"/>
                  </a:lnTo>
                  <a:lnTo>
                    <a:pt x="57912" y="142493"/>
                  </a:lnTo>
                  <a:lnTo>
                    <a:pt x="115824" y="142493"/>
                  </a:lnTo>
                  <a:lnTo>
                    <a:pt x="115824" y="0"/>
                  </a:lnTo>
                  <a:close/>
                </a:path>
                <a:path w="173736" h="287274">
                  <a:moveTo>
                    <a:pt x="173736" y="113537"/>
                  </a:moveTo>
                  <a:lnTo>
                    <a:pt x="115824" y="113537"/>
                  </a:lnTo>
                  <a:lnTo>
                    <a:pt x="115824" y="142493"/>
                  </a:lnTo>
                  <a:lnTo>
                    <a:pt x="159258" y="142493"/>
                  </a:lnTo>
                  <a:lnTo>
                    <a:pt x="173736" y="113537"/>
                  </a:lnTo>
                  <a:close/>
                </a:path>
              </a:pathLst>
            </a:custGeom>
            <a:solidFill>
              <a:srgbClr val="056330"/>
            </a:solidFill>
          </p:spPr>
          <p:txBody>
            <a:bodyPr bIns="0" lIns="0" rIns="0" rtlCol="0" tIns="0" wrap="square">
              <a:spAutoFit/>
            </a:bodyPr>
            <a:p>
              <a:endParaRPr dirty="0"/>
            </a:p>
          </p:txBody>
        </p:sp>
        <p:sp>
          <p:nvSpPr>
            <p:cNvPr id="1048629" name="object 18"/>
            <p:cNvSpPr/>
            <p:nvPr/>
          </p:nvSpPr>
          <p:spPr>
            <a:xfrm>
              <a:off x="808229" y="2493690"/>
              <a:ext cx="2665476" cy="2031492"/>
            </a:xfrm>
            <a:custGeom>
              <a:avLst/>
              <a:ahLst/>
              <a:rect l="l" t="t" r="r" b="b"/>
              <a:pathLst>
                <a:path w="2665476" h="2031492">
                  <a:moveTo>
                    <a:pt x="0" y="2031492"/>
                  </a:moveTo>
                  <a:lnTo>
                    <a:pt x="2665476" y="2031492"/>
                  </a:lnTo>
                  <a:lnTo>
                    <a:pt x="2665476" y="0"/>
                  </a:lnTo>
                  <a:lnTo>
                    <a:pt x="0" y="0"/>
                  </a:lnTo>
                  <a:lnTo>
                    <a:pt x="0" y="2031492"/>
                  </a:lnTo>
                  <a:close/>
                </a:path>
              </a:pathLst>
            </a:custGeom>
            <a:ln w="28956">
              <a:solidFill>
                <a:srgbClr val="086237"/>
              </a:solidFill>
            </a:ln>
          </p:spPr>
          <p:txBody>
            <a:bodyPr bIns="0" lIns="0" rIns="0" rtlCol="0" tIns="0" wrap="square">
              <a:spAutoFit/>
            </a:bodyPr>
            <a:p>
              <a:endParaRPr dirty="0"/>
            </a:p>
          </p:txBody>
        </p:sp>
      </p:grpSp>
      <p:grpSp>
        <p:nvGrpSpPr>
          <p:cNvPr id="124" name="组合 3"/>
          <p:cNvGrpSpPr/>
          <p:nvPr/>
        </p:nvGrpSpPr>
        <p:grpSpPr>
          <a:xfrm>
            <a:off x="8394156" y="1917626"/>
            <a:ext cx="2810255" cy="3965394"/>
            <a:chOff x="8438166" y="2420115"/>
            <a:chExt cx="2810255" cy="3228422"/>
          </a:xfrm>
        </p:grpSpPr>
        <p:sp>
          <p:nvSpPr>
            <p:cNvPr id="1048630" name="object 19"/>
            <p:cNvSpPr/>
            <p:nvPr/>
          </p:nvSpPr>
          <p:spPr>
            <a:xfrm>
              <a:off x="8618760" y="2585468"/>
              <a:ext cx="2447543" cy="431292"/>
            </a:xfrm>
            <a:custGeom>
              <a:avLst/>
              <a:ahLst/>
              <a:rect l="l" t="t" r="r" b="b"/>
              <a:pathLst>
                <a:path w="2447543" h="431292">
                  <a:moveTo>
                    <a:pt x="2375661" y="0"/>
                  </a:moveTo>
                  <a:lnTo>
                    <a:pt x="71815" y="0"/>
                  </a:lnTo>
                  <a:lnTo>
                    <a:pt x="31637" y="12284"/>
                  </a:lnTo>
                  <a:lnTo>
                    <a:pt x="5635" y="43894"/>
                  </a:lnTo>
                  <a:lnTo>
                    <a:pt x="0" y="359476"/>
                  </a:lnTo>
                  <a:lnTo>
                    <a:pt x="1469" y="373966"/>
                  </a:lnTo>
                  <a:lnTo>
                    <a:pt x="21056" y="410279"/>
                  </a:lnTo>
                  <a:lnTo>
                    <a:pt x="57388" y="429835"/>
                  </a:lnTo>
                  <a:lnTo>
                    <a:pt x="71881" y="431292"/>
                  </a:lnTo>
                  <a:lnTo>
                    <a:pt x="2375728" y="431291"/>
                  </a:lnTo>
                  <a:lnTo>
                    <a:pt x="2415906" y="419007"/>
                  </a:lnTo>
                  <a:lnTo>
                    <a:pt x="2441908" y="387397"/>
                  </a:lnTo>
                  <a:lnTo>
                    <a:pt x="2447543" y="71815"/>
                  </a:lnTo>
                  <a:lnTo>
                    <a:pt x="2446074" y="57325"/>
                  </a:lnTo>
                  <a:lnTo>
                    <a:pt x="2426487" y="21012"/>
                  </a:lnTo>
                  <a:lnTo>
                    <a:pt x="2390155" y="1456"/>
                  </a:lnTo>
                  <a:lnTo>
                    <a:pt x="2375661" y="0"/>
                  </a:lnTo>
                  <a:close/>
                </a:path>
              </a:pathLst>
            </a:custGeom>
            <a:solidFill>
              <a:srgbClr val="F05A23"/>
            </a:solidFill>
          </p:spPr>
          <p:txBody>
            <a:bodyPr bIns="0" lIns="0" rIns="0" rtlCol="0" tIns="0" wrap="square">
              <a:spAutoFit/>
            </a:bodyPr>
            <a:p>
              <a:endParaRPr dirty="0"/>
            </a:p>
          </p:txBody>
        </p:sp>
        <p:sp>
          <p:nvSpPr>
            <p:cNvPr id="1048631" name="object 20"/>
            <p:cNvSpPr txBox="1"/>
            <p:nvPr/>
          </p:nvSpPr>
          <p:spPr>
            <a:xfrm>
              <a:off x="8812054" y="2639316"/>
              <a:ext cx="2064385" cy="317500"/>
            </a:xfrm>
            <a:prstGeom prst="rect"/>
          </p:spPr>
          <p:txBody>
            <a:bodyPr bIns="0" lIns="0" rIns="0" rtlCol="0" tIns="0" vert="horz" wrap="square">
              <a:spAutoFit/>
            </a:bodyPr>
            <a:p>
              <a:pPr marL="12700">
                <a:lnSpc>
                  <a:spcPct val="100000"/>
                </a:lnSpc>
              </a:pPr>
              <a:r>
                <a:rPr b="1" dirty="0" sz="2000">
                  <a:solidFill>
                    <a:srgbClr val="FFFFFF"/>
                  </a:solidFill>
                  <a:latin typeface="微软雅黑"/>
                  <a:cs typeface="微软雅黑"/>
                </a:rPr>
                <a:t>安全生产工作机制</a:t>
              </a:r>
              <a:endParaRPr dirty="0" sz="2000">
                <a:latin typeface="微软雅黑"/>
                <a:cs typeface="微软雅黑"/>
              </a:endParaRPr>
            </a:p>
          </p:txBody>
        </p:sp>
        <p:sp>
          <p:nvSpPr>
            <p:cNvPr id="1048632" name="object 21"/>
            <p:cNvSpPr/>
            <p:nvPr/>
          </p:nvSpPr>
          <p:spPr>
            <a:xfrm>
              <a:off x="8763539" y="3409953"/>
              <a:ext cx="2157984" cy="396240"/>
            </a:xfrm>
            <a:custGeom>
              <a:avLst/>
              <a:ahLst/>
              <a:rect l="l" t="t" r="r" b="b"/>
              <a:pathLst>
                <a:path w="2157984" h="396240">
                  <a:moveTo>
                    <a:pt x="2135505" y="0"/>
                  </a:moveTo>
                  <a:lnTo>
                    <a:pt x="15328" y="1154"/>
                  </a:lnTo>
                  <a:lnTo>
                    <a:pt x="4317" y="9203"/>
                  </a:lnTo>
                  <a:lnTo>
                    <a:pt x="0" y="22479"/>
                  </a:lnTo>
                  <a:lnTo>
                    <a:pt x="1154" y="380911"/>
                  </a:lnTo>
                  <a:lnTo>
                    <a:pt x="9203" y="391922"/>
                  </a:lnTo>
                  <a:lnTo>
                    <a:pt x="22479" y="396240"/>
                  </a:lnTo>
                  <a:lnTo>
                    <a:pt x="2142655" y="395085"/>
                  </a:lnTo>
                  <a:lnTo>
                    <a:pt x="2153666" y="387036"/>
                  </a:lnTo>
                  <a:lnTo>
                    <a:pt x="2157984" y="373761"/>
                  </a:lnTo>
                  <a:lnTo>
                    <a:pt x="2156829" y="15328"/>
                  </a:lnTo>
                  <a:lnTo>
                    <a:pt x="2148780" y="4317"/>
                  </a:lnTo>
                  <a:lnTo>
                    <a:pt x="2135505" y="0"/>
                  </a:lnTo>
                  <a:close/>
                </a:path>
              </a:pathLst>
            </a:custGeom>
            <a:solidFill>
              <a:srgbClr val="F6AD3E"/>
            </a:solidFill>
          </p:spPr>
          <p:txBody>
            <a:bodyPr bIns="0" lIns="0" rIns="0" rtlCol="0" tIns="0" wrap="square">
              <a:spAutoFit/>
            </a:bodyPr>
            <a:p>
              <a:endParaRPr dirty="0"/>
            </a:p>
          </p:txBody>
        </p:sp>
        <p:sp>
          <p:nvSpPr>
            <p:cNvPr id="1048633" name="object 22"/>
            <p:cNvSpPr/>
            <p:nvPr/>
          </p:nvSpPr>
          <p:spPr>
            <a:xfrm>
              <a:off x="8763539" y="3806192"/>
              <a:ext cx="2157984" cy="396239"/>
            </a:xfrm>
            <a:custGeom>
              <a:avLst/>
              <a:ahLst/>
              <a:rect l="l" t="t" r="r" b="b"/>
              <a:pathLst>
                <a:path w="2157984" h="396239">
                  <a:moveTo>
                    <a:pt x="2135505" y="0"/>
                  </a:moveTo>
                  <a:lnTo>
                    <a:pt x="15328" y="1154"/>
                  </a:lnTo>
                  <a:lnTo>
                    <a:pt x="4317" y="9203"/>
                  </a:lnTo>
                  <a:lnTo>
                    <a:pt x="0" y="22478"/>
                  </a:lnTo>
                  <a:lnTo>
                    <a:pt x="1154" y="380911"/>
                  </a:lnTo>
                  <a:lnTo>
                    <a:pt x="9203" y="391922"/>
                  </a:lnTo>
                  <a:lnTo>
                    <a:pt x="22479" y="396239"/>
                  </a:lnTo>
                  <a:lnTo>
                    <a:pt x="2142655" y="395085"/>
                  </a:lnTo>
                  <a:lnTo>
                    <a:pt x="2153666" y="387036"/>
                  </a:lnTo>
                  <a:lnTo>
                    <a:pt x="2157984" y="373760"/>
                  </a:lnTo>
                  <a:lnTo>
                    <a:pt x="2156829" y="15328"/>
                  </a:lnTo>
                  <a:lnTo>
                    <a:pt x="2148780" y="4317"/>
                  </a:lnTo>
                  <a:lnTo>
                    <a:pt x="2135505" y="0"/>
                  </a:lnTo>
                  <a:close/>
                </a:path>
              </a:pathLst>
            </a:custGeom>
            <a:solidFill>
              <a:srgbClr val="FC9317"/>
            </a:solidFill>
          </p:spPr>
          <p:txBody>
            <a:bodyPr bIns="0" lIns="0" rIns="0" rtlCol="0" tIns="0" wrap="square">
              <a:spAutoFit/>
            </a:bodyPr>
            <a:p>
              <a:endParaRPr dirty="0"/>
            </a:p>
          </p:txBody>
        </p:sp>
        <p:sp>
          <p:nvSpPr>
            <p:cNvPr id="1048634" name="object 23"/>
            <p:cNvSpPr/>
            <p:nvPr/>
          </p:nvSpPr>
          <p:spPr>
            <a:xfrm>
              <a:off x="9755663" y="3092960"/>
              <a:ext cx="173736" cy="287273"/>
            </a:xfrm>
            <a:custGeom>
              <a:avLst/>
              <a:ahLst/>
              <a:rect l="l" t="t" r="r" b="b"/>
              <a:pathLst>
                <a:path w="173736" h="287274">
                  <a:moveTo>
                    <a:pt x="57912" y="113537"/>
                  </a:moveTo>
                  <a:lnTo>
                    <a:pt x="0" y="113537"/>
                  </a:lnTo>
                  <a:lnTo>
                    <a:pt x="86867" y="287273"/>
                  </a:lnTo>
                  <a:lnTo>
                    <a:pt x="159258" y="142493"/>
                  </a:lnTo>
                  <a:lnTo>
                    <a:pt x="57912" y="142493"/>
                  </a:lnTo>
                  <a:lnTo>
                    <a:pt x="57912" y="113537"/>
                  </a:lnTo>
                  <a:close/>
                </a:path>
                <a:path w="173736" h="287274">
                  <a:moveTo>
                    <a:pt x="115824" y="0"/>
                  </a:moveTo>
                  <a:lnTo>
                    <a:pt x="57912" y="0"/>
                  </a:lnTo>
                  <a:lnTo>
                    <a:pt x="57912" y="142493"/>
                  </a:lnTo>
                  <a:lnTo>
                    <a:pt x="115824" y="142493"/>
                  </a:lnTo>
                  <a:lnTo>
                    <a:pt x="115824" y="0"/>
                  </a:lnTo>
                  <a:close/>
                </a:path>
                <a:path w="173736" h="287274">
                  <a:moveTo>
                    <a:pt x="173736" y="113537"/>
                  </a:moveTo>
                  <a:lnTo>
                    <a:pt x="115824" y="113537"/>
                  </a:lnTo>
                  <a:lnTo>
                    <a:pt x="115824" y="142493"/>
                  </a:lnTo>
                  <a:lnTo>
                    <a:pt x="159258" y="142493"/>
                  </a:lnTo>
                  <a:lnTo>
                    <a:pt x="173736" y="113537"/>
                  </a:lnTo>
                  <a:close/>
                </a:path>
              </a:pathLst>
            </a:custGeom>
            <a:solidFill>
              <a:srgbClr val="056330"/>
            </a:solidFill>
          </p:spPr>
          <p:txBody>
            <a:bodyPr bIns="0" lIns="0" rIns="0" rtlCol="0" tIns="0" wrap="square">
              <a:spAutoFit/>
            </a:bodyPr>
            <a:p>
              <a:endParaRPr dirty="0"/>
            </a:p>
          </p:txBody>
        </p:sp>
        <p:sp>
          <p:nvSpPr>
            <p:cNvPr id="1048635" name="object 24"/>
            <p:cNvSpPr/>
            <p:nvPr/>
          </p:nvSpPr>
          <p:spPr>
            <a:xfrm>
              <a:off x="8763539" y="4202433"/>
              <a:ext cx="2157984" cy="396240"/>
            </a:xfrm>
            <a:custGeom>
              <a:avLst/>
              <a:ahLst/>
              <a:rect l="l" t="t" r="r" b="b"/>
              <a:pathLst>
                <a:path w="2157984" h="396239">
                  <a:moveTo>
                    <a:pt x="2135505" y="0"/>
                  </a:moveTo>
                  <a:lnTo>
                    <a:pt x="15328" y="1154"/>
                  </a:lnTo>
                  <a:lnTo>
                    <a:pt x="4317" y="9203"/>
                  </a:lnTo>
                  <a:lnTo>
                    <a:pt x="0" y="22479"/>
                  </a:lnTo>
                  <a:lnTo>
                    <a:pt x="1154" y="380911"/>
                  </a:lnTo>
                  <a:lnTo>
                    <a:pt x="9203" y="391922"/>
                  </a:lnTo>
                  <a:lnTo>
                    <a:pt x="22479" y="396240"/>
                  </a:lnTo>
                  <a:lnTo>
                    <a:pt x="2142655" y="395085"/>
                  </a:lnTo>
                  <a:lnTo>
                    <a:pt x="2153666" y="387036"/>
                  </a:lnTo>
                  <a:lnTo>
                    <a:pt x="2157984" y="373761"/>
                  </a:lnTo>
                  <a:lnTo>
                    <a:pt x="2156829" y="15328"/>
                  </a:lnTo>
                  <a:lnTo>
                    <a:pt x="2148780" y="4317"/>
                  </a:lnTo>
                  <a:lnTo>
                    <a:pt x="2135505" y="0"/>
                  </a:lnTo>
                  <a:close/>
                </a:path>
              </a:pathLst>
            </a:custGeom>
            <a:solidFill>
              <a:srgbClr val="EE7329"/>
            </a:solidFill>
          </p:spPr>
          <p:txBody>
            <a:bodyPr bIns="0" lIns="0" rIns="0" rtlCol="0" tIns="0" wrap="square">
              <a:spAutoFit/>
            </a:bodyPr>
            <a:p>
              <a:endParaRPr dirty="0"/>
            </a:p>
          </p:txBody>
        </p:sp>
        <p:sp>
          <p:nvSpPr>
            <p:cNvPr id="1048636" name="object 25"/>
            <p:cNvSpPr/>
            <p:nvPr/>
          </p:nvSpPr>
          <p:spPr>
            <a:xfrm>
              <a:off x="8763539" y="4598673"/>
              <a:ext cx="2157984" cy="396240"/>
            </a:xfrm>
            <a:custGeom>
              <a:avLst/>
              <a:ahLst/>
              <a:rect l="l" t="t" r="r" b="b"/>
              <a:pathLst>
                <a:path w="2157984" h="396239">
                  <a:moveTo>
                    <a:pt x="2135505" y="0"/>
                  </a:moveTo>
                  <a:lnTo>
                    <a:pt x="15328" y="1154"/>
                  </a:lnTo>
                  <a:lnTo>
                    <a:pt x="4317" y="9203"/>
                  </a:lnTo>
                  <a:lnTo>
                    <a:pt x="0" y="22479"/>
                  </a:lnTo>
                  <a:lnTo>
                    <a:pt x="1151" y="380901"/>
                  </a:lnTo>
                  <a:lnTo>
                    <a:pt x="9200" y="391913"/>
                  </a:lnTo>
                  <a:lnTo>
                    <a:pt x="22479" y="396240"/>
                  </a:lnTo>
                  <a:lnTo>
                    <a:pt x="2142648" y="395085"/>
                  </a:lnTo>
                  <a:lnTo>
                    <a:pt x="2153663" y="387031"/>
                  </a:lnTo>
                  <a:lnTo>
                    <a:pt x="2157984" y="373773"/>
                  </a:lnTo>
                  <a:lnTo>
                    <a:pt x="2156829" y="15328"/>
                  </a:lnTo>
                  <a:lnTo>
                    <a:pt x="2148780" y="4317"/>
                  </a:lnTo>
                  <a:lnTo>
                    <a:pt x="2135505" y="0"/>
                  </a:lnTo>
                  <a:close/>
                </a:path>
              </a:pathLst>
            </a:custGeom>
            <a:solidFill>
              <a:srgbClr val="EE6129"/>
            </a:solidFill>
          </p:spPr>
          <p:txBody>
            <a:bodyPr bIns="0" lIns="0" rIns="0" rtlCol="0" tIns="0" wrap="square">
              <a:spAutoFit/>
            </a:bodyPr>
            <a:p>
              <a:endParaRPr dirty="0"/>
            </a:p>
          </p:txBody>
        </p:sp>
        <p:sp>
          <p:nvSpPr>
            <p:cNvPr id="1048637" name="object 26"/>
            <p:cNvSpPr/>
            <p:nvPr/>
          </p:nvSpPr>
          <p:spPr>
            <a:xfrm>
              <a:off x="8763539" y="4994912"/>
              <a:ext cx="2157984" cy="394716"/>
            </a:xfrm>
            <a:custGeom>
              <a:avLst/>
              <a:ahLst/>
              <a:rect l="l" t="t" r="r" b="b"/>
              <a:pathLst>
                <a:path w="2157984" h="394715">
                  <a:moveTo>
                    <a:pt x="2135632" y="0"/>
                  </a:moveTo>
                  <a:lnTo>
                    <a:pt x="15391" y="1109"/>
                  </a:lnTo>
                  <a:lnTo>
                    <a:pt x="4349" y="9125"/>
                  </a:lnTo>
                  <a:lnTo>
                    <a:pt x="0" y="22390"/>
                  </a:lnTo>
                  <a:lnTo>
                    <a:pt x="1110" y="379309"/>
                  </a:lnTo>
                  <a:lnTo>
                    <a:pt x="9122" y="390368"/>
                  </a:lnTo>
                  <a:lnTo>
                    <a:pt x="22352" y="394715"/>
                  </a:lnTo>
                  <a:lnTo>
                    <a:pt x="2142592" y="393606"/>
                  </a:lnTo>
                  <a:lnTo>
                    <a:pt x="2153634" y="385590"/>
                  </a:lnTo>
                  <a:lnTo>
                    <a:pt x="2157984" y="372325"/>
                  </a:lnTo>
                  <a:lnTo>
                    <a:pt x="2156873" y="15406"/>
                  </a:lnTo>
                  <a:lnTo>
                    <a:pt x="2148861" y="4347"/>
                  </a:lnTo>
                  <a:lnTo>
                    <a:pt x="2135632" y="0"/>
                  </a:lnTo>
                  <a:close/>
                </a:path>
              </a:pathLst>
            </a:custGeom>
            <a:solidFill>
              <a:srgbClr val="F75820"/>
            </a:solidFill>
          </p:spPr>
          <p:txBody>
            <a:bodyPr bIns="0" lIns="0" rIns="0" rtlCol="0" tIns="0" wrap="square">
              <a:spAutoFit/>
            </a:bodyPr>
            <a:p>
              <a:endParaRPr dirty="0"/>
            </a:p>
          </p:txBody>
        </p:sp>
        <p:sp>
          <p:nvSpPr>
            <p:cNvPr id="1048638" name="object 27"/>
            <p:cNvSpPr txBox="1"/>
            <p:nvPr/>
          </p:nvSpPr>
          <p:spPr>
            <a:xfrm>
              <a:off x="9048783" y="3396705"/>
              <a:ext cx="1647189" cy="2251832"/>
            </a:xfrm>
            <a:prstGeom prst="rect"/>
          </p:spPr>
          <p:txBody>
            <a:bodyPr bIns="0" lIns="0" rIns="0" rtlCol="0" tIns="0" vert="horz" wrap="square">
              <a:spAutoFit/>
            </a:bodyPr>
            <a:p>
              <a:pPr indent="-405765" marL="417830" marR="6350">
                <a:lnSpc>
                  <a:spcPct val="162500"/>
                </a:lnSpc>
              </a:pPr>
              <a:r>
                <a:rPr b="1" dirty="0" sz="1600" spc="-15" err="1">
                  <a:solidFill>
                    <a:srgbClr val="FF0000"/>
                  </a:solidFill>
                  <a:latin typeface="微软雅黑"/>
                  <a:cs typeface="微软雅黑"/>
                </a:rPr>
                <a:t>生产经营单位负责</a:t>
              </a:r>
              <a:r>
                <a:rPr b="1" dirty="0" sz="1600" spc="-15">
                  <a:solidFill>
                    <a:srgbClr val="FFFFFF"/>
                  </a:solidFill>
                  <a:latin typeface="微软雅黑"/>
                  <a:cs typeface="微软雅黑"/>
                </a:rPr>
                <a:t> </a:t>
              </a:r>
              <a:endParaRPr b="1" dirty="0" sz="1600" lang="en-US" spc="-15">
                <a:solidFill>
                  <a:srgbClr val="FFFFFF"/>
                </a:solidFill>
                <a:latin typeface="微软雅黑"/>
                <a:cs typeface="微软雅黑"/>
              </a:endParaRPr>
            </a:p>
            <a:p>
              <a:pPr algn="ctr" indent="-405765" marL="417830" marR="6350">
                <a:lnSpc>
                  <a:spcPct val="162500"/>
                </a:lnSpc>
              </a:pPr>
              <a:r>
                <a:rPr altLang="en-US" b="1" dirty="0" sz="1600" lang="zh-CN" spc="-15">
                  <a:solidFill>
                    <a:srgbClr val="FFFFFF"/>
                  </a:solidFill>
                  <a:latin typeface="微软雅黑" panose="020B0503020204020204" pitchFamily="34" charset="-122"/>
                  <a:ea typeface="微软雅黑" panose="020B0503020204020204" pitchFamily="34" charset="-122"/>
                  <a:cs typeface="微软雅黑"/>
                </a:rPr>
                <a:t>单位负责</a:t>
              </a:r>
              <a:endParaRPr b="1" dirty="0" sz="1600" lang="en-US" spc="-15">
                <a:solidFill>
                  <a:srgbClr val="FFFFFF"/>
                </a:solidFill>
                <a:latin typeface="微软雅黑" panose="020B0503020204020204" pitchFamily="34" charset="-122"/>
                <a:ea typeface="微软雅黑" panose="020B0503020204020204" pitchFamily="34" charset="-122"/>
                <a:cs typeface="微软雅黑"/>
              </a:endParaRPr>
            </a:p>
            <a:p>
              <a:pPr algn="ctr" indent="-405765" marL="417830" marR="6350">
                <a:lnSpc>
                  <a:spcPct val="162500"/>
                </a:lnSpc>
              </a:pPr>
              <a:r>
                <a:rPr b="1" dirty="0" sz="1600" spc="-15" err="1">
                  <a:solidFill>
                    <a:srgbClr val="FFFFFF"/>
                  </a:solidFill>
                  <a:latin typeface="微软雅黑"/>
                  <a:cs typeface="微软雅黑"/>
                </a:rPr>
                <a:t>职工参与</a:t>
              </a:r>
              <a:r>
                <a:rPr b="1" dirty="0" sz="1600" spc="-15">
                  <a:solidFill>
                    <a:srgbClr val="FFFFFF"/>
                  </a:solidFill>
                  <a:latin typeface="微软雅黑"/>
                  <a:cs typeface="微软雅黑"/>
                </a:rPr>
                <a:t> </a:t>
              </a:r>
              <a:endParaRPr b="1" dirty="0" sz="1600" lang="en-US" spc="-15">
                <a:solidFill>
                  <a:srgbClr val="FFFFFF"/>
                </a:solidFill>
                <a:latin typeface="微软雅黑"/>
                <a:cs typeface="微软雅黑"/>
              </a:endParaRPr>
            </a:p>
            <a:p>
              <a:pPr algn="ctr" indent="-405765" marL="417830" marR="6350">
                <a:lnSpc>
                  <a:spcPct val="162500"/>
                </a:lnSpc>
              </a:pPr>
              <a:r>
                <a:rPr b="1" dirty="0" sz="1600" spc="-15">
                  <a:solidFill>
                    <a:srgbClr val="FFFFFF"/>
                  </a:solidFill>
                  <a:latin typeface="微软雅黑"/>
                  <a:cs typeface="微软雅黑"/>
                </a:rPr>
                <a:t>政府监管 </a:t>
              </a:r>
              <a:endParaRPr b="1" dirty="0" sz="1600" lang="en-US" spc="-15">
                <a:solidFill>
                  <a:srgbClr val="FFFFFF"/>
                </a:solidFill>
                <a:latin typeface="微软雅黑"/>
                <a:cs typeface="微软雅黑"/>
              </a:endParaRPr>
            </a:p>
            <a:p>
              <a:pPr algn="ctr" indent="-405765" marL="417830" marR="6350">
                <a:lnSpc>
                  <a:spcPct val="162500"/>
                </a:lnSpc>
              </a:pPr>
              <a:r>
                <a:rPr b="1" dirty="0" sz="1600" spc="-15">
                  <a:solidFill>
                    <a:srgbClr val="FFFFFF"/>
                  </a:solidFill>
                  <a:latin typeface="微软雅黑"/>
                  <a:cs typeface="微软雅黑"/>
                </a:rPr>
                <a:t>行业自律</a:t>
              </a:r>
              <a:endParaRPr b="1" dirty="0" sz="1600" lang="en-US" spc="-15">
                <a:solidFill>
                  <a:srgbClr val="FFFFFF"/>
                </a:solidFill>
                <a:latin typeface="微软雅黑"/>
                <a:cs typeface="微软雅黑"/>
              </a:endParaRPr>
            </a:p>
            <a:p>
              <a:pPr algn="ctr" indent="-405765" marL="417830" marR="6350">
                <a:lnSpc>
                  <a:spcPct val="162500"/>
                </a:lnSpc>
              </a:pPr>
              <a:r>
                <a:rPr b="1" dirty="0" sz="1600" spc="-15">
                  <a:solidFill>
                    <a:srgbClr val="FFFFFF"/>
                  </a:solidFill>
                  <a:latin typeface="微软雅黑"/>
                  <a:cs typeface="微软雅黑"/>
                </a:rPr>
                <a:t> 社会监督</a:t>
              </a:r>
              <a:endParaRPr dirty="0" sz="1600">
                <a:latin typeface="微软雅黑"/>
                <a:cs typeface="微软雅黑"/>
              </a:endParaRPr>
            </a:p>
          </p:txBody>
        </p:sp>
        <p:sp>
          <p:nvSpPr>
            <p:cNvPr id="1048639" name="object 28"/>
            <p:cNvSpPr/>
            <p:nvPr/>
          </p:nvSpPr>
          <p:spPr>
            <a:xfrm>
              <a:off x="8438166" y="2420115"/>
              <a:ext cx="2810255" cy="3169919"/>
            </a:xfrm>
            <a:custGeom>
              <a:avLst/>
              <a:ahLst/>
              <a:rect l="l" t="t" r="r" b="b"/>
              <a:pathLst>
                <a:path w="2810255" h="3169919">
                  <a:moveTo>
                    <a:pt x="0" y="3169919"/>
                  </a:moveTo>
                  <a:lnTo>
                    <a:pt x="2810255" y="3169919"/>
                  </a:lnTo>
                  <a:lnTo>
                    <a:pt x="2810255" y="0"/>
                  </a:lnTo>
                  <a:lnTo>
                    <a:pt x="0" y="0"/>
                  </a:lnTo>
                  <a:lnTo>
                    <a:pt x="0" y="3169919"/>
                  </a:lnTo>
                  <a:close/>
                </a:path>
              </a:pathLst>
            </a:custGeom>
            <a:ln w="28956">
              <a:solidFill>
                <a:srgbClr val="F05A23"/>
              </a:solidFill>
            </a:ln>
          </p:spPr>
          <p:txBody>
            <a:bodyPr bIns="0" lIns="0" rIns="0" rtlCol="0" tIns="0" wrap="square">
              <a:spAutoFit/>
            </a:bodyPr>
            <a:p>
              <a:endParaRPr dirty="0"/>
            </a:p>
          </p:txBody>
        </p:sp>
      </p:grpSp>
      <p:grpSp>
        <p:nvGrpSpPr>
          <p:cNvPr id="125" name="组合 50"/>
          <p:cNvGrpSpPr/>
          <p:nvPr/>
        </p:nvGrpSpPr>
        <p:grpSpPr>
          <a:xfrm>
            <a:off x="194519" y="948674"/>
            <a:ext cx="5116038" cy="523220"/>
            <a:chOff x="400233" y="909514"/>
            <a:chExt cx="5116038" cy="523220"/>
          </a:xfrm>
        </p:grpSpPr>
        <p:sp>
          <p:nvSpPr>
            <p:cNvPr id="1048640" name="矩形 51"/>
            <p:cNvSpPr/>
            <p:nvPr/>
          </p:nvSpPr>
          <p:spPr>
            <a:xfrm flipH="1">
              <a:off x="400233" y="929898"/>
              <a:ext cx="226334" cy="502836"/>
            </a:xfrm>
            <a:prstGeom prst="rect"/>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641" name="文本框 52"/>
            <p:cNvSpPr txBox="1"/>
            <p:nvPr/>
          </p:nvSpPr>
          <p:spPr>
            <a:xfrm>
              <a:off x="626567" y="909514"/>
              <a:ext cx="4889704" cy="523220"/>
            </a:xfrm>
            <a:prstGeom prst="rect"/>
            <a:noFill/>
          </p:spPr>
          <p:txBody>
            <a:bodyPr rtlCol="0" wrap="square">
              <a:spAutoFit/>
            </a:bodyPr>
            <a:p>
              <a:r>
                <a:rPr altLang="en-US" b="1" dirty="0" sz="2800" lang="zh-CN">
                  <a:solidFill>
                    <a:schemeClr val="bg1">
                      <a:lumMod val="50000"/>
                    </a:schemeClr>
                  </a:solidFill>
                  <a:latin typeface="微软雅黑" panose="020B0503020204020204" pitchFamily="34" charset="-122"/>
                  <a:ea typeface="微软雅黑" panose="020B0503020204020204" pitchFamily="34" charset="-122"/>
                </a:rPr>
                <a:t>总则</a:t>
              </a:r>
            </a:p>
          </p:txBody>
        </p:sp>
      </p:grpSp>
      <p:sp>
        <p:nvSpPr>
          <p:cNvPr id="1048642" name="文本框 53"/>
          <p:cNvSpPr txBox="1"/>
          <p:nvPr/>
        </p:nvSpPr>
        <p:spPr>
          <a:xfrm>
            <a:off x="311455" y="1715104"/>
            <a:ext cx="6099628" cy="461665"/>
          </a:xfrm>
          <a:prstGeom prst="rect"/>
          <a:noFill/>
        </p:spPr>
        <p:txBody>
          <a:bodyPr wrap="square">
            <a:spAutoFit/>
          </a:bodyPr>
          <a:p>
            <a:r>
              <a:rPr altLang="en-US" b="1" dirty="0" i="0" lang="zh-CN">
                <a:solidFill>
                  <a:srgbClr val="C00000"/>
                </a:solidFill>
                <a:effectLst/>
                <a:latin typeface="微软雅黑" panose="020B0503020204020204" pitchFamily="34" charset="-122"/>
                <a:ea typeface="微软雅黑" panose="020B0503020204020204" pitchFamily="34" charset="-122"/>
              </a:rPr>
              <a:t>安全生产工作坚持中国共产党的领导</a:t>
            </a:r>
            <a:endParaRPr altLang="en-US" b="1" dirty="0" lang="zh-CN">
              <a:solidFill>
                <a:srgbClr val="C00000"/>
              </a:solidFill>
              <a:latin typeface="微软雅黑" panose="020B0503020204020204" pitchFamily="34" charset="-122"/>
              <a:ea typeface="微软雅黑" panose="020B0503020204020204" pitchFamily="34" charset="-122"/>
            </a:endParaRPr>
          </a:p>
        </p:txBody>
      </p:sp>
      <p:sp>
        <p:nvSpPr>
          <p:cNvPr id="1048643" name="文本框 54"/>
          <p:cNvSpPr txBox="1"/>
          <p:nvPr/>
        </p:nvSpPr>
        <p:spPr>
          <a:xfrm>
            <a:off x="194519" y="6138879"/>
            <a:ext cx="10903059" cy="461665"/>
          </a:xfrm>
          <a:prstGeom prst="rect"/>
          <a:noFill/>
        </p:spPr>
        <p:txBody>
          <a:bodyPr wrap="square">
            <a:spAutoFit/>
          </a:bodyPr>
          <a:p>
            <a:r>
              <a:rPr altLang="en-US" b="1" dirty="0" i="0" lang="zh-CN">
                <a:solidFill>
                  <a:srgbClr val="C00000"/>
                </a:solidFill>
                <a:effectLst/>
                <a:latin typeface="微软雅黑" panose="020B0503020204020204" pitchFamily="34" charset="-122"/>
                <a:ea typeface="微软雅黑" panose="020B0503020204020204" pitchFamily="34" charset="-122"/>
              </a:rPr>
              <a:t>管行业必须管安全、管业务必须管安全、管生产经营必须管安全</a:t>
            </a:r>
            <a:endParaRPr altLang="en-US" b="1" dirty="0" lang="zh-CN">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284" name=""/>
        <p:cNvGrpSpPr/>
        <p:nvPr/>
      </p:nvGrpSpPr>
      <p:grpSpPr>
        <a:xfrm>
          <a:off x="0" y="0"/>
          <a:ext cx="0" cy="0"/>
          <a:chOff x="0" y="0"/>
          <a:chExt cx="0" cy="0"/>
        </a:xfrm>
      </p:grpSpPr>
      <p:sp>
        <p:nvSpPr>
          <p:cNvPr id="1049709" name="矩形 9"/>
          <p:cNvSpPr/>
          <p:nvPr/>
        </p:nvSpPr>
        <p:spPr>
          <a:xfrm>
            <a:off x="336404" y="1629594"/>
            <a:ext cx="11525542" cy="4412785"/>
          </a:xfrm>
          <a:prstGeom prst="rect"/>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31" compatLnSpc="1" forceAA="0" fromWordArt="0" horzOverflow="overflow" lIns="91461" numCol="1" rIns="91461" rot="0" rtlCol="0" spcCol="0" spcFirstLastPara="0" tIns="45731" vert="horz" vertOverflow="overflow" wrap="square">
            <a:prstTxWarp prst="textNoShape"/>
            <a:noAutofit/>
          </a:bodyPr>
          <a:p>
            <a:pPr algn="ctr"/>
            <a:endParaRPr altLang="en-US" lang="zh-CN"/>
          </a:p>
        </p:txBody>
      </p:sp>
      <p:sp>
        <p:nvSpPr>
          <p:cNvPr id="1049710" name="Rectangle 3"/>
          <p:cNvSpPr>
            <a:spLocks noChangeArrowheads="1"/>
          </p:cNvSpPr>
          <p:nvPr/>
        </p:nvSpPr>
        <p:spPr bwMode="auto">
          <a:xfrm>
            <a:off x="425127" y="1832463"/>
            <a:ext cx="11436819" cy="3421854"/>
          </a:xfrm>
          <a:prstGeom prst="rect"/>
          <a:noFill/>
          <a:ln w="9525">
            <a:noFill/>
            <a:miter lim="800000"/>
            <a:headEnd/>
            <a:tailEnd/>
          </a:ln>
        </p:spPr>
        <p:txBody>
          <a:bodyPr/>
          <a:p>
            <a:pPr>
              <a:lnSpc>
                <a:spcPct val="150000"/>
              </a:lnSpc>
            </a:pPr>
            <a:r>
              <a:rPr altLang="zh-CN" dirty="0" sz="2000" lang="en-US">
                <a:latin typeface="黑体" pitchFamily="2" charset="-122"/>
                <a:ea typeface="黑体" pitchFamily="2" charset="-122"/>
              </a:rPr>
              <a:t>(1)</a:t>
            </a:r>
            <a:r>
              <a:rPr altLang="en-US" dirty="0" sz="2000" lang="zh-CN">
                <a:latin typeface="黑体" pitchFamily="2" charset="-122"/>
                <a:ea typeface="黑体" pitchFamily="2" charset="-122"/>
              </a:rPr>
              <a:t>建立并且有效实施特种设备安全管理制度和高耗能特种设备节能管理制度、以及操作规程；</a:t>
            </a:r>
          </a:p>
          <a:p>
            <a:pPr>
              <a:lnSpc>
                <a:spcPct val="150000"/>
              </a:lnSpc>
            </a:pPr>
            <a:r>
              <a:rPr altLang="zh-CN" dirty="0" sz="2000" lang="en-US">
                <a:latin typeface="黑体" pitchFamily="2" charset="-122"/>
                <a:ea typeface="黑体" pitchFamily="2" charset="-122"/>
              </a:rPr>
              <a:t>(2)</a:t>
            </a:r>
            <a:r>
              <a:rPr altLang="en-US" dirty="0" sz="2000" lang="zh-CN">
                <a:latin typeface="黑体" pitchFamily="2" charset="-122"/>
                <a:ea typeface="黑体" pitchFamily="2" charset="-122"/>
              </a:rPr>
              <a:t>采购、使用取得许可生产（含设计、制造、安装、改造、修理），并且经检验合格的特种设备，不得采购超过设计使用年限的特种设备，禁止使用国家明令淘汰和已经报废的特种设备；</a:t>
            </a:r>
          </a:p>
          <a:p>
            <a:pPr>
              <a:lnSpc>
                <a:spcPct val="150000"/>
              </a:lnSpc>
            </a:pPr>
            <a:r>
              <a:rPr altLang="zh-CN" dirty="0" sz="2000" lang="en-US">
                <a:latin typeface="黑体" pitchFamily="2" charset="-122"/>
                <a:ea typeface="黑体" pitchFamily="2" charset="-122"/>
              </a:rPr>
              <a:t>(3)</a:t>
            </a:r>
            <a:r>
              <a:rPr altLang="en-US" dirty="0" sz="2000" lang="zh-CN">
                <a:latin typeface="黑体" pitchFamily="2" charset="-122"/>
                <a:ea typeface="黑体" pitchFamily="2" charset="-122"/>
              </a:rPr>
              <a:t>设置特种设备安全管理机构，配备相应的安全管理人员和作业人员，建立人员管理台账，开展安全与节能培训教育，保存人员培训记录；</a:t>
            </a:r>
          </a:p>
          <a:p>
            <a:pPr>
              <a:lnSpc>
                <a:spcPct val="150000"/>
              </a:lnSpc>
            </a:pPr>
            <a:r>
              <a:rPr altLang="zh-CN" dirty="0" sz="2000" lang="en-US">
                <a:latin typeface="黑体" pitchFamily="2" charset="-122"/>
                <a:ea typeface="黑体" pitchFamily="2" charset="-122"/>
              </a:rPr>
              <a:t>(4)</a:t>
            </a:r>
            <a:r>
              <a:rPr altLang="en-US" dirty="0" sz="2000" lang="zh-CN">
                <a:latin typeface="黑体" pitchFamily="2" charset="-122"/>
                <a:ea typeface="黑体" pitchFamily="2" charset="-122"/>
              </a:rPr>
              <a:t>办理使用登记，领取</a:t>
            </a:r>
            <a:r>
              <a:rPr altLang="zh-CN" dirty="0" sz="2000" lang="en-US">
                <a:latin typeface="黑体" pitchFamily="2" charset="-122"/>
                <a:ea typeface="黑体" pitchFamily="2" charset="-122"/>
              </a:rPr>
              <a:t>《</a:t>
            </a:r>
            <a:r>
              <a:rPr altLang="en-US" dirty="0" sz="2000" lang="zh-CN">
                <a:latin typeface="黑体" pitchFamily="2" charset="-122"/>
                <a:ea typeface="黑体" pitchFamily="2" charset="-122"/>
              </a:rPr>
              <a:t>特种设备使用登记证</a:t>
            </a:r>
            <a:r>
              <a:rPr altLang="zh-CN" dirty="0" sz="2000" lang="en-US">
                <a:latin typeface="黑体" pitchFamily="2" charset="-122"/>
                <a:ea typeface="黑体" pitchFamily="2" charset="-122"/>
              </a:rPr>
              <a:t>》</a:t>
            </a:r>
            <a:r>
              <a:rPr altLang="en-US" dirty="0" sz="2000" lang="zh-CN">
                <a:latin typeface="黑体" pitchFamily="2" charset="-122"/>
                <a:ea typeface="黑体" pitchFamily="2" charset="-122"/>
              </a:rPr>
              <a:t>，设备注销时交回使用登记证；</a:t>
            </a:r>
            <a:endParaRPr altLang="zh-CN" dirty="0" sz="2000" lang="en-US">
              <a:latin typeface="黑体" pitchFamily="2" charset="-122"/>
              <a:ea typeface="黑体" pitchFamily="2" charset="-122"/>
            </a:endParaRPr>
          </a:p>
          <a:p>
            <a:pPr>
              <a:lnSpc>
                <a:spcPct val="150000"/>
              </a:lnSpc>
            </a:pPr>
            <a:r>
              <a:rPr altLang="zh-CN" dirty="0" sz="2000" lang="en-US">
                <a:latin typeface="黑体" pitchFamily="2" charset="-122"/>
                <a:ea typeface="黑体" pitchFamily="2" charset="-122"/>
              </a:rPr>
              <a:t>(5)</a:t>
            </a:r>
            <a:r>
              <a:rPr altLang="en-US" dirty="0" sz="2000" lang="zh-CN">
                <a:latin typeface="黑体" pitchFamily="2" charset="-122"/>
                <a:ea typeface="黑体" pitchFamily="2" charset="-122"/>
              </a:rPr>
              <a:t>建立特种设备台账及技术档案；</a:t>
            </a:r>
          </a:p>
          <a:p>
            <a:pPr>
              <a:lnSpc>
                <a:spcPct val="150000"/>
              </a:lnSpc>
            </a:pPr>
            <a:r>
              <a:rPr altLang="zh-CN" dirty="0" sz="2000" lang="en-US">
                <a:latin typeface="黑体" pitchFamily="2" charset="-122"/>
                <a:ea typeface="黑体" pitchFamily="2" charset="-122"/>
              </a:rPr>
              <a:t>(6)</a:t>
            </a:r>
            <a:r>
              <a:rPr altLang="en-US" dirty="0" sz="2000" lang="zh-CN">
                <a:latin typeface="黑体" pitchFamily="2" charset="-122"/>
                <a:ea typeface="黑体" pitchFamily="2" charset="-122"/>
              </a:rPr>
              <a:t>对特种设备作业人员作业情况进行检查，及时纠正违章作业行为；</a:t>
            </a:r>
          </a:p>
          <a:p>
            <a:pPr>
              <a:lnSpc>
                <a:spcPct val="150000"/>
              </a:lnSpc>
            </a:pPr>
            <a:endParaRPr altLang="en-US" dirty="0" sz="2000" lang="zh-CN">
              <a:latin typeface="黑体" pitchFamily="2" charset="-122"/>
              <a:ea typeface="黑体" pitchFamily="2" charset="-122"/>
            </a:endParaRPr>
          </a:p>
        </p:txBody>
      </p:sp>
      <p:sp>
        <p:nvSpPr>
          <p:cNvPr id="1049711" name="TextBox 23"/>
          <p:cNvSpPr txBox="1"/>
          <p:nvPr/>
        </p:nvSpPr>
        <p:spPr>
          <a:xfrm>
            <a:off x="2241768" y="381294"/>
            <a:ext cx="4881400" cy="523305"/>
          </a:xfrm>
          <a:prstGeom prst="rect"/>
          <a:noFill/>
          <a:ln>
            <a:noFill/>
          </a:ln>
        </p:spPr>
        <p:txBody>
          <a:bodyPr anchor="ctr" anchorCtr="0" bIns="45713" compatLnSpc="1" lIns="91425" numCol="1" rIns="91425" rtlCol="0" tIns="45713" vert="horz" wrap="square">
            <a:spAutoFit/>
          </a:bodyPr>
          <a:lstStyle>
            <a:lvl1pPr>
              <a:defRPr b="1" sz="2800">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fontAlgn="base" marL="457200">
              <a:spcBef>
                <a:spcPct val="0"/>
              </a:spcBef>
              <a:spcAft>
                <a:spcPct val="0"/>
              </a:spcAft>
              <a:defRPr sz="2400">
                <a:solidFill>
                  <a:schemeClr val="tx2"/>
                </a:solidFill>
                <a:ea typeface="微软雅黑" panose="020B0503020204020204" pitchFamily="34" charset="-122"/>
              </a:defRPr>
            </a:lvl6pPr>
            <a:lvl7pPr fontAlgn="base" marL="914400">
              <a:spcBef>
                <a:spcPct val="0"/>
              </a:spcBef>
              <a:spcAft>
                <a:spcPct val="0"/>
              </a:spcAft>
              <a:defRPr sz="2400">
                <a:solidFill>
                  <a:schemeClr val="tx2"/>
                </a:solidFill>
                <a:ea typeface="微软雅黑" panose="020B0503020204020204" pitchFamily="34" charset="-122"/>
              </a:defRPr>
            </a:lvl7pPr>
            <a:lvl8pPr fontAlgn="base" marL="1371600">
              <a:spcBef>
                <a:spcPct val="0"/>
              </a:spcBef>
              <a:spcAft>
                <a:spcPct val="0"/>
              </a:spcAft>
              <a:defRPr sz="2400">
                <a:solidFill>
                  <a:schemeClr val="tx2"/>
                </a:solidFill>
                <a:ea typeface="微软雅黑" panose="020B0503020204020204" pitchFamily="34" charset="-122"/>
              </a:defRPr>
            </a:lvl8pPr>
            <a:lvl9pPr fontAlgn="base" marL="1828800">
              <a:spcBef>
                <a:spcPct val="0"/>
              </a:spcBef>
              <a:spcAft>
                <a:spcPct val="0"/>
              </a:spcAft>
              <a:defRPr sz="2400">
                <a:solidFill>
                  <a:schemeClr val="tx2"/>
                </a:solidFill>
                <a:ea typeface="微软雅黑" panose="020B0503020204020204" pitchFamily="34" charset="-122"/>
              </a:defRPr>
            </a:lvl9pPr>
          </a:lstStyle>
          <a:p>
            <a:pPr defTabSz="914217"/>
            <a:r>
              <a:rPr altLang="en-US" dirty="0" sz="2801" kern="0" lang="zh-CN">
                <a:solidFill>
                  <a:schemeClr val="tx1">
                    <a:lumMod val="65000"/>
                    <a:lumOff val="35000"/>
                  </a:schemeClr>
                </a:solidFill>
                <a:latin typeface="微软雅黑" panose="020B0503020204020204" pitchFamily="34" charset="-122"/>
                <a:ea typeface="微软雅黑" panose="020B0503020204020204" pitchFamily="34" charset="-122"/>
              </a:rPr>
              <a:t>二、特种设备使用管理要求</a:t>
            </a:r>
          </a:p>
        </p:txBody>
      </p:sp>
      <p:grpSp>
        <p:nvGrpSpPr>
          <p:cNvPr id="285" name="组合 4"/>
          <p:cNvGrpSpPr/>
          <p:nvPr/>
        </p:nvGrpSpPr>
        <p:grpSpPr>
          <a:xfrm>
            <a:off x="380038" y="442944"/>
            <a:ext cx="1735402" cy="428158"/>
            <a:chOff x="157476" y="152440"/>
            <a:chExt cx="2474408" cy="847436"/>
          </a:xfrm>
        </p:grpSpPr>
        <p:sp>
          <p:nvSpPr>
            <p:cNvPr id="1049712" name="Freeform 24"/>
            <p:cNvSpPr/>
            <p:nvPr/>
          </p:nvSpPr>
          <p:spPr>
            <a:xfrm>
              <a:off x="1332597" y="152440"/>
              <a:ext cx="1299287" cy="847436"/>
            </a:xfrm>
            <a:custGeom>
              <a:avLst/>
              <a:ahLst/>
              <a:cxnLst>
                <a:cxn ang="0">
                  <a:pos x="448270" y="0"/>
                </a:cxn>
                <a:cxn ang="0">
                  <a:pos x="2349604" y="0"/>
                </a:cxn>
                <a:cxn ang="0">
                  <a:pos x="2374000" y="55145"/>
                </a:cxn>
                <a:cxn ang="0">
                  <a:pos x="1989769" y="1497335"/>
                </a:cxn>
                <a:cxn ang="0">
                  <a:pos x="1934879" y="1553246"/>
                </a:cxn>
                <a:cxn ang="0">
                  <a:pos x="33544" y="1553246"/>
                </a:cxn>
                <a:cxn ang="0">
                  <a:pos x="8386" y="1497335"/>
                </a:cxn>
                <a:cxn ang="0">
                  <a:pos x="393380" y="55145"/>
                </a:cxn>
                <a:cxn ang="0">
                  <a:pos x="448270" y="0"/>
                </a:cxn>
              </a:cxnLst>
              <a:rect l="0" t="0" r="0" b="0"/>
              <a:pathLst>
                <a:path w="3125" h="2028">
                  <a:moveTo>
                    <a:pt x="588" y="0"/>
                  </a:moveTo>
                  <a:lnTo>
                    <a:pt x="3082" y="0"/>
                  </a:lnTo>
                  <a:cubicBezTo>
                    <a:pt x="3110" y="0"/>
                    <a:pt x="3125" y="32"/>
                    <a:pt x="3114" y="72"/>
                  </a:cubicBezTo>
                  <a:lnTo>
                    <a:pt x="2610" y="1955"/>
                  </a:lnTo>
                  <a:cubicBezTo>
                    <a:pt x="2599" y="1995"/>
                    <a:pt x="2567" y="2028"/>
                    <a:pt x="2538" y="2028"/>
                  </a:cubicBezTo>
                  <a:lnTo>
                    <a:pt x="44" y="2028"/>
                  </a:lnTo>
                  <a:cubicBezTo>
                    <a:pt x="15" y="2028"/>
                    <a:pt x="0" y="1995"/>
                    <a:pt x="11" y="1955"/>
                  </a:cubicBezTo>
                  <a:lnTo>
                    <a:pt x="516" y="72"/>
                  </a:lnTo>
                  <a:cubicBezTo>
                    <a:pt x="527" y="32"/>
                    <a:pt x="559" y="0"/>
                    <a:pt x="588" y="0"/>
                  </a:cubicBezTo>
                  <a:close/>
                </a:path>
              </a:pathLst>
            </a:custGeom>
            <a:solidFill>
              <a:srgbClr val="4BAF32"/>
            </a:solidFill>
            <a:ln w="9525">
              <a:noFill/>
            </a:ln>
          </p:spPr>
          <p:txBody>
            <a:bodyPr/>
            <a:p>
              <a:endParaRPr altLang="en-US" dirty="0" sz="1400" lang="zh-CN">
                <a:ea typeface="微软雅黑" panose="020B0503020204020204" pitchFamily="34" charset="-122"/>
              </a:endParaRPr>
            </a:p>
          </p:txBody>
        </p:sp>
        <p:sp>
          <p:nvSpPr>
            <p:cNvPr id="1049713" name="Freeform 22"/>
            <p:cNvSpPr/>
            <p:nvPr/>
          </p:nvSpPr>
          <p:spPr>
            <a:xfrm>
              <a:off x="157476" y="152440"/>
              <a:ext cx="1298421" cy="846571"/>
            </a:xfrm>
            <a:custGeom>
              <a:avLst/>
              <a:ahLst/>
              <a:cxnLst>
                <a:cxn ang="0">
                  <a:pos x="448114" y="0"/>
                </a:cxn>
                <a:cxn ang="0">
                  <a:pos x="2346501" y="0"/>
                </a:cxn>
                <a:cxn ang="0">
                  <a:pos x="2372412" y="56677"/>
                </a:cxn>
                <a:cxn ang="0">
                  <a:pos x="1988314" y="1496569"/>
                </a:cxn>
                <a:cxn ang="0">
                  <a:pos x="1932681" y="1553246"/>
                </a:cxn>
                <a:cxn ang="0">
                  <a:pos x="33532" y="1553246"/>
                </a:cxn>
                <a:cxn ang="0">
                  <a:pos x="8383" y="1496569"/>
                </a:cxn>
                <a:cxn ang="0">
                  <a:pos x="392481" y="56677"/>
                </a:cxn>
                <a:cxn ang="0">
                  <a:pos x="448114" y="0"/>
                </a:cxn>
              </a:cxnLst>
              <a:rect l="0" t="0" r="0" b="0"/>
              <a:pathLst>
                <a:path w="3124" h="2028">
                  <a:moveTo>
                    <a:pt x="588" y="0"/>
                  </a:moveTo>
                  <a:lnTo>
                    <a:pt x="3079" y="0"/>
                  </a:lnTo>
                  <a:cubicBezTo>
                    <a:pt x="3109" y="0"/>
                    <a:pt x="3124" y="33"/>
                    <a:pt x="3113" y="74"/>
                  </a:cubicBezTo>
                  <a:lnTo>
                    <a:pt x="2609" y="1954"/>
                  </a:lnTo>
                  <a:cubicBezTo>
                    <a:pt x="2598" y="1994"/>
                    <a:pt x="2565" y="2028"/>
                    <a:pt x="2536" y="2028"/>
                  </a:cubicBezTo>
                  <a:lnTo>
                    <a:pt x="44" y="2028"/>
                  </a:lnTo>
                  <a:cubicBezTo>
                    <a:pt x="15" y="2028"/>
                    <a:pt x="0" y="1994"/>
                    <a:pt x="11" y="1954"/>
                  </a:cubicBezTo>
                  <a:lnTo>
                    <a:pt x="515" y="74"/>
                  </a:lnTo>
                  <a:cubicBezTo>
                    <a:pt x="526" y="33"/>
                    <a:pt x="559" y="0"/>
                    <a:pt x="588" y="0"/>
                  </a:cubicBezTo>
                  <a:close/>
                </a:path>
              </a:pathLst>
            </a:custGeom>
            <a:solidFill>
              <a:srgbClr val="004B7D"/>
            </a:solidFill>
            <a:ln w="9525">
              <a:noFill/>
            </a:ln>
          </p:spPr>
          <p:txBody>
            <a:bodyPr/>
            <a:p>
              <a:endParaRPr altLang="en-US" dirty="0" sz="1400" lang="zh-CN">
                <a:ea typeface="微软雅黑" panose="020B0503020204020204" pitchFamily="34" charset="-122"/>
              </a:endParaRPr>
            </a:p>
          </p:txBody>
        </p:sp>
      </p:grpSp>
      <p:sp>
        <p:nvSpPr>
          <p:cNvPr id="1049714" name="Freeform 29"/>
          <p:cNvSpPr/>
          <p:nvPr/>
        </p:nvSpPr>
        <p:spPr>
          <a:xfrm>
            <a:off x="1531888" y="576044"/>
            <a:ext cx="259717" cy="197584"/>
          </a:xfrm>
          <a:custGeom>
            <a:avLst/>
            <a:ahLst/>
            <a:cxnLst>
              <a:cxn ang="0">
                <a:pos x="663631" y="247672"/>
              </a:cxn>
              <a:cxn ang="0">
                <a:pos x="593534" y="318216"/>
              </a:cxn>
              <a:cxn ang="0">
                <a:pos x="406103" y="506078"/>
              </a:cxn>
              <a:cxn ang="0">
                <a:pos x="266671" y="506078"/>
              </a:cxn>
              <a:cxn ang="0">
                <a:pos x="473913" y="297513"/>
              </a:cxn>
              <a:cxn ang="0">
                <a:pos x="0" y="297513"/>
              </a:cxn>
              <a:cxn ang="0">
                <a:pos x="0" y="197830"/>
              </a:cxn>
              <a:cxn ang="0">
                <a:pos x="473913" y="197830"/>
              </a:cxn>
              <a:cxn ang="0">
                <a:pos x="278100" y="0"/>
              </a:cxn>
              <a:cxn ang="0">
                <a:pos x="417531" y="0"/>
              </a:cxn>
              <a:cxn ang="0">
                <a:pos x="593534" y="177127"/>
              </a:cxn>
              <a:cxn ang="0">
                <a:pos x="663631" y="247672"/>
              </a:cxn>
            </a:cxnLst>
            <a:rect l="0" t="0" r="0" b="0"/>
            <a:pathLst>
              <a:path w="871" h="660">
                <a:moveTo>
                  <a:pt x="871" y="323"/>
                </a:moveTo>
                <a:lnTo>
                  <a:pt x="779" y="415"/>
                </a:lnTo>
                <a:lnTo>
                  <a:pt x="533" y="660"/>
                </a:lnTo>
                <a:lnTo>
                  <a:pt x="350" y="660"/>
                </a:lnTo>
                <a:lnTo>
                  <a:pt x="622" y="388"/>
                </a:lnTo>
                <a:lnTo>
                  <a:pt x="0" y="388"/>
                </a:lnTo>
                <a:lnTo>
                  <a:pt x="0" y="258"/>
                </a:lnTo>
                <a:lnTo>
                  <a:pt x="622" y="258"/>
                </a:lnTo>
                <a:lnTo>
                  <a:pt x="365" y="0"/>
                </a:lnTo>
                <a:lnTo>
                  <a:pt x="548" y="0"/>
                </a:lnTo>
                <a:lnTo>
                  <a:pt x="779" y="231"/>
                </a:lnTo>
                <a:lnTo>
                  <a:pt x="871" y="323"/>
                </a:lnTo>
                <a:close/>
              </a:path>
            </a:pathLst>
          </a:custGeom>
          <a:solidFill>
            <a:srgbClr val="FFFFFF"/>
          </a:solidFill>
          <a:ln w="9525">
            <a:noFill/>
          </a:ln>
        </p:spPr>
        <p:txBody>
          <a:bodyPr/>
          <a:p>
            <a:endParaRPr altLang="en-US" dirty="0" sz="1400" lang="zh-CN">
              <a:ea typeface="微软雅黑" panose="020B0503020204020204" pitchFamily="34" charset="-122"/>
            </a:endParaRPr>
          </a:p>
        </p:txBody>
      </p:sp>
      <p:sp>
        <p:nvSpPr>
          <p:cNvPr id="1049715" name="TextBox 23"/>
          <p:cNvSpPr txBox="1"/>
          <p:nvPr/>
        </p:nvSpPr>
        <p:spPr>
          <a:xfrm>
            <a:off x="495546" y="519542"/>
            <a:ext cx="877779" cy="307811"/>
          </a:xfrm>
          <a:prstGeom prst="rect"/>
          <a:noFill/>
          <a:ln>
            <a:noFill/>
          </a:ln>
        </p:spPr>
        <p:txBody>
          <a:bodyPr anchor="ctr" anchorCtr="0" bIns="45713" compatLnSpc="1" lIns="91425" numCol="1" rIns="91425" rtlCol="0" tIns="45713" vert="horz" wrap="square">
            <a:spAutoFit/>
          </a:bodyPr>
          <a:lstStyle>
            <a:lvl1pPr>
              <a:defRPr b="1" sz="2800">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fontAlgn="base" marL="457200">
              <a:spcBef>
                <a:spcPct val="0"/>
              </a:spcBef>
              <a:spcAft>
                <a:spcPct val="0"/>
              </a:spcAft>
              <a:defRPr sz="2400">
                <a:solidFill>
                  <a:schemeClr val="tx2"/>
                </a:solidFill>
                <a:ea typeface="微软雅黑" panose="020B0503020204020204" pitchFamily="34" charset="-122"/>
              </a:defRPr>
            </a:lvl6pPr>
            <a:lvl7pPr fontAlgn="base" marL="914400">
              <a:spcBef>
                <a:spcPct val="0"/>
              </a:spcBef>
              <a:spcAft>
                <a:spcPct val="0"/>
              </a:spcAft>
              <a:defRPr sz="2400">
                <a:solidFill>
                  <a:schemeClr val="tx2"/>
                </a:solidFill>
                <a:ea typeface="微软雅黑" panose="020B0503020204020204" pitchFamily="34" charset="-122"/>
              </a:defRPr>
            </a:lvl7pPr>
            <a:lvl8pPr fontAlgn="base" marL="1371600">
              <a:spcBef>
                <a:spcPct val="0"/>
              </a:spcBef>
              <a:spcAft>
                <a:spcPct val="0"/>
              </a:spcAft>
              <a:defRPr sz="2400">
                <a:solidFill>
                  <a:schemeClr val="tx2"/>
                </a:solidFill>
                <a:ea typeface="微软雅黑" panose="020B0503020204020204" pitchFamily="34" charset="-122"/>
              </a:defRPr>
            </a:lvl8pPr>
            <a:lvl9pPr fontAlgn="base" marL="1828800">
              <a:spcBef>
                <a:spcPct val="0"/>
              </a:spcBef>
              <a:spcAft>
                <a:spcPct val="0"/>
              </a:spcAft>
              <a:defRPr sz="2400">
                <a:solidFill>
                  <a:schemeClr val="tx2"/>
                </a:solidFill>
                <a:ea typeface="微软雅黑" panose="020B0503020204020204" pitchFamily="34" charset="-122"/>
              </a:defRPr>
            </a:lvl9pPr>
          </a:lstStyle>
          <a:p>
            <a:pPr defTabSz="914217"/>
            <a:r>
              <a:rPr altLang="zh-CN" dirty="0" sz="1400" kern="0" lang="en-US">
                <a:solidFill>
                  <a:srgbClr val="FFFFFF"/>
                </a:solidFill>
                <a:latin typeface="微软雅黑" panose="020B0503020204020204" pitchFamily="34" charset="-122"/>
                <a:ea typeface="微软雅黑" panose="020B0503020204020204" pitchFamily="34" charset="-122"/>
              </a:rPr>
              <a:t>LOGO</a:t>
            </a:r>
            <a:endParaRPr altLang="en-US" dirty="0" sz="1400" kern="0" lang="zh-CN">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286" name=""/>
        <p:cNvGrpSpPr/>
        <p:nvPr/>
      </p:nvGrpSpPr>
      <p:grpSpPr>
        <a:xfrm>
          <a:off x="0" y="0"/>
          <a:ext cx="0" cy="0"/>
          <a:chOff x="0" y="0"/>
          <a:chExt cx="0" cy="0"/>
        </a:xfrm>
      </p:grpSpPr>
      <p:sp>
        <p:nvSpPr>
          <p:cNvPr id="1049716" name="矩形 9"/>
          <p:cNvSpPr/>
          <p:nvPr/>
        </p:nvSpPr>
        <p:spPr>
          <a:xfrm>
            <a:off x="194519" y="1657923"/>
            <a:ext cx="11525542" cy="4412785"/>
          </a:xfrm>
          <a:prstGeom prst="rect"/>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31" compatLnSpc="1" forceAA="0" fromWordArt="0" horzOverflow="overflow" lIns="91461" numCol="1" rIns="91461" rot="0" rtlCol="0" spcCol="0" spcFirstLastPara="0" tIns="45731" vert="horz" vertOverflow="overflow" wrap="square">
            <a:prstTxWarp prst="textNoShape"/>
            <a:noAutofit/>
          </a:bodyPr>
          <a:p>
            <a:pPr algn="ctr"/>
            <a:endParaRPr altLang="en-US" lang="zh-CN"/>
          </a:p>
        </p:txBody>
      </p:sp>
      <p:sp>
        <p:nvSpPr>
          <p:cNvPr id="1049717" name="Rectangle 3"/>
          <p:cNvSpPr>
            <a:spLocks noChangeArrowheads="1"/>
          </p:cNvSpPr>
          <p:nvPr/>
        </p:nvSpPr>
        <p:spPr bwMode="auto">
          <a:xfrm>
            <a:off x="635034" y="2055528"/>
            <a:ext cx="10930181" cy="3387979"/>
          </a:xfrm>
          <a:prstGeom prst="rect"/>
          <a:noFill/>
          <a:ln w="9525">
            <a:noFill/>
            <a:miter lim="800000"/>
            <a:headEnd/>
            <a:tailEnd/>
          </a:ln>
        </p:spPr>
        <p:txBody>
          <a:bodyPr/>
          <a:p>
            <a:pPr>
              <a:lnSpc>
                <a:spcPct val="150000"/>
              </a:lnSpc>
            </a:pPr>
            <a:r>
              <a:rPr altLang="zh-CN" dirty="0" sz="2000" lang="en-US">
                <a:latin typeface="黑体" pitchFamily="2" charset="-122"/>
                <a:ea typeface="黑体" pitchFamily="2" charset="-122"/>
              </a:rPr>
              <a:t>(7)</a:t>
            </a:r>
            <a:r>
              <a:rPr altLang="en-US" dirty="0" sz="2000" lang="zh-CN">
                <a:latin typeface="黑体" pitchFamily="2" charset="-122"/>
                <a:ea typeface="黑体" pitchFamily="2" charset="-122"/>
              </a:rPr>
              <a:t> 对在用特种设备进行经常性维护保养和定期自行检查，及时排查和消除事故隐患，对在用特种设备的安全附件、安全保护装置及其附属仪器仪表进行定期校验（检定、校准、下同）、检修，及时提出定期检验和能效测试申请，接受定期检验和能效测试，并且做好相关配合工作；</a:t>
            </a:r>
            <a:endParaRPr altLang="zh-CN" dirty="0" sz="2000" lang="en-US">
              <a:latin typeface="黑体" pitchFamily="2" charset="-122"/>
              <a:ea typeface="黑体" pitchFamily="2" charset="-122"/>
            </a:endParaRPr>
          </a:p>
          <a:p>
            <a:pPr>
              <a:lnSpc>
                <a:spcPct val="150000"/>
              </a:lnSpc>
            </a:pPr>
            <a:r>
              <a:rPr altLang="en-US" dirty="0" sz="2000" lang="zh-CN">
                <a:latin typeface="黑体" pitchFamily="2" charset="-122"/>
                <a:ea typeface="黑体" pitchFamily="2" charset="-122"/>
              </a:rPr>
              <a:t>（</a:t>
            </a:r>
            <a:r>
              <a:rPr altLang="zh-CN" dirty="0" sz="2000" lang="en-US">
                <a:latin typeface="黑体" pitchFamily="2" charset="-122"/>
                <a:ea typeface="黑体" pitchFamily="2" charset="-122"/>
              </a:rPr>
              <a:t>8</a:t>
            </a:r>
            <a:r>
              <a:rPr altLang="en-US" dirty="0" sz="2000" lang="zh-CN">
                <a:latin typeface="黑体" pitchFamily="2" charset="-122"/>
                <a:ea typeface="黑体" pitchFamily="2" charset="-122"/>
              </a:rPr>
              <a:t>）制定特种设备事故应急专项预案，定期进行应急演练；发生事故及时上报，配合事故调查处理等；</a:t>
            </a:r>
            <a:endParaRPr altLang="zh-CN" dirty="0" sz="2000" lang="en-US">
              <a:latin typeface="黑体" pitchFamily="2" charset="-122"/>
              <a:ea typeface="黑体" pitchFamily="2" charset="-122"/>
            </a:endParaRPr>
          </a:p>
          <a:p>
            <a:pPr>
              <a:lnSpc>
                <a:spcPct val="150000"/>
              </a:lnSpc>
            </a:pPr>
            <a:r>
              <a:rPr altLang="en-US" dirty="0" sz="2000" lang="zh-CN">
                <a:latin typeface="黑体" pitchFamily="2" charset="-122"/>
                <a:ea typeface="黑体" pitchFamily="2" charset="-122"/>
              </a:rPr>
              <a:t>（</a:t>
            </a:r>
            <a:r>
              <a:rPr altLang="zh-CN" dirty="0" sz="2000" lang="en-US">
                <a:latin typeface="黑体" pitchFamily="2" charset="-122"/>
                <a:ea typeface="黑体" pitchFamily="2" charset="-122"/>
              </a:rPr>
              <a:t>9</a:t>
            </a:r>
            <a:r>
              <a:rPr altLang="en-US" dirty="0" sz="2000" lang="zh-CN">
                <a:latin typeface="黑体" pitchFamily="2" charset="-122"/>
                <a:ea typeface="黑体" pitchFamily="2" charset="-122"/>
              </a:rPr>
              <a:t>）保证特种设备安全、节能必要的投入；</a:t>
            </a:r>
            <a:endParaRPr altLang="zh-CN" dirty="0" sz="2000" lang="en-US">
              <a:latin typeface="黑体" pitchFamily="2" charset="-122"/>
              <a:ea typeface="黑体" pitchFamily="2" charset="-122"/>
            </a:endParaRPr>
          </a:p>
          <a:p>
            <a:pPr>
              <a:lnSpc>
                <a:spcPct val="150000"/>
              </a:lnSpc>
            </a:pPr>
            <a:r>
              <a:rPr altLang="en-US" dirty="0" sz="2000" lang="zh-CN">
                <a:latin typeface="黑体" pitchFamily="2" charset="-122"/>
                <a:ea typeface="黑体" pitchFamily="2" charset="-122"/>
              </a:rPr>
              <a:t>（</a:t>
            </a:r>
            <a:r>
              <a:rPr altLang="zh-CN" dirty="0" sz="2000" lang="en-US">
                <a:latin typeface="黑体" pitchFamily="2" charset="-122"/>
                <a:ea typeface="黑体" pitchFamily="2" charset="-122"/>
              </a:rPr>
              <a:t>10</a:t>
            </a:r>
            <a:r>
              <a:rPr altLang="en-US" dirty="0" sz="2000" lang="zh-CN">
                <a:latin typeface="黑体" pitchFamily="2" charset="-122"/>
                <a:ea typeface="黑体" pitchFamily="2" charset="-122"/>
              </a:rPr>
              <a:t>）法律、法规规定的其他义务。</a:t>
            </a:r>
            <a:endParaRPr altLang="zh-CN" dirty="0" sz="2000" lang="en-US">
              <a:latin typeface="黑体" pitchFamily="2" charset="-122"/>
              <a:ea typeface="黑体" pitchFamily="2" charset="-122"/>
            </a:endParaRPr>
          </a:p>
          <a:p>
            <a:pPr>
              <a:lnSpc>
                <a:spcPct val="150000"/>
              </a:lnSpc>
            </a:pPr>
            <a:r>
              <a:rPr altLang="en-US" dirty="0" sz="2000" lang="zh-CN">
                <a:latin typeface="黑体" pitchFamily="2" charset="-122"/>
                <a:ea typeface="黑体" pitchFamily="2" charset="-122"/>
              </a:rPr>
              <a:t>使用单位应当接受特种设备安全监管部门依法实施的监督检查。</a:t>
            </a:r>
          </a:p>
          <a:p>
            <a:pPr>
              <a:lnSpc>
                <a:spcPct val="150000"/>
              </a:lnSpc>
            </a:pPr>
            <a:endParaRPr altLang="en-US" dirty="0" sz="2000" lang="zh-CN">
              <a:latin typeface="黑体" pitchFamily="2" charset="-122"/>
              <a:ea typeface="黑体" pitchFamily="2" charset="-122"/>
            </a:endParaRPr>
          </a:p>
        </p:txBody>
      </p:sp>
      <p:sp>
        <p:nvSpPr>
          <p:cNvPr id="1049718" name="TextBox 23"/>
          <p:cNvSpPr txBox="1"/>
          <p:nvPr/>
        </p:nvSpPr>
        <p:spPr>
          <a:xfrm>
            <a:off x="2241768" y="381294"/>
            <a:ext cx="4881400" cy="523305"/>
          </a:xfrm>
          <a:prstGeom prst="rect"/>
          <a:noFill/>
          <a:ln>
            <a:noFill/>
          </a:ln>
        </p:spPr>
        <p:txBody>
          <a:bodyPr anchor="ctr" anchorCtr="0" bIns="45713" compatLnSpc="1" lIns="91425" numCol="1" rIns="91425" rtlCol="0" tIns="45713" vert="horz" wrap="square">
            <a:spAutoFit/>
          </a:bodyPr>
          <a:lstStyle>
            <a:lvl1pPr>
              <a:defRPr b="1" sz="2800">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fontAlgn="base" marL="457200">
              <a:spcBef>
                <a:spcPct val="0"/>
              </a:spcBef>
              <a:spcAft>
                <a:spcPct val="0"/>
              </a:spcAft>
              <a:defRPr sz="2400">
                <a:solidFill>
                  <a:schemeClr val="tx2"/>
                </a:solidFill>
                <a:ea typeface="微软雅黑" panose="020B0503020204020204" pitchFamily="34" charset="-122"/>
              </a:defRPr>
            </a:lvl6pPr>
            <a:lvl7pPr fontAlgn="base" marL="914400">
              <a:spcBef>
                <a:spcPct val="0"/>
              </a:spcBef>
              <a:spcAft>
                <a:spcPct val="0"/>
              </a:spcAft>
              <a:defRPr sz="2400">
                <a:solidFill>
                  <a:schemeClr val="tx2"/>
                </a:solidFill>
                <a:ea typeface="微软雅黑" panose="020B0503020204020204" pitchFamily="34" charset="-122"/>
              </a:defRPr>
            </a:lvl7pPr>
            <a:lvl8pPr fontAlgn="base" marL="1371600">
              <a:spcBef>
                <a:spcPct val="0"/>
              </a:spcBef>
              <a:spcAft>
                <a:spcPct val="0"/>
              </a:spcAft>
              <a:defRPr sz="2400">
                <a:solidFill>
                  <a:schemeClr val="tx2"/>
                </a:solidFill>
                <a:ea typeface="微软雅黑" panose="020B0503020204020204" pitchFamily="34" charset="-122"/>
              </a:defRPr>
            </a:lvl8pPr>
            <a:lvl9pPr fontAlgn="base" marL="1828800">
              <a:spcBef>
                <a:spcPct val="0"/>
              </a:spcBef>
              <a:spcAft>
                <a:spcPct val="0"/>
              </a:spcAft>
              <a:defRPr sz="2400">
                <a:solidFill>
                  <a:schemeClr val="tx2"/>
                </a:solidFill>
                <a:ea typeface="微软雅黑" panose="020B0503020204020204" pitchFamily="34" charset="-122"/>
              </a:defRPr>
            </a:lvl9pPr>
          </a:lstStyle>
          <a:p>
            <a:pPr defTabSz="914217"/>
            <a:r>
              <a:rPr altLang="en-US" dirty="0" sz="2801" kern="0" lang="zh-CN">
                <a:solidFill>
                  <a:schemeClr val="tx1">
                    <a:lumMod val="65000"/>
                    <a:lumOff val="35000"/>
                  </a:schemeClr>
                </a:solidFill>
                <a:latin typeface="微软雅黑" panose="020B0503020204020204" pitchFamily="34" charset="-122"/>
                <a:ea typeface="微软雅黑" panose="020B0503020204020204" pitchFamily="34" charset="-122"/>
              </a:rPr>
              <a:t>二、特种设备使用管理要求</a:t>
            </a:r>
          </a:p>
        </p:txBody>
      </p:sp>
      <p:grpSp>
        <p:nvGrpSpPr>
          <p:cNvPr id="287" name="组合 4"/>
          <p:cNvGrpSpPr/>
          <p:nvPr/>
        </p:nvGrpSpPr>
        <p:grpSpPr>
          <a:xfrm>
            <a:off x="380038" y="442944"/>
            <a:ext cx="1735402" cy="428158"/>
            <a:chOff x="157476" y="152440"/>
            <a:chExt cx="2474408" cy="847436"/>
          </a:xfrm>
        </p:grpSpPr>
        <p:sp>
          <p:nvSpPr>
            <p:cNvPr id="1049719" name="Freeform 24"/>
            <p:cNvSpPr/>
            <p:nvPr/>
          </p:nvSpPr>
          <p:spPr>
            <a:xfrm>
              <a:off x="1332597" y="152440"/>
              <a:ext cx="1299287" cy="847436"/>
            </a:xfrm>
            <a:custGeom>
              <a:avLst/>
              <a:ahLst/>
              <a:cxnLst>
                <a:cxn ang="0">
                  <a:pos x="448270" y="0"/>
                </a:cxn>
                <a:cxn ang="0">
                  <a:pos x="2349604" y="0"/>
                </a:cxn>
                <a:cxn ang="0">
                  <a:pos x="2374000" y="55145"/>
                </a:cxn>
                <a:cxn ang="0">
                  <a:pos x="1989769" y="1497335"/>
                </a:cxn>
                <a:cxn ang="0">
                  <a:pos x="1934879" y="1553246"/>
                </a:cxn>
                <a:cxn ang="0">
                  <a:pos x="33544" y="1553246"/>
                </a:cxn>
                <a:cxn ang="0">
                  <a:pos x="8386" y="1497335"/>
                </a:cxn>
                <a:cxn ang="0">
                  <a:pos x="393380" y="55145"/>
                </a:cxn>
                <a:cxn ang="0">
                  <a:pos x="448270" y="0"/>
                </a:cxn>
              </a:cxnLst>
              <a:rect l="0" t="0" r="0" b="0"/>
              <a:pathLst>
                <a:path w="3125" h="2028">
                  <a:moveTo>
                    <a:pt x="588" y="0"/>
                  </a:moveTo>
                  <a:lnTo>
                    <a:pt x="3082" y="0"/>
                  </a:lnTo>
                  <a:cubicBezTo>
                    <a:pt x="3110" y="0"/>
                    <a:pt x="3125" y="32"/>
                    <a:pt x="3114" y="72"/>
                  </a:cubicBezTo>
                  <a:lnTo>
                    <a:pt x="2610" y="1955"/>
                  </a:lnTo>
                  <a:cubicBezTo>
                    <a:pt x="2599" y="1995"/>
                    <a:pt x="2567" y="2028"/>
                    <a:pt x="2538" y="2028"/>
                  </a:cubicBezTo>
                  <a:lnTo>
                    <a:pt x="44" y="2028"/>
                  </a:lnTo>
                  <a:cubicBezTo>
                    <a:pt x="15" y="2028"/>
                    <a:pt x="0" y="1995"/>
                    <a:pt x="11" y="1955"/>
                  </a:cubicBezTo>
                  <a:lnTo>
                    <a:pt x="516" y="72"/>
                  </a:lnTo>
                  <a:cubicBezTo>
                    <a:pt x="527" y="32"/>
                    <a:pt x="559" y="0"/>
                    <a:pt x="588" y="0"/>
                  </a:cubicBezTo>
                  <a:close/>
                </a:path>
              </a:pathLst>
            </a:custGeom>
            <a:solidFill>
              <a:srgbClr val="4BAF32"/>
            </a:solidFill>
            <a:ln w="9525">
              <a:noFill/>
            </a:ln>
          </p:spPr>
          <p:txBody>
            <a:bodyPr/>
            <a:p>
              <a:endParaRPr altLang="en-US" dirty="0" sz="1400" lang="zh-CN">
                <a:ea typeface="微软雅黑" panose="020B0503020204020204" pitchFamily="34" charset="-122"/>
              </a:endParaRPr>
            </a:p>
          </p:txBody>
        </p:sp>
        <p:sp>
          <p:nvSpPr>
            <p:cNvPr id="1049720" name="Freeform 22"/>
            <p:cNvSpPr/>
            <p:nvPr/>
          </p:nvSpPr>
          <p:spPr>
            <a:xfrm>
              <a:off x="157476" y="152440"/>
              <a:ext cx="1298421" cy="846571"/>
            </a:xfrm>
            <a:custGeom>
              <a:avLst/>
              <a:ahLst/>
              <a:cxnLst>
                <a:cxn ang="0">
                  <a:pos x="448114" y="0"/>
                </a:cxn>
                <a:cxn ang="0">
                  <a:pos x="2346501" y="0"/>
                </a:cxn>
                <a:cxn ang="0">
                  <a:pos x="2372412" y="56677"/>
                </a:cxn>
                <a:cxn ang="0">
                  <a:pos x="1988314" y="1496569"/>
                </a:cxn>
                <a:cxn ang="0">
                  <a:pos x="1932681" y="1553246"/>
                </a:cxn>
                <a:cxn ang="0">
                  <a:pos x="33532" y="1553246"/>
                </a:cxn>
                <a:cxn ang="0">
                  <a:pos x="8383" y="1496569"/>
                </a:cxn>
                <a:cxn ang="0">
                  <a:pos x="392481" y="56677"/>
                </a:cxn>
                <a:cxn ang="0">
                  <a:pos x="448114" y="0"/>
                </a:cxn>
              </a:cxnLst>
              <a:rect l="0" t="0" r="0" b="0"/>
              <a:pathLst>
                <a:path w="3124" h="2028">
                  <a:moveTo>
                    <a:pt x="588" y="0"/>
                  </a:moveTo>
                  <a:lnTo>
                    <a:pt x="3079" y="0"/>
                  </a:lnTo>
                  <a:cubicBezTo>
                    <a:pt x="3109" y="0"/>
                    <a:pt x="3124" y="33"/>
                    <a:pt x="3113" y="74"/>
                  </a:cubicBezTo>
                  <a:lnTo>
                    <a:pt x="2609" y="1954"/>
                  </a:lnTo>
                  <a:cubicBezTo>
                    <a:pt x="2598" y="1994"/>
                    <a:pt x="2565" y="2028"/>
                    <a:pt x="2536" y="2028"/>
                  </a:cubicBezTo>
                  <a:lnTo>
                    <a:pt x="44" y="2028"/>
                  </a:lnTo>
                  <a:cubicBezTo>
                    <a:pt x="15" y="2028"/>
                    <a:pt x="0" y="1994"/>
                    <a:pt x="11" y="1954"/>
                  </a:cubicBezTo>
                  <a:lnTo>
                    <a:pt x="515" y="74"/>
                  </a:lnTo>
                  <a:cubicBezTo>
                    <a:pt x="526" y="33"/>
                    <a:pt x="559" y="0"/>
                    <a:pt x="588" y="0"/>
                  </a:cubicBezTo>
                  <a:close/>
                </a:path>
              </a:pathLst>
            </a:custGeom>
            <a:solidFill>
              <a:srgbClr val="004B7D"/>
            </a:solidFill>
            <a:ln w="9525">
              <a:noFill/>
            </a:ln>
          </p:spPr>
          <p:txBody>
            <a:bodyPr/>
            <a:p>
              <a:endParaRPr altLang="en-US" dirty="0" sz="1400" lang="zh-CN">
                <a:ea typeface="微软雅黑" panose="020B0503020204020204" pitchFamily="34" charset="-122"/>
              </a:endParaRPr>
            </a:p>
          </p:txBody>
        </p:sp>
      </p:grpSp>
      <p:sp>
        <p:nvSpPr>
          <p:cNvPr id="1049721" name="Freeform 29"/>
          <p:cNvSpPr/>
          <p:nvPr/>
        </p:nvSpPr>
        <p:spPr>
          <a:xfrm>
            <a:off x="1531888" y="576044"/>
            <a:ext cx="259717" cy="197584"/>
          </a:xfrm>
          <a:custGeom>
            <a:avLst/>
            <a:ahLst/>
            <a:cxnLst>
              <a:cxn ang="0">
                <a:pos x="663631" y="247672"/>
              </a:cxn>
              <a:cxn ang="0">
                <a:pos x="593534" y="318216"/>
              </a:cxn>
              <a:cxn ang="0">
                <a:pos x="406103" y="506078"/>
              </a:cxn>
              <a:cxn ang="0">
                <a:pos x="266671" y="506078"/>
              </a:cxn>
              <a:cxn ang="0">
                <a:pos x="473913" y="297513"/>
              </a:cxn>
              <a:cxn ang="0">
                <a:pos x="0" y="297513"/>
              </a:cxn>
              <a:cxn ang="0">
                <a:pos x="0" y="197830"/>
              </a:cxn>
              <a:cxn ang="0">
                <a:pos x="473913" y="197830"/>
              </a:cxn>
              <a:cxn ang="0">
                <a:pos x="278100" y="0"/>
              </a:cxn>
              <a:cxn ang="0">
                <a:pos x="417531" y="0"/>
              </a:cxn>
              <a:cxn ang="0">
                <a:pos x="593534" y="177127"/>
              </a:cxn>
              <a:cxn ang="0">
                <a:pos x="663631" y="247672"/>
              </a:cxn>
            </a:cxnLst>
            <a:rect l="0" t="0" r="0" b="0"/>
            <a:pathLst>
              <a:path w="871" h="660">
                <a:moveTo>
                  <a:pt x="871" y="323"/>
                </a:moveTo>
                <a:lnTo>
                  <a:pt x="779" y="415"/>
                </a:lnTo>
                <a:lnTo>
                  <a:pt x="533" y="660"/>
                </a:lnTo>
                <a:lnTo>
                  <a:pt x="350" y="660"/>
                </a:lnTo>
                <a:lnTo>
                  <a:pt x="622" y="388"/>
                </a:lnTo>
                <a:lnTo>
                  <a:pt x="0" y="388"/>
                </a:lnTo>
                <a:lnTo>
                  <a:pt x="0" y="258"/>
                </a:lnTo>
                <a:lnTo>
                  <a:pt x="622" y="258"/>
                </a:lnTo>
                <a:lnTo>
                  <a:pt x="365" y="0"/>
                </a:lnTo>
                <a:lnTo>
                  <a:pt x="548" y="0"/>
                </a:lnTo>
                <a:lnTo>
                  <a:pt x="779" y="231"/>
                </a:lnTo>
                <a:lnTo>
                  <a:pt x="871" y="323"/>
                </a:lnTo>
                <a:close/>
              </a:path>
            </a:pathLst>
          </a:custGeom>
          <a:solidFill>
            <a:srgbClr val="FFFFFF"/>
          </a:solidFill>
          <a:ln w="9525">
            <a:noFill/>
          </a:ln>
        </p:spPr>
        <p:txBody>
          <a:bodyPr/>
          <a:p>
            <a:endParaRPr altLang="en-US" dirty="0" sz="1400" lang="zh-CN">
              <a:ea typeface="微软雅黑" panose="020B0503020204020204" pitchFamily="34" charset="-122"/>
            </a:endParaRPr>
          </a:p>
        </p:txBody>
      </p:sp>
      <p:sp>
        <p:nvSpPr>
          <p:cNvPr id="1049722" name="TextBox 23"/>
          <p:cNvSpPr txBox="1"/>
          <p:nvPr/>
        </p:nvSpPr>
        <p:spPr>
          <a:xfrm>
            <a:off x="495546" y="519542"/>
            <a:ext cx="877779" cy="307811"/>
          </a:xfrm>
          <a:prstGeom prst="rect"/>
          <a:noFill/>
          <a:ln>
            <a:noFill/>
          </a:ln>
        </p:spPr>
        <p:txBody>
          <a:bodyPr anchor="ctr" anchorCtr="0" bIns="45713" compatLnSpc="1" lIns="91425" numCol="1" rIns="91425" rtlCol="0" tIns="45713" vert="horz" wrap="square">
            <a:spAutoFit/>
          </a:bodyPr>
          <a:lstStyle>
            <a:lvl1pPr>
              <a:defRPr b="1" sz="2800">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fontAlgn="base" marL="457200">
              <a:spcBef>
                <a:spcPct val="0"/>
              </a:spcBef>
              <a:spcAft>
                <a:spcPct val="0"/>
              </a:spcAft>
              <a:defRPr sz="2400">
                <a:solidFill>
                  <a:schemeClr val="tx2"/>
                </a:solidFill>
                <a:ea typeface="微软雅黑" panose="020B0503020204020204" pitchFamily="34" charset="-122"/>
              </a:defRPr>
            </a:lvl6pPr>
            <a:lvl7pPr fontAlgn="base" marL="914400">
              <a:spcBef>
                <a:spcPct val="0"/>
              </a:spcBef>
              <a:spcAft>
                <a:spcPct val="0"/>
              </a:spcAft>
              <a:defRPr sz="2400">
                <a:solidFill>
                  <a:schemeClr val="tx2"/>
                </a:solidFill>
                <a:ea typeface="微软雅黑" panose="020B0503020204020204" pitchFamily="34" charset="-122"/>
              </a:defRPr>
            </a:lvl7pPr>
            <a:lvl8pPr fontAlgn="base" marL="1371600">
              <a:spcBef>
                <a:spcPct val="0"/>
              </a:spcBef>
              <a:spcAft>
                <a:spcPct val="0"/>
              </a:spcAft>
              <a:defRPr sz="2400">
                <a:solidFill>
                  <a:schemeClr val="tx2"/>
                </a:solidFill>
                <a:ea typeface="微软雅黑" panose="020B0503020204020204" pitchFamily="34" charset="-122"/>
              </a:defRPr>
            </a:lvl8pPr>
            <a:lvl9pPr fontAlgn="base" marL="1828800">
              <a:spcBef>
                <a:spcPct val="0"/>
              </a:spcBef>
              <a:spcAft>
                <a:spcPct val="0"/>
              </a:spcAft>
              <a:defRPr sz="2400">
                <a:solidFill>
                  <a:schemeClr val="tx2"/>
                </a:solidFill>
                <a:ea typeface="微软雅黑" panose="020B0503020204020204" pitchFamily="34" charset="-122"/>
              </a:defRPr>
            </a:lvl9pPr>
          </a:lstStyle>
          <a:p>
            <a:pPr defTabSz="914217"/>
            <a:r>
              <a:rPr altLang="zh-CN" dirty="0" sz="1400" kern="0" lang="en-US">
                <a:solidFill>
                  <a:srgbClr val="FFFFFF"/>
                </a:solidFill>
                <a:latin typeface="微软雅黑" panose="020B0503020204020204" pitchFamily="34" charset="-122"/>
                <a:ea typeface="微软雅黑" panose="020B0503020204020204" pitchFamily="34" charset="-122"/>
              </a:rPr>
              <a:t>LOGO</a:t>
            </a:r>
            <a:endParaRPr altLang="en-US" dirty="0" sz="1400" kern="0" lang="zh-CN">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290" name=""/>
        <p:cNvGrpSpPr/>
        <p:nvPr/>
      </p:nvGrpSpPr>
      <p:grpSpPr>
        <a:xfrm>
          <a:off x="0" y="0"/>
          <a:ext cx="0" cy="0"/>
          <a:chOff x="0" y="0"/>
          <a:chExt cx="0" cy="0"/>
        </a:xfrm>
      </p:grpSpPr>
      <p:sp>
        <p:nvSpPr>
          <p:cNvPr id="1049726" name="矩形 9"/>
          <p:cNvSpPr/>
          <p:nvPr/>
        </p:nvSpPr>
        <p:spPr>
          <a:xfrm>
            <a:off x="317773" y="1197547"/>
            <a:ext cx="11525542" cy="5515744"/>
          </a:xfrm>
          <a:prstGeom prst="rect"/>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31" compatLnSpc="1" forceAA="0" fromWordArt="0" horzOverflow="overflow" lIns="91461" numCol="1" rIns="91461" rot="0" rtlCol="0" spcCol="0" spcFirstLastPara="0" tIns="45731" vert="horz" vertOverflow="overflow" wrap="square">
            <a:prstTxWarp prst="textNoShape"/>
            <a:noAutofit/>
          </a:bodyPr>
          <a:p>
            <a:pPr algn="ctr"/>
            <a:endParaRPr altLang="en-US" lang="zh-CN"/>
          </a:p>
        </p:txBody>
      </p:sp>
      <p:sp>
        <p:nvSpPr>
          <p:cNvPr id="1049727" name="Rectangle 3"/>
          <p:cNvSpPr>
            <a:spLocks noChangeArrowheads="1"/>
          </p:cNvSpPr>
          <p:nvPr/>
        </p:nvSpPr>
        <p:spPr bwMode="auto">
          <a:xfrm>
            <a:off x="806954" y="1184993"/>
            <a:ext cx="10355793" cy="5041479"/>
          </a:xfrm>
          <a:prstGeom prst="rect"/>
          <a:noFill/>
          <a:ln w="9525">
            <a:noFill/>
            <a:miter lim="800000"/>
            <a:headEnd/>
            <a:tailEnd/>
          </a:ln>
        </p:spPr>
        <p:txBody>
          <a:bodyPr/>
          <a:p>
            <a:pPr>
              <a:lnSpc>
                <a:spcPct val="150000"/>
              </a:lnSpc>
            </a:pPr>
            <a:r>
              <a:rPr altLang="zh-CN" dirty="0" lang="en-US">
                <a:latin typeface="宋体" charset="-122"/>
              </a:rPr>
              <a:t>《</a:t>
            </a:r>
            <a:r>
              <a:rPr altLang="en-US" dirty="0" lang="zh-CN">
                <a:latin typeface="宋体" charset="-122"/>
              </a:rPr>
              <a:t>特种设备使用管理规则</a:t>
            </a:r>
            <a:r>
              <a:rPr altLang="zh-CN" dirty="0" lang="en-US">
                <a:latin typeface="宋体" charset="-122"/>
              </a:rPr>
              <a:t>》2.3.2 </a:t>
            </a:r>
            <a:r>
              <a:rPr altLang="en-US" dirty="0" lang="zh-CN">
                <a:latin typeface="宋体" charset="-122"/>
              </a:rPr>
              <a:t>机构设置</a:t>
            </a:r>
            <a:endParaRPr altLang="zh-CN" dirty="0" lang="en-US">
              <a:latin typeface="宋体" charset="-122"/>
            </a:endParaRPr>
          </a:p>
          <a:p>
            <a:pPr>
              <a:lnSpc>
                <a:spcPct val="150000"/>
              </a:lnSpc>
            </a:pPr>
            <a:r>
              <a:rPr altLang="en-US" dirty="0" lang="zh-CN">
                <a:latin typeface="黑体" pitchFamily="2" charset="-122"/>
                <a:ea typeface="黑体" pitchFamily="2" charset="-122"/>
              </a:rPr>
              <a:t>符合下列条件之一的特种设备使用单位，应当根据本单位特种设备的类别、品种、用途、数量等情况设置特种设备安全管理机构，逐台落实安全责任人：</a:t>
            </a:r>
          </a:p>
          <a:p>
            <a:pPr>
              <a:lnSpc>
                <a:spcPct val="150000"/>
              </a:lnSpc>
            </a:pPr>
            <a:r>
              <a:rPr altLang="zh-CN" dirty="0" lang="en-US">
                <a:latin typeface="黑体" pitchFamily="2" charset="-122"/>
                <a:ea typeface="黑体" pitchFamily="2" charset="-122"/>
              </a:rPr>
              <a:t>(1)</a:t>
            </a:r>
            <a:r>
              <a:rPr altLang="en-US" dirty="0" lang="zh-CN">
                <a:latin typeface="黑体" pitchFamily="2" charset="-122"/>
                <a:ea typeface="黑体" pitchFamily="2" charset="-122"/>
              </a:rPr>
              <a:t>使用电站锅炉或者石化与化工成套装置的；</a:t>
            </a:r>
          </a:p>
          <a:p>
            <a:pPr>
              <a:lnSpc>
                <a:spcPct val="150000"/>
              </a:lnSpc>
            </a:pPr>
            <a:r>
              <a:rPr altLang="zh-CN" dirty="0" lang="en-US">
                <a:latin typeface="黑体" pitchFamily="2" charset="-122"/>
                <a:ea typeface="黑体" pitchFamily="2" charset="-122"/>
              </a:rPr>
              <a:t>(2)</a:t>
            </a:r>
            <a:r>
              <a:rPr altLang="en-US" dirty="0" lang="zh-CN">
                <a:latin typeface="黑体" pitchFamily="2" charset="-122"/>
                <a:ea typeface="黑体" pitchFamily="2" charset="-122"/>
              </a:rPr>
              <a:t>使用为公众提供运营服务电梯的，或者在公众聚集场所使用</a:t>
            </a:r>
            <a:r>
              <a:rPr altLang="zh-CN" dirty="0" lang="en-US">
                <a:latin typeface="黑体" pitchFamily="2" charset="-122"/>
                <a:ea typeface="黑体" pitchFamily="2" charset="-122"/>
              </a:rPr>
              <a:t>30</a:t>
            </a:r>
            <a:r>
              <a:rPr altLang="en-US" dirty="0" lang="zh-CN">
                <a:latin typeface="黑体" pitchFamily="2" charset="-122"/>
                <a:ea typeface="黑体" pitchFamily="2" charset="-122"/>
              </a:rPr>
              <a:t>台以上（含</a:t>
            </a:r>
            <a:r>
              <a:rPr altLang="zh-CN" dirty="0" lang="en-US">
                <a:latin typeface="黑体" pitchFamily="2" charset="-122"/>
                <a:ea typeface="黑体" pitchFamily="2" charset="-122"/>
              </a:rPr>
              <a:t>30</a:t>
            </a:r>
            <a:r>
              <a:rPr altLang="en-US" dirty="0" lang="zh-CN">
                <a:latin typeface="黑体" pitchFamily="2" charset="-122"/>
                <a:ea typeface="黑体" pitchFamily="2" charset="-122"/>
              </a:rPr>
              <a:t>台）电梯的；</a:t>
            </a:r>
          </a:p>
          <a:p>
            <a:pPr>
              <a:lnSpc>
                <a:spcPct val="150000"/>
              </a:lnSpc>
            </a:pPr>
            <a:r>
              <a:rPr altLang="zh-CN" dirty="0" lang="en-US">
                <a:latin typeface="黑体" pitchFamily="2" charset="-122"/>
                <a:ea typeface="黑体" pitchFamily="2" charset="-122"/>
              </a:rPr>
              <a:t>(3)</a:t>
            </a:r>
            <a:r>
              <a:rPr altLang="en-US" dirty="0" lang="zh-CN">
                <a:latin typeface="黑体" pitchFamily="2" charset="-122"/>
                <a:ea typeface="黑体" pitchFamily="2" charset="-122"/>
              </a:rPr>
              <a:t>使用</a:t>
            </a:r>
            <a:r>
              <a:rPr altLang="zh-CN" dirty="0" lang="en-US">
                <a:latin typeface="黑体" pitchFamily="2" charset="-122"/>
                <a:ea typeface="黑体" pitchFamily="2" charset="-122"/>
              </a:rPr>
              <a:t>10</a:t>
            </a:r>
            <a:r>
              <a:rPr altLang="en-US" dirty="0" lang="zh-CN">
                <a:latin typeface="黑体" pitchFamily="2" charset="-122"/>
                <a:ea typeface="黑体" pitchFamily="2" charset="-122"/>
              </a:rPr>
              <a:t>台以上（含</a:t>
            </a:r>
            <a:r>
              <a:rPr altLang="zh-CN" dirty="0" lang="en-US">
                <a:latin typeface="黑体" pitchFamily="2" charset="-122"/>
                <a:ea typeface="黑体" pitchFamily="2" charset="-122"/>
              </a:rPr>
              <a:t>10</a:t>
            </a:r>
            <a:r>
              <a:rPr altLang="en-US" dirty="0" lang="zh-CN">
                <a:latin typeface="黑体" pitchFamily="2" charset="-122"/>
                <a:ea typeface="黑体" pitchFamily="2" charset="-122"/>
              </a:rPr>
              <a:t>台）大型游乐设施的，或者</a:t>
            </a:r>
            <a:r>
              <a:rPr altLang="zh-CN" dirty="0" lang="en-US">
                <a:latin typeface="黑体" pitchFamily="2" charset="-122"/>
                <a:ea typeface="黑体" pitchFamily="2" charset="-122"/>
              </a:rPr>
              <a:t>10</a:t>
            </a:r>
            <a:r>
              <a:rPr altLang="en-US" dirty="0" lang="zh-CN">
                <a:latin typeface="黑体" pitchFamily="2" charset="-122"/>
                <a:ea typeface="黑体" pitchFamily="2" charset="-122"/>
              </a:rPr>
              <a:t>台以上（含</a:t>
            </a:r>
            <a:r>
              <a:rPr altLang="zh-CN" dirty="0" lang="en-US">
                <a:latin typeface="黑体" pitchFamily="2" charset="-122"/>
                <a:ea typeface="黑体" pitchFamily="2" charset="-122"/>
              </a:rPr>
              <a:t>10</a:t>
            </a:r>
            <a:r>
              <a:rPr altLang="en-US" dirty="0" lang="zh-CN">
                <a:latin typeface="黑体" pitchFamily="2" charset="-122"/>
                <a:ea typeface="黑体" pitchFamily="2" charset="-122"/>
              </a:rPr>
              <a:t>台）为公众提供运营服务非公路用旅游观光车辆的；</a:t>
            </a:r>
          </a:p>
          <a:p>
            <a:pPr>
              <a:lnSpc>
                <a:spcPct val="150000"/>
              </a:lnSpc>
            </a:pPr>
            <a:r>
              <a:rPr altLang="zh-CN" dirty="0" lang="en-US">
                <a:latin typeface="黑体" pitchFamily="2" charset="-122"/>
                <a:ea typeface="黑体" pitchFamily="2" charset="-122"/>
              </a:rPr>
              <a:t>(4)</a:t>
            </a:r>
            <a:r>
              <a:rPr altLang="en-US" dirty="0" lang="zh-CN">
                <a:latin typeface="黑体" pitchFamily="2" charset="-122"/>
                <a:ea typeface="黑体" pitchFamily="2" charset="-122"/>
              </a:rPr>
              <a:t>使用客运架空索道，或者客运缆车的； </a:t>
            </a:r>
          </a:p>
          <a:p>
            <a:pPr>
              <a:lnSpc>
                <a:spcPct val="150000"/>
              </a:lnSpc>
            </a:pPr>
            <a:r>
              <a:rPr altLang="zh-CN" dirty="0" lang="en-US">
                <a:latin typeface="黑体" pitchFamily="2" charset="-122"/>
                <a:ea typeface="黑体" pitchFamily="2" charset="-122"/>
              </a:rPr>
              <a:t>(5)</a:t>
            </a:r>
            <a:r>
              <a:rPr altLang="en-US" dirty="0" lang="zh-CN">
                <a:latin typeface="黑体" pitchFamily="2" charset="-122"/>
                <a:ea typeface="黑体" pitchFamily="2" charset="-122"/>
              </a:rPr>
              <a:t>使用特种设备</a:t>
            </a:r>
            <a:r>
              <a:rPr altLang="zh-CN" dirty="0" lang="en-US">
                <a:latin typeface="黑体" pitchFamily="2" charset="-122"/>
                <a:ea typeface="黑体" pitchFamily="2" charset="-122"/>
              </a:rPr>
              <a:t>(</a:t>
            </a:r>
            <a:r>
              <a:rPr altLang="en-US" dirty="0" lang="zh-CN">
                <a:latin typeface="黑体" pitchFamily="2" charset="-122"/>
                <a:ea typeface="黑体" pitchFamily="2" charset="-122"/>
              </a:rPr>
              <a:t>不含气瓶</a:t>
            </a:r>
            <a:r>
              <a:rPr altLang="zh-CN" dirty="0" lang="en-US">
                <a:latin typeface="黑体" pitchFamily="2" charset="-122"/>
                <a:ea typeface="黑体" pitchFamily="2" charset="-122"/>
              </a:rPr>
              <a:t>)</a:t>
            </a:r>
            <a:r>
              <a:rPr altLang="en-US" dirty="0" lang="zh-CN">
                <a:latin typeface="黑体" pitchFamily="2" charset="-122"/>
                <a:ea typeface="黑体" pitchFamily="2" charset="-122"/>
              </a:rPr>
              <a:t>总量大于</a:t>
            </a:r>
            <a:r>
              <a:rPr altLang="zh-CN" dirty="0" lang="en-US">
                <a:latin typeface="黑体" pitchFamily="2" charset="-122"/>
                <a:ea typeface="黑体" pitchFamily="2" charset="-122"/>
              </a:rPr>
              <a:t>50</a:t>
            </a:r>
            <a:r>
              <a:rPr altLang="en-US" dirty="0" lang="zh-CN">
                <a:latin typeface="黑体" pitchFamily="2" charset="-122"/>
                <a:ea typeface="黑体" pitchFamily="2" charset="-122"/>
              </a:rPr>
              <a:t>台（含</a:t>
            </a:r>
            <a:r>
              <a:rPr altLang="zh-CN" dirty="0" lang="en-US">
                <a:latin typeface="黑体" pitchFamily="2" charset="-122"/>
                <a:ea typeface="黑体" pitchFamily="2" charset="-122"/>
              </a:rPr>
              <a:t>50</a:t>
            </a:r>
            <a:r>
              <a:rPr altLang="en-US" dirty="0" lang="zh-CN">
                <a:latin typeface="黑体" pitchFamily="2" charset="-122"/>
                <a:ea typeface="黑体" pitchFamily="2" charset="-122"/>
              </a:rPr>
              <a:t>台）的。</a:t>
            </a:r>
          </a:p>
        </p:txBody>
      </p:sp>
      <p:sp>
        <p:nvSpPr>
          <p:cNvPr id="1049728" name="TextBox 23"/>
          <p:cNvSpPr txBox="1"/>
          <p:nvPr/>
        </p:nvSpPr>
        <p:spPr>
          <a:xfrm>
            <a:off x="2241768" y="381294"/>
            <a:ext cx="4881400" cy="523305"/>
          </a:xfrm>
          <a:prstGeom prst="rect"/>
          <a:noFill/>
          <a:ln>
            <a:noFill/>
          </a:ln>
        </p:spPr>
        <p:txBody>
          <a:bodyPr anchor="ctr" anchorCtr="0" bIns="45713" compatLnSpc="1" lIns="91425" numCol="1" rIns="91425" rtlCol="0" tIns="45713" vert="horz" wrap="square">
            <a:spAutoFit/>
          </a:bodyPr>
          <a:lstStyle>
            <a:lvl1pPr>
              <a:defRPr b="1" sz="2800">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fontAlgn="base" marL="457200">
              <a:spcBef>
                <a:spcPct val="0"/>
              </a:spcBef>
              <a:spcAft>
                <a:spcPct val="0"/>
              </a:spcAft>
              <a:defRPr sz="2400">
                <a:solidFill>
                  <a:schemeClr val="tx2"/>
                </a:solidFill>
                <a:ea typeface="微软雅黑" panose="020B0503020204020204" pitchFamily="34" charset="-122"/>
              </a:defRPr>
            </a:lvl6pPr>
            <a:lvl7pPr fontAlgn="base" marL="914400">
              <a:spcBef>
                <a:spcPct val="0"/>
              </a:spcBef>
              <a:spcAft>
                <a:spcPct val="0"/>
              </a:spcAft>
              <a:defRPr sz="2400">
                <a:solidFill>
                  <a:schemeClr val="tx2"/>
                </a:solidFill>
                <a:ea typeface="微软雅黑" panose="020B0503020204020204" pitchFamily="34" charset="-122"/>
              </a:defRPr>
            </a:lvl7pPr>
            <a:lvl8pPr fontAlgn="base" marL="1371600">
              <a:spcBef>
                <a:spcPct val="0"/>
              </a:spcBef>
              <a:spcAft>
                <a:spcPct val="0"/>
              </a:spcAft>
              <a:defRPr sz="2400">
                <a:solidFill>
                  <a:schemeClr val="tx2"/>
                </a:solidFill>
                <a:ea typeface="微软雅黑" panose="020B0503020204020204" pitchFamily="34" charset="-122"/>
              </a:defRPr>
            </a:lvl8pPr>
            <a:lvl9pPr fontAlgn="base" marL="1828800">
              <a:spcBef>
                <a:spcPct val="0"/>
              </a:spcBef>
              <a:spcAft>
                <a:spcPct val="0"/>
              </a:spcAft>
              <a:defRPr sz="2400">
                <a:solidFill>
                  <a:schemeClr val="tx2"/>
                </a:solidFill>
                <a:ea typeface="微软雅黑" panose="020B0503020204020204" pitchFamily="34" charset="-122"/>
              </a:defRPr>
            </a:lvl9pPr>
          </a:lstStyle>
          <a:p>
            <a:pPr defTabSz="914217"/>
            <a:r>
              <a:rPr altLang="en-US" dirty="0" sz="2801" kern="0" lang="zh-CN">
                <a:solidFill>
                  <a:schemeClr val="tx1">
                    <a:lumMod val="65000"/>
                    <a:lumOff val="35000"/>
                  </a:schemeClr>
                </a:solidFill>
                <a:latin typeface="微软雅黑" panose="020B0503020204020204" pitchFamily="34" charset="-122"/>
                <a:ea typeface="微软雅黑" panose="020B0503020204020204" pitchFamily="34" charset="-122"/>
              </a:rPr>
              <a:t>二、特种设备使用管理要求</a:t>
            </a:r>
          </a:p>
        </p:txBody>
      </p:sp>
      <p:grpSp>
        <p:nvGrpSpPr>
          <p:cNvPr id="291" name="组合 4"/>
          <p:cNvGrpSpPr/>
          <p:nvPr/>
        </p:nvGrpSpPr>
        <p:grpSpPr>
          <a:xfrm>
            <a:off x="380038" y="442944"/>
            <a:ext cx="1735402" cy="428158"/>
            <a:chOff x="157476" y="152440"/>
            <a:chExt cx="2474408" cy="847436"/>
          </a:xfrm>
        </p:grpSpPr>
        <p:sp>
          <p:nvSpPr>
            <p:cNvPr id="1049729" name="Freeform 24"/>
            <p:cNvSpPr/>
            <p:nvPr/>
          </p:nvSpPr>
          <p:spPr>
            <a:xfrm>
              <a:off x="1332597" y="152440"/>
              <a:ext cx="1299287" cy="847436"/>
            </a:xfrm>
            <a:custGeom>
              <a:avLst/>
              <a:ahLst/>
              <a:cxnLst>
                <a:cxn ang="0">
                  <a:pos x="448270" y="0"/>
                </a:cxn>
                <a:cxn ang="0">
                  <a:pos x="2349604" y="0"/>
                </a:cxn>
                <a:cxn ang="0">
                  <a:pos x="2374000" y="55145"/>
                </a:cxn>
                <a:cxn ang="0">
                  <a:pos x="1989769" y="1497335"/>
                </a:cxn>
                <a:cxn ang="0">
                  <a:pos x="1934879" y="1553246"/>
                </a:cxn>
                <a:cxn ang="0">
                  <a:pos x="33544" y="1553246"/>
                </a:cxn>
                <a:cxn ang="0">
                  <a:pos x="8386" y="1497335"/>
                </a:cxn>
                <a:cxn ang="0">
                  <a:pos x="393380" y="55145"/>
                </a:cxn>
                <a:cxn ang="0">
                  <a:pos x="448270" y="0"/>
                </a:cxn>
              </a:cxnLst>
              <a:rect l="0" t="0" r="0" b="0"/>
              <a:pathLst>
                <a:path w="3125" h="2028">
                  <a:moveTo>
                    <a:pt x="588" y="0"/>
                  </a:moveTo>
                  <a:lnTo>
                    <a:pt x="3082" y="0"/>
                  </a:lnTo>
                  <a:cubicBezTo>
                    <a:pt x="3110" y="0"/>
                    <a:pt x="3125" y="32"/>
                    <a:pt x="3114" y="72"/>
                  </a:cubicBezTo>
                  <a:lnTo>
                    <a:pt x="2610" y="1955"/>
                  </a:lnTo>
                  <a:cubicBezTo>
                    <a:pt x="2599" y="1995"/>
                    <a:pt x="2567" y="2028"/>
                    <a:pt x="2538" y="2028"/>
                  </a:cubicBezTo>
                  <a:lnTo>
                    <a:pt x="44" y="2028"/>
                  </a:lnTo>
                  <a:cubicBezTo>
                    <a:pt x="15" y="2028"/>
                    <a:pt x="0" y="1995"/>
                    <a:pt x="11" y="1955"/>
                  </a:cubicBezTo>
                  <a:lnTo>
                    <a:pt x="516" y="72"/>
                  </a:lnTo>
                  <a:cubicBezTo>
                    <a:pt x="527" y="32"/>
                    <a:pt x="559" y="0"/>
                    <a:pt x="588" y="0"/>
                  </a:cubicBezTo>
                  <a:close/>
                </a:path>
              </a:pathLst>
            </a:custGeom>
            <a:solidFill>
              <a:srgbClr val="4BAF32"/>
            </a:solidFill>
            <a:ln w="9525">
              <a:noFill/>
            </a:ln>
          </p:spPr>
          <p:txBody>
            <a:bodyPr/>
            <a:p>
              <a:endParaRPr altLang="en-US" dirty="0" sz="1400" lang="zh-CN">
                <a:ea typeface="微软雅黑" panose="020B0503020204020204" pitchFamily="34" charset="-122"/>
              </a:endParaRPr>
            </a:p>
          </p:txBody>
        </p:sp>
        <p:sp>
          <p:nvSpPr>
            <p:cNvPr id="1049730" name="Freeform 22"/>
            <p:cNvSpPr/>
            <p:nvPr/>
          </p:nvSpPr>
          <p:spPr>
            <a:xfrm>
              <a:off x="157476" y="152440"/>
              <a:ext cx="1298421" cy="846571"/>
            </a:xfrm>
            <a:custGeom>
              <a:avLst/>
              <a:ahLst/>
              <a:cxnLst>
                <a:cxn ang="0">
                  <a:pos x="448114" y="0"/>
                </a:cxn>
                <a:cxn ang="0">
                  <a:pos x="2346501" y="0"/>
                </a:cxn>
                <a:cxn ang="0">
                  <a:pos x="2372412" y="56677"/>
                </a:cxn>
                <a:cxn ang="0">
                  <a:pos x="1988314" y="1496569"/>
                </a:cxn>
                <a:cxn ang="0">
                  <a:pos x="1932681" y="1553246"/>
                </a:cxn>
                <a:cxn ang="0">
                  <a:pos x="33532" y="1553246"/>
                </a:cxn>
                <a:cxn ang="0">
                  <a:pos x="8383" y="1496569"/>
                </a:cxn>
                <a:cxn ang="0">
                  <a:pos x="392481" y="56677"/>
                </a:cxn>
                <a:cxn ang="0">
                  <a:pos x="448114" y="0"/>
                </a:cxn>
              </a:cxnLst>
              <a:rect l="0" t="0" r="0" b="0"/>
              <a:pathLst>
                <a:path w="3124" h="2028">
                  <a:moveTo>
                    <a:pt x="588" y="0"/>
                  </a:moveTo>
                  <a:lnTo>
                    <a:pt x="3079" y="0"/>
                  </a:lnTo>
                  <a:cubicBezTo>
                    <a:pt x="3109" y="0"/>
                    <a:pt x="3124" y="33"/>
                    <a:pt x="3113" y="74"/>
                  </a:cubicBezTo>
                  <a:lnTo>
                    <a:pt x="2609" y="1954"/>
                  </a:lnTo>
                  <a:cubicBezTo>
                    <a:pt x="2598" y="1994"/>
                    <a:pt x="2565" y="2028"/>
                    <a:pt x="2536" y="2028"/>
                  </a:cubicBezTo>
                  <a:lnTo>
                    <a:pt x="44" y="2028"/>
                  </a:lnTo>
                  <a:cubicBezTo>
                    <a:pt x="15" y="2028"/>
                    <a:pt x="0" y="1994"/>
                    <a:pt x="11" y="1954"/>
                  </a:cubicBezTo>
                  <a:lnTo>
                    <a:pt x="515" y="74"/>
                  </a:lnTo>
                  <a:cubicBezTo>
                    <a:pt x="526" y="33"/>
                    <a:pt x="559" y="0"/>
                    <a:pt x="588" y="0"/>
                  </a:cubicBezTo>
                  <a:close/>
                </a:path>
              </a:pathLst>
            </a:custGeom>
            <a:solidFill>
              <a:srgbClr val="004B7D"/>
            </a:solidFill>
            <a:ln w="9525">
              <a:noFill/>
            </a:ln>
          </p:spPr>
          <p:txBody>
            <a:bodyPr/>
            <a:p>
              <a:endParaRPr altLang="en-US" dirty="0" sz="1400" lang="zh-CN">
                <a:ea typeface="微软雅黑" panose="020B0503020204020204" pitchFamily="34" charset="-122"/>
              </a:endParaRPr>
            </a:p>
          </p:txBody>
        </p:sp>
      </p:grpSp>
      <p:sp>
        <p:nvSpPr>
          <p:cNvPr id="1049731" name="Freeform 29"/>
          <p:cNvSpPr/>
          <p:nvPr/>
        </p:nvSpPr>
        <p:spPr>
          <a:xfrm>
            <a:off x="1531888" y="576044"/>
            <a:ext cx="259717" cy="197584"/>
          </a:xfrm>
          <a:custGeom>
            <a:avLst/>
            <a:ahLst/>
            <a:cxnLst>
              <a:cxn ang="0">
                <a:pos x="663631" y="247672"/>
              </a:cxn>
              <a:cxn ang="0">
                <a:pos x="593534" y="318216"/>
              </a:cxn>
              <a:cxn ang="0">
                <a:pos x="406103" y="506078"/>
              </a:cxn>
              <a:cxn ang="0">
                <a:pos x="266671" y="506078"/>
              </a:cxn>
              <a:cxn ang="0">
                <a:pos x="473913" y="297513"/>
              </a:cxn>
              <a:cxn ang="0">
                <a:pos x="0" y="297513"/>
              </a:cxn>
              <a:cxn ang="0">
                <a:pos x="0" y="197830"/>
              </a:cxn>
              <a:cxn ang="0">
                <a:pos x="473913" y="197830"/>
              </a:cxn>
              <a:cxn ang="0">
                <a:pos x="278100" y="0"/>
              </a:cxn>
              <a:cxn ang="0">
                <a:pos x="417531" y="0"/>
              </a:cxn>
              <a:cxn ang="0">
                <a:pos x="593534" y="177127"/>
              </a:cxn>
              <a:cxn ang="0">
                <a:pos x="663631" y="247672"/>
              </a:cxn>
            </a:cxnLst>
            <a:rect l="0" t="0" r="0" b="0"/>
            <a:pathLst>
              <a:path w="871" h="660">
                <a:moveTo>
                  <a:pt x="871" y="323"/>
                </a:moveTo>
                <a:lnTo>
                  <a:pt x="779" y="415"/>
                </a:lnTo>
                <a:lnTo>
                  <a:pt x="533" y="660"/>
                </a:lnTo>
                <a:lnTo>
                  <a:pt x="350" y="660"/>
                </a:lnTo>
                <a:lnTo>
                  <a:pt x="622" y="388"/>
                </a:lnTo>
                <a:lnTo>
                  <a:pt x="0" y="388"/>
                </a:lnTo>
                <a:lnTo>
                  <a:pt x="0" y="258"/>
                </a:lnTo>
                <a:lnTo>
                  <a:pt x="622" y="258"/>
                </a:lnTo>
                <a:lnTo>
                  <a:pt x="365" y="0"/>
                </a:lnTo>
                <a:lnTo>
                  <a:pt x="548" y="0"/>
                </a:lnTo>
                <a:lnTo>
                  <a:pt x="779" y="231"/>
                </a:lnTo>
                <a:lnTo>
                  <a:pt x="871" y="323"/>
                </a:lnTo>
                <a:close/>
              </a:path>
            </a:pathLst>
          </a:custGeom>
          <a:solidFill>
            <a:srgbClr val="FFFFFF"/>
          </a:solidFill>
          <a:ln w="9525">
            <a:noFill/>
          </a:ln>
        </p:spPr>
        <p:txBody>
          <a:bodyPr/>
          <a:p>
            <a:endParaRPr altLang="en-US" dirty="0" sz="1400" lang="zh-CN">
              <a:ea typeface="微软雅黑" panose="020B0503020204020204" pitchFamily="34" charset="-122"/>
            </a:endParaRPr>
          </a:p>
        </p:txBody>
      </p:sp>
      <p:sp>
        <p:nvSpPr>
          <p:cNvPr id="1049732" name="TextBox 23"/>
          <p:cNvSpPr txBox="1"/>
          <p:nvPr/>
        </p:nvSpPr>
        <p:spPr>
          <a:xfrm>
            <a:off x="495546" y="519542"/>
            <a:ext cx="877779" cy="307811"/>
          </a:xfrm>
          <a:prstGeom prst="rect"/>
          <a:noFill/>
          <a:ln>
            <a:noFill/>
          </a:ln>
        </p:spPr>
        <p:txBody>
          <a:bodyPr anchor="ctr" anchorCtr="0" bIns="45713" compatLnSpc="1" lIns="91425" numCol="1" rIns="91425" rtlCol="0" tIns="45713" vert="horz" wrap="square">
            <a:spAutoFit/>
          </a:bodyPr>
          <a:lstStyle>
            <a:lvl1pPr>
              <a:defRPr b="1" sz="2800">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fontAlgn="base" marL="457200">
              <a:spcBef>
                <a:spcPct val="0"/>
              </a:spcBef>
              <a:spcAft>
                <a:spcPct val="0"/>
              </a:spcAft>
              <a:defRPr sz="2400">
                <a:solidFill>
                  <a:schemeClr val="tx2"/>
                </a:solidFill>
                <a:ea typeface="微软雅黑" panose="020B0503020204020204" pitchFamily="34" charset="-122"/>
              </a:defRPr>
            </a:lvl6pPr>
            <a:lvl7pPr fontAlgn="base" marL="914400">
              <a:spcBef>
                <a:spcPct val="0"/>
              </a:spcBef>
              <a:spcAft>
                <a:spcPct val="0"/>
              </a:spcAft>
              <a:defRPr sz="2400">
                <a:solidFill>
                  <a:schemeClr val="tx2"/>
                </a:solidFill>
                <a:ea typeface="微软雅黑" panose="020B0503020204020204" pitchFamily="34" charset="-122"/>
              </a:defRPr>
            </a:lvl7pPr>
            <a:lvl8pPr fontAlgn="base" marL="1371600">
              <a:spcBef>
                <a:spcPct val="0"/>
              </a:spcBef>
              <a:spcAft>
                <a:spcPct val="0"/>
              </a:spcAft>
              <a:defRPr sz="2400">
                <a:solidFill>
                  <a:schemeClr val="tx2"/>
                </a:solidFill>
                <a:ea typeface="微软雅黑" panose="020B0503020204020204" pitchFamily="34" charset="-122"/>
              </a:defRPr>
            </a:lvl8pPr>
            <a:lvl9pPr fontAlgn="base" marL="1828800">
              <a:spcBef>
                <a:spcPct val="0"/>
              </a:spcBef>
              <a:spcAft>
                <a:spcPct val="0"/>
              </a:spcAft>
              <a:defRPr sz="2400">
                <a:solidFill>
                  <a:schemeClr val="tx2"/>
                </a:solidFill>
                <a:ea typeface="微软雅黑" panose="020B0503020204020204" pitchFamily="34" charset="-122"/>
              </a:defRPr>
            </a:lvl9pPr>
          </a:lstStyle>
          <a:p>
            <a:pPr defTabSz="914217"/>
            <a:r>
              <a:rPr altLang="zh-CN" dirty="0" sz="1400" kern="0" lang="en-US">
                <a:solidFill>
                  <a:srgbClr val="FFFFFF"/>
                </a:solidFill>
                <a:latin typeface="微软雅黑" panose="020B0503020204020204" pitchFamily="34" charset="-122"/>
                <a:ea typeface="微软雅黑" panose="020B0503020204020204" pitchFamily="34" charset="-122"/>
              </a:rPr>
              <a:t>LOGO</a:t>
            </a:r>
            <a:endParaRPr altLang="en-US" dirty="0" sz="1400" kern="0" lang="zh-CN">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292" name=""/>
        <p:cNvGrpSpPr/>
        <p:nvPr/>
      </p:nvGrpSpPr>
      <p:grpSpPr>
        <a:xfrm>
          <a:off x="0" y="0"/>
          <a:ext cx="0" cy="0"/>
          <a:chOff x="0" y="0"/>
          <a:chExt cx="0" cy="0"/>
        </a:xfrm>
      </p:grpSpPr>
      <p:sp>
        <p:nvSpPr>
          <p:cNvPr id="1049733" name="矩形 9"/>
          <p:cNvSpPr/>
          <p:nvPr/>
        </p:nvSpPr>
        <p:spPr>
          <a:xfrm>
            <a:off x="401304" y="1269555"/>
            <a:ext cx="11525542" cy="4801154"/>
          </a:xfrm>
          <a:prstGeom prst="rect"/>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31" compatLnSpc="1" forceAA="0" fromWordArt="0" horzOverflow="overflow" lIns="91461" numCol="1" rIns="91461" rot="0" rtlCol="0" spcCol="0" spcFirstLastPara="0" tIns="45731" vert="horz" vertOverflow="overflow" wrap="square">
            <a:prstTxWarp prst="textNoShape"/>
            <a:noAutofit/>
          </a:bodyPr>
          <a:p>
            <a:pPr algn="ctr"/>
            <a:endParaRPr altLang="en-US" lang="zh-CN"/>
          </a:p>
        </p:txBody>
      </p:sp>
      <p:sp>
        <p:nvSpPr>
          <p:cNvPr id="1049734" name="Rectangle 3"/>
          <p:cNvSpPr>
            <a:spLocks noChangeArrowheads="1"/>
          </p:cNvSpPr>
          <p:nvPr/>
        </p:nvSpPr>
        <p:spPr bwMode="auto">
          <a:xfrm>
            <a:off x="626567" y="1485578"/>
            <a:ext cx="10482569" cy="3456258"/>
          </a:xfrm>
          <a:prstGeom prst="rect"/>
          <a:noFill/>
          <a:ln>
            <a:noFill/>
          </a:ln>
        </p:spPr>
        <p:txBody>
          <a:bodyPr/>
          <a:lstStyle>
            <a:lvl1pPr eaLnBrk="0" hangingPunct="0" indent="-273050" marL="273050">
              <a:defRPr sz="2400">
                <a:solidFill>
                  <a:schemeClr val="tx1"/>
                </a:solidFill>
                <a:latin typeface="Arial" panose="020B0604020202020204" pitchFamily="34" charset="0"/>
                <a:ea typeface="宋体" panose="02010600030101010101" pitchFamily="2" charset="-122"/>
              </a:defRPr>
            </a:lvl1pPr>
            <a:lvl2pPr eaLnBrk="0" hangingPunct="0" indent="-285750" marL="742950">
              <a:defRPr sz="2400">
                <a:solidFill>
                  <a:schemeClr val="tx1"/>
                </a:solidFill>
                <a:latin typeface="Arial" panose="020B0604020202020204" pitchFamily="34" charset="0"/>
                <a:ea typeface="宋体" panose="02010600030101010101" pitchFamily="2" charset="-122"/>
              </a:defRPr>
            </a:lvl2pPr>
            <a:lvl3pPr eaLnBrk="0" hangingPunct="0" indent="-228600" marL="1143000">
              <a:defRPr sz="2400">
                <a:solidFill>
                  <a:schemeClr val="tx1"/>
                </a:solidFill>
                <a:latin typeface="Arial" panose="020B0604020202020204" pitchFamily="34" charset="0"/>
                <a:ea typeface="宋体" panose="02010600030101010101" pitchFamily="2" charset="-122"/>
              </a:defRPr>
            </a:lvl3pPr>
            <a:lvl4pPr eaLnBrk="0" hangingPunct="0" indent="-228600" marL="1600200">
              <a:defRPr sz="2400">
                <a:solidFill>
                  <a:schemeClr val="tx1"/>
                </a:solidFill>
                <a:latin typeface="Arial" panose="020B0604020202020204" pitchFamily="34" charset="0"/>
                <a:ea typeface="宋体" panose="02010600030101010101" pitchFamily="2" charset="-122"/>
              </a:defRPr>
            </a:lvl4pPr>
            <a:lvl5pPr eaLnBrk="0" hangingPunct="0" indent="-228600" marL="2057400">
              <a:defRPr sz="2400">
                <a:solidFill>
                  <a:schemeClr val="tx1"/>
                </a:solidFill>
                <a:latin typeface="Arial" panose="020B0604020202020204" pitchFamily="34" charset="0"/>
                <a:ea typeface="宋体" panose="02010600030101010101" pitchFamily="2" charset="-122"/>
              </a:defRPr>
            </a:lvl5pPr>
            <a:lvl6pPr eaLnBrk="0" fontAlgn="base" hangingPunct="0" indent="-228600" marL="251460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eaLnBrk="0" fontAlgn="base" hangingPunct="0" indent="-228600" marL="297180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eaLnBrk="0" fontAlgn="base" hangingPunct="0" indent="-228600" marL="342900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eaLnBrk="0" fontAlgn="base" hangingPunct="0" indent="-228600" marL="388620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indent="0" marL="0">
              <a:lnSpc>
                <a:spcPct val="150000"/>
              </a:lnSpc>
            </a:pPr>
            <a:r>
              <a:rPr altLang="zh-CN" dirty="0" lang="en-US">
                <a:latin typeface="+mn-ea"/>
                <a:ea typeface="+mn-ea"/>
              </a:rPr>
              <a:t>《</a:t>
            </a:r>
            <a:r>
              <a:rPr altLang="en-US" dirty="0" lang="zh-CN">
                <a:latin typeface="+mn-ea"/>
                <a:ea typeface="+mn-ea"/>
              </a:rPr>
              <a:t>特种设备使用管理规则</a:t>
            </a:r>
            <a:r>
              <a:rPr altLang="zh-CN" dirty="0" lang="en-US">
                <a:latin typeface="+mn-ea"/>
                <a:ea typeface="+mn-ea"/>
              </a:rPr>
              <a:t>》2.4.2.1 </a:t>
            </a:r>
            <a:r>
              <a:rPr altLang="en-US" dirty="0" lang="zh-CN">
                <a:latin typeface="+mn-ea"/>
                <a:ea typeface="+mn-ea"/>
              </a:rPr>
              <a:t>安全管理负责人</a:t>
            </a:r>
            <a:endParaRPr altLang="zh-CN" dirty="0" lang="en-US">
              <a:latin typeface="+mn-ea"/>
              <a:ea typeface="+mn-ea"/>
            </a:endParaRPr>
          </a:p>
          <a:p>
            <a:pPr eaLnBrk="1" hangingPunct="1" indent="0" marL="0">
              <a:lnSpc>
                <a:spcPct val="150000"/>
              </a:lnSpc>
            </a:pPr>
            <a:r>
              <a:rPr altLang="en-US" dirty="0" lang="zh-CN">
                <a:latin typeface="黑体" pitchFamily="49" charset="-122"/>
                <a:ea typeface="黑体" pitchFamily="49" charset="-122"/>
              </a:rPr>
              <a:t>特种设备使用单位应当配备安全管理负责人。特种设备安全管理负责人是指使用单位最高管理层中主管本单位特种设备使用安全管理的人员。按照本规则要求设置安全管理机构的使用单位安全管理负责人，应当取得相应的特种设备安全管理人员资格证书。</a:t>
            </a:r>
            <a:endParaRPr altLang="zh-CN" dirty="0" lang="en-US">
              <a:latin typeface="黑体" pitchFamily="49" charset="-122"/>
              <a:ea typeface="黑体" pitchFamily="49" charset="-122"/>
            </a:endParaRPr>
          </a:p>
          <a:p>
            <a:pPr eaLnBrk="1" hangingPunct="1" indent="0" marL="0">
              <a:lnSpc>
                <a:spcPct val="150000"/>
              </a:lnSpc>
            </a:pPr>
            <a:endParaRPr altLang="zh-CN" dirty="0" lang="en-US">
              <a:latin typeface="黑体" pitchFamily="49" charset="-122"/>
              <a:ea typeface="黑体" pitchFamily="49" charset="-122"/>
            </a:endParaRPr>
          </a:p>
          <a:p>
            <a:pPr eaLnBrk="1" hangingPunct="1" indent="0" marL="0">
              <a:lnSpc>
                <a:spcPct val="150000"/>
              </a:lnSpc>
            </a:pPr>
            <a:r>
              <a:rPr altLang="zh-CN" dirty="0" lang="en-US">
                <a:latin typeface="黑体" pitchFamily="49" charset="-122"/>
                <a:ea typeface="黑体" pitchFamily="49" charset="-122"/>
              </a:rPr>
              <a:t>《</a:t>
            </a:r>
            <a:r>
              <a:rPr altLang="en-US" dirty="0" lang="zh-CN">
                <a:latin typeface="黑体" pitchFamily="49" charset="-122"/>
                <a:ea typeface="黑体" pitchFamily="49" charset="-122"/>
              </a:rPr>
              <a:t>特种设备使用管理规则</a:t>
            </a:r>
            <a:r>
              <a:rPr altLang="zh-CN" dirty="0" lang="en-US">
                <a:latin typeface="黑体" pitchFamily="49" charset="-122"/>
                <a:ea typeface="黑体" pitchFamily="49" charset="-122"/>
              </a:rPr>
              <a:t>》2.4.2.2 </a:t>
            </a:r>
            <a:r>
              <a:rPr altLang="en-US" dirty="0" lang="zh-CN">
                <a:latin typeface="黑体" pitchFamily="49" charset="-122"/>
                <a:ea typeface="黑体" pitchFamily="49" charset="-122"/>
              </a:rPr>
              <a:t>安全管理员</a:t>
            </a:r>
            <a:endParaRPr altLang="zh-CN" dirty="0" lang="en-US">
              <a:latin typeface="黑体" pitchFamily="49" charset="-122"/>
              <a:ea typeface="黑体" pitchFamily="49" charset="-122"/>
            </a:endParaRPr>
          </a:p>
          <a:p>
            <a:pPr eaLnBrk="1" hangingPunct="1" indent="0" marL="0">
              <a:lnSpc>
                <a:spcPct val="150000"/>
              </a:lnSpc>
            </a:pPr>
            <a:r>
              <a:rPr altLang="en-US" dirty="0" lang="zh-CN">
                <a:latin typeface="黑体" pitchFamily="49" charset="-122"/>
                <a:ea typeface="黑体" pitchFamily="49" charset="-122"/>
              </a:rPr>
              <a:t>特种设备安全管理员是指具体负责特种设备使用安全管理的人员。</a:t>
            </a:r>
          </a:p>
        </p:txBody>
      </p:sp>
      <p:sp>
        <p:nvSpPr>
          <p:cNvPr id="1049735" name="TextBox 23"/>
          <p:cNvSpPr txBox="1"/>
          <p:nvPr/>
        </p:nvSpPr>
        <p:spPr>
          <a:xfrm>
            <a:off x="2241768" y="381294"/>
            <a:ext cx="4881400" cy="523305"/>
          </a:xfrm>
          <a:prstGeom prst="rect"/>
          <a:noFill/>
          <a:ln>
            <a:noFill/>
          </a:ln>
        </p:spPr>
        <p:txBody>
          <a:bodyPr anchor="ctr" anchorCtr="0" bIns="45713" compatLnSpc="1" lIns="91425" numCol="1" rIns="91425" rtlCol="0" tIns="45713" vert="horz" wrap="square">
            <a:spAutoFit/>
          </a:bodyPr>
          <a:lstStyle>
            <a:lvl1pPr>
              <a:defRPr b="1" sz="2800">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fontAlgn="base" marL="457200">
              <a:spcBef>
                <a:spcPct val="0"/>
              </a:spcBef>
              <a:spcAft>
                <a:spcPct val="0"/>
              </a:spcAft>
              <a:defRPr sz="2400">
                <a:solidFill>
                  <a:schemeClr val="tx2"/>
                </a:solidFill>
                <a:ea typeface="微软雅黑" panose="020B0503020204020204" pitchFamily="34" charset="-122"/>
              </a:defRPr>
            </a:lvl6pPr>
            <a:lvl7pPr fontAlgn="base" marL="914400">
              <a:spcBef>
                <a:spcPct val="0"/>
              </a:spcBef>
              <a:spcAft>
                <a:spcPct val="0"/>
              </a:spcAft>
              <a:defRPr sz="2400">
                <a:solidFill>
                  <a:schemeClr val="tx2"/>
                </a:solidFill>
                <a:ea typeface="微软雅黑" panose="020B0503020204020204" pitchFamily="34" charset="-122"/>
              </a:defRPr>
            </a:lvl7pPr>
            <a:lvl8pPr fontAlgn="base" marL="1371600">
              <a:spcBef>
                <a:spcPct val="0"/>
              </a:spcBef>
              <a:spcAft>
                <a:spcPct val="0"/>
              </a:spcAft>
              <a:defRPr sz="2400">
                <a:solidFill>
                  <a:schemeClr val="tx2"/>
                </a:solidFill>
                <a:ea typeface="微软雅黑" panose="020B0503020204020204" pitchFamily="34" charset="-122"/>
              </a:defRPr>
            </a:lvl8pPr>
            <a:lvl9pPr fontAlgn="base" marL="1828800">
              <a:spcBef>
                <a:spcPct val="0"/>
              </a:spcBef>
              <a:spcAft>
                <a:spcPct val="0"/>
              </a:spcAft>
              <a:defRPr sz="2400">
                <a:solidFill>
                  <a:schemeClr val="tx2"/>
                </a:solidFill>
                <a:ea typeface="微软雅黑" panose="020B0503020204020204" pitchFamily="34" charset="-122"/>
              </a:defRPr>
            </a:lvl9pPr>
          </a:lstStyle>
          <a:p>
            <a:pPr defTabSz="914217"/>
            <a:r>
              <a:rPr altLang="en-US" dirty="0" sz="2801" kern="0" lang="zh-CN">
                <a:solidFill>
                  <a:schemeClr val="tx1">
                    <a:lumMod val="65000"/>
                    <a:lumOff val="35000"/>
                  </a:schemeClr>
                </a:solidFill>
                <a:latin typeface="微软雅黑" panose="020B0503020204020204" pitchFamily="34" charset="-122"/>
                <a:ea typeface="微软雅黑" panose="020B0503020204020204" pitchFamily="34" charset="-122"/>
              </a:rPr>
              <a:t>二、特种设备使用管理要求</a:t>
            </a:r>
          </a:p>
        </p:txBody>
      </p:sp>
      <p:grpSp>
        <p:nvGrpSpPr>
          <p:cNvPr id="293" name="组合 4"/>
          <p:cNvGrpSpPr/>
          <p:nvPr/>
        </p:nvGrpSpPr>
        <p:grpSpPr>
          <a:xfrm>
            <a:off x="380038" y="442944"/>
            <a:ext cx="1735402" cy="428158"/>
            <a:chOff x="157476" y="152440"/>
            <a:chExt cx="2474408" cy="847436"/>
          </a:xfrm>
        </p:grpSpPr>
        <p:sp>
          <p:nvSpPr>
            <p:cNvPr id="1049736" name="Freeform 24"/>
            <p:cNvSpPr/>
            <p:nvPr/>
          </p:nvSpPr>
          <p:spPr>
            <a:xfrm>
              <a:off x="1332597" y="152440"/>
              <a:ext cx="1299287" cy="847436"/>
            </a:xfrm>
            <a:custGeom>
              <a:avLst/>
              <a:ahLst/>
              <a:cxnLst>
                <a:cxn ang="0">
                  <a:pos x="448270" y="0"/>
                </a:cxn>
                <a:cxn ang="0">
                  <a:pos x="2349604" y="0"/>
                </a:cxn>
                <a:cxn ang="0">
                  <a:pos x="2374000" y="55145"/>
                </a:cxn>
                <a:cxn ang="0">
                  <a:pos x="1989769" y="1497335"/>
                </a:cxn>
                <a:cxn ang="0">
                  <a:pos x="1934879" y="1553246"/>
                </a:cxn>
                <a:cxn ang="0">
                  <a:pos x="33544" y="1553246"/>
                </a:cxn>
                <a:cxn ang="0">
                  <a:pos x="8386" y="1497335"/>
                </a:cxn>
                <a:cxn ang="0">
                  <a:pos x="393380" y="55145"/>
                </a:cxn>
                <a:cxn ang="0">
                  <a:pos x="448270" y="0"/>
                </a:cxn>
              </a:cxnLst>
              <a:rect l="0" t="0" r="0" b="0"/>
              <a:pathLst>
                <a:path w="3125" h="2028">
                  <a:moveTo>
                    <a:pt x="588" y="0"/>
                  </a:moveTo>
                  <a:lnTo>
                    <a:pt x="3082" y="0"/>
                  </a:lnTo>
                  <a:cubicBezTo>
                    <a:pt x="3110" y="0"/>
                    <a:pt x="3125" y="32"/>
                    <a:pt x="3114" y="72"/>
                  </a:cubicBezTo>
                  <a:lnTo>
                    <a:pt x="2610" y="1955"/>
                  </a:lnTo>
                  <a:cubicBezTo>
                    <a:pt x="2599" y="1995"/>
                    <a:pt x="2567" y="2028"/>
                    <a:pt x="2538" y="2028"/>
                  </a:cubicBezTo>
                  <a:lnTo>
                    <a:pt x="44" y="2028"/>
                  </a:lnTo>
                  <a:cubicBezTo>
                    <a:pt x="15" y="2028"/>
                    <a:pt x="0" y="1995"/>
                    <a:pt x="11" y="1955"/>
                  </a:cubicBezTo>
                  <a:lnTo>
                    <a:pt x="516" y="72"/>
                  </a:lnTo>
                  <a:cubicBezTo>
                    <a:pt x="527" y="32"/>
                    <a:pt x="559" y="0"/>
                    <a:pt x="588" y="0"/>
                  </a:cubicBezTo>
                  <a:close/>
                </a:path>
              </a:pathLst>
            </a:custGeom>
            <a:solidFill>
              <a:srgbClr val="4BAF32"/>
            </a:solidFill>
            <a:ln w="9525">
              <a:noFill/>
            </a:ln>
          </p:spPr>
          <p:txBody>
            <a:bodyPr/>
            <a:p>
              <a:endParaRPr altLang="en-US" dirty="0" sz="1400" lang="zh-CN">
                <a:ea typeface="微软雅黑" panose="020B0503020204020204" pitchFamily="34" charset="-122"/>
              </a:endParaRPr>
            </a:p>
          </p:txBody>
        </p:sp>
        <p:sp>
          <p:nvSpPr>
            <p:cNvPr id="1049737" name="Freeform 22"/>
            <p:cNvSpPr/>
            <p:nvPr/>
          </p:nvSpPr>
          <p:spPr>
            <a:xfrm>
              <a:off x="157476" y="152440"/>
              <a:ext cx="1298421" cy="846571"/>
            </a:xfrm>
            <a:custGeom>
              <a:avLst/>
              <a:ahLst/>
              <a:cxnLst>
                <a:cxn ang="0">
                  <a:pos x="448114" y="0"/>
                </a:cxn>
                <a:cxn ang="0">
                  <a:pos x="2346501" y="0"/>
                </a:cxn>
                <a:cxn ang="0">
                  <a:pos x="2372412" y="56677"/>
                </a:cxn>
                <a:cxn ang="0">
                  <a:pos x="1988314" y="1496569"/>
                </a:cxn>
                <a:cxn ang="0">
                  <a:pos x="1932681" y="1553246"/>
                </a:cxn>
                <a:cxn ang="0">
                  <a:pos x="33532" y="1553246"/>
                </a:cxn>
                <a:cxn ang="0">
                  <a:pos x="8383" y="1496569"/>
                </a:cxn>
                <a:cxn ang="0">
                  <a:pos x="392481" y="56677"/>
                </a:cxn>
                <a:cxn ang="0">
                  <a:pos x="448114" y="0"/>
                </a:cxn>
              </a:cxnLst>
              <a:rect l="0" t="0" r="0" b="0"/>
              <a:pathLst>
                <a:path w="3124" h="2028">
                  <a:moveTo>
                    <a:pt x="588" y="0"/>
                  </a:moveTo>
                  <a:lnTo>
                    <a:pt x="3079" y="0"/>
                  </a:lnTo>
                  <a:cubicBezTo>
                    <a:pt x="3109" y="0"/>
                    <a:pt x="3124" y="33"/>
                    <a:pt x="3113" y="74"/>
                  </a:cubicBezTo>
                  <a:lnTo>
                    <a:pt x="2609" y="1954"/>
                  </a:lnTo>
                  <a:cubicBezTo>
                    <a:pt x="2598" y="1994"/>
                    <a:pt x="2565" y="2028"/>
                    <a:pt x="2536" y="2028"/>
                  </a:cubicBezTo>
                  <a:lnTo>
                    <a:pt x="44" y="2028"/>
                  </a:lnTo>
                  <a:cubicBezTo>
                    <a:pt x="15" y="2028"/>
                    <a:pt x="0" y="1994"/>
                    <a:pt x="11" y="1954"/>
                  </a:cubicBezTo>
                  <a:lnTo>
                    <a:pt x="515" y="74"/>
                  </a:lnTo>
                  <a:cubicBezTo>
                    <a:pt x="526" y="33"/>
                    <a:pt x="559" y="0"/>
                    <a:pt x="588" y="0"/>
                  </a:cubicBezTo>
                  <a:close/>
                </a:path>
              </a:pathLst>
            </a:custGeom>
            <a:solidFill>
              <a:srgbClr val="004B7D"/>
            </a:solidFill>
            <a:ln w="9525">
              <a:noFill/>
            </a:ln>
          </p:spPr>
          <p:txBody>
            <a:bodyPr/>
            <a:p>
              <a:endParaRPr altLang="en-US" dirty="0" sz="1400" lang="zh-CN">
                <a:ea typeface="微软雅黑" panose="020B0503020204020204" pitchFamily="34" charset="-122"/>
              </a:endParaRPr>
            </a:p>
          </p:txBody>
        </p:sp>
      </p:grpSp>
      <p:sp>
        <p:nvSpPr>
          <p:cNvPr id="1049738" name="Freeform 29"/>
          <p:cNvSpPr/>
          <p:nvPr/>
        </p:nvSpPr>
        <p:spPr>
          <a:xfrm>
            <a:off x="1531888" y="576044"/>
            <a:ext cx="259717" cy="197584"/>
          </a:xfrm>
          <a:custGeom>
            <a:avLst/>
            <a:ahLst/>
            <a:cxnLst>
              <a:cxn ang="0">
                <a:pos x="663631" y="247672"/>
              </a:cxn>
              <a:cxn ang="0">
                <a:pos x="593534" y="318216"/>
              </a:cxn>
              <a:cxn ang="0">
                <a:pos x="406103" y="506078"/>
              </a:cxn>
              <a:cxn ang="0">
                <a:pos x="266671" y="506078"/>
              </a:cxn>
              <a:cxn ang="0">
                <a:pos x="473913" y="297513"/>
              </a:cxn>
              <a:cxn ang="0">
                <a:pos x="0" y="297513"/>
              </a:cxn>
              <a:cxn ang="0">
                <a:pos x="0" y="197830"/>
              </a:cxn>
              <a:cxn ang="0">
                <a:pos x="473913" y="197830"/>
              </a:cxn>
              <a:cxn ang="0">
                <a:pos x="278100" y="0"/>
              </a:cxn>
              <a:cxn ang="0">
                <a:pos x="417531" y="0"/>
              </a:cxn>
              <a:cxn ang="0">
                <a:pos x="593534" y="177127"/>
              </a:cxn>
              <a:cxn ang="0">
                <a:pos x="663631" y="247672"/>
              </a:cxn>
            </a:cxnLst>
            <a:rect l="0" t="0" r="0" b="0"/>
            <a:pathLst>
              <a:path w="871" h="660">
                <a:moveTo>
                  <a:pt x="871" y="323"/>
                </a:moveTo>
                <a:lnTo>
                  <a:pt x="779" y="415"/>
                </a:lnTo>
                <a:lnTo>
                  <a:pt x="533" y="660"/>
                </a:lnTo>
                <a:lnTo>
                  <a:pt x="350" y="660"/>
                </a:lnTo>
                <a:lnTo>
                  <a:pt x="622" y="388"/>
                </a:lnTo>
                <a:lnTo>
                  <a:pt x="0" y="388"/>
                </a:lnTo>
                <a:lnTo>
                  <a:pt x="0" y="258"/>
                </a:lnTo>
                <a:lnTo>
                  <a:pt x="622" y="258"/>
                </a:lnTo>
                <a:lnTo>
                  <a:pt x="365" y="0"/>
                </a:lnTo>
                <a:lnTo>
                  <a:pt x="548" y="0"/>
                </a:lnTo>
                <a:lnTo>
                  <a:pt x="779" y="231"/>
                </a:lnTo>
                <a:lnTo>
                  <a:pt x="871" y="323"/>
                </a:lnTo>
                <a:close/>
              </a:path>
            </a:pathLst>
          </a:custGeom>
          <a:solidFill>
            <a:srgbClr val="FFFFFF"/>
          </a:solidFill>
          <a:ln w="9525">
            <a:noFill/>
          </a:ln>
        </p:spPr>
        <p:txBody>
          <a:bodyPr/>
          <a:p>
            <a:endParaRPr altLang="en-US" dirty="0" sz="1400" lang="zh-CN">
              <a:ea typeface="微软雅黑" panose="020B0503020204020204" pitchFamily="34" charset="-122"/>
            </a:endParaRPr>
          </a:p>
        </p:txBody>
      </p:sp>
      <p:sp>
        <p:nvSpPr>
          <p:cNvPr id="1049739" name="TextBox 23"/>
          <p:cNvSpPr txBox="1"/>
          <p:nvPr/>
        </p:nvSpPr>
        <p:spPr>
          <a:xfrm>
            <a:off x="495546" y="519542"/>
            <a:ext cx="877779" cy="307811"/>
          </a:xfrm>
          <a:prstGeom prst="rect"/>
          <a:noFill/>
          <a:ln>
            <a:noFill/>
          </a:ln>
        </p:spPr>
        <p:txBody>
          <a:bodyPr anchor="ctr" anchorCtr="0" bIns="45713" compatLnSpc="1" lIns="91425" numCol="1" rIns="91425" rtlCol="0" tIns="45713" vert="horz" wrap="square">
            <a:spAutoFit/>
          </a:bodyPr>
          <a:lstStyle>
            <a:lvl1pPr>
              <a:defRPr b="1" sz="2800">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fontAlgn="base" marL="457200">
              <a:spcBef>
                <a:spcPct val="0"/>
              </a:spcBef>
              <a:spcAft>
                <a:spcPct val="0"/>
              </a:spcAft>
              <a:defRPr sz="2400">
                <a:solidFill>
                  <a:schemeClr val="tx2"/>
                </a:solidFill>
                <a:ea typeface="微软雅黑" panose="020B0503020204020204" pitchFamily="34" charset="-122"/>
              </a:defRPr>
            </a:lvl6pPr>
            <a:lvl7pPr fontAlgn="base" marL="914400">
              <a:spcBef>
                <a:spcPct val="0"/>
              </a:spcBef>
              <a:spcAft>
                <a:spcPct val="0"/>
              </a:spcAft>
              <a:defRPr sz="2400">
                <a:solidFill>
                  <a:schemeClr val="tx2"/>
                </a:solidFill>
                <a:ea typeface="微软雅黑" panose="020B0503020204020204" pitchFamily="34" charset="-122"/>
              </a:defRPr>
            </a:lvl7pPr>
            <a:lvl8pPr fontAlgn="base" marL="1371600">
              <a:spcBef>
                <a:spcPct val="0"/>
              </a:spcBef>
              <a:spcAft>
                <a:spcPct val="0"/>
              </a:spcAft>
              <a:defRPr sz="2400">
                <a:solidFill>
                  <a:schemeClr val="tx2"/>
                </a:solidFill>
                <a:ea typeface="微软雅黑" panose="020B0503020204020204" pitchFamily="34" charset="-122"/>
              </a:defRPr>
            </a:lvl8pPr>
            <a:lvl9pPr fontAlgn="base" marL="1828800">
              <a:spcBef>
                <a:spcPct val="0"/>
              </a:spcBef>
              <a:spcAft>
                <a:spcPct val="0"/>
              </a:spcAft>
              <a:defRPr sz="2400">
                <a:solidFill>
                  <a:schemeClr val="tx2"/>
                </a:solidFill>
                <a:ea typeface="微软雅黑" panose="020B0503020204020204" pitchFamily="34" charset="-122"/>
              </a:defRPr>
            </a:lvl9pPr>
          </a:lstStyle>
          <a:p>
            <a:pPr defTabSz="914217"/>
            <a:r>
              <a:rPr altLang="zh-CN" dirty="0" sz="1400" kern="0" lang="en-US">
                <a:solidFill>
                  <a:srgbClr val="FFFFFF"/>
                </a:solidFill>
                <a:latin typeface="微软雅黑" panose="020B0503020204020204" pitchFamily="34" charset="-122"/>
                <a:ea typeface="微软雅黑" panose="020B0503020204020204" pitchFamily="34" charset="-122"/>
              </a:rPr>
              <a:t>LOGO</a:t>
            </a:r>
            <a:endParaRPr altLang="en-US" dirty="0" sz="1400" kern="0" lang="zh-CN">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294" name=""/>
        <p:cNvGrpSpPr/>
        <p:nvPr/>
      </p:nvGrpSpPr>
      <p:grpSpPr>
        <a:xfrm>
          <a:off x="0" y="0"/>
          <a:ext cx="0" cy="0"/>
          <a:chOff x="0" y="0"/>
          <a:chExt cx="0" cy="0"/>
        </a:xfrm>
      </p:grpSpPr>
      <p:sp>
        <p:nvSpPr>
          <p:cNvPr id="1049740" name="矩形 9"/>
          <p:cNvSpPr/>
          <p:nvPr/>
        </p:nvSpPr>
        <p:spPr>
          <a:xfrm>
            <a:off x="336404" y="1629594"/>
            <a:ext cx="11525542" cy="4412785"/>
          </a:xfrm>
          <a:prstGeom prst="rect"/>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31" compatLnSpc="1" forceAA="0" fromWordArt="0" horzOverflow="overflow" lIns="91461" numCol="1" rIns="91461" rot="0" rtlCol="0" spcCol="0" spcFirstLastPara="0" tIns="45731" vert="horz" vertOverflow="overflow" wrap="square">
            <a:prstTxWarp prst="textNoShape"/>
            <a:noAutofit/>
          </a:bodyPr>
          <a:p>
            <a:pPr algn="ctr"/>
            <a:endParaRPr altLang="en-US" lang="zh-CN"/>
          </a:p>
        </p:txBody>
      </p:sp>
      <p:sp>
        <p:nvSpPr>
          <p:cNvPr id="1049741" name="Rectangle 3"/>
          <p:cNvSpPr>
            <a:spLocks noChangeArrowheads="1"/>
          </p:cNvSpPr>
          <p:nvPr/>
        </p:nvSpPr>
        <p:spPr bwMode="auto">
          <a:xfrm>
            <a:off x="953067" y="2027198"/>
            <a:ext cx="9375722" cy="3273336"/>
          </a:xfrm>
          <a:prstGeom prst="rect"/>
          <a:noFill/>
          <a:ln>
            <a:noFill/>
          </a:ln>
        </p:spPr>
        <p:txBody>
          <a:bodyPr/>
          <a:lstStyle>
            <a:lvl1pPr eaLnBrk="0" hangingPunct="0" indent="-273050" marL="273050">
              <a:defRPr sz="2400">
                <a:solidFill>
                  <a:schemeClr val="tx1"/>
                </a:solidFill>
                <a:latin typeface="Arial" panose="020B0604020202020204" pitchFamily="34" charset="0"/>
                <a:ea typeface="宋体" panose="02010600030101010101" pitchFamily="2" charset="-122"/>
              </a:defRPr>
            </a:lvl1pPr>
            <a:lvl2pPr eaLnBrk="0" hangingPunct="0" indent="-285750" marL="742950">
              <a:defRPr sz="2400">
                <a:solidFill>
                  <a:schemeClr val="tx1"/>
                </a:solidFill>
                <a:latin typeface="Arial" panose="020B0604020202020204" pitchFamily="34" charset="0"/>
                <a:ea typeface="宋体" panose="02010600030101010101" pitchFamily="2" charset="-122"/>
              </a:defRPr>
            </a:lvl2pPr>
            <a:lvl3pPr eaLnBrk="0" hangingPunct="0" indent="-228600" marL="1143000">
              <a:defRPr sz="2400">
                <a:solidFill>
                  <a:schemeClr val="tx1"/>
                </a:solidFill>
                <a:latin typeface="Arial" panose="020B0604020202020204" pitchFamily="34" charset="0"/>
                <a:ea typeface="宋体" panose="02010600030101010101" pitchFamily="2" charset="-122"/>
              </a:defRPr>
            </a:lvl3pPr>
            <a:lvl4pPr eaLnBrk="0" hangingPunct="0" indent="-228600" marL="1600200">
              <a:defRPr sz="2400">
                <a:solidFill>
                  <a:schemeClr val="tx1"/>
                </a:solidFill>
                <a:latin typeface="Arial" panose="020B0604020202020204" pitchFamily="34" charset="0"/>
                <a:ea typeface="宋体" panose="02010600030101010101" pitchFamily="2" charset="-122"/>
              </a:defRPr>
            </a:lvl4pPr>
            <a:lvl5pPr eaLnBrk="0" hangingPunct="0" indent="-228600" marL="2057400">
              <a:defRPr sz="2400">
                <a:solidFill>
                  <a:schemeClr val="tx1"/>
                </a:solidFill>
                <a:latin typeface="Arial" panose="020B0604020202020204" pitchFamily="34" charset="0"/>
                <a:ea typeface="宋体" panose="02010600030101010101" pitchFamily="2" charset="-122"/>
              </a:defRPr>
            </a:lvl5pPr>
            <a:lvl6pPr eaLnBrk="0" fontAlgn="base" hangingPunct="0" indent="-228600" marL="251460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eaLnBrk="0" fontAlgn="base" hangingPunct="0" indent="-228600" marL="297180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eaLnBrk="0" fontAlgn="base" hangingPunct="0" indent="-228600" marL="342900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eaLnBrk="0" fontAlgn="base" hangingPunct="0" indent="-228600" marL="388620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indent="0" marL="0">
              <a:lnSpc>
                <a:spcPct val="150000"/>
              </a:lnSpc>
            </a:pPr>
            <a:r>
              <a:rPr altLang="zh-CN" dirty="0" sz="2801" lang="en-US">
                <a:latin typeface="+mn-ea"/>
                <a:ea typeface="+mn-ea"/>
              </a:rPr>
              <a:t>《</a:t>
            </a:r>
            <a:r>
              <a:rPr altLang="en-US" dirty="0" sz="2801" lang="zh-CN">
                <a:latin typeface="+mn-ea"/>
                <a:ea typeface="+mn-ea"/>
              </a:rPr>
              <a:t>中华人民共和国特种设备安全法</a:t>
            </a:r>
            <a:r>
              <a:rPr altLang="zh-CN" dirty="0" sz="2801" lang="en-US">
                <a:latin typeface="+mn-ea"/>
                <a:ea typeface="+mn-ea"/>
              </a:rPr>
              <a:t>》</a:t>
            </a:r>
            <a:r>
              <a:rPr altLang="en-US" dirty="0" sz="2801" lang="zh-CN">
                <a:latin typeface="+mn-ea"/>
                <a:ea typeface="+mn-ea"/>
              </a:rPr>
              <a:t>第三十四条</a:t>
            </a:r>
            <a:endParaRPr altLang="zh-CN" dirty="0" sz="2801" lang="en-US">
              <a:latin typeface="+mn-ea"/>
              <a:ea typeface="+mn-ea"/>
            </a:endParaRPr>
          </a:p>
          <a:p>
            <a:pPr eaLnBrk="1" hangingPunct="1" indent="0" marL="0">
              <a:lnSpc>
                <a:spcPct val="150000"/>
              </a:lnSpc>
            </a:pPr>
            <a:endParaRPr altLang="zh-CN" dirty="0" sz="2801" lang="en-US">
              <a:latin typeface="黑体" pitchFamily="49" charset="-122"/>
              <a:ea typeface="黑体" pitchFamily="49" charset="-122"/>
            </a:endParaRPr>
          </a:p>
          <a:p>
            <a:pPr eaLnBrk="1" hangingPunct="1" indent="0" marL="0">
              <a:lnSpc>
                <a:spcPct val="150000"/>
              </a:lnSpc>
            </a:pPr>
            <a:r>
              <a:rPr altLang="en-US" dirty="0" sz="2801" lang="zh-CN">
                <a:latin typeface="黑体" pitchFamily="49" charset="-122"/>
                <a:ea typeface="黑体" pitchFamily="49" charset="-122"/>
              </a:rPr>
              <a:t>特种设备使用单位应当建立岗位责任、隐患治理、应急救援等安全管理制度，制定操作规程，保证特种设备安全运行。</a:t>
            </a:r>
          </a:p>
          <a:p>
            <a:pPr eaLnBrk="1" hangingPunct="1" indent="0" marL="0">
              <a:lnSpc>
                <a:spcPct val="150000"/>
              </a:lnSpc>
            </a:pPr>
            <a:endParaRPr altLang="en-US" dirty="0" sz="2000" lang="zh-CN">
              <a:latin typeface="+mn-ea"/>
              <a:ea typeface="+mn-ea"/>
            </a:endParaRPr>
          </a:p>
        </p:txBody>
      </p:sp>
      <p:sp>
        <p:nvSpPr>
          <p:cNvPr id="1049742" name="TextBox 23"/>
          <p:cNvSpPr txBox="1"/>
          <p:nvPr/>
        </p:nvSpPr>
        <p:spPr>
          <a:xfrm>
            <a:off x="2241768" y="381294"/>
            <a:ext cx="4881400" cy="523305"/>
          </a:xfrm>
          <a:prstGeom prst="rect"/>
          <a:noFill/>
          <a:ln>
            <a:noFill/>
          </a:ln>
        </p:spPr>
        <p:txBody>
          <a:bodyPr anchor="ctr" anchorCtr="0" bIns="45713" compatLnSpc="1" lIns="91425" numCol="1" rIns="91425" rtlCol="0" tIns="45713" vert="horz" wrap="square">
            <a:spAutoFit/>
          </a:bodyPr>
          <a:lstStyle>
            <a:lvl1pPr>
              <a:defRPr b="1" sz="2800">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fontAlgn="base" marL="457200">
              <a:spcBef>
                <a:spcPct val="0"/>
              </a:spcBef>
              <a:spcAft>
                <a:spcPct val="0"/>
              </a:spcAft>
              <a:defRPr sz="2400">
                <a:solidFill>
                  <a:schemeClr val="tx2"/>
                </a:solidFill>
                <a:ea typeface="微软雅黑" panose="020B0503020204020204" pitchFamily="34" charset="-122"/>
              </a:defRPr>
            </a:lvl6pPr>
            <a:lvl7pPr fontAlgn="base" marL="914400">
              <a:spcBef>
                <a:spcPct val="0"/>
              </a:spcBef>
              <a:spcAft>
                <a:spcPct val="0"/>
              </a:spcAft>
              <a:defRPr sz="2400">
                <a:solidFill>
                  <a:schemeClr val="tx2"/>
                </a:solidFill>
                <a:ea typeface="微软雅黑" panose="020B0503020204020204" pitchFamily="34" charset="-122"/>
              </a:defRPr>
            </a:lvl7pPr>
            <a:lvl8pPr fontAlgn="base" marL="1371600">
              <a:spcBef>
                <a:spcPct val="0"/>
              </a:spcBef>
              <a:spcAft>
                <a:spcPct val="0"/>
              </a:spcAft>
              <a:defRPr sz="2400">
                <a:solidFill>
                  <a:schemeClr val="tx2"/>
                </a:solidFill>
                <a:ea typeface="微软雅黑" panose="020B0503020204020204" pitchFamily="34" charset="-122"/>
              </a:defRPr>
            </a:lvl8pPr>
            <a:lvl9pPr fontAlgn="base" marL="1828800">
              <a:spcBef>
                <a:spcPct val="0"/>
              </a:spcBef>
              <a:spcAft>
                <a:spcPct val="0"/>
              </a:spcAft>
              <a:defRPr sz="2400">
                <a:solidFill>
                  <a:schemeClr val="tx2"/>
                </a:solidFill>
                <a:ea typeface="微软雅黑" panose="020B0503020204020204" pitchFamily="34" charset="-122"/>
              </a:defRPr>
            </a:lvl9pPr>
          </a:lstStyle>
          <a:p>
            <a:pPr defTabSz="914217"/>
            <a:r>
              <a:rPr altLang="en-US" dirty="0" sz="2801" kern="0" lang="zh-CN">
                <a:solidFill>
                  <a:schemeClr val="tx1">
                    <a:lumMod val="65000"/>
                    <a:lumOff val="35000"/>
                  </a:schemeClr>
                </a:solidFill>
                <a:latin typeface="微软雅黑" panose="020B0503020204020204" pitchFamily="34" charset="-122"/>
                <a:ea typeface="微软雅黑" panose="020B0503020204020204" pitchFamily="34" charset="-122"/>
              </a:rPr>
              <a:t>二、特种设备使用管理要求</a:t>
            </a:r>
          </a:p>
        </p:txBody>
      </p:sp>
      <p:grpSp>
        <p:nvGrpSpPr>
          <p:cNvPr id="295" name="组合 4"/>
          <p:cNvGrpSpPr/>
          <p:nvPr/>
        </p:nvGrpSpPr>
        <p:grpSpPr>
          <a:xfrm>
            <a:off x="380038" y="442944"/>
            <a:ext cx="1735402" cy="428158"/>
            <a:chOff x="157476" y="152440"/>
            <a:chExt cx="2474408" cy="847436"/>
          </a:xfrm>
        </p:grpSpPr>
        <p:sp>
          <p:nvSpPr>
            <p:cNvPr id="1049743" name="Freeform 24"/>
            <p:cNvSpPr/>
            <p:nvPr/>
          </p:nvSpPr>
          <p:spPr>
            <a:xfrm>
              <a:off x="1332597" y="152440"/>
              <a:ext cx="1299287" cy="847436"/>
            </a:xfrm>
            <a:custGeom>
              <a:avLst/>
              <a:ahLst/>
              <a:cxnLst>
                <a:cxn ang="0">
                  <a:pos x="448270" y="0"/>
                </a:cxn>
                <a:cxn ang="0">
                  <a:pos x="2349604" y="0"/>
                </a:cxn>
                <a:cxn ang="0">
                  <a:pos x="2374000" y="55145"/>
                </a:cxn>
                <a:cxn ang="0">
                  <a:pos x="1989769" y="1497335"/>
                </a:cxn>
                <a:cxn ang="0">
                  <a:pos x="1934879" y="1553246"/>
                </a:cxn>
                <a:cxn ang="0">
                  <a:pos x="33544" y="1553246"/>
                </a:cxn>
                <a:cxn ang="0">
                  <a:pos x="8386" y="1497335"/>
                </a:cxn>
                <a:cxn ang="0">
                  <a:pos x="393380" y="55145"/>
                </a:cxn>
                <a:cxn ang="0">
                  <a:pos x="448270" y="0"/>
                </a:cxn>
              </a:cxnLst>
              <a:rect l="0" t="0" r="0" b="0"/>
              <a:pathLst>
                <a:path w="3125" h="2028">
                  <a:moveTo>
                    <a:pt x="588" y="0"/>
                  </a:moveTo>
                  <a:lnTo>
                    <a:pt x="3082" y="0"/>
                  </a:lnTo>
                  <a:cubicBezTo>
                    <a:pt x="3110" y="0"/>
                    <a:pt x="3125" y="32"/>
                    <a:pt x="3114" y="72"/>
                  </a:cubicBezTo>
                  <a:lnTo>
                    <a:pt x="2610" y="1955"/>
                  </a:lnTo>
                  <a:cubicBezTo>
                    <a:pt x="2599" y="1995"/>
                    <a:pt x="2567" y="2028"/>
                    <a:pt x="2538" y="2028"/>
                  </a:cubicBezTo>
                  <a:lnTo>
                    <a:pt x="44" y="2028"/>
                  </a:lnTo>
                  <a:cubicBezTo>
                    <a:pt x="15" y="2028"/>
                    <a:pt x="0" y="1995"/>
                    <a:pt x="11" y="1955"/>
                  </a:cubicBezTo>
                  <a:lnTo>
                    <a:pt x="516" y="72"/>
                  </a:lnTo>
                  <a:cubicBezTo>
                    <a:pt x="527" y="32"/>
                    <a:pt x="559" y="0"/>
                    <a:pt x="588" y="0"/>
                  </a:cubicBezTo>
                  <a:close/>
                </a:path>
              </a:pathLst>
            </a:custGeom>
            <a:solidFill>
              <a:srgbClr val="4BAF32"/>
            </a:solidFill>
            <a:ln w="9525">
              <a:noFill/>
            </a:ln>
          </p:spPr>
          <p:txBody>
            <a:bodyPr/>
            <a:p>
              <a:endParaRPr altLang="en-US" dirty="0" sz="1400" lang="zh-CN">
                <a:ea typeface="微软雅黑" panose="020B0503020204020204" pitchFamily="34" charset="-122"/>
              </a:endParaRPr>
            </a:p>
          </p:txBody>
        </p:sp>
        <p:sp>
          <p:nvSpPr>
            <p:cNvPr id="1049744" name="Freeform 22"/>
            <p:cNvSpPr/>
            <p:nvPr/>
          </p:nvSpPr>
          <p:spPr>
            <a:xfrm>
              <a:off x="157476" y="152440"/>
              <a:ext cx="1298421" cy="846571"/>
            </a:xfrm>
            <a:custGeom>
              <a:avLst/>
              <a:ahLst/>
              <a:cxnLst>
                <a:cxn ang="0">
                  <a:pos x="448114" y="0"/>
                </a:cxn>
                <a:cxn ang="0">
                  <a:pos x="2346501" y="0"/>
                </a:cxn>
                <a:cxn ang="0">
                  <a:pos x="2372412" y="56677"/>
                </a:cxn>
                <a:cxn ang="0">
                  <a:pos x="1988314" y="1496569"/>
                </a:cxn>
                <a:cxn ang="0">
                  <a:pos x="1932681" y="1553246"/>
                </a:cxn>
                <a:cxn ang="0">
                  <a:pos x="33532" y="1553246"/>
                </a:cxn>
                <a:cxn ang="0">
                  <a:pos x="8383" y="1496569"/>
                </a:cxn>
                <a:cxn ang="0">
                  <a:pos x="392481" y="56677"/>
                </a:cxn>
                <a:cxn ang="0">
                  <a:pos x="448114" y="0"/>
                </a:cxn>
              </a:cxnLst>
              <a:rect l="0" t="0" r="0" b="0"/>
              <a:pathLst>
                <a:path w="3124" h="2028">
                  <a:moveTo>
                    <a:pt x="588" y="0"/>
                  </a:moveTo>
                  <a:lnTo>
                    <a:pt x="3079" y="0"/>
                  </a:lnTo>
                  <a:cubicBezTo>
                    <a:pt x="3109" y="0"/>
                    <a:pt x="3124" y="33"/>
                    <a:pt x="3113" y="74"/>
                  </a:cubicBezTo>
                  <a:lnTo>
                    <a:pt x="2609" y="1954"/>
                  </a:lnTo>
                  <a:cubicBezTo>
                    <a:pt x="2598" y="1994"/>
                    <a:pt x="2565" y="2028"/>
                    <a:pt x="2536" y="2028"/>
                  </a:cubicBezTo>
                  <a:lnTo>
                    <a:pt x="44" y="2028"/>
                  </a:lnTo>
                  <a:cubicBezTo>
                    <a:pt x="15" y="2028"/>
                    <a:pt x="0" y="1994"/>
                    <a:pt x="11" y="1954"/>
                  </a:cubicBezTo>
                  <a:lnTo>
                    <a:pt x="515" y="74"/>
                  </a:lnTo>
                  <a:cubicBezTo>
                    <a:pt x="526" y="33"/>
                    <a:pt x="559" y="0"/>
                    <a:pt x="588" y="0"/>
                  </a:cubicBezTo>
                  <a:close/>
                </a:path>
              </a:pathLst>
            </a:custGeom>
            <a:solidFill>
              <a:srgbClr val="004B7D"/>
            </a:solidFill>
            <a:ln w="9525">
              <a:noFill/>
            </a:ln>
          </p:spPr>
          <p:txBody>
            <a:bodyPr/>
            <a:p>
              <a:endParaRPr altLang="en-US" dirty="0" sz="1400" lang="zh-CN">
                <a:ea typeface="微软雅黑" panose="020B0503020204020204" pitchFamily="34" charset="-122"/>
              </a:endParaRPr>
            </a:p>
          </p:txBody>
        </p:sp>
      </p:grpSp>
      <p:sp>
        <p:nvSpPr>
          <p:cNvPr id="1049745" name="Freeform 29"/>
          <p:cNvSpPr/>
          <p:nvPr/>
        </p:nvSpPr>
        <p:spPr>
          <a:xfrm>
            <a:off x="1531888" y="576044"/>
            <a:ext cx="259717" cy="197584"/>
          </a:xfrm>
          <a:custGeom>
            <a:avLst/>
            <a:ahLst/>
            <a:cxnLst>
              <a:cxn ang="0">
                <a:pos x="663631" y="247672"/>
              </a:cxn>
              <a:cxn ang="0">
                <a:pos x="593534" y="318216"/>
              </a:cxn>
              <a:cxn ang="0">
                <a:pos x="406103" y="506078"/>
              </a:cxn>
              <a:cxn ang="0">
                <a:pos x="266671" y="506078"/>
              </a:cxn>
              <a:cxn ang="0">
                <a:pos x="473913" y="297513"/>
              </a:cxn>
              <a:cxn ang="0">
                <a:pos x="0" y="297513"/>
              </a:cxn>
              <a:cxn ang="0">
                <a:pos x="0" y="197830"/>
              </a:cxn>
              <a:cxn ang="0">
                <a:pos x="473913" y="197830"/>
              </a:cxn>
              <a:cxn ang="0">
                <a:pos x="278100" y="0"/>
              </a:cxn>
              <a:cxn ang="0">
                <a:pos x="417531" y="0"/>
              </a:cxn>
              <a:cxn ang="0">
                <a:pos x="593534" y="177127"/>
              </a:cxn>
              <a:cxn ang="0">
                <a:pos x="663631" y="247672"/>
              </a:cxn>
            </a:cxnLst>
            <a:rect l="0" t="0" r="0" b="0"/>
            <a:pathLst>
              <a:path w="871" h="660">
                <a:moveTo>
                  <a:pt x="871" y="323"/>
                </a:moveTo>
                <a:lnTo>
                  <a:pt x="779" y="415"/>
                </a:lnTo>
                <a:lnTo>
                  <a:pt x="533" y="660"/>
                </a:lnTo>
                <a:lnTo>
                  <a:pt x="350" y="660"/>
                </a:lnTo>
                <a:lnTo>
                  <a:pt x="622" y="388"/>
                </a:lnTo>
                <a:lnTo>
                  <a:pt x="0" y="388"/>
                </a:lnTo>
                <a:lnTo>
                  <a:pt x="0" y="258"/>
                </a:lnTo>
                <a:lnTo>
                  <a:pt x="622" y="258"/>
                </a:lnTo>
                <a:lnTo>
                  <a:pt x="365" y="0"/>
                </a:lnTo>
                <a:lnTo>
                  <a:pt x="548" y="0"/>
                </a:lnTo>
                <a:lnTo>
                  <a:pt x="779" y="231"/>
                </a:lnTo>
                <a:lnTo>
                  <a:pt x="871" y="323"/>
                </a:lnTo>
                <a:close/>
              </a:path>
            </a:pathLst>
          </a:custGeom>
          <a:solidFill>
            <a:srgbClr val="FFFFFF"/>
          </a:solidFill>
          <a:ln w="9525">
            <a:noFill/>
          </a:ln>
        </p:spPr>
        <p:txBody>
          <a:bodyPr/>
          <a:p>
            <a:endParaRPr altLang="en-US" dirty="0" sz="1400" lang="zh-CN">
              <a:ea typeface="微软雅黑" panose="020B0503020204020204" pitchFamily="34" charset="-122"/>
            </a:endParaRPr>
          </a:p>
        </p:txBody>
      </p:sp>
      <p:sp>
        <p:nvSpPr>
          <p:cNvPr id="1049746" name="TextBox 23"/>
          <p:cNvSpPr txBox="1"/>
          <p:nvPr/>
        </p:nvSpPr>
        <p:spPr>
          <a:xfrm>
            <a:off x="495546" y="519542"/>
            <a:ext cx="877779" cy="307811"/>
          </a:xfrm>
          <a:prstGeom prst="rect"/>
          <a:noFill/>
          <a:ln>
            <a:noFill/>
          </a:ln>
        </p:spPr>
        <p:txBody>
          <a:bodyPr anchor="ctr" anchorCtr="0" bIns="45713" compatLnSpc="1" lIns="91425" numCol="1" rIns="91425" rtlCol="0" tIns="45713" vert="horz" wrap="square">
            <a:spAutoFit/>
          </a:bodyPr>
          <a:lstStyle>
            <a:lvl1pPr>
              <a:defRPr b="1" sz="2800">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fontAlgn="base" marL="457200">
              <a:spcBef>
                <a:spcPct val="0"/>
              </a:spcBef>
              <a:spcAft>
                <a:spcPct val="0"/>
              </a:spcAft>
              <a:defRPr sz="2400">
                <a:solidFill>
                  <a:schemeClr val="tx2"/>
                </a:solidFill>
                <a:ea typeface="微软雅黑" panose="020B0503020204020204" pitchFamily="34" charset="-122"/>
              </a:defRPr>
            </a:lvl6pPr>
            <a:lvl7pPr fontAlgn="base" marL="914400">
              <a:spcBef>
                <a:spcPct val="0"/>
              </a:spcBef>
              <a:spcAft>
                <a:spcPct val="0"/>
              </a:spcAft>
              <a:defRPr sz="2400">
                <a:solidFill>
                  <a:schemeClr val="tx2"/>
                </a:solidFill>
                <a:ea typeface="微软雅黑" panose="020B0503020204020204" pitchFamily="34" charset="-122"/>
              </a:defRPr>
            </a:lvl7pPr>
            <a:lvl8pPr fontAlgn="base" marL="1371600">
              <a:spcBef>
                <a:spcPct val="0"/>
              </a:spcBef>
              <a:spcAft>
                <a:spcPct val="0"/>
              </a:spcAft>
              <a:defRPr sz="2400">
                <a:solidFill>
                  <a:schemeClr val="tx2"/>
                </a:solidFill>
                <a:ea typeface="微软雅黑" panose="020B0503020204020204" pitchFamily="34" charset="-122"/>
              </a:defRPr>
            </a:lvl8pPr>
            <a:lvl9pPr fontAlgn="base" marL="1828800">
              <a:spcBef>
                <a:spcPct val="0"/>
              </a:spcBef>
              <a:spcAft>
                <a:spcPct val="0"/>
              </a:spcAft>
              <a:defRPr sz="2400">
                <a:solidFill>
                  <a:schemeClr val="tx2"/>
                </a:solidFill>
                <a:ea typeface="微软雅黑" panose="020B0503020204020204" pitchFamily="34" charset="-122"/>
              </a:defRPr>
            </a:lvl9pPr>
          </a:lstStyle>
          <a:p>
            <a:pPr defTabSz="914217"/>
            <a:r>
              <a:rPr altLang="zh-CN" dirty="0" sz="1400" kern="0" lang="en-US">
                <a:solidFill>
                  <a:srgbClr val="FFFFFF"/>
                </a:solidFill>
                <a:latin typeface="微软雅黑" panose="020B0503020204020204" pitchFamily="34" charset="-122"/>
                <a:ea typeface="微软雅黑" panose="020B0503020204020204" pitchFamily="34" charset="-122"/>
              </a:rPr>
              <a:t>LOGO</a:t>
            </a:r>
            <a:endParaRPr altLang="en-US" dirty="0" sz="1400" kern="0" lang="zh-CN">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296" name=""/>
        <p:cNvGrpSpPr/>
        <p:nvPr/>
      </p:nvGrpSpPr>
      <p:grpSpPr>
        <a:xfrm>
          <a:off x="0" y="0"/>
          <a:ext cx="0" cy="0"/>
          <a:chOff x="0" y="0"/>
          <a:chExt cx="0" cy="0"/>
        </a:xfrm>
      </p:grpSpPr>
      <p:sp>
        <p:nvSpPr>
          <p:cNvPr id="1049747" name="Rectangle 3"/>
          <p:cNvSpPr>
            <a:spLocks noChangeArrowheads="1"/>
          </p:cNvSpPr>
          <p:nvPr/>
        </p:nvSpPr>
        <p:spPr bwMode="auto">
          <a:xfrm>
            <a:off x="1483481" y="1210022"/>
            <a:ext cx="9680592" cy="5041479"/>
          </a:xfrm>
          <a:prstGeom prst="rect"/>
          <a:noFill/>
          <a:ln>
            <a:noFill/>
          </a:ln>
        </p:spPr>
        <p:txBody>
          <a:bodyPr/>
          <a:lstStyle>
            <a:lvl1pPr eaLnBrk="0" hangingPunct="0" indent="-273050" marL="273050">
              <a:defRPr sz="2400">
                <a:solidFill>
                  <a:schemeClr val="tx1"/>
                </a:solidFill>
                <a:latin typeface="Arial" panose="020B0604020202020204" pitchFamily="34" charset="0"/>
                <a:ea typeface="宋体" panose="02010600030101010101" pitchFamily="2" charset="-122"/>
              </a:defRPr>
            </a:lvl1pPr>
            <a:lvl2pPr eaLnBrk="0" hangingPunct="0" indent="-285750" marL="742950">
              <a:defRPr sz="2400">
                <a:solidFill>
                  <a:schemeClr val="tx1"/>
                </a:solidFill>
                <a:latin typeface="Arial" panose="020B0604020202020204" pitchFamily="34" charset="0"/>
                <a:ea typeface="宋体" panose="02010600030101010101" pitchFamily="2" charset="-122"/>
              </a:defRPr>
            </a:lvl2pPr>
            <a:lvl3pPr eaLnBrk="0" hangingPunct="0" indent="-228600" marL="1143000">
              <a:defRPr sz="2400">
                <a:solidFill>
                  <a:schemeClr val="tx1"/>
                </a:solidFill>
                <a:latin typeface="Arial" panose="020B0604020202020204" pitchFamily="34" charset="0"/>
                <a:ea typeface="宋体" panose="02010600030101010101" pitchFamily="2" charset="-122"/>
              </a:defRPr>
            </a:lvl3pPr>
            <a:lvl4pPr eaLnBrk="0" hangingPunct="0" indent="-228600" marL="1600200">
              <a:defRPr sz="2400">
                <a:solidFill>
                  <a:schemeClr val="tx1"/>
                </a:solidFill>
                <a:latin typeface="Arial" panose="020B0604020202020204" pitchFamily="34" charset="0"/>
                <a:ea typeface="宋体" panose="02010600030101010101" pitchFamily="2" charset="-122"/>
              </a:defRPr>
            </a:lvl4pPr>
            <a:lvl5pPr eaLnBrk="0" hangingPunct="0" indent="-228600" marL="2057400">
              <a:defRPr sz="2400">
                <a:solidFill>
                  <a:schemeClr val="tx1"/>
                </a:solidFill>
                <a:latin typeface="Arial" panose="020B0604020202020204" pitchFamily="34" charset="0"/>
                <a:ea typeface="宋体" panose="02010600030101010101" pitchFamily="2" charset="-122"/>
              </a:defRPr>
            </a:lvl5pPr>
            <a:lvl6pPr eaLnBrk="0" fontAlgn="base" hangingPunct="0" indent="-228600" marL="251460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eaLnBrk="0" fontAlgn="base" hangingPunct="0" indent="-228600" marL="297180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eaLnBrk="0" fontAlgn="base" hangingPunct="0" indent="-228600" marL="342900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eaLnBrk="0" fontAlgn="base" hangingPunct="0" indent="-228600" marL="388620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indent="0" marL="0">
              <a:lnSpc>
                <a:spcPct val="150000"/>
              </a:lnSpc>
            </a:pPr>
            <a:r>
              <a:rPr altLang="zh-CN" dirty="0" sz="1800" lang="en-US">
                <a:latin typeface="+mn-ea"/>
                <a:ea typeface="+mn-ea"/>
              </a:rPr>
              <a:t>《</a:t>
            </a:r>
            <a:r>
              <a:rPr altLang="en-US" dirty="0" sz="1800" lang="zh-CN">
                <a:latin typeface="+mn-ea"/>
                <a:ea typeface="+mn-ea"/>
              </a:rPr>
              <a:t>特种设备使用管理规则</a:t>
            </a:r>
            <a:r>
              <a:rPr altLang="zh-CN" dirty="0" sz="1800" lang="en-US">
                <a:latin typeface="+mn-ea"/>
                <a:ea typeface="+mn-ea"/>
              </a:rPr>
              <a:t>》2.6.1 </a:t>
            </a:r>
            <a:r>
              <a:rPr altLang="en-US" dirty="0" sz="1800" lang="zh-CN">
                <a:latin typeface="+mn-ea"/>
                <a:ea typeface="+mn-ea"/>
              </a:rPr>
              <a:t>安全节能管理制度</a:t>
            </a:r>
            <a:endParaRPr altLang="zh-CN" dirty="0" sz="1800" lang="en-US">
              <a:latin typeface="+mn-ea"/>
              <a:ea typeface="+mn-ea"/>
            </a:endParaRPr>
          </a:p>
          <a:p>
            <a:pPr eaLnBrk="1" hangingPunct="1" indent="0" marL="0">
              <a:lnSpc>
                <a:spcPct val="150000"/>
              </a:lnSpc>
            </a:pPr>
            <a:r>
              <a:rPr altLang="zh-CN" dirty="0" sz="1800" lang="en-US">
                <a:latin typeface="黑体" pitchFamily="49" charset="-122"/>
                <a:ea typeface="黑体" pitchFamily="49" charset="-122"/>
              </a:rPr>
              <a:t>(1)</a:t>
            </a:r>
            <a:r>
              <a:rPr altLang="en-US" dirty="0" sz="1800" lang="zh-CN">
                <a:latin typeface="黑体" pitchFamily="49" charset="-122"/>
                <a:ea typeface="黑体" pitchFamily="49" charset="-122"/>
              </a:rPr>
              <a:t>特种设备安全管理机构</a:t>
            </a:r>
            <a:r>
              <a:rPr altLang="zh-CN" dirty="0" sz="1800" lang="en-US">
                <a:latin typeface="黑体" pitchFamily="49" charset="-122"/>
                <a:ea typeface="黑体" pitchFamily="49" charset="-122"/>
              </a:rPr>
              <a:t>(</a:t>
            </a:r>
            <a:r>
              <a:rPr altLang="en-US" dirty="0" sz="1800" lang="zh-CN">
                <a:latin typeface="黑体" pitchFamily="49" charset="-122"/>
                <a:ea typeface="黑体" pitchFamily="49" charset="-122"/>
              </a:rPr>
              <a:t>需要设置时</a:t>
            </a:r>
            <a:r>
              <a:rPr altLang="zh-CN" dirty="0" sz="1800" lang="en-US">
                <a:latin typeface="黑体" pitchFamily="49" charset="-122"/>
                <a:ea typeface="黑体" pitchFamily="49" charset="-122"/>
              </a:rPr>
              <a:t>)</a:t>
            </a:r>
            <a:r>
              <a:rPr altLang="en-US" dirty="0" sz="1800" lang="zh-CN">
                <a:latin typeface="黑体" pitchFamily="49" charset="-122"/>
                <a:ea typeface="黑体" pitchFamily="49" charset="-122"/>
              </a:rPr>
              <a:t>和相关人员岗位职责；</a:t>
            </a:r>
          </a:p>
          <a:p>
            <a:pPr eaLnBrk="1" hangingPunct="1" indent="0" marL="0">
              <a:lnSpc>
                <a:spcPct val="150000"/>
              </a:lnSpc>
            </a:pPr>
            <a:r>
              <a:rPr altLang="zh-CN" dirty="0" sz="1800" lang="en-US">
                <a:latin typeface="黑体" pitchFamily="49" charset="-122"/>
                <a:ea typeface="黑体" pitchFamily="49" charset="-122"/>
              </a:rPr>
              <a:t>(2)</a:t>
            </a:r>
            <a:r>
              <a:rPr altLang="en-US" dirty="0" sz="1800" lang="zh-CN">
                <a:latin typeface="黑体" pitchFamily="49" charset="-122"/>
                <a:ea typeface="黑体" pitchFamily="49" charset="-122"/>
              </a:rPr>
              <a:t>特种设备经常性维护保养、定期自行检查和有关记录制度；</a:t>
            </a:r>
          </a:p>
          <a:p>
            <a:pPr eaLnBrk="1" hangingPunct="1" indent="0" marL="0">
              <a:lnSpc>
                <a:spcPct val="150000"/>
              </a:lnSpc>
            </a:pPr>
            <a:r>
              <a:rPr altLang="zh-CN" dirty="0" sz="1800" lang="en-US">
                <a:latin typeface="黑体" pitchFamily="49" charset="-122"/>
                <a:ea typeface="黑体" pitchFamily="49" charset="-122"/>
              </a:rPr>
              <a:t>(3)</a:t>
            </a:r>
            <a:r>
              <a:rPr altLang="en-US" dirty="0" sz="1800" lang="zh-CN">
                <a:latin typeface="黑体" pitchFamily="49" charset="-122"/>
                <a:ea typeface="黑体" pitchFamily="49" charset="-122"/>
              </a:rPr>
              <a:t>特种设备使用登记、定期检验、锅炉能效测试申请实施管理制度；</a:t>
            </a:r>
          </a:p>
          <a:p>
            <a:pPr eaLnBrk="1" hangingPunct="1" indent="0" marL="0">
              <a:lnSpc>
                <a:spcPct val="150000"/>
              </a:lnSpc>
            </a:pPr>
            <a:r>
              <a:rPr altLang="zh-CN" dirty="0" sz="1800" lang="en-US">
                <a:latin typeface="黑体" pitchFamily="49" charset="-122"/>
                <a:ea typeface="黑体" pitchFamily="49" charset="-122"/>
              </a:rPr>
              <a:t>(4)</a:t>
            </a:r>
            <a:r>
              <a:rPr altLang="en-US" dirty="0" sz="1800" lang="zh-CN">
                <a:latin typeface="黑体" pitchFamily="49" charset="-122"/>
                <a:ea typeface="黑体" pitchFamily="49" charset="-122"/>
              </a:rPr>
              <a:t>特种设备隐患排查治理制度；</a:t>
            </a:r>
          </a:p>
          <a:p>
            <a:pPr eaLnBrk="1" hangingPunct="1" indent="0" marL="0">
              <a:lnSpc>
                <a:spcPct val="150000"/>
              </a:lnSpc>
            </a:pPr>
            <a:r>
              <a:rPr altLang="zh-CN" dirty="0" sz="1800" lang="en-US">
                <a:latin typeface="黑体" pitchFamily="49" charset="-122"/>
                <a:ea typeface="黑体" pitchFamily="49" charset="-122"/>
              </a:rPr>
              <a:t>(5)</a:t>
            </a:r>
            <a:r>
              <a:rPr altLang="en-US" dirty="0" sz="1800" lang="zh-CN">
                <a:latin typeface="黑体" pitchFamily="49" charset="-122"/>
                <a:ea typeface="黑体" pitchFamily="49" charset="-122"/>
              </a:rPr>
              <a:t>特种设备安全管理人员与作业人员管理和培训制度；</a:t>
            </a:r>
          </a:p>
          <a:p>
            <a:pPr eaLnBrk="1" hangingPunct="1" indent="0" marL="0">
              <a:lnSpc>
                <a:spcPct val="150000"/>
              </a:lnSpc>
            </a:pPr>
            <a:r>
              <a:rPr altLang="zh-CN" dirty="0" sz="1800" lang="en-US">
                <a:latin typeface="黑体" pitchFamily="49" charset="-122"/>
                <a:ea typeface="黑体" pitchFamily="49" charset="-122"/>
              </a:rPr>
              <a:t>(6)</a:t>
            </a:r>
            <a:r>
              <a:rPr altLang="en-US" dirty="0" sz="1800" lang="zh-CN">
                <a:latin typeface="黑体" pitchFamily="49" charset="-122"/>
                <a:ea typeface="黑体" pitchFamily="49" charset="-122"/>
              </a:rPr>
              <a:t>特种设备采购、安装、改造、修理、报废等管理制度；</a:t>
            </a:r>
          </a:p>
          <a:p>
            <a:pPr eaLnBrk="1" hangingPunct="1" indent="0" marL="0">
              <a:lnSpc>
                <a:spcPct val="150000"/>
              </a:lnSpc>
            </a:pPr>
            <a:r>
              <a:rPr altLang="zh-CN" dirty="0" sz="1800" lang="en-US">
                <a:latin typeface="黑体" pitchFamily="49" charset="-122"/>
                <a:ea typeface="黑体" pitchFamily="49" charset="-122"/>
              </a:rPr>
              <a:t>(7)</a:t>
            </a:r>
            <a:r>
              <a:rPr altLang="en-US" dirty="0" sz="1800" lang="zh-CN">
                <a:latin typeface="黑体" pitchFamily="49" charset="-122"/>
                <a:ea typeface="黑体" pitchFamily="49" charset="-122"/>
              </a:rPr>
              <a:t>特种设备应急预案管理制度；</a:t>
            </a:r>
          </a:p>
          <a:p>
            <a:pPr eaLnBrk="1" hangingPunct="1" indent="0" marL="0">
              <a:lnSpc>
                <a:spcPct val="150000"/>
              </a:lnSpc>
            </a:pPr>
            <a:r>
              <a:rPr altLang="zh-CN" dirty="0" sz="1800" lang="en-US">
                <a:latin typeface="黑体" pitchFamily="49" charset="-122"/>
                <a:ea typeface="黑体" pitchFamily="49" charset="-122"/>
              </a:rPr>
              <a:t>(8)</a:t>
            </a:r>
            <a:r>
              <a:rPr altLang="en-US" dirty="0" sz="1800" lang="zh-CN">
                <a:latin typeface="黑体" pitchFamily="49" charset="-122"/>
                <a:ea typeface="黑体" pitchFamily="49" charset="-122"/>
              </a:rPr>
              <a:t>特种设备事故报告和处理制度；</a:t>
            </a:r>
          </a:p>
          <a:p>
            <a:pPr eaLnBrk="1" hangingPunct="1" indent="0" marL="0">
              <a:lnSpc>
                <a:spcPct val="150000"/>
              </a:lnSpc>
            </a:pPr>
            <a:r>
              <a:rPr altLang="zh-CN" dirty="0" sz="1800" lang="en-US">
                <a:latin typeface="黑体" pitchFamily="49" charset="-122"/>
                <a:ea typeface="黑体" pitchFamily="49" charset="-122"/>
              </a:rPr>
              <a:t>(9)</a:t>
            </a:r>
            <a:r>
              <a:rPr altLang="en-US" dirty="0" sz="1800" lang="zh-CN">
                <a:latin typeface="黑体" pitchFamily="49" charset="-122"/>
                <a:ea typeface="黑体" pitchFamily="49" charset="-122"/>
              </a:rPr>
              <a:t>高耗能特种设备节能管理制度。</a:t>
            </a:r>
          </a:p>
          <a:p>
            <a:pPr eaLnBrk="1" hangingPunct="1" indent="0" marL="0">
              <a:lnSpc>
                <a:spcPct val="150000"/>
              </a:lnSpc>
            </a:pPr>
            <a:endParaRPr altLang="zh-CN" dirty="0" sz="1800" lang="en-US">
              <a:latin typeface="黑体" pitchFamily="49" charset="-122"/>
              <a:ea typeface="黑体" pitchFamily="49" charset="-122"/>
            </a:endParaRPr>
          </a:p>
          <a:p>
            <a:pPr eaLnBrk="1" hangingPunct="1" indent="0" marL="0">
              <a:lnSpc>
                <a:spcPct val="150000"/>
              </a:lnSpc>
            </a:pPr>
            <a:r>
              <a:rPr altLang="en-US" dirty="0" sz="2000" lang="zh-CN">
                <a:latin typeface="+mn-ea"/>
                <a:ea typeface="+mn-ea"/>
              </a:rPr>
              <a:t>管理制度应根据企业使用特种设备的特性制定，要有可操作性。</a:t>
            </a:r>
          </a:p>
        </p:txBody>
      </p:sp>
      <p:sp>
        <p:nvSpPr>
          <p:cNvPr id="1049748" name="TextBox 23"/>
          <p:cNvSpPr txBox="1"/>
          <p:nvPr/>
        </p:nvSpPr>
        <p:spPr>
          <a:xfrm>
            <a:off x="2241768" y="381294"/>
            <a:ext cx="4881400" cy="523305"/>
          </a:xfrm>
          <a:prstGeom prst="rect"/>
          <a:noFill/>
          <a:ln>
            <a:noFill/>
          </a:ln>
        </p:spPr>
        <p:txBody>
          <a:bodyPr anchor="ctr" anchorCtr="0" bIns="45713" compatLnSpc="1" lIns="91425" numCol="1" rIns="91425" rtlCol="0" tIns="45713" vert="horz" wrap="square">
            <a:spAutoFit/>
          </a:bodyPr>
          <a:lstStyle>
            <a:lvl1pPr>
              <a:defRPr b="1" sz="2800">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fontAlgn="base" marL="457200">
              <a:spcBef>
                <a:spcPct val="0"/>
              </a:spcBef>
              <a:spcAft>
                <a:spcPct val="0"/>
              </a:spcAft>
              <a:defRPr sz="2400">
                <a:solidFill>
                  <a:schemeClr val="tx2"/>
                </a:solidFill>
                <a:ea typeface="微软雅黑" panose="020B0503020204020204" pitchFamily="34" charset="-122"/>
              </a:defRPr>
            </a:lvl6pPr>
            <a:lvl7pPr fontAlgn="base" marL="914400">
              <a:spcBef>
                <a:spcPct val="0"/>
              </a:spcBef>
              <a:spcAft>
                <a:spcPct val="0"/>
              </a:spcAft>
              <a:defRPr sz="2400">
                <a:solidFill>
                  <a:schemeClr val="tx2"/>
                </a:solidFill>
                <a:ea typeface="微软雅黑" panose="020B0503020204020204" pitchFamily="34" charset="-122"/>
              </a:defRPr>
            </a:lvl7pPr>
            <a:lvl8pPr fontAlgn="base" marL="1371600">
              <a:spcBef>
                <a:spcPct val="0"/>
              </a:spcBef>
              <a:spcAft>
                <a:spcPct val="0"/>
              </a:spcAft>
              <a:defRPr sz="2400">
                <a:solidFill>
                  <a:schemeClr val="tx2"/>
                </a:solidFill>
                <a:ea typeface="微软雅黑" panose="020B0503020204020204" pitchFamily="34" charset="-122"/>
              </a:defRPr>
            </a:lvl8pPr>
            <a:lvl9pPr fontAlgn="base" marL="1828800">
              <a:spcBef>
                <a:spcPct val="0"/>
              </a:spcBef>
              <a:spcAft>
                <a:spcPct val="0"/>
              </a:spcAft>
              <a:defRPr sz="2400">
                <a:solidFill>
                  <a:schemeClr val="tx2"/>
                </a:solidFill>
                <a:ea typeface="微软雅黑" panose="020B0503020204020204" pitchFamily="34" charset="-122"/>
              </a:defRPr>
            </a:lvl9pPr>
          </a:lstStyle>
          <a:p>
            <a:pPr defTabSz="914217"/>
            <a:r>
              <a:rPr altLang="en-US" dirty="0" sz="2801" kern="0" lang="zh-CN">
                <a:solidFill>
                  <a:schemeClr val="tx1">
                    <a:lumMod val="65000"/>
                    <a:lumOff val="35000"/>
                  </a:schemeClr>
                </a:solidFill>
                <a:latin typeface="微软雅黑" panose="020B0503020204020204" pitchFamily="34" charset="-122"/>
                <a:ea typeface="微软雅黑" panose="020B0503020204020204" pitchFamily="34" charset="-122"/>
              </a:rPr>
              <a:t>二、特种设备使用管理要求</a:t>
            </a:r>
          </a:p>
        </p:txBody>
      </p:sp>
      <p:grpSp>
        <p:nvGrpSpPr>
          <p:cNvPr id="297" name="组合 4"/>
          <p:cNvGrpSpPr/>
          <p:nvPr/>
        </p:nvGrpSpPr>
        <p:grpSpPr>
          <a:xfrm>
            <a:off x="380038" y="442944"/>
            <a:ext cx="1735402" cy="428158"/>
            <a:chOff x="157476" y="152440"/>
            <a:chExt cx="2474408" cy="847436"/>
          </a:xfrm>
        </p:grpSpPr>
        <p:sp>
          <p:nvSpPr>
            <p:cNvPr id="1049749" name="Freeform 24"/>
            <p:cNvSpPr/>
            <p:nvPr/>
          </p:nvSpPr>
          <p:spPr>
            <a:xfrm>
              <a:off x="1332597" y="152440"/>
              <a:ext cx="1299287" cy="847436"/>
            </a:xfrm>
            <a:custGeom>
              <a:avLst/>
              <a:ahLst/>
              <a:cxnLst>
                <a:cxn ang="0">
                  <a:pos x="448270" y="0"/>
                </a:cxn>
                <a:cxn ang="0">
                  <a:pos x="2349604" y="0"/>
                </a:cxn>
                <a:cxn ang="0">
                  <a:pos x="2374000" y="55145"/>
                </a:cxn>
                <a:cxn ang="0">
                  <a:pos x="1989769" y="1497335"/>
                </a:cxn>
                <a:cxn ang="0">
                  <a:pos x="1934879" y="1553246"/>
                </a:cxn>
                <a:cxn ang="0">
                  <a:pos x="33544" y="1553246"/>
                </a:cxn>
                <a:cxn ang="0">
                  <a:pos x="8386" y="1497335"/>
                </a:cxn>
                <a:cxn ang="0">
                  <a:pos x="393380" y="55145"/>
                </a:cxn>
                <a:cxn ang="0">
                  <a:pos x="448270" y="0"/>
                </a:cxn>
              </a:cxnLst>
              <a:rect l="0" t="0" r="0" b="0"/>
              <a:pathLst>
                <a:path w="3125" h="2028">
                  <a:moveTo>
                    <a:pt x="588" y="0"/>
                  </a:moveTo>
                  <a:lnTo>
                    <a:pt x="3082" y="0"/>
                  </a:lnTo>
                  <a:cubicBezTo>
                    <a:pt x="3110" y="0"/>
                    <a:pt x="3125" y="32"/>
                    <a:pt x="3114" y="72"/>
                  </a:cubicBezTo>
                  <a:lnTo>
                    <a:pt x="2610" y="1955"/>
                  </a:lnTo>
                  <a:cubicBezTo>
                    <a:pt x="2599" y="1995"/>
                    <a:pt x="2567" y="2028"/>
                    <a:pt x="2538" y="2028"/>
                  </a:cubicBezTo>
                  <a:lnTo>
                    <a:pt x="44" y="2028"/>
                  </a:lnTo>
                  <a:cubicBezTo>
                    <a:pt x="15" y="2028"/>
                    <a:pt x="0" y="1995"/>
                    <a:pt x="11" y="1955"/>
                  </a:cubicBezTo>
                  <a:lnTo>
                    <a:pt x="516" y="72"/>
                  </a:lnTo>
                  <a:cubicBezTo>
                    <a:pt x="527" y="32"/>
                    <a:pt x="559" y="0"/>
                    <a:pt x="588" y="0"/>
                  </a:cubicBezTo>
                  <a:close/>
                </a:path>
              </a:pathLst>
            </a:custGeom>
            <a:solidFill>
              <a:srgbClr val="4BAF32"/>
            </a:solidFill>
            <a:ln w="9525">
              <a:noFill/>
            </a:ln>
          </p:spPr>
          <p:txBody>
            <a:bodyPr/>
            <a:p>
              <a:endParaRPr altLang="en-US" dirty="0" sz="1400" lang="zh-CN">
                <a:ea typeface="微软雅黑" panose="020B0503020204020204" pitchFamily="34" charset="-122"/>
              </a:endParaRPr>
            </a:p>
          </p:txBody>
        </p:sp>
        <p:sp>
          <p:nvSpPr>
            <p:cNvPr id="1049750" name="Freeform 22"/>
            <p:cNvSpPr/>
            <p:nvPr/>
          </p:nvSpPr>
          <p:spPr>
            <a:xfrm>
              <a:off x="157476" y="152440"/>
              <a:ext cx="1298421" cy="846571"/>
            </a:xfrm>
            <a:custGeom>
              <a:avLst/>
              <a:ahLst/>
              <a:cxnLst>
                <a:cxn ang="0">
                  <a:pos x="448114" y="0"/>
                </a:cxn>
                <a:cxn ang="0">
                  <a:pos x="2346501" y="0"/>
                </a:cxn>
                <a:cxn ang="0">
                  <a:pos x="2372412" y="56677"/>
                </a:cxn>
                <a:cxn ang="0">
                  <a:pos x="1988314" y="1496569"/>
                </a:cxn>
                <a:cxn ang="0">
                  <a:pos x="1932681" y="1553246"/>
                </a:cxn>
                <a:cxn ang="0">
                  <a:pos x="33532" y="1553246"/>
                </a:cxn>
                <a:cxn ang="0">
                  <a:pos x="8383" y="1496569"/>
                </a:cxn>
                <a:cxn ang="0">
                  <a:pos x="392481" y="56677"/>
                </a:cxn>
                <a:cxn ang="0">
                  <a:pos x="448114" y="0"/>
                </a:cxn>
              </a:cxnLst>
              <a:rect l="0" t="0" r="0" b="0"/>
              <a:pathLst>
                <a:path w="3124" h="2028">
                  <a:moveTo>
                    <a:pt x="588" y="0"/>
                  </a:moveTo>
                  <a:lnTo>
                    <a:pt x="3079" y="0"/>
                  </a:lnTo>
                  <a:cubicBezTo>
                    <a:pt x="3109" y="0"/>
                    <a:pt x="3124" y="33"/>
                    <a:pt x="3113" y="74"/>
                  </a:cubicBezTo>
                  <a:lnTo>
                    <a:pt x="2609" y="1954"/>
                  </a:lnTo>
                  <a:cubicBezTo>
                    <a:pt x="2598" y="1994"/>
                    <a:pt x="2565" y="2028"/>
                    <a:pt x="2536" y="2028"/>
                  </a:cubicBezTo>
                  <a:lnTo>
                    <a:pt x="44" y="2028"/>
                  </a:lnTo>
                  <a:cubicBezTo>
                    <a:pt x="15" y="2028"/>
                    <a:pt x="0" y="1994"/>
                    <a:pt x="11" y="1954"/>
                  </a:cubicBezTo>
                  <a:lnTo>
                    <a:pt x="515" y="74"/>
                  </a:lnTo>
                  <a:cubicBezTo>
                    <a:pt x="526" y="33"/>
                    <a:pt x="559" y="0"/>
                    <a:pt x="588" y="0"/>
                  </a:cubicBezTo>
                  <a:close/>
                </a:path>
              </a:pathLst>
            </a:custGeom>
            <a:solidFill>
              <a:srgbClr val="004B7D"/>
            </a:solidFill>
            <a:ln w="9525">
              <a:noFill/>
            </a:ln>
          </p:spPr>
          <p:txBody>
            <a:bodyPr/>
            <a:p>
              <a:endParaRPr altLang="en-US" dirty="0" sz="1400" lang="zh-CN">
                <a:ea typeface="微软雅黑" panose="020B0503020204020204" pitchFamily="34" charset="-122"/>
              </a:endParaRPr>
            </a:p>
          </p:txBody>
        </p:sp>
      </p:grpSp>
      <p:sp>
        <p:nvSpPr>
          <p:cNvPr id="1049751" name="Freeform 29"/>
          <p:cNvSpPr/>
          <p:nvPr/>
        </p:nvSpPr>
        <p:spPr>
          <a:xfrm>
            <a:off x="1531888" y="576044"/>
            <a:ext cx="259717" cy="197584"/>
          </a:xfrm>
          <a:custGeom>
            <a:avLst/>
            <a:ahLst/>
            <a:cxnLst>
              <a:cxn ang="0">
                <a:pos x="663631" y="247672"/>
              </a:cxn>
              <a:cxn ang="0">
                <a:pos x="593534" y="318216"/>
              </a:cxn>
              <a:cxn ang="0">
                <a:pos x="406103" y="506078"/>
              </a:cxn>
              <a:cxn ang="0">
                <a:pos x="266671" y="506078"/>
              </a:cxn>
              <a:cxn ang="0">
                <a:pos x="473913" y="297513"/>
              </a:cxn>
              <a:cxn ang="0">
                <a:pos x="0" y="297513"/>
              </a:cxn>
              <a:cxn ang="0">
                <a:pos x="0" y="197830"/>
              </a:cxn>
              <a:cxn ang="0">
                <a:pos x="473913" y="197830"/>
              </a:cxn>
              <a:cxn ang="0">
                <a:pos x="278100" y="0"/>
              </a:cxn>
              <a:cxn ang="0">
                <a:pos x="417531" y="0"/>
              </a:cxn>
              <a:cxn ang="0">
                <a:pos x="593534" y="177127"/>
              </a:cxn>
              <a:cxn ang="0">
                <a:pos x="663631" y="247672"/>
              </a:cxn>
            </a:cxnLst>
            <a:rect l="0" t="0" r="0" b="0"/>
            <a:pathLst>
              <a:path w="871" h="660">
                <a:moveTo>
                  <a:pt x="871" y="323"/>
                </a:moveTo>
                <a:lnTo>
                  <a:pt x="779" y="415"/>
                </a:lnTo>
                <a:lnTo>
                  <a:pt x="533" y="660"/>
                </a:lnTo>
                <a:lnTo>
                  <a:pt x="350" y="660"/>
                </a:lnTo>
                <a:lnTo>
                  <a:pt x="622" y="388"/>
                </a:lnTo>
                <a:lnTo>
                  <a:pt x="0" y="388"/>
                </a:lnTo>
                <a:lnTo>
                  <a:pt x="0" y="258"/>
                </a:lnTo>
                <a:lnTo>
                  <a:pt x="622" y="258"/>
                </a:lnTo>
                <a:lnTo>
                  <a:pt x="365" y="0"/>
                </a:lnTo>
                <a:lnTo>
                  <a:pt x="548" y="0"/>
                </a:lnTo>
                <a:lnTo>
                  <a:pt x="779" y="231"/>
                </a:lnTo>
                <a:lnTo>
                  <a:pt x="871" y="323"/>
                </a:lnTo>
                <a:close/>
              </a:path>
            </a:pathLst>
          </a:custGeom>
          <a:solidFill>
            <a:srgbClr val="FFFFFF"/>
          </a:solidFill>
          <a:ln w="9525">
            <a:noFill/>
          </a:ln>
        </p:spPr>
        <p:txBody>
          <a:bodyPr/>
          <a:p>
            <a:endParaRPr altLang="en-US" dirty="0" sz="1400" lang="zh-CN">
              <a:ea typeface="微软雅黑" panose="020B0503020204020204" pitchFamily="34" charset="-122"/>
            </a:endParaRPr>
          </a:p>
        </p:txBody>
      </p:sp>
      <p:sp>
        <p:nvSpPr>
          <p:cNvPr id="1049752" name="TextBox 23"/>
          <p:cNvSpPr txBox="1"/>
          <p:nvPr/>
        </p:nvSpPr>
        <p:spPr>
          <a:xfrm>
            <a:off x="495546" y="519542"/>
            <a:ext cx="877779" cy="307811"/>
          </a:xfrm>
          <a:prstGeom prst="rect"/>
          <a:noFill/>
          <a:ln>
            <a:noFill/>
          </a:ln>
        </p:spPr>
        <p:txBody>
          <a:bodyPr anchor="ctr" anchorCtr="0" bIns="45713" compatLnSpc="1" lIns="91425" numCol="1" rIns="91425" rtlCol="0" tIns="45713" vert="horz" wrap="square">
            <a:spAutoFit/>
          </a:bodyPr>
          <a:lstStyle>
            <a:lvl1pPr>
              <a:defRPr b="1" sz="2800">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fontAlgn="base" marL="457200">
              <a:spcBef>
                <a:spcPct val="0"/>
              </a:spcBef>
              <a:spcAft>
                <a:spcPct val="0"/>
              </a:spcAft>
              <a:defRPr sz="2400">
                <a:solidFill>
                  <a:schemeClr val="tx2"/>
                </a:solidFill>
                <a:ea typeface="微软雅黑" panose="020B0503020204020204" pitchFamily="34" charset="-122"/>
              </a:defRPr>
            </a:lvl6pPr>
            <a:lvl7pPr fontAlgn="base" marL="914400">
              <a:spcBef>
                <a:spcPct val="0"/>
              </a:spcBef>
              <a:spcAft>
                <a:spcPct val="0"/>
              </a:spcAft>
              <a:defRPr sz="2400">
                <a:solidFill>
                  <a:schemeClr val="tx2"/>
                </a:solidFill>
                <a:ea typeface="微软雅黑" panose="020B0503020204020204" pitchFamily="34" charset="-122"/>
              </a:defRPr>
            </a:lvl7pPr>
            <a:lvl8pPr fontAlgn="base" marL="1371600">
              <a:spcBef>
                <a:spcPct val="0"/>
              </a:spcBef>
              <a:spcAft>
                <a:spcPct val="0"/>
              </a:spcAft>
              <a:defRPr sz="2400">
                <a:solidFill>
                  <a:schemeClr val="tx2"/>
                </a:solidFill>
                <a:ea typeface="微软雅黑" panose="020B0503020204020204" pitchFamily="34" charset="-122"/>
              </a:defRPr>
            </a:lvl8pPr>
            <a:lvl9pPr fontAlgn="base" marL="1828800">
              <a:spcBef>
                <a:spcPct val="0"/>
              </a:spcBef>
              <a:spcAft>
                <a:spcPct val="0"/>
              </a:spcAft>
              <a:defRPr sz="2400">
                <a:solidFill>
                  <a:schemeClr val="tx2"/>
                </a:solidFill>
                <a:ea typeface="微软雅黑" panose="020B0503020204020204" pitchFamily="34" charset="-122"/>
              </a:defRPr>
            </a:lvl9pPr>
          </a:lstStyle>
          <a:p>
            <a:pPr defTabSz="914217"/>
            <a:r>
              <a:rPr altLang="zh-CN" dirty="0" sz="1400" kern="0" lang="en-US">
                <a:solidFill>
                  <a:srgbClr val="FFFFFF"/>
                </a:solidFill>
                <a:latin typeface="微软雅黑" panose="020B0503020204020204" pitchFamily="34" charset="-122"/>
                <a:ea typeface="微软雅黑" panose="020B0503020204020204" pitchFamily="34" charset="-122"/>
              </a:rPr>
              <a:t>LOGO</a:t>
            </a:r>
            <a:endParaRPr altLang="en-US" dirty="0" sz="1400" kern="0" lang="zh-CN">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298" name=""/>
        <p:cNvGrpSpPr/>
        <p:nvPr/>
      </p:nvGrpSpPr>
      <p:grpSpPr>
        <a:xfrm>
          <a:off x="0" y="0"/>
          <a:ext cx="0" cy="0"/>
          <a:chOff x="0" y="0"/>
          <a:chExt cx="0" cy="0"/>
        </a:xfrm>
      </p:grpSpPr>
      <p:sp>
        <p:nvSpPr>
          <p:cNvPr id="1049753" name="Rectangle 3"/>
          <p:cNvSpPr>
            <a:spLocks noChangeArrowheads="1"/>
          </p:cNvSpPr>
          <p:nvPr/>
        </p:nvSpPr>
        <p:spPr bwMode="auto">
          <a:xfrm>
            <a:off x="698575" y="1989634"/>
            <a:ext cx="11363774" cy="2649515"/>
          </a:xfrm>
          <a:prstGeom prst="rect"/>
          <a:noFill/>
          <a:ln>
            <a:noFill/>
          </a:ln>
        </p:spPr>
        <p:txBody>
          <a:bodyPr/>
          <a:lstStyle>
            <a:lvl1pPr eaLnBrk="0" hangingPunct="0" indent="-273050" marL="273050">
              <a:defRPr sz="2400">
                <a:solidFill>
                  <a:schemeClr val="tx1"/>
                </a:solidFill>
                <a:latin typeface="Arial" panose="020B0604020202020204" pitchFamily="34" charset="0"/>
                <a:ea typeface="宋体" panose="02010600030101010101" pitchFamily="2" charset="-122"/>
              </a:defRPr>
            </a:lvl1pPr>
            <a:lvl2pPr eaLnBrk="0" hangingPunct="0" indent="-285750" marL="742950">
              <a:defRPr sz="2400">
                <a:solidFill>
                  <a:schemeClr val="tx1"/>
                </a:solidFill>
                <a:latin typeface="Arial" panose="020B0604020202020204" pitchFamily="34" charset="0"/>
                <a:ea typeface="宋体" panose="02010600030101010101" pitchFamily="2" charset="-122"/>
              </a:defRPr>
            </a:lvl2pPr>
            <a:lvl3pPr eaLnBrk="0" hangingPunct="0" indent="-228600" marL="1143000">
              <a:defRPr sz="2400">
                <a:solidFill>
                  <a:schemeClr val="tx1"/>
                </a:solidFill>
                <a:latin typeface="Arial" panose="020B0604020202020204" pitchFamily="34" charset="0"/>
                <a:ea typeface="宋体" panose="02010600030101010101" pitchFamily="2" charset="-122"/>
              </a:defRPr>
            </a:lvl3pPr>
            <a:lvl4pPr eaLnBrk="0" hangingPunct="0" indent="-228600" marL="1600200">
              <a:defRPr sz="2400">
                <a:solidFill>
                  <a:schemeClr val="tx1"/>
                </a:solidFill>
                <a:latin typeface="Arial" panose="020B0604020202020204" pitchFamily="34" charset="0"/>
                <a:ea typeface="宋体" panose="02010600030101010101" pitchFamily="2" charset="-122"/>
              </a:defRPr>
            </a:lvl4pPr>
            <a:lvl5pPr eaLnBrk="0" hangingPunct="0" indent="-228600" marL="2057400">
              <a:defRPr sz="2400">
                <a:solidFill>
                  <a:schemeClr val="tx1"/>
                </a:solidFill>
                <a:latin typeface="Arial" panose="020B0604020202020204" pitchFamily="34" charset="0"/>
                <a:ea typeface="宋体" panose="02010600030101010101" pitchFamily="2" charset="-122"/>
              </a:defRPr>
            </a:lvl5pPr>
            <a:lvl6pPr eaLnBrk="0" fontAlgn="base" hangingPunct="0" indent="-228600" marL="251460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eaLnBrk="0" fontAlgn="base" hangingPunct="0" indent="-228600" marL="297180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eaLnBrk="0" fontAlgn="base" hangingPunct="0" indent="-228600" marL="342900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eaLnBrk="0" fontAlgn="base" hangingPunct="0" indent="-228600" marL="388620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indent="0" marL="0">
              <a:lnSpc>
                <a:spcPct val="150000"/>
              </a:lnSpc>
            </a:pPr>
            <a:r>
              <a:rPr altLang="zh-CN" dirty="0" lang="en-US">
                <a:latin typeface="+mn-ea"/>
                <a:ea typeface="+mn-ea"/>
              </a:rPr>
              <a:t>《</a:t>
            </a:r>
            <a:r>
              <a:rPr altLang="en-US" dirty="0" lang="zh-CN">
                <a:latin typeface="+mn-ea"/>
                <a:ea typeface="+mn-ea"/>
              </a:rPr>
              <a:t>特种设备使用管理规则</a:t>
            </a:r>
            <a:r>
              <a:rPr altLang="zh-CN" dirty="0" lang="en-US">
                <a:latin typeface="+mn-ea"/>
                <a:ea typeface="+mn-ea"/>
              </a:rPr>
              <a:t>》2.6.2 </a:t>
            </a:r>
            <a:r>
              <a:rPr altLang="en-US" dirty="0" lang="zh-CN">
                <a:latin typeface="+mn-ea"/>
                <a:ea typeface="+mn-ea"/>
              </a:rPr>
              <a:t>特种设备操作规程</a:t>
            </a:r>
            <a:endParaRPr altLang="zh-CN" dirty="0" lang="en-US">
              <a:latin typeface="+mn-ea"/>
              <a:ea typeface="+mn-ea"/>
            </a:endParaRPr>
          </a:p>
          <a:p>
            <a:pPr eaLnBrk="1" hangingPunct="1" indent="0" marL="0">
              <a:lnSpc>
                <a:spcPct val="150000"/>
              </a:lnSpc>
            </a:pPr>
            <a:r>
              <a:rPr altLang="en-US" dirty="0" lang="zh-CN">
                <a:latin typeface="黑体" pitchFamily="49" charset="-122"/>
                <a:ea typeface="黑体" pitchFamily="49" charset="-122"/>
              </a:rPr>
              <a:t>使用单位应当根据所使用设备运行特点等，制定操作规程。操作规程一般包括设备运行参数、操作程序和方法、维护保养要求、安全注意事项、巡回检查和异常情况处置规定，以及相应记录等。</a:t>
            </a:r>
          </a:p>
          <a:p>
            <a:pPr eaLnBrk="1" hangingPunct="1" indent="0" marL="0">
              <a:lnSpc>
                <a:spcPct val="150000"/>
              </a:lnSpc>
            </a:pPr>
            <a:endParaRPr altLang="zh-CN" dirty="0" lang="en-US">
              <a:latin typeface="黑体" pitchFamily="49" charset="-122"/>
              <a:ea typeface="黑体" pitchFamily="49" charset="-122"/>
            </a:endParaRPr>
          </a:p>
          <a:p>
            <a:pPr eaLnBrk="1" hangingPunct="1" indent="0" marL="0">
              <a:lnSpc>
                <a:spcPct val="150000"/>
              </a:lnSpc>
            </a:pPr>
            <a:r>
              <a:rPr altLang="en-US" dirty="0" sz="2801" lang="zh-CN">
                <a:latin typeface="+mn-ea"/>
                <a:ea typeface="+mn-ea"/>
              </a:rPr>
              <a:t>同样，操作规程也应与企业实际一致。</a:t>
            </a:r>
          </a:p>
        </p:txBody>
      </p:sp>
      <p:sp>
        <p:nvSpPr>
          <p:cNvPr id="1049754" name="TextBox 23"/>
          <p:cNvSpPr txBox="1"/>
          <p:nvPr/>
        </p:nvSpPr>
        <p:spPr>
          <a:xfrm>
            <a:off x="2241768" y="381294"/>
            <a:ext cx="4881400" cy="523305"/>
          </a:xfrm>
          <a:prstGeom prst="rect"/>
          <a:noFill/>
          <a:ln>
            <a:noFill/>
          </a:ln>
        </p:spPr>
        <p:txBody>
          <a:bodyPr anchor="ctr" anchorCtr="0" bIns="45713" compatLnSpc="1" lIns="91425" numCol="1" rIns="91425" rtlCol="0" tIns="45713" vert="horz" wrap="square">
            <a:spAutoFit/>
          </a:bodyPr>
          <a:lstStyle>
            <a:lvl1pPr>
              <a:defRPr b="1" sz="2800">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fontAlgn="base" marL="457200">
              <a:spcBef>
                <a:spcPct val="0"/>
              </a:spcBef>
              <a:spcAft>
                <a:spcPct val="0"/>
              </a:spcAft>
              <a:defRPr sz="2400">
                <a:solidFill>
                  <a:schemeClr val="tx2"/>
                </a:solidFill>
                <a:ea typeface="微软雅黑" panose="020B0503020204020204" pitchFamily="34" charset="-122"/>
              </a:defRPr>
            </a:lvl6pPr>
            <a:lvl7pPr fontAlgn="base" marL="914400">
              <a:spcBef>
                <a:spcPct val="0"/>
              </a:spcBef>
              <a:spcAft>
                <a:spcPct val="0"/>
              </a:spcAft>
              <a:defRPr sz="2400">
                <a:solidFill>
                  <a:schemeClr val="tx2"/>
                </a:solidFill>
                <a:ea typeface="微软雅黑" panose="020B0503020204020204" pitchFamily="34" charset="-122"/>
              </a:defRPr>
            </a:lvl7pPr>
            <a:lvl8pPr fontAlgn="base" marL="1371600">
              <a:spcBef>
                <a:spcPct val="0"/>
              </a:spcBef>
              <a:spcAft>
                <a:spcPct val="0"/>
              </a:spcAft>
              <a:defRPr sz="2400">
                <a:solidFill>
                  <a:schemeClr val="tx2"/>
                </a:solidFill>
                <a:ea typeface="微软雅黑" panose="020B0503020204020204" pitchFamily="34" charset="-122"/>
              </a:defRPr>
            </a:lvl8pPr>
            <a:lvl9pPr fontAlgn="base" marL="1828800">
              <a:spcBef>
                <a:spcPct val="0"/>
              </a:spcBef>
              <a:spcAft>
                <a:spcPct val="0"/>
              </a:spcAft>
              <a:defRPr sz="2400">
                <a:solidFill>
                  <a:schemeClr val="tx2"/>
                </a:solidFill>
                <a:ea typeface="微软雅黑" panose="020B0503020204020204" pitchFamily="34" charset="-122"/>
              </a:defRPr>
            </a:lvl9pPr>
          </a:lstStyle>
          <a:p>
            <a:pPr defTabSz="914217"/>
            <a:r>
              <a:rPr altLang="en-US" dirty="0" sz="2801" kern="0" lang="zh-CN">
                <a:solidFill>
                  <a:schemeClr val="tx1">
                    <a:lumMod val="65000"/>
                    <a:lumOff val="35000"/>
                  </a:schemeClr>
                </a:solidFill>
                <a:latin typeface="微软雅黑" panose="020B0503020204020204" pitchFamily="34" charset="-122"/>
                <a:ea typeface="微软雅黑" panose="020B0503020204020204" pitchFamily="34" charset="-122"/>
              </a:rPr>
              <a:t>二、特种设备使用管理要求</a:t>
            </a:r>
          </a:p>
        </p:txBody>
      </p:sp>
      <p:grpSp>
        <p:nvGrpSpPr>
          <p:cNvPr id="299" name="组合 4"/>
          <p:cNvGrpSpPr/>
          <p:nvPr/>
        </p:nvGrpSpPr>
        <p:grpSpPr>
          <a:xfrm>
            <a:off x="380038" y="442944"/>
            <a:ext cx="1735402" cy="428158"/>
            <a:chOff x="157476" y="152440"/>
            <a:chExt cx="2474408" cy="847436"/>
          </a:xfrm>
        </p:grpSpPr>
        <p:sp>
          <p:nvSpPr>
            <p:cNvPr id="1049755" name="Freeform 24"/>
            <p:cNvSpPr/>
            <p:nvPr/>
          </p:nvSpPr>
          <p:spPr>
            <a:xfrm>
              <a:off x="1332597" y="152440"/>
              <a:ext cx="1299287" cy="847436"/>
            </a:xfrm>
            <a:custGeom>
              <a:avLst/>
              <a:ahLst/>
              <a:cxnLst>
                <a:cxn ang="0">
                  <a:pos x="448270" y="0"/>
                </a:cxn>
                <a:cxn ang="0">
                  <a:pos x="2349604" y="0"/>
                </a:cxn>
                <a:cxn ang="0">
                  <a:pos x="2374000" y="55145"/>
                </a:cxn>
                <a:cxn ang="0">
                  <a:pos x="1989769" y="1497335"/>
                </a:cxn>
                <a:cxn ang="0">
                  <a:pos x="1934879" y="1553246"/>
                </a:cxn>
                <a:cxn ang="0">
                  <a:pos x="33544" y="1553246"/>
                </a:cxn>
                <a:cxn ang="0">
                  <a:pos x="8386" y="1497335"/>
                </a:cxn>
                <a:cxn ang="0">
                  <a:pos x="393380" y="55145"/>
                </a:cxn>
                <a:cxn ang="0">
                  <a:pos x="448270" y="0"/>
                </a:cxn>
              </a:cxnLst>
              <a:rect l="0" t="0" r="0" b="0"/>
              <a:pathLst>
                <a:path w="3125" h="2028">
                  <a:moveTo>
                    <a:pt x="588" y="0"/>
                  </a:moveTo>
                  <a:lnTo>
                    <a:pt x="3082" y="0"/>
                  </a:lnTo>
                  <a:cubicBezTo>
                    <a:pt x="3110" y="0"/>
                    <a:pt x="3125" y="32"/>
                    <a:pt x="3114" y="72"/>
                  </a:cubicBezTo>
                  <a:lnTo>
                    <a:pt x="2610" y="1955"/>
                  </a:lnTo>
                  <a:cubicBezTo>
                    <a:pt x="2599" y="1995"/>
                    <a:pt x="2567" y="2028"/>
                    <a:pt x="2538" y="2028"/>
                  </a:cubicBezTo>
                  <a:lnTo>
                    <a:pt x="44" y="2028"/>
                  </a:lnTo>
                  <a:cubicBezTo>
                    <a:pt x="15" y="2028"/>
                    <a:pt x="0" y="1995"/>
                    <a:pt x="11" y="1955"/>
                  </a:cubicBezTo>
                  <a:lnTo>
                    <a:pt x="516" y="72"/>
                  </a:lnTo>
                  <a:cubicBezTo>
                    <a:pt x="527" y="32"/>
                    <a:pt x="559" y="0"/>
                    <a:pt x="588" y="0"/>
                  </a:cubicBezTo>
                  <a:close/>
                </a:path>
              </a:pathLst>
            </a:custGeom>
            <a:solidFill>
              <a:srgbClr val="4BAF32"/>
            </a:solidFill>
            <a:ln w="9525">
              <a:noFill/>
            </a:ln>
          </p:spPr>
          <p:txBody>
            <a:bodyPr/>
            <a:p>
              <a:endParaRPr altLang="en-US" dirty="0" sz="1400" lang="zh-CN">
                <a:ea typeface="微软雅黑" panose="020B0503020204020204" pitchFamily="34" charset="-122"/>
              </a:endParaRPr>
            </a:p>
          </p:txBody>
        </p:sp>
        <p:sp>
          <p:nvSpPr>
            <p:cNvPr id="1049756" name="Freeform 22"/>
            <p:cNvSpPr/>
            <p:nvPr/>
          </p:nvSpPr>
          <p:spPr>
            <a:xfrm>
              <a:off x="157476" y="152440"/>
              <a:ext cx="1298421" cy="846571"/>
            </a:xfrm>
            <a:custGeom>
              <a:avLst/>
              <a:ahLst/>
              <a:cxnLst>
                <a:cxn ang="0">
                  <a:pos x="448114" y="0"/>
                </a:cxn>
                <a:cxn ang="0">
                  <a:pos x="2346501" y="0"/>
                </a:cxn>
                <a:cxn ang="0">
                  <a:pos x="2372412" y="56677"/>
                </a:cxn>
                <a:cxn ang="0">
                  <a:pos x="1988314" y="1496569"/>
                </a:cxn>
                <a:cxn ang="0">
                  <a:pos x="1932681" y="1553246"/>
                </a:cxn>
                <a:cxn ang="0">
                  <a:pos x="33532" y="1553246"/>
                </a:cxn>
                <a:cxn ang="0">
                  <a:pos x="8383" y="1496569"/>
                </a:cxn>
                <a:cxn ang="0">
                  <a:pos x="392481" y="56677"/>
                </a:cxn>
                <a:cxn ang="0">
                  <a:pos x="448114" y="0"/>
                </a:cxn>
              </a:cxnLst>
              <a:rect l="0" t="0" r="0" b="0"/>
              <a:pathLst>
                <a:path w="3124" h="2028">
                  <a:moveTo>
                    <a:pt x="588" y="0"/>
                  </a:moveTo>
                  <a:lnTo>
                    <a:pt x="3079" y="0"/>
                  </a:lnTo>
                  <a:cubicBezTo>
                    <a:pt x="3109" y="0"/>
                    <a:pt x="3124" y="33"/>
                    <a:pt x="3113" y="74"/>
                  </a:cubicBezTo>
                  <a:lnTo>
                    <a:pt x="2609" y="1954"/>
                  </a:lnTo>
                  <a:cubicBezTo>
                    <a:pt x="2598" y="1994"/>
                    <a:pt x="2565" y="2028"/>
                    <a:pt x="2536" y="2028"/>
                  </a:cubicBezTo>
                  <a:lnTo>
                    <a:pt x="44" y="2028"/>
                  </a:lnTo>
                  <a:cubicBezTo>
                    <a:pt x="15" y="2028"/>
                    <a:pt x="0" y="1994"/>
                    <a:pt x="11" y="1954"/>
                  </a:cubicBezTo>
                  <a:lnTo>
                    <a:pt x="515" y="74"/>
                  </a:lnTo>
                  <a:cubicBezTo>
                    <a:pt x="526" y="33"/>
                    <a:pt x="559" y="0"/>
                    <a:pt x="588" y="0"/>
                  </a:cubicBezTo>
                  <a:close/>
                </a:path>
              </a:pathLst>
            </a:custGeom>
            <a:solidFill>
              <a:srgbClr val="004B7D"/>
            </a:solidFill>
            <a:ln w="9525">
              <a:noFill/>
            </a:ln>
          </p:spPr>
          <p:txBody>
            <a:bodyPr/>
            <a:p>
              <a:endParaRPr altLang="en-US" dirty="0" sz="1400" lang="zh-CN">
                <a:ea typeface="微软雅黑" panose="020B0503020204020204" pitchFamily="34" charset="-122"/>
              </a:endParaRPr>
            </a:p>
          </p:txBody>
        </p:sp>
      </p:grpSp>
      <p:sp>
        <p:nvSpPr>
          <p:cNvPr id="1049757" name="Freeform 29"/>
          <p:cNvSpPr/>
          <p:nvPr/>
        </p:nvSpPr>
        <p:spPr>
          <a:xfrm>
            <a:off x="1531888" y="576044"/>
            <a:ext cx="259717" cy="197584"/>
          </a:xfrm>
          <a:custGeom>
            <a:avLst/>
            <a:ahLst/>
            <a:cxnLst>
              <a:cxn ang="0">
                <a:pos x="663631" y="247672"/>
              </a:cxn>
              <a:cxn ang="0">
                <a:pos x="593534" y="318216"/>
              </a:cxn>
              <a:cxn ang="0">
                <a:pos x="406103" y="506078"/>
              </a:cxn>
              <a:cxn ang="0">
                <a:pos x="266671" y="506078"/>
              </a:cxn>
              <a:cxn ang="0">
                <a:pos x="473913" y="297513"/>
              </a:cxn>
              <a:cxn ang="0">
                <a:pos x="0" y="297513"/>
              </a:cxn>
              <a:cxn ang="0">
                <a:pos x="0" y="197830"/>
              </a:cxn>
              <a:cxn ang="0">
                <a:pos x="473913" y="197830"/>
              </a:cxn>
              <a:cxn ang="0">
                <a:pos x="278100" y="0"/>
              </a:cxn>
              <a:cxn ang="0">
                <a:pos x="417531" y="0"/>
              </a:cxn>
              <a:cxn ang="0">
                <a:pos x="593534" y="177127"/>
              </a:cxn>
              <a:cxn ang="0">
                <a:pos x="663631" y="247672"/>
              </a:cxn>
            </a:cxnLst>
            <a:rect l="0" t="0" r="0" b="0"/>
            <a:pathLst>
              <a:path w="871" h="660">
                <a:moveTo>
                  <a:pt x="871" y="323"/>
                </a:moveTo>
                <a:lnTo>
                  <a:pt x="779" y="415"/>
                </a:lnTo>
                <a:lnTo>
                  <a:pt x="533" y="660"/>
                </a:lnTo>
                <a:lnTo>
                  <a:pt x="350" y="660"/>
                </a:lnTo>
                <a:lnTo>
                  <a:pt x="622" y="388"/>
                </a:lnTo>
                <a:lnTo>
                  <a:pt x="0" y="388"/>
                </a:lnTo>
                <a:lnTo>
                  <a:pt x="0" y="258"/>
                </a:lnTo>
                <a:lnTo>
                  <a:pt x="622" y="258"/>
                </a:lnTo>
                <a:lnTo>
                  <a:pt x="365" y="0"/>
                </a:lnTo>
                <a:lnTo>
                  <a:pt x="548" y="0"/>
                </a:lnTo>
                <a:lnTo>
                  <a:pt x="779" y="231"/>
                </a:lnTo>
                <a:lnTo>
                  <a:pt x="871" y="323"/>
                </a:lnTo>
                <a:close/>
              </a:path>
            </a:pathLst>
          </a:custGeom>
          <a:solidFill>
            <a:srgbClr val="FFFFFF"/>
          </a:solidFill>
          <a:ln w="9525">
            <a:noFill/>
          </a:ln>
        </p:spPr>
        <p:txBody>
          <a:bodyPr/>
          <a:p>
            <a:endParaRPr altLang="en-US" dirty="0" sz="1400" lang="zh-CN">
              <a:ea typeface="微软雅黑" panose="020B0503020204020204" pitchFamily="34" charset="-122"/>
            </a:endParaRPr>
          </a:p>
        </p:txBody>
      </p:sp>
      <p:sp>
        <p:nvSpPr>
          <p:cNvPr id="1049758" name="TextBox 23"/>
          <p:cNvSpPr txBox="1"/>
          <p:nvPr/>
        </p:nvSpPr>
        <p:spPr>
          <a:xfrm>
            <a:off x="495546" y="519542"/>
            <a:ext cx="877779" cy="307811"/>
          </a:xfrm>
          <a:prstGeom prst="rect"/>
          <a:noFill/>
          <a:ln>
            <a:noFill/>
          </a:ln>
        </p:spPr>
        <p:txBody>
          <a:bodyPr anchor="ctr" anchorCtr="0" bIns="45713" compatLnSpc="1" lIns="91425" numCol="1" rIns="91425" rtlCol="0" tIns="45713" vert="horz" wrap="square">
            <a:spAutoFit/>
          </a:bodyPr>
          <a:lstStyle>
            <a:lvl1pPr>
              <a:defRPr b="1" sz="2800">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fontAlgn="base" marL="457200">
              <a:spcBef>
                <a:spcPct val="0"/>
              </a:spcBef>
              <a:spcAft>
                <a:spcPct val="0"/>
              </a:spcAft>
              <a:defRPr sz="2400">
                <a:solidFill>
                  <a:schemeClr val="tx2"/>
                </a:solidFill>
                <a:ea typeface="微软雅黑" panose="020B0503020204020204" pitchFamily="34" charset="-122"/>
              </a:defRPr>
            </a:lvl6pPr>
            <a:lvl7pPr fontAlgn="base" marL="914400">
              <a:spcBef>
                <a:spcPct val="0"/>
              </a:spcBef>
              <a:spcAft>
                <a:spcPct val="0"/>
              </a:spcAft>
              <a:defRPr sz="2400">
                <a:solidFill>
                  <a:schemeClr val="tx2"/>
                </a:solidFill>
                <a:ea typeface="微软雅黑" panose="020B0503020204020204" pitchFamily="34" charset="-122"/>
              </a:defRPr>
            </a:lvl7pPr>
            <a:lvl8pPr fontAlgn="base" marL="1371600">
              <a:spcBef>
                <a:spcPct val="0"/>
              </a:spcBef>
              <a:spcAft>
                <a:spcPct val="0"/>
              </a:spcAft>
              <a:defRPr sz="2400">
                <a:solidFill>
                  <a:schemeClr val="tx2"/>
                </a:solidFill>
                <a:ea typeface="微软雅黑" panose="020B0503020204020204" pitchFamily="34" charset="-122"/>
              </a:defRPr>
            </a:lvl8pPr>
            <a:lvl9pPr fontAlgn="base" marL="1828800">
              <a:spcBef>
                <a:spcPct val="0"/>
              </a:spcBef>
              <a:spcAft>
                <a:spcPct val="0"/>
              </a:spcAft>
              <a:defRPr sz="2400">
                <a:solidFill>
                  <a:schemeClr val="tx2"/>
                </a:solidFill>
                <a:ea typeface="微软雅黑" panose="020B0503020204020204" pitchFamily="34" charset="-122"/>
              </a:defRPr>
            </a:lvl9pPr>
          </a:lstStyle>
          <a:p>
            <a:pPr defTabSz="914217"/>
            <a:r>
              <a:rPr altLang="zh-CN" dirty="0" sz="1400" kern="0" lang="en-US">
                <a:solidFill>
                  <a:srgbClr val="FFFFFF"/>
                </a:solidFill>
                <a:latin typeface="微软雅黑" panose="020B0503020204020204" pitchFamily="34" charset="-122"/>
                <a:ea typeface="微软雅黑" panose="020B0503020204020204" pitchFamily="34" charset="-122"/>
              </a:rPr>
              <a:t>LOGO</a:t>
            </a:r>
            <a:endParaRPr altLang="en-US" dirty="0" sz="1400" kern="0" lang="zh-CN">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300" name=""/>
        <p:cNvGrpSpPr/>
        <p:nvPr/>
      </p:nvGrpSpPr>
      <p:grpSpPr>
        <a:xfrm>
          <a:off x="0" y="0"/>
          <a:ext cx="0" cy="0"/>
          <a:chOff x="0" y="0"/>
          <a:chExt cx="0" cy="0"/>
        </a:xfrm>
      </p:grpSpPr>
      <p:sp>
        <p:nvSpPr>
          <p:cNvPr id="1049759" name="Rectangle 3"/>
          <p:cNvSpPr>
            <a:spLocks noChangeArrowheads="1"/>
          </p:cNvSpPr>
          <p:nvPr/>
        </p:nvSpPr>
        <p:spPr bwMode="auto">
          <a:xfrm>
            <a:off x="908601" y="1485578"/>
            <a:ext cx="10601454" cy="3442179"/>
          </a:xfrm>
          <a:prstGeom prst="rect"/>
          <a:noFill/>
          <a:ln>
            <a:noFill/>
          </a:ln>
        </p:spPr>
        <p:txBody>
          <a:bodyPr/>
          <a:lstStyle>
            <a:lvl1pPr eaLnBrk="0" hangingPunct="0" indent="-273050" marL="273050">
              <a:defRPr sz="2400">
                <a:solidFill>
                  <a:schemeClr val="tx1"/>
                </a:solidFill>
                <a:latin typeface="Arial" panose="020B0604020202020204" pitchFamily="34" charset="0"/>
                <a:ea typeface="宋体" panose="02010600030101010101" pitchFamily="2" charset="-122"/>
              </a:defRPr>
            </a:lvl1pPr>
            <a:lvl2pPr eaLnBrk="0" hangingPunct="0" indent="-285750" marL="742950">
              <a:defRPr sz="2400">
                <a:solidFill>
                  <a:schemeClr val="tx1"/>
                </a:solidFill>
                <a:latin typeface="Arial" panose="020B0604020202020204" pitchFamily="34" charset="0"/>
                <a:ea typeface="宋体" panose="02010600030101010101" pitchFamily="2" charset="-122"/>
              </a:defRPr>
            </a:lvl2pPr>
            <a:lvl3pPr eaLnBrk="0" hangingPunct="0" indent="-228600" marL="1143000">
              <a:defRPr sz="2400">
                <a:solidFill>
                  <a:schemeClr val="tx1"/>
                </a:solidFill>
                <a:latin typeface="Arial" panose="020B0604020202020204" pitchFamily="34" charset="0"/>
                <a:ea typeface="宋体" panose="02010600030101010101" pitchFamily="2" charset="-122"/>
              </a:defRPr>
            </a:lvl3pPr>
            <a:lvl4pPr eaLnBrk="0" hangingPunct="0" indent="-228600" marL="1600200">
              <a:defRPr sz="2400">
                <a:solidFill>
                  <a:schemeClr val="tx1"/>
                </a:solidFill>
                <a:latin typeface="Arial" panose="020B0604020202020204" pitchFamily="34" charset="0"/>
                <a:ea typeface="宋体" panose="02010600030101010101" pitchFamily="2" charset="-122"/>
              </a:defRPr>
            </a:lvl4pPr>
            <a:lvl5pPr eaLnBrk="0" hangingPunct="0" indent="-228600" marL="2057400">
              <a:defRPr sz="2400">
                <a:solidFill>
                  <a:schemeClr val="tx1"/>
                </a:solidFill>
                <a:latin typeface="Arial" panose="020B0604020202020204" pitchFamily="34" charset="0"/>
                <a:ea typeface="宋体" panose="02010600030101010101" pitchFamily="2" charset="-122"/>
              </a:defRPr>
            </a:lvl5pPr>
            <a:lvl6pPr eaLnBrk="0" fontAlgn="base" hangingPunct="0" indent="-228600" marL="251460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eaLnBrk="0" fontAlgn="base" hangingPunct="0" indent="-228600" marL="297180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eaLnBrk="0" fontAlgn="base" hangingPunct="0" indent="-228600" marL="342900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eaLnBrk="0" fontAlgn="base" hangingPunct="0" indent="-228600" marL="388620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indent="0" marL="0">
              <a:lnSpc>
                <a:spcPct val="150000"/>
              </a:lnSpc>
            </a:pPr>
            <a:r>
              <a:rPr altLang="zh-CN" dirty="0" lang="en-US">
                <a:latin typeface="+mn-ea"/>
              </a:rPr>
              <a:t>《</a:t>
            </a:r>
            <a:r>
              <a:rPr altLang="en-US" dirty="0" lang="zh-CN">
                <a:latin typeface="+mn-ea"/>
              </a:rPr>
              <a:t>中华人民共和国特种设备安全法</a:t>
            </a:r>
            <a:r>
              <a:rPr altLang="zh-CN" dirty="0" lang="en-US">
                <a:latin typeface="+mn-ea"/>
              </a:rPr>
              <a:t>》</a:t>
            </a:r>
            <a:r>
              <a:rPr altLang="en-US" dirty="0" lang="zh-CN">
                <a:latin typeface="+mn-ea"/>
              </a:rPr>
              <a:t>第三十二条</a:t>
            </a:r>
            <a:endParaRPr altLang="zh-CN" dirty="0" lang="en-US">
              <a:latin typeface="+mn-ea"/>
            </a:endParaRPr>
          </a:p>
          <a:p>
            <a:pPr eaLnBrk="1" hangingPunct="1" indent="0" marL="0">
              <a:lnSpc>
                <a:spcPct val="150000"/>
              </a:lnSpc>
            </a:pPr>
            <a:r>
              <a:rPr altLang="en-US" dirty="0" lang="zh-CN">
                <a:latin typeface="黑体" pitchFamily="49" charset="-122"/>
                <a:ea typeface="黑体" pitchFamily="49" charset="-122"/>
              </a:rPr>
              <a:t>特种设备使用单位应当使用取得许可生产并经检验合格的特种设备。</a:t>
            </a:r>
            <a:endParaRPr altLang="zh-CN" dirty="0" lang="en-US">
              <a:latin typeface="黑体" pitchFamily="49" charset="-122"/>
              <a:ea typeface="黑体" pitchFamily="49" charset="-122"/>
            </a:endParaRPr>
          </a:p>
          <a:p>
            <a:pPr eaLnBrk="1" hangingPunct="1" indent="0" marL="0">
              <a:lnSpc>
                <a:spcPct val="150000"/>
              </a:lnSpc>
            </a:pPr>
            <a:r>
              <a:rPr altLang="en-US" dirty="0" lang="zh-CN">
                <a:latin typeface="黑体" pitchFamily="49" charset="-122"/>
                <a:ea typeface="黑体" pitchFamily="49" charset="-122"/>
              </a:rPr>
              <a:t>禁止使用国家明令淘汰和已经报废的特种设备。</a:t>
            </a:r>
            <a:endParaRPr altLang="zh-CN" dirty="0" lang="en-US">
              <a:latin typeface="黑体" pitchFamily="49" charset="-122"/>
              <a:ea typeface="黑体" pitchFamily="49" charset="-122"/>
            </a:endParaRPr>
          </a:p>
          <a:p>
            <a:pPr eaLnBrk="1" hangingPunct="1" indent="0" marL="0">
              <a:lnSpc>
                <a:spcPct val="150000"/>
              </a:lnSpc>
            </a:pPr>
            <a:endParaRPr altLang="zh-CN" dirty="0" lang="en-US">
              <a:latin typeface="黑体" pitchFamily="49" charset="-122"/>
              <a:ea typeface="黑体" pitchFamily="49" charset="-122"/>
            </a:endParaRPr>
          </a:p>
          <a:p>
            <a:pPr eaLnBrk="1" hangingPunct="1" indent="0" marL="0">
              <a:lnSpc>
                <a:spcPct val="150000"/>
              </a:lnSpc>
            </a:pPr>
            <a:r>
              <a:rPr altLang="en-US" dirty="0" lang="zh-CN">
                <a:latin typeface="+mn-ea"/>
                <a:ea typeface="+mn-ea"/>
              </a:rPr>
              <a:t>第三十三条</a:t>
            </a:r>
            <a:endParaRPr altLang="zh-CN" dirty="0" lang="en-US">
              <a:latin typeface="+mn-ea"/>
              <a:ea typeface="+mn-ea"/>
            </a:endParaRPr>
          </a:p>
          <a:p>
            <a:pPr eaLnBrk="1" hangingPunct="1" indent="0" marL="0">
              <a:lnSpc>
                <a:spcPct val="150000"/>
              </a:lnSpc>
            </a:pPr>
            <a:r>
              <a:rPr altLang="en-US" dirty="0" lang="zh-CN">
                <a:latin typeface="黑体" pitchFamily="49" charset="-122"/>
                <a:ea typeface="黑体" pitchFamily="49" charset="-122"/>
              </a:rPr>
              <a:t>特种设备使用单位应当在特种设备投入使用前或者投入使用后三十日内，向负责特种设备安全监督管理的部门办理使用登记，取得使用登记证书。登记标志应当置于该特种设备的显著位置。</a:t>
            </a:r>
            <a:endParaRPr altLang="zh-CN" dirty="0" lang="en-US">
              <a:latin typeface="黑体" pitchFamily="49" charset="-122"/>
              <a:ea typeface="黑体" pitchFamily="49" charset="-122"/>
            </a:endParaRPr>
          </a:p>
        </p:txBody>
      </p:sp>
      <p:sp>
        <p:nvSpPr>
          <p:cNvPr id="1049760" name="TextBox 23"/>
          <p:cNvSpPr txBox="1"/>
          <p:nvPr/>
        </p:nvSpPr>
        <p:spPr>
          <a:xfrm>
            <a:off x="2241768" y="381294"/>
            <a:ext cx="4881400" cy="523305"/>
          </a:xfrm>
          <a:prstGeom prst="rect"/>
          <a:noFill/>
          <a:ln>
            <a:noFill/>
          </a:ln>
        </p:spPr>
        <p:txBody>
          <a:bodyPr anchor="ctr" anchorCtr="0" bIns="45713" compatLnSpc="1" lIns="91425" numCol="1" rIns="91425" rtlCol="0" tIns="45713" vert="horz" wrap="square">
            <a:spAutoFit/>
          </a:bodyPr>
          <a:lstStyle>
            <a:lvl1pPr>
              <a:defRPr b="1" sz="2800">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fontAlgn="base" marL="457200">
              <a:spcBef>
                <a:spcPct val="0"/>
              </a:spcBef>
              <a:spcAft>
                <a:spcPct val="0"/>
              </a:spcAft>
              <a:defRPr sz="2400">
                <a:solidFill>
                  <a:schemeClr val="tx2"/>
                </a:solidFill>
                <a:ea typeface="微软雅黑" panose="020B0503020204020204" pitchFamily="34" charset="-122"/>
              </a:defRPr>
            </a:lvl6pPr>
            <a:lvl7pPr fontAlgn="base" marL="914400">
              <a:spcBef>
                <a:spcPct val="0"/>
              </a:spcBef>
              <a:spcAft>
                <a:spcPct val="0"/>
              </a:spcAft>
              <a:defRPr sz="2400">
                <a:solidFill>
                  <a:schemeClr val="tx2"/>
                </a:solidFill>
                <a:ea typeface="微软雅黑" panose="020B0503020204020204" pitchFamily="34" charset="-122"/>
              </a:defRPr>
            </a:lvl7pPr>
            <a:lvl8pPr fontAlgn="base" marL="1371600">
              <a:spcBef>
                <a:spcPct val="0"/>
              </a:spcBef>
              <a:spcAft>
                <a:spcPct val="0"/>
              </a:spcAft>
              <a:defRPr sz="2400">
                <a:solidFill>
                  <a:schemeClr val="tx2"/>
                </a:solidFill>
                <a:ea typeface="微软雅黑" panose="020B0503020204020204" pitchFamily="34" charset="-122"/>
              </a:defRPr>
            </a:lvl8pPr>
            <a:lvl9pPr fontAlgn="base" marL="1828800">
              <a:spcBef>
                <a:spcPct val="0"/>
              </a:spcBef>
              <a:spcAft>
                <a:spcPct val="0"/>
              </a:spcAft>
              <a:defRPr sz="2400">
                <a:solidFill>
                  <a:schemeClr val="tx2"/>
                </a:solidFill>
                <a:ea typeface="微软雅黑" panose="020B0503020204020204" pitchFamily="34" charset="-122"/>
              </a:defRPr>
            </a:lvl9pPr>
          </a:lstStyle>
          <a:p>
            <a:pPr defTabSz="914217"/>
            <a:r>
              <a:rPr altLang="en-US" dirty="0" sz="2801" kern="0" lang="zh-CN">
                <a:solidFill>
                  <a:schemeClr val="tx1">
                    <a:lumMod val="65000"/>
                    <a:lumOff val="35000"/>
                  </a:schemeClr>
                </a:solidFill>
                <a:latin typeface="微软雅黑" panose="020B0503020204020204" pitchFamily="34" charset="-122"/>
                <a:ea typeface="微软雅黑" panose="020B0503020204020204" pitchFamily="34" charset="-122"/>
              </a:rPr>
              <a:t>二、特种设备使用管理要求</a:t>
            </a:r>
          </a:p>
        </p:txBody>
      </p:sp>
      <p:grpSp>
        <p:nvGrpSpPr>
          <p:cNvPr id="301" name="组合 4"/>
          <p:cNvGrpSpPr/>
          <p:nvPr/>
        </p:nvGrpSpPr>
        <p:grpSpPr>
          <a:xfrm>
            <a:off x="380038" y="442944"/>
            <a:ext cx="1735402" cy="428158"/>
            <a:chOff x="157476" y="152440"/>
            <a:chExt cx="2474408" cy="847436"/>
          </a:xfrm>
        </p:grpSpPr>
        <p:sp>
          <p:nvSpPr>
            <p:cNvPr id="1049761" name="Freeform 24"/>
            <p:cNvSpPr/>
            <p:nvPr/>
          </p:nvSpPr>
          <p:spPr>
            <a:xfrm>
              <a:off x="1332597" y="152440"/>
              <a:ext cx="1299287" cy="847436"/>
            </a:xfrm>
            <a:custGeom>
              <a:avLst/>
              <a:ahLst/>
              <a:cxnLst>
                <a:cxn ang="0">
                  <a:pos x="448270" y="0"/>
                </a:cxn>
                <a:cxn ang="0">
                  <a:pos x="2349604" y="0"/>
                </a:cxn>
                <a:cxn ang="0">
                  <a:pos x="2374000" y="55145"/>
                </a:cxn>
                <a:cxn ang="0">
                  <a:pos x="1989769" y="1497335"/>
                </a:cxn>
                <a:cxn ang="0">
                  <a:pos x="1934879" y="1553246"/>
                </a:cxn>
                <a:cxn ang="0">
                  <a:pos x="33544" y="1553246"/>
                </a:cxn>
                <a:cxn ang="0">
                  <a:pos x="8386" y="1497335"/>
                </a:cxn>
                <a:cxn ang="0">
                  <a:pos x="393380" y="55145"/>
                </a:cxn>
                <a:cxn ang="0">
                  <a:pos x="448270" y="0"/>
                </a:cxn>
              </a:cxnLst>
              <a:rect l="0" t="0" r="0" b="0"/>
              <a:pathLst>
                <a:path w="3125" h="2028">
                  <a:moveTo>
                    <a:pt x="588" y="0"/>
                  </a:moveTo>
                  <a:lnTo>
                    <a:pt x="3082" y="0"/>
                  </a:lnTo>
                  <a:cubicBezTo>
                    <a:pt x="3110" y="0"/>
                    <a:pt x="3125" y="32"/>
                    <a:pt x="3114" y="72"/>
                  </a:cubicBezTo>
                  <a:lnTo>
                    <a:pt x="2610" y="1955"/>
                  </a:lnTo>
                  <a:cubicBezTo>
                    <a:pt x="2599" y="1995"/>
                    <a:pt x="2567" y="2028"/>
                    <a:pt x="2538" y="2028"/>
                  </a:cubicBezTo>
                  <a:lnTo>
                    <a:pt x="44" y="2028"/>
                  </a:lnTo>
                  <a:cubicBezTo>
                    <a:pt x="15" y="2028"/>
                    <a:pt x="0" y="1995"/>
                    <a:pt x="11" y="1955"/>
                  </a:cubicBezTo>
                  <a:lnTo>
                    <a:pt x="516" y="72"/>
                  </a:lnTo>
                  <a:cubicBezTo>
                    <a:pt x="527" y="32"/>
                    <a:pt x="559" y="0"/>
                    <a:pt x="588" y="0"/>
                  </a:cubicBezTo>
                  <a:close/>
                </a:path>
              </a:pathLst>
            </a:custGeom>
            <a:solidFill>
              <a:srgbClr val="4BAF32"/>
            </a:solidFill>
            <a:ln w="9525">
              <a:noFill/>
            </a:ln>
          </p:spPr>
          <p:txBody>
            <a:bodyPr/>
            <a:p>
              <a:endParaRPr altLang="en-US" dirty="0" sz="1400" lang="zh-CN">
                <a:ea typeface="微软雅黑" panose="020B0503020204020204" pitchFamily="34" charset="-122"/>
              </a:endParaRPr>
            </a:p>
          </p:txBody>
        </p:sp>
        <p:sp>
          <p:nvSpPr>
            <p:cNvPr id="1049762" name="Freeform 22"/>
            <p:cNvSpPr/>
            <p:nvPr/>
          </p:nvSpPr>
          <p:spPr>
            <a:xfrm>
              <a:off x="157476" y="152440"/>
              <a:ext cx="1298421" cy="846571"/>
            </a:xfrm>
            <a:custGeom>
              <a:avLst/>
              <a:ahLst/>
              <a:cxnLst>
                <a:cxn ang="0">
                  <a:pos x="448114" y="0"/>
                </a:cxn>
                <a:cxn ang="0">
                  <a:pos x="2346501" y="0"/>
                </a:cxn>
                <a:cxn ang="0">
                  <a:pos x="2372412" y="56677"/>
                </a:cxn>
                <a:cxn ang="0">
                  <a:pos x="1988314" y="1496569"/>
                </a:cxn>
                <a:cxn ang="0">
                  <a:pos x="1932681" y="1553246"/>
                </a:cxn>
                <a:cxn ang="0">
                  <a:pos x="33532" y="1553246"/>
                </a:cxn>
                <a:cxn ang="0">
                  <a:pos x="8383" y="1496569"/>
                </a:cxn>
                <a:cxn ang="0">
                  <a:pos x="392481" y="56677"/>
                </a:cxn>
                <a:cxn ang="0">
                  <a:pos x="448114" y="0"/>
                </a:cxn>
              </a:cxnLst>
              <a:rect l="0" t="0" r="0" b="0"/>
              <a:pathLst>
                <a:path w="3124" h="2028">
                  <a:moveTo>
                    <a:pt x="588" y="0"/>
                  </a:moveTo>
                  <a:lnTo>
                    <a:pt x="3079" y="0"/>
                  </a:lnTo>
                  <a:cubicBezTo>
                    <a:pt x="3109" y="0"/>
                    <a:pt x="3124" y="33"/>
                    <a:pt x="3113" y="74"/>
                  </a:cubicBezTo>
                  <a:lnTo>
                    <a:pt x="2609" y="1954"/>
                  </a:lnTo>
                  <a:cubicBezTo>
                    <a:pt x="2598" y="1994"/>
                    <a:pt x="2565" y="2028"/>
                    <a:pt x="2536" y="2028"/>
                  </a:cubicBezTo>
                  <a:lnTo>
                    <a:pt x="44" y="2028"/>
                  </a:lnTo>
                  <a:cubicBezTo>
                    <a:pt x="15" y="2028"/>
                    <a:pt x="0" y="1994"/>
                    <a:pt x="11" y="1954"/>
                  </a:cubicBezTo>
                  <a:lnTo>
                    <a:pt x="515" y="74"/>
                  </a:lnTo>
                  <a:cubicBezTo>
                    <a:pt x="526" y="33"/>
                    <a:pt x="559" y="0"/>
                    <a:pt x="588" y="0"/>
                  </a:cubicBezTo>
                  <a:close/>
                </a:path>
              </a:pathLst>
            </a:custGeom>
            <a:solidFill>
              <a:srgbClr val="004B7D"/>
            </a:solidFill>
            <a:ln w="9525">
              <a:noFill/>
            </a:ln>
          </p:spPr>
          <p:txBody>
            <a:bodyPr/>
            <a:p>
              <a:endParaRPr altLang="en-US" dirty="0" sz="1400" lang="zh-CN">
                <a:ea typeface="微软雅黑" panose="020B0503020204020204" pitchFamily="34" charset="-122"/>
              </a:endParaRPr>
            </a:p>
          </p:txBody>
        </p:sp>
      </p:grpSp>
      <p:sp>
        <p:nvSpPr>
          <p:cNvPr id="1049763" name="Freeform 29"/>
          <p:cNvSpPr/>
          <p:nvPr/>
        </p:nvSpPr>
        <p:spPr>
          <a:xfrm>
            <a:off x="1531888" y="576044"/>
            <a:ext cx="259717" cy="197584"/>
          </a:xfrm>
          <a:custGeom>
            <a:avLst/>
            <a:ahLst/>
            <a:cxnLst>
              <a:cxn ang="0">
                <a:pos x="663631" y="247672"/>
              </a:cxn>
              <a:cxn ang="0">
                <a:pos x="593534" y="318216"/>
              </a:cxn>
              <a:cxn ang="0">
                <a:pos x="406103" y="506078"/>
              </a:cxn>
              <a:cxn ang="0">
                <a:pos x="266671" y="506078"/>
              </a:cxn>
              <a:cxn ang="0">
                <a:pos x="473913" y="297513"/>
              </a:cxn>
              <a:cxn ang="0">
                <a:pos x="0" y="297513"/>
              </a:cxn>
              <a:cxn ang="0">
                <a:pos x="0" y="197830"/>
              </a:cxn>
              <a:cxn ang="0">
                <a:pos x="473913" y="197830"/>
              </a:cxn>
              <a:cxn ang="0">
                <a:pos x="278100" y="0"/>
              </a:cxn>
              <a:cxn ang="0">
                <a:pos x="417531" y="0"/>
              </a:cxn>
              <a:cxn ang="0">
                <a:pos x="593534" y="177127"/>
              </a:cxn>
              <a:cxn ang="0">
                <a:pos x="663631" y="247672"/>
              </a:cxn>
            </a:cxnLst>
            <a:rect l="0" t="0" r="0" b="0"/>
            <a:pathLst>
              <a:path w="871" h="660">
                <a:moveTo>
                  <a:pt x="871" y="323"/>
                </a:moveTo>
                <a:lnTo>
                  <a:pt x="779" y="415"/>
                </a:lnTo>
                <a:lnTo>
                  <a:pt x="533" y="660"/>
                </a:lnTo>
                <a:lnTo>
                  <a:pt x="350" y="660"/>
                </a:lnTo>
                <a:lnTo>
                  <a:pt x="622" y="388"/>
                </a:lnTo>
                <a:lnTo>
                  <a:pt x="0" y="388"/>
                </a:lnTo>
                <a:lnTo>
                  <a:pt x="0" y="258"/>
                </a:lnTo>
                <a:lnTo>
                  <a:pt x="622" y="258"/>
                </a:lnTo>
                <a:lnTo>
                  <a:pt x="365" y="0"/>
                </a:lnTo>
                <a:lnTo>
                  <a:pt x="548" y="0"/>
                </a:lnTo>
                <a:lnTo>
                  <a:pt x="779" y="231"/>
                </a:lnTo>
                <a:lnTo>
                  <a:pt x="871" y="323"/>
                </a:lnTo>
                <a:close/>
              </a:path>
            </a:pathLst>
          </a:custGeom>
          <a:solidFill>
            <a:srgbClr val="FFFFFF"/>
          </a:solidFill>
          <a:ln w="9525">
            <a:noFill/>
          </a:ln>
        </p:spPr>
        <p:txBody>
          <a:bodyPr/>
          <a:p>
            <a:endParaRPr altLang="en-US" dirty="0" sz="1400" lang="zh-CN">
              <a:ea typeface="微软雅黑" panose="020B0503020204020204" pitchFamily="34" charset="-122"/>
            </a:endParaRPr>
          </a:p>
        </p:txBody>
      </p:sp>
      <p:sp>
        <p:nvSpPr>
          <p:cNvPr id="1049764" name="TextBox 23"/>
          <p:cNvSpPr txBox="1"/>
          <p:nvPr/>
        </p:nvSpPr>
        <p:spPr>
          <a:xfrm>
            <a:off x="495546" y="519542"/>
            <a:ext cx="877779" cy="307811"/>
          </a:xfrm>
          <a:prstGeom prst="rect"/>
          <a:noFill/>
          <a:ln>
            <a:noFill/>
          </a:ln>
        </p:spPr>
        <p:txBody>
          <a:bodyPr anchor="ctr" anchorCtr="0" bIns="45713" compatLnSpc="1" lIns="91425" numCol="1" rIns="91425" rtlCol="0" tIns="45713" vert="horz" wrap="square">
            <a:spAutoFit/>
          </a:bodyPr>
          <a:lstStyle>
            <a:lvl1pPr>
              <a:defRPr b="1" sz="2800">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fontAlgn="base" marL="457200">
              <a:spcBef>
                <a:spcPct val="0"/>
              </a:spcBef>
              <a:spcAft>
                <a:spcPct val="0"/>
              </a:spcAft>
              <a:defRPr sz="2400">
                <a:solidFill>
                  <a:schemeClr val="tx2"/>
                </a:solidFill>
                <a:ea typeface="微软雅黑" panose="020B0503020204020204" pitchFamily="34" charset="-122"/>
              </a:defRPr>
            </a:lvl6pPr>
            <a:lvl7pPr fontAlgn="base" marL="914400">
              <a:spcBef>
                <a:spcPct val="0"/>
              </a:spcBef>
              <a:spcAft>
                <a:spcPct val="0"/>
              </a:spcAft>
              <a:defRPr sz="2400">
                <a:solidFill>
                  <a:schemeClr val="tx2"/>
                </a:solidFill>
                <a:ea typeface="微软雅黑" panose="020B0503020204020204" pitchFamily="34" charset="-122"/>
              </a:defRPr>
            </a:lvl7pPr>
            <a:lvl8pPr fontAlgn="base" marL="1371600">
              <a:spcBef>
                <a:spcPct val="0"/>
              </a:spcBef>
              <a:spcAft>
                <a:spcPct val="0"/>
              </a:spcAft>
              <a:defRPr sz="2400">
                <a:solidFill>
                  <a:schemeClr val="tx2"/>
                </a:solidFill>
                <a:ea typeface="微软雅黑" panose="020B0503020204020204" pitchFamily="34" charset="-122"/>
              </a:defRPr>
            </a:lvl8pPr>
            <a:lvl9pPr fontAlgn="base" marL="1828800">
              <a:spcBef>
                <a:spcPct val="0"/>
              </a:spcBef>
              <a:spcAft>
                <a:spcPct val="0"/>
              </a:spcAft>
              <a:defRPr sz="2400">
                <a:solidFill>
                  <a:schemeClr val="tx2"/>
                </a:solidFill>
                <a:ea typeface="微软雅黑" panose="020B0503020204020204" pitchFamily="34" charset="-122"/>
              </a:defRPr>
            </a:lvl9pPr>
          </a:lstStyle>
          <a:p>
            <a:pPr defTabSz="914217"/>
            <a:r>
              <a:rPr altLang="zh-CN" dirty="0" sz="1400" kern="0" lang="en-US">
                <a:solidFill>
                  <a:srgbClr val="FFFFFF"/>
                </a:solidFill>
                <a:latin typeface="微软雅黑" panose="020B0503020204020204" pitchFamily="34" charset="-122"/>
                <a:ea typeface="微软雅黑" panose="020B0503020204020204" pitchFamily="34" charset="-122"/>
              </a:rPr>
              <a:t>LOGO</a:t>
            </a:r>
            <a:endParaRPr altLang="en-US" dirty="0" sz="1400" kern="0" lang="zh-CN">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303" name=""/>
        <p:cNvGrpSpPr/>
        <p:nvPr/>
      </p:nvGrpSpPr>
      <p:grpSpPr>
        <a:xfrm>
          <a:off x="0" y="0"/>
          <a:ext cx="0" cy="0"/>
          <a:chOff x="0" y="0"/>
          <a:chExt cx="0" cy="0"/>
        </a:xfrm>
      </p:grpSpPr>
      <p:pic>
        <p:nvPicPr>
          <p:cNvPr id="2097169" name="Picture 6" descr="7KB34N@7N]H]CX3[$2G%@O4"/>
          <p:cNvPicPr>
            <a:picLocks noChangeAspect="1" noChangeArrowheads="1"/>
          </p:cNvPicPr>
          <p:nvPr/>
        </p:nvPicPr>
        <p:blipFill>
          <a:blip xmlns:r="http://schemas.openxmlformats.org/officeDocument/2006/relationships" r:embed="rId1"/>
          <a:srcRect/>
          <a:stretch>
            <a:fillRect/>
          </a:stretch>
        </p:blipFill>
        <p:spPr bwMode="auto">
          <a:xfrm>
            <a:off x="1791604" y="1331252"/>
            <a:ext cx="8688811" cy="3437733"/>
          </a:xfrm>
          <a:prstGeom prst="rect"/>
          <a:noFill/>
          <a:ln w="9525">
            <a:noFill/>
            <a:miter lim="800000"/>
            <a:headEnd/>
            <a:tailEnd/>
          </a:ln>
        </p:spPr>
      </p:pic>
      <p:pic>
        <p:nvPicPr>
          <p:cNvPr id="2097170" name="Picture 7" descr="K_T0K]P7%]A~OZYZ[SJJ5~J"/>
          <p:cNvPicPr>
            <a:picLocks noChangeAspect="1" noChangeArrowheads="1"/>
          </p:cNvPicPr>
          <p:nvPr/>
        </p:nvPicPr>
        <p:blipFill>
          <a:blip xmlns:r="http://schemas.openxmlformats.org/officeDocument/2006/relationships" r:embed="rId2"/>
          <a:srcRect/>
          <a:stretch>
            <a:fillRect/>
          </a:stretch>
        </p:blipFill>
        <p:spPr bwMode="auto">
          <a:xfrm>
            <a:off x="1791604" y="4899955"/>
            <a:ext cx="8841246" cy="1578340"/>
          </a:xfrm>
          <a:prstGeom prst="rect"/>
          <a:noFill/>
          <a:ln w="9525">
            <a:noFill/>
            <a:miter lim="800000"/>
            <a:headEnd/>
            <a:tailEnd/>
          </a:ln>
        </p:spPr>
      </p:pic>
      <p:sp>
        <p:nvSpPr>
          <p:cNvPr id="1049770" name="TextBox 23"/>
          <p:cNvSpPr txBox="1"/>
          <p:nvPr/>
        </p:nvSpPr>
        <p:spPr>
          <a:xfrm>
            <a:off x="2241768" y="381294"/>
            <a:ext cx="4881400" cy="523305"/>
          </a:xfrm>
          <a:prstGeom prst="rect"/>
          <a:noFill/>
          <a:ln>
            <a:noFill/>
          </a:ln>
        </p:spPr>
        <p:txBody>
          <a:bodyPr anchor="ctr" anchorCtr="0" bIns="45713" compatLnSpc="1" lIns="91425" numCol="1" rIns="91425" rtlCol="0" tIns="45713" vert="horz" wrap="square">
            <a:spAutoFit/>
          </a:bodyPr>
          <a:lstStyle>
            <a:lvl1pPr>
              <a:defRPr b="1" sz="2800">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fontAlgn="base" marL="457200">
              <a:spcBef>
                <a:spcPct val="0"/>
              </a:spcBef>
              <a:spcAft>
                <a:spcPct val="0"/>
              </a:spcAft>
              <a:defRPr sz="2400">
                <a:solidFill>
                  <a:schemeClr val="tx2"/>
                </a:solidFill>
                <a:ea typeface="微软雅黑" panose="020B0503020204020204" pitchFamily="34" charset="-122"/>
              </a:defRPr>
            </a:lvl6pPr>
            <a:lvl7pPr fontAlgn="base" marL="914400">
              <a:spcBef>
                <a:spcPct val="0"/>
              </a:spcBef>
              <a:spcAft>
                <a:spcPct val="0"/>
              </a:spcAft>
              <a:defRPr sz="2400">
                <a:solidFill>
                  <a:schemeClr val="tx2"/>
                </a:solidFill>
                <a:ea typeface="微软雅黑" panose="020B0503020204020204" pitchFamily="34" charset="-122"/>
              </a:defRPr>
            </a:lvl7pPr>
            <a:lvl8pPr fontAlgn="base" marL="1371600">
              <a:spcBef>
                <a:spcPct val="0"/>
              </a:spcBef>
              <a:spcAft>
                <a:spcPct val="0"/>
              </a:spcAft>
              <a:defRPr sz="2400">
                <a:solidFill>
                  <a:schemeClr val="tx2"/>
                </a:solidFill>
                <a:ea typeface="微软雅黑" panose="020B0503020204020204" pitchFamily="34" charset="-122"/>
              </a:defRPr>
            </a:lvl8pPr>
            <a:lvl9pPr fontAlgn="base" marL="1828800">
              <a:spcBef>
                <a:spcPct val="0"/>
              </a:spcBef>
              <a:spcAft>
                <a:spcPct val="0"/>
              </a:spcAft>
              <a:defRPr sz="2400">
                <a:solidFill>
                  <a:schemeClr val="tx2"/>
                </a:solidFill>
                <a:ea typeface="微软雅黑" panose="020B0503020204020204" pitchFamily="34" charset="-122"/>
              </a:defRPr>
            </a:lvl9pPr>
          </a:lstStyle>
          <a:p>
            <a:pPr defTabSz="914217"/>
            <a:r>
              <a:rPr altLang="en-US" dirty="0" sz="2801" kern="0" lang="zh-CN">
                <a:solidFill>
                  <a:schemeClr val="tx1">
                    <a:lumMod val="65000"/>
                    <a:lumOff val="35000"/>
                  </a:schemeClr>
                </a:solidFill>
                <a:latin typeface="微软雅黑" panose="020B0503020204020204" pitchFamily="34" charset="-122"/>
                <a:ea typeface="微软雅黑" panose="020B0503020204020204" pitchFamily="34" charset="-122"/>
              </a:rPr>
              <a:t>二、特种设备使用管理要求</a:t>
            </a:r>
          </a:p>
        </p:txBody>
      </p:sp>
      <p:grpSp>
        <p:nvGrpSpPr>
          <p:cNvPr id="304" name="组合 4"/>
          <p:cNvGrpSpPr/>
          <p:nvPr/>
        </p:nvGrpSpPr>
        <p:grpSpPr>
          <a:xfrm>
            <a:off x="380038" y="442944"/>
            <a:ext cx="1735402" cy="428158"/>
            <a:chOff x="157476" y="152440"/>
            <a:chExt cx="2474408" cy="847436"/>
          </a:xfrm>
        </p:grpSpPr>
        <p:sp>
          <p:nvSpPr>
            <p:cNvPr id="1049771" name="Freeform 24"/>
            <p:cNvSpPr/>
            <p:nvPr/>
          </p:nvSpPr>
          <p:spPr>
            <a:xfrm>
              <a:off x="1332597" y="152440"/>
              <a:ext cx="1299287" cy="847436"/>
            </a:xfrm>
            <a:custGeom>
              <a:avLst/>
              <a:ahLst/>
              <a:cxnLst>
                <a:cxn ang="0">
                  <a:pos x="448270" y="0"/>
                </a:cxn>
                <a:cxn ang="0">
                  <a:pos x="2349604" y="0"/>
                </a:cxn>
                <a:cxn ang="0">
                  <a:pos x="2374000" y="55145"/>
                </a:cxn>
                <a:cxn ang="0">
                  <a:pos x="1989769" y="1497335"/>
                </a:cxn>
                <a:cxn ang="0">
                  <a:pos x="1934879" y="1553246"/>
                </a:cxn>
                <a:cxn ang="0">
                  <a:pos x="33544" y="1553246"/>
                </a:cxn>
                <a:cxn ang="0">
                  <a:pos x="8386" y="1497335"/>
                </a:cxn>
                <a:cxn ang="0">
                  <a:pos x="393380" y="55145"/>
                </a:cxn>
                <a:cxn ang="0">
                  <a:pos x="448270" y="0"/>
                </a:cxn>
              </a:cxnLst>
              <a:rect l="0" t="0" r="0" b="0"/>
              <a:pathLst>
                <a:path w="3125" h="2028">
                  <a:moveTo>
                    <a:pt x="588" y="0"/>
                  </a:moveTo>
                  <a:lnTo>
                    <a:pt x="3082" y="0"/>
                  </a:lnTo>
                  <a:cubicBezTo>
                    <a:pt x="3110" y="0"/>
                    <a:pt x="3125" y="32"/>
                    <a:pt x="3114" y="72"/>
                  </a:cubicBezTo>
                  <a:lnTo>
                    <a:pt x="2610" y="1955"/>
                  </a:lnTo>
                  <a:cubicBezTo>
                    <a:pt x="2599" y="1995"/>
                    <a:pt x="2567" y="2028"/>
                    <a:pt x="2538" y="2028"/>
                  </a:cubicBezTo>
                  <a:lnTo>
                    <a:pt x="44" y="2028"/>
                  </a:lnTo>
                  <a:cubicBezTo>
                    <a:pt x="15" y="2028"/>
                    <a:pt x="0" y="1995"/>
                    <a:pt x="11" y="1955"/>
                  </a:cubicBezTo>
                  <a:lnTo>
                    <a:pt x="516" y="72"/>
                  </a:lnTo>
                  <a:cubicBezTo>
                    <a:pt x="527" y="32"/>
                    <a:pt x="559" y="0"/>
                    <a:pt x="588" y="0"/>
                  </a:cubicBezTo>
                  <a:close/>
                </a:path>
              </a:pathLst>
            </a:custGeom>
            <a:solidFill>
              <a:srgbClr val="4BAF32"/>
            </a:solidFill>
            <a:ln w="9525">
              <a:noFill/>
            </a:ln>
          </p:spPr>
          <p:txBody>
            <a:bodyPr/>
            <a:p>
              <a:endParaRPr altLang="en-US" dirty="0" sz="1400" lang="zh-CN">
                <a:ea typeface="微软雅黑" panose="020B0503020204020204" pitchFamily="34" charset="-122"/>
              </a:endParaRPr>
            </a:p>
          </p:txBody>
        </p:sp>
        <p:sp>
          <p:nvSpPr>
            <p:cNvPr id="1049772" name="Freeform 22"/>
            <p:cNvSpPr/>
            <p:nvPr/>
          </p:nvSpPr>
          <p:spPr>
            <a:xfrm>
              <a:off x="157476" y="152440"/>
              <a:ext cx="1298421" cy="846571"/>
            </a:xfrm>
            <a:custGeom>
              <a:avLst/>
              <a:ahLst/>
              <a:cxnLst>
                <a:cxn ang="0">
                  <a:pos x="448114" y="0"/>
                </a:cxn>
                <a:cxn ang="0">
                  <a:pos x="2346501" y="0"/>
                </a:cxn>
                <a:cxn ang="0">
                  <a:pos x="2372412" y="56677"/>
                </a:cxn>
                <a:cxn ang="0">
                  <a:pos x="1988314" y="1496569"/>
                </a:cxn>
                <a:cxn ang="0">
                  <a:pos x="1932681" y="1553246"/>
                </a:cxn>
                <a:cxn ang="0">
                  <a:pos x="33532" y="1553246"/>
                </a:cxn>
                <a:cxn ang="0">
                  <a:pos x="8383" y="1496569"/>
                </a:cxn>
                <a:cxn ang="0">
                  <a:pos x="392481" y="56677"/>
                </a:cxn>
                <a:cxn ang="0">
                  <a:pos x="448114" y="0"/>
                </a:cxn>
              </a:cxnLst>
              <a:rect l="0" t="0" r="0" b="0"/>
              <a:pathLst>
                <a:path w="3124" h="2028">
                  <a:moveTo>
                    <a:pt x="588" y="0"/>
                  </a:moveTo>
                  <a:lnTo>
                    <a:pt x="3079" y="0"/>
                  </a:lnTo>
                  <a:cubicBezTo>
                    <a:pt x="3109" y="0"/>
                    <a:pt x="3124" y="33"/>
                    <a:pt x="3113" y="74"/>
                  </a:cubicBezTo>
                  <a:lnTo>
                    <a:pt x="2609" y="1954"/>
                  </a:lnTo>
                  <a:cubicBezTo>
                    <a:pt x="2598" y="1994"/>
                    <a:pt x="2565" y="2028"/>
                    <a:pt x="2536" y="2028"/>
                  </a:cubicBezTo>
                  <a:lnTo>
                    <a:pt x="44" y="2028"/>
                  </a:lnTo>
                  <a:cubicBezTo>
                    <a:pt x="15" y="2028"/>
                    <a:pt x="0" y="1994"/>
                    <a:pt x="11" y="1954"/>
                  </a:cubicBezTo>
                  <a:lnTo>
                    <a:pt x="515" y="74"/>
                  </a:lnTo>
                  <a:cubicBezTo>
                    <a:pt x="526" y="33"/>
                    <a:pt x="559" y="0"/>
                    <a:pt x="588" y="0"/>
                  </a:cubicBezTo>
                  <a:close/>
                </a:path>
              </a:pathLst>
            </a:custGeom>
            <a:solidFill>
              <a:srgbClr val="004B7D"/>
            </a:solidFill>
            <a:ln w="9525">
              <a:noFill/>
            </a:ln>
          </p:spPr>
          <p:txBody>
            <a:bodyPr/>
            <a:p>
              <a:endParaRPr altLang="en-US" dirty="0" sz="1400" lang="zh-CN">
                <a:ea typeface="微软雅黑" panose="020B0503020204020204" pitchFamily="34" charset="-122"/>
              </a:endParaRPr>
            </a:p>
          </p:txBody>
        </p:sp>
      </p:grpSp>
      <p:sp>
        <p:nvSpPr>
          <p:cNvPr id="1049773" name="Freeform 29"/>
          <p:cNvSpPr/>
          <p:nvPr/>
        </p:nvSpPr>
        <p:spPr>
          <a:xfrm>
            <a:off x="1531888" y="576044"/>
            <a:ext cx="259717" cy="197584"/>
          </a:xfrm>
          <a:custGeom>
            <a:avLst/>
            <a:ahLst/>
            <a:cxnLst>
              <a:cxn ang="0">
                <a:pos x="663631" y="247672"/>
              </a:cxn>
              <a:cxn ang="0">
                <a:pos x="593534" y="318216"/>
              </a:cxn>
              <a:cxn ang="0">
                <a:pos x="406103" y="506078"/>
              </a:cxn>
              <a:cxn ang="0">
                <a:pos x="266671" y="506078"/>
              </a:cxn>
              <a:cxn ang="0">
                <a:pos x="473913" y="297513"/>
              </a:cxn>
              <a:cxn ang="0">
                <a:pos x="0" y="297513"/>
              </a:cxn>
              <a:cxn ang="0">
                <a:pos x="0" y="197830"/>
              </a:cxn>
              <a:cxn ang="0">
                <a:pos x="473913" y="197830"/>
              </a:cxn>
              <a:cxn ang="0">
                <a:pos x="278100" y="0"/>
              </a:cxn>
              <a:cxn ang="0">
                <a:pos x="417531" y="0"/>
              </a:cxn>
              <a:cxn ang="0">
                <a:pos x="593534" y="177127"/>
              </a:cxn>
              <a:cxn ang="0">
                <a:pos x="663631" y="247672"/>
              </a:cxn>
            </a:cxnLst>
            <a:rect l="0" t="0" r="0" b="0"/>
            <a:pathLst>
              <a:path w="871" h="660">
                <a:moveTo>
                  <a:pt x="871" y="323"/>
                </a:moveTo>
                <a:lnTo>
                  <a:pt x="779" y="415"/>
                </a:lnTo>
                <a:lnTo>
                  <a:pt x="533" y="660"/>
                </a:lnTo>
                <a:lnTo>
                  <a:pt x="350" y="660"/>
                </a:lnTo>
                <a:lnTo>
                  <a:pt x="622" y="388"/>
                </a:lnTo>
                <a:lnTo>
                  <a:pt x="0" y="388"/>
                </a:lnTo>
                <a:lnTo>
                  <a:pt x="0" y="258"/>
                </a:lnTo>
                <a:lnTo>
                  <a:pt x="622" y="258"/>
                </a:lnTo>
                <a:lnTo>
                  <a:pt x="365" y="0"/>
                </a:lnTo>
                <a:lnTo>
                  <a:pt x="548" y="0"/>
                </a:lnTo>
                <a:lnTo>
                  <a:pt x="779" y="231"/>
                </a:lnTo>
                <a:lnTo>
                  <a:pt x="871" y="323"/>
                </a:lnTo>
                <a:close/>
              </a:path>
            </a:pathLst>
          </a:custGeom>
          <a:solidFill>
            <a:srgbClr val="FFFFFF"/>
          </a:solidFill>
          <a:ln w="9525">
            <a:noFill/>
          </a:ln>
        </p:spPr>
        <p:txBody>
          <a:bodyPr/>
          <a:p>
            <a:endParaRPr altLang="en-US" dirty="0" sz="1400" lang="zh-CN">
              <a:ea typeface="微软雅黑" panose="020B0503020204020204" pitchFamily="34" charset="-122"/>
            </a:endParaRPr>
          </a:p>
        </p:txBody>
      </p:sp>
      <p:sp>
        <p:nvSpPr>
          <p:cNvPr id="1049774" name="TextBox 23"/>
          <p:cNvSpPr txBox="1"/>
          <p:nvPr/>
        </p:nvSpPr>
        <p:spPr>
          <a:xfrm>
            <a:off x="495546" y="519542"/>
            <a:ext cx="877779" cy="307811"/>
          </a:xfrm>
          <a:prstGeom prst="rect"/>
          <a:noFill/>
          <a:ln>
            <a:noFill/>
          </a:ln>
        </p:spPr>
        <p:txBody>
          <a:bodyPr anchor="ctr" anchorCtr="0" bIns="45713" compatLnSpc="1" lIns="91425" numCol="1" rIns="91425" rtlCol="0" tIns="45713" vert="horz" wrap="square">
            <a:spAutoFit/>
          </a:bodyPr>
          <a:lstStyle>
            <a:lvl1pPr>
              <a:defRPr b="1" sz="2800">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fontAlgn="base" marL="457200">
              <a:spcBef>
                <a:spcPct val="0"/>
              </a:spcBef>
              <a:spcAft>
                <a:spcPct val="0"/>
              </a:spcAft>
              <a:defRPr sz="2400">
                <a:solidFill>
                  <a:schemeClr val="tx2"/>
                </a:solidFill>
                <a:ea typeface="微软雅黑" panose="020B0503020204020204" pitchFamily="34" charset="-122"/>
              </a:defRPr>
            </a:lvl6pPr>
            <a:lvl7pPr fontAlgn="base" marL="914400">
              <a:spcBef>
                <a:spcPct val="0"/>
              </a:spcBef>
              <a:spcAft>
                <a:spcPct val="0"/>
              </a:spcAft>
              <a:defRPr sz="2400">
                <a:solidFill>
                  <a:schemeClr val="tx2"/>
                </a:solidFill>
                <a:ea typeface="微软雅黑" panose="020B0503020204020204" pitchFamily="34" charset="-122"/>
              </a:defRPr>
            </a:lvl7pPr>
            <a:lvl8pPr fontAlgn="base" marL="1371600">
              <a:spcBef>
                <a:spcPct val="0"/>
              </a:spcBef>
              <a:spcAft>
                <a:spcPct val="0"/>
              </a:spcAft>
              <a:defRPr sz="2400">
                <a:solidFill>
                  <a:schemeClr val="tx2"/>
                </a:solidFill>
                <a:ea typeface="微软雅黑" panose="020B0503020204020204" pitchFamily="34" charset="-122"/>
              </a:defRPr>
            </a:lvl8pPr>
            <a:lvl9pPr fontAlgn="base" marL="1828800">
              <a:spcBef>
                <a:spcPct val="0"/>
              </a:spcBef>
              <a:spcAft>
                <a:spcPct val="0"/>
              </a:spcAft>
              <a:defRPr sz="2400">
                <a:solidFill>
                  <a:schemeClr val="tx2"/>
                </a:solidFill>
                <a:ea typeface="微软雅黑" panose="020B0503020204020204" pitchFamily="34" charset="-122"/>
              </a:defRPr>
            </a:lvl9pPr>
          </a:lstStyle>
          <a:p>
            <a:pPr defTabSz="914217"/>
            <a:r>
              <a:rPr altLang="zh-CN" dirty="0" sz="1400" kern="0" lang="en-US">
                <a:solidFill>
                  <a:srgbClr val="FFFFFF"/>
                </a:solidFill>
                <a:latin typeface="微软雅黑" panose="020B0503020204020204" pitchFamily="34" charset="-122"/>
                <a:ea typeface="微软雅黑" panose="020B0503020204020204" pitchFamily="34" charset="-122"/>
              </a:rPr>
              <a:t>LOGO</a:t>
            </a:r>
            <a:endParaRPr altLang="en-US" dirty="0" sz="1400" kern="0" lang="zh-CN">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ransition spd="slow">
    <p:push dir="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305" name=""/>
        <p:cNvGrpSpPr/>
        <p:nvPr/>
      </p:nvGrpSpPr>
      <p:grpSpPr>
        <a:xfrm>
          <a:off x="0" y="0"/>
          <a:ext cx="0" cy="0"/>
          <a:chOff x="0" y="0"/>
          <a:chExt cx="0" cy="0"/>
        </a:xfrm>
      </p:grpSpPr>
      <p:pic>
        <p:nvPicPr>
          <p:cNvPr id="2097171" name="Picture 5" descr="5DQ~W92C5Z27P%_~L9MV34F"/>
          <p:cNvPicPr>
            <a:picLocks noChangeAspect="1" noChangeArrowheads="1"/>
          </p:cNvPicPr>
          <p:nvPr/>
        </p:nvPicPr>
        <p:blipFill>
          <a:blip xmlns:r="http://schemas.openxmlformats.org/officeDocument/2006/relationships" r:embed="rId1"/>
          <a:srcRect/>
          <a:stretch>
            <a:fillRect/>
          </a:stretch>
        </p:blipFill>
        <p:spPr bwMode="auto">
          <a:xfrm>
            <a:off x="1052603" y="1257592"/>
            <a:ext cx="7259730" cy="4344405"/>
          </a:xfrm>
          <a:prstGeom prst="rect"/>
          <a:noFill/>
          <a:ln w="9525">
            <a:noFill/>
            <a:miter lim="800000"/>
            <a:headEnd/>
            <a:tailEnd/>
          </a:ln>
        </p:spPr>
      </p:pic>
      <p:sp>
        <p:nvSpPr>
          <p:cNvPr id="1049775" name="TextBox 23"/>
          <p:cNvSpPr txBox="1"/>
          <p:nvPr/>
        </p:nvSpPr>
        <p:spPr>
          <a:xfrm>
            <a:off x="2241768" y="381294"/>
            <a:ext cx="4881400" cy="523305"/>
          </a:xfrm>
          <a:prstGeom prst="rect"/>
          <a:noFill/>
          <a:ln>
            <a:noFill/>
          </a:ln>
        </p:spPr>
        <p:txBody>
          <a:bodyPr anchor="ctr" anchorCtr="0" bIns="45713" compatLnSpc="1" lIns="91425" numCol="1" rIns="91425" rtlCol="0" tIns="45713" vert="horz" wrap="square">
            <a:spAutoFit/>
          </a:bodyPr>
          <a:lstStyle>
            <a:lvl1pPr>
              <a:defRPr b="1" sz="2800">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fontAlgn="base" marL="457200">
              <a:spcBef>
                <a:spcPct val="0"/>
              </a:spcBef>
              <a:spcAft>
                <a:spcPct val="0"/>
              </a:spcAft>
              <a:defRPr sz="2400">
                <a:solidFill>
                  <a:schemeClr val="tx2"/>
                </a:solidFill>
                <a:ea typeface="微软雅黑" panose="020B0503020204020204" pitchFamily="34" charset="-122"/>
              </a:defRPr>
            </a:lvl6pPr>
            <a:lvl7pPr fontAlgn="base" marL="914400">
              <a:spcBef>
                <a:spcPct val="0"/>
              </a:spcBef>
              <a:spcAft>
                <a:spcPct val="0"/>
              </a:spcAft>
              <a:defRPr sz="2400">
                <a:solidFill>
                  <a:schemeClr val="tx2"/>
                </a:solidFill>
                <a:ea typeface="微软雅黑" panose="020B0503020204020204" pitchFamily="34" charset="-122"/>
              </a:defRPr>
            </a:lvl7pPr>
            <a:lvl8pPr fontAlgn="base" marL="1371600">
              <a:spcBef>
                <a:spcPct val="0"/>
              </a:spcBef>
              <a:spcAft>
                <a:spcPct val="0"/>
              </a:spcAft>
              <a:defRPr sz="2400">
                <a:solidFill>
                  <a:schemeClr val="tx2"/>
                </a:solidFill>
                <a:ea typeface="微软雅黑" panose="020B0503020204020204" pitchFamily="34" charset="-122"/>
              </a:defRPr>
            </a:lvl8pPr>
            <a:lvl9pPr fontAlgn="base" marL="1828800">
              <a:spcBef>
                <a:spcPct val="0"/>
              </a:spcBef>
              <a:spcAft>
                <a:spcPct val="0"/>
              </a:spcAft>
              <a:defRPr sz="2400">
                <a:solidFill>
                  <a:schemeClr val="tx2"/>
                </a:solidFill>
                <a:ea typeface="微软雅黑" panose="020B0503020204020204" pitchFamily="34" charset="-122"/>
              </a:defRPr>
            </a:lvl9pPr>
          </a:lstStyle>
          <a:p>
            <a:pPr defTabSz="914217"/>
            <a:r>
              <a:rPr altLang="en-US" dirty="0" sz="2801" kern="0" lang="zh-CN">
                <a:solidFill>
                  <a:schemeClr val="tx1">
                    <a:lumMod val="65000"/>
                    <a:lumOff val="35000"/>
                  </a:schemeClr>
                </a:solidFill>
                <a:latin typeface="微软雅黑" panose="020B0503020204020204" pitchFamily="34" charset="-122"/>
                <a:ea typeface="微软雅黑" panose="020B0503020204020204" pitchFamily="34" charset="-122"/>
              </a:rPr>
              <a:t>二、特种设备使用管理要求</a:t>
            </a:r>
          </a:p>
        </p:txBody>
      </p:sp>
      <p:grpSp>
        <p:nvGrpSpPr>
          <p:cNvPr id="306" name="组合 4"/>
          <p:cNvGrpSpPr/>
          <p:nvPr/>
        </p:nvGrpSpPr>
        <p:grpSpPr>
          <a:xfrm>
            <a:off x="380038" y="442944"/>
            <a:ext cx="1735402" cy="428158"/>
            <a:chOff x="157476" y="152440"/>
            <a:chExt cx="2474408" cy="847436"/>
          </a:xfrm>
        </p:grpSpPr>
        <p:sp>
          <p:nvSpPr>
            <p:cNvPr id="1049776" name="Freeform 24"/>
            <p:cNvSpPr/>
            <p:nvPr/>
          </p:nvSpPr>
          <p:spPr>
            <a:xfrm>
              <a:off x="1332597" y="152440"/>
              <a:ext cx="1299287" cy="847436"/>
            </a:xfrm>
            <a:custGeom>
              <a:avLst/>
              <a:ahLst/>
              <a:cxnLst>
                <a:cxn ang="0">
                  <a:pos x="448270" y="0"/>
                </a:cxn>
                <a:cxn ang="0">
                  <a:pos x="2349604" y="0"/>
                </a:cxn>
                <a:cxn ang="0">
                  <a:pos x="2374000" y="55145"/>
                </a:cxn>
                <a:cxn ang="0">
                  <a:pos x="1989769" y="1497335"/>
                </a:cxn>
                <a:cxn ang="0">
                  <a:pos x="1934879" y="1553246"/>
                </a:cxn>
                <a:cxn ang="0">
                  <a:pos x="33544" y="1553246"/>
                </a:cxn>
                <a:cxn ang="0">
                  <a:pos x="8386" y="1497335"/>
                </a:cxn>
                <a:cxn ang="0">
                  <a:pos x="393380" y="55145"/>
                </a:cxn>
                <a:cxn ang="0">
                  <a:pos x="448270" y="0"/>
                </a:cxn>
              </a:cxnLst>
              <a:rect l="0" t="0" r="0" b="0"/>
              <a:pathLst>
                <a:path w="3125" h="2028">
                  <a:moveTo>
                    <a:pt x="588" y="0"/>
                  </a:moveTo>
                  <a:lnTo>
                    <a:pt x="3082" y="0"/>
                  </a:lnTo>
                  <a:cubicBezTo>
                    <a:pt x="3110" y="0"/>
                    <a:pt x="3125" y="32"/>
                    <a:pt x="3114" y="72"/>
                  </a:cubicBezTo>
                  <a:lnTo>
                    <a:pt x="2610" y="1955"/>
                  </a:lnTo>
                  <a:cubicBezTo>
                    <a:pt x="2599" y="1995"/>
                    <a:pt x="2567" y="2028"/>
                    <a:pt x="2538" y="2028"/>
                  </a:cubicBezTo>
                  <a:lnTo>
                    <a:pt x="44" y="2028"/>
                  </a:lnTo>
                  <a:cubicBezTo>
                    <a:pt x="15" y="2028"/>
                    <a:pt x="0" y="1995"/>
                    <a:pt x="11" y="1955"/>
                  </a:cubicBezTo>
                  <a:lnTo>
                    <a:pt x="516" y="72"/>
                  </a:lnTo>
                  <a:cubicBezTo>
                    <a:pt x="527" y="32"/>
                    <a:pt x="559" y="0"/>
                    <a:pt x="588" y="0"/>
                  </a:cubicBezTo>
                  <a:close/>
                </a:path>
              </a:pathLst>
            </a:custGeom>
            <a:solidFill>
              <a:srgbClr val="4BAF32"/>
            </a:solidFill>
            <a:ln w="9525">
              <a:noFill/>
            </a:ln>
          </p:spPr>
          <p:txBody>
            <a:bodyPr/>
            <a:p>
              <a:endParaRPr altLang="en-US" dirty="0" sz="1400" lang="zh-CN">
                <a:ea typeface="微软雅黑" panose="020B0503020204020204" pitchFamily="34" charset="-122"/>
              </a:endParaRPr>
            </a:p>
          </p:txBody>
        </p:sp>
        <p:sp>
          <p:nvSpPr>
            <p:cNvPr id="1049777" name="Freeform 22"/>
            <p:cNvSpPr/>
            <p:nvPr/>
          </p:nvSpPr>
          <p:spPr>
            <a:xfrm>
              <a:off x="157476" y="152440"/>
              <a:ext cx="1298421" cy="846571"/>
            </a:xfrm>
            <a:custGeom>
              <a:avLst/>
              <a:ahLst/>
              <a:cxnLst>
                <a:cxn ang="0">
                  <a:pos x="448114" y="0"/>
                </a:cxn>
                <a:cxn ang="0">
                  <a:pos x="2346501" y="0"/>
                </a:cxn>
                <a:cxn ang="0">
                  <a:pos x="2372412" y="56677"/>
                </a:cxn>
                <a:cxn ang="0">
                  <a:pos x="1988314" y="1496569"/>
                </a:cxn>
                <a:cxn ang="0">
                  <a:pos x="1932681" y="1553246"/>
                </a:cxn>
                <a:cxn ang="0">
                  <a:pos x="33532" y="1553246"/>
                </a:cxn>
                <a:cxn ang="0">
                  <a:pos x="8383" y="1496569"/>
                </a:cxn>
                <a:cxn ang="0">
                  <a:pos x="392481" y="56677"/>
                </a:cxn>
                <a:cxn ang="0">
                  <a:pos x="448114" y="0"/>
                </a:cxn>
              </a:cxnLst>
              <a:rect l="0" t="0" r="0" b="0"/>
              <a:pathLst>
                <a:path w="3124" h="2028">
                  <a:moveTo>
                    <a:pt x="588" y="0"/>
                  </a:moveTo>
                  <a:lnTo>
                    <a:pt x="3079" y="0"/>
                  </a:lnTo>
                  <a:cubicBezTo>
                    <a:pt x="3109" y="0"/>
                    <a:pt x="3124" y="33"/>
                    <a:pt x="3113" y="74"/>
                  </a:cubicBezTo>
                  <a:lnTo>
                    <a:pt x="2609" y="1954"/>
                  </a:lnTo>
                  <a:cubicBezTo>
                    <a:pt x="2598" y="1994"/>
                    <a:pt x="2565" y="2028"/>
                    <a:pt x="2536" y="2028"/>
                  </a:cubicBezTo>
                  <a:lnTo>
                    <a:pt x="44" y="2028"/>
                  </a:lnTo>
                  <a:cubicBezTo>
                    <a:pt x="15" y="2028"/>
                    <a:pt x="0" y="1994"/>
                    <a:pt x="11" y="1954"/>
                  </a:cubicBezTo>
                  <a:lnTo>
                    <a:pt x="515" y="74"/>
                  </a:lnTo>
                  <a:cubicBezTo>
                    <a:pt x="526" y="33"/>
                    <a:pt x="559" y="0"/>
                    <a:pt x="588" y="0"/>
                  </a:cubicBezTo>
                  <a:close/>
                </a:path>
              </a:pathLst>
            </a:custGeom>
            <a:solidFill>
              <a:srgbClr val="004B7D"/>
            </a:solidFill>
            <a:ln w="9525">
              <a:noFill/>
            </a:ln>
          </p:spPr>
          <p:txBody>
            <a:bodyPr/>
            <a:p>
              <a:endParaRPr altLang="en-US" dirty="0" sz="1400" lang="zh-CN">
                <a:ea typeface="微软雅黑" panose="020B0503020204020204" pitchFamily="34" charset="-122"/>
              </a:endParaRPr>
            </a:p>
          </p:txBody>
        </p:sp>
      </p:grpSp>
      <p:sp>
        <p:nvSpPr>
          <p:cNvPr id="1049778" name="Freeform 29"/>
          <p:cNvSpPr/>
          <p:nvPr/>
        </p:nvSpPr>
        <p:spPr>
          <a:xfrm>
            <a:off x="1531888" y="576044"/>
            <a:ext cx="259717" cy="197584"/>
          </a:xfrm>
          <a:custGeom>
            <a:avLst/>
            <a:ahLst/>
            <a:cxnLst>
              <a:cxn ang="0">
                <a:pos x="663631" y="247672"/>
              </a:cxn>
              <a:cxn ang="0">
                <a:pos x="593534" y="318216"/>
              </a:cxn>
              <a:cxn ang="0">
                <a:pos x="406103" y="506078"/>
              </a:cxn>
              <a:cxn ang="0">
                <a:pos x="266671" y="506078"/>
              </a:cxn>
              <a:cxn ang="0">
                <a:pos x="473913" y="297513"/>
              </a:cxn>
              <a:cxn ang="0">
                <a:pos x="0" y="297513"/>
              </a:cxn>
              <a:cxn ang="0">
                <a:pos x="0" y="197830"/>
              </a:cxn>
              <a:cxn ang="0">
                <a:pos x="473913" y="197830"/>
              </a:cxn>
              <a:cxn ang="0">
                <a:pos x="278100" y="0"/>
              </a:cxn>
              <a:cxn ang="0">
                <a:pos x="417531" y="0"/>
              </a:cxn>
              <a:cxn ang="0">
                <a:pos x="593534" y="177127"/>
              </a:cxn>
              <a:cxn ang="0">
                <a:pos x="663631" y="247672"/>
              </a:cxn>
            </a:cxnLst>
            <a:rect l="0" t="0" r="0" b="0"/>
            <a:pathLst>
              <a:path w="871" h="660">
                <a:moveTo>
                  <a:pt x="871" y="323"/>
                </a:moveTo>
                <a:lnTo>
                  <a:pt x="779" y="415"/>
                </a:lnTo>
                <a:lnTo>
                  <a:pt x="533" y="660"/>
                </a:lnTo>
                <a:lnTo>
                  <a:pt x="350" y="660"/>
                </a:lnTo>
                <a:lnTo>
                  <a:pt x="622" y="388"/>
                </a:lnTo>
                <a:lnTo>
                  <a:pt x="0" y="388"/>
                </a:lnTo>
                <a:lnTo>
                  <a:pt x="0" y="258"/>
                </a:lnTo>
                <a:lnTo>
                  <a:pt x="622" y="258"/>
                </a:lnTo>
                <a:lnTo>
                  <a:pt x="365" y="0"/>
                </a:lnTo>
                <a:lnTo>
                  <a:pt x="548" y="0"/>
                </a:lnTo>
                <a:lnTo>
                  <a:pt x="779" y="231"/>
                </a:lnTo>
                <a:lnTo>
                  <a:pt x="871" y="323"/>
                </a:lnTo>
                <a:close/>
              </a:path>
            </a:pathLst>
          </a:custGeom>
          <a:solidFill>
            <a:srgbClr val="FFFFFF"/>
          </a:solidFill>
          <a:ln w="9525">
            <a:noFill/>
          </a:ln>
        </p:spPr>
        <p:txBody>
          <a:bodyPr/>
          <a:p>
            <a:endParaRPr altLang="en-US" dirty="0" sz="1400" lang="zh-CN">
              <a:ea typeface="微软雅黑" panose="020B0503020204020204" pitchFamily="34" charset="-122"/>
            </a:endParaRPr>
          </a:p>
        </p:txBody>
      </p:sp>
      <p:sp>
        <p:nvSpPr>
          <p:cNvPr id="1049779" name="TextBox 23"/>
          <p:cNvSpPr txBox="1"/>
          <p:nvPr/>
        </p:nvSpPr>
        <p:spPr>
          <a:xfrm>
            <a:off x="495546" y="519542"/>
            <a:ext cx="877779" cy="307811"/>
          </a:xfrm>
          <a:prstGeom prst="rect"/>
          <a:noFill/>
          <a:ln>
            <a:noFill/>
          </a:ln>
        </p:spPr>
        <p:txBody>
          <a:bodyPr anchor="ctr" anchorCtr="0" bIns="45713" compatLnSpc="1" lIns="91425" numCol="1" rIns="91425" rtlCol="0" tIns="45713" vert="horz" wrap="square">
            <a:spAutoFit/>
          </a:bodyPr>
          <a:lstStyle>
            <a:lvl1pPr>
              <a:defRPr b="1" sz="2800">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fontAlgn="base" marL="457200">
              <a:spcBef>
                <a:spcPct val="0"/>
              </a:spcBef>
              <a:spcAft>
                <a:spcPct val="0"/>
              </a:spcAft>
              <a:defRPr sz="2400">
                <a:solidFill>
                  <a:schemeClr val="tx2"/>
                </a:solidFill>
                <a:ea typeface="微软雅黑" panose="020B0503020204020204" pitchFamily="34" charset="-122"/>
              </a:defRPr>
            </a:lvl6pPr>
            <a:lvl7pPr fontAlgn="base" marL="914400">
              <a:spcBef>
                <a:spcPct val="0"/>
              </a:spcBef>
              <a:spcAft>
                <a:spcPct val="0"/>
              </a:spcAft>
              <a:defRPr sz="2400">
                <a:solidFill>
                  <a:schemeClr val="tx2"/>
                </a:solidFill>
                <a:ea typeface="微软雅黑" panose="020B0503020204020204" pitchFamily="34" charset="-122"/>
              </a:defRPr>
            </a:lvl7pPr>
            <a:lvl8pPr fontAlgn="base" marL="1371600">
              <a:spcBef>
                <a:spcPct val="0"/>
              </a:spcBef>
              <a:spcAft>
                <a:spcPct val="0"/>
              </a:spcAft>
              <a:defRPr sz="2400">
                <a:solidFill>
                  <a:schemeClr val="tx2"/>
                </a:solidFill>
                <a:ea typeface="微软雅黑" panose="020B0503020204020204" pitchFamily="34" charset="-122"/>
              </a:defRPr>
            </a:lvl8pPr>
            <a:lvl9pPr fontAlgn="base" marL="1828800">
              <a:spcBef>
                <a:spcPct val="0"/>
              </a:spcBef>
              <a:spcAft>
                <a:spcPct val="0"/>
              </a:spcAft>
              <a:defRPr sz="2400">
                <a:solidFill>
                  <a:schemeClr val="tx2"/>
                </a:solidFill>
                <a:ea typeface="微软雅黑" panose="020B0503020204020204" pitchFamily="34" charset="-122"/>
              </a:defRPr>
            </a:lvl9pPr>
          </a:lstStyle>
          <a:p>
            <a:pPr defTabSz="914217"/>
            <a:r>
              <a:rPr altLang="zh-CN" dirty="0" sz="1400" kern="0" lang="en-US">
                <a:solidFill>
                  <a:srgbClr val="FFFFFF"/>
                </a:solidFill>
                <a:latin typeface="微软雅黑" panose="020B0503020204020204" pitchFamily="34" charset="-122"/>
                <a:ea typeface="微软雅黑" panose="020B0503020204020204" pitchFamily="34" charset="-122"/>
              </a:rPr>
              <a:t>LOGO</a:t>
            </a:r>
            <a:endParaRPr altLang="en-US" dirty="0" sz="1400" kern="0" lang="zh-CN">
              <a:solidFill>
                <a:srgbClr val="FFFFFF"/>
              </a:solidFill>
              <a:latin typeface="微软雅黑" panose="020B0503020204020204" pitchFamily="34" charset="-122"/>
              <a:ea typeface="微软雅黑" panose="020B0503020204020204" pitchFamily="34" charset="-122"/>
            </a:endParaRPr>
          </a:p>
        </p:txBody>
      </p:sp>
      <p:pic>
        <p:nvPicPr>
          <p:cNvPr id="2097172" name="Picture 4" descr="product-153836-1148355267"/>
          <p:cNvPicPr>
            <a:picLocks noChangeAspect="1" noChangeArrowheads="1"/>
          </p:cNvPicPr>
          <p:nvPr/>
        </p:nvPicPr>
        <p:blipFill>
          <a:blip xmlns:r="http://schemas.openxmlformats.org/officeDocument/2006/relationships" r:embed="rId2"/>
          <a:srcRect l="10056" t="18964" r="25667" b="12823"/>
          <a:stretch>
            <a:fillRect/>
          </a:stretch>
        </p:blipFill>
        <p:spPr bwMode="auto">
          <a:xfrm>
            <a:off x="7935173" y="4211605"/>
            <a:ext cx="3597475" cy="2538460"/>
          </a:xfrm>
          <a:prstGeom prst="rect"/>
          <a:noFill/>
          <a:ln w="9525">
            <a:noFill/>
            <a:miter lim="800000"/>
            <a:headEnd/>
            <a:tailEnd/>
          </a:ln>
        </p:spPr>
      </p:pic>
    </p:spTree>
  </p:cSld>
  <p:clrMapOvr>
    <a:masterClrMapping/>
  </p:clrMapOvr>
  <p:transition spd="slow">
    <p:push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26" name=""/>
        <p:cNvGrpSpPr/>
        <p:nvPr/>
      </p:nvGrpSpPr>
      <p:grpSpPr>
        <a:xfrm>
          <a:off x="0" y="0"/>
          <a:ext cx="0" cy="0"/>
          <a:chOff x="0" y="0"/>
          <a:chExt cx="0" cy="0"/>
        </a:xfrm>
      </p:grpSpPr>
      <p:grpSp>
        <p:nvGrpSpPr>
          <p:cNvPr id="127" name="组合 28"/>
          <p:cNvGrpSpPr/>
          <p:nvPr/>
        </p:nvGrpSpPr>
        <p:grpSpPr>
          <a:xfrm>
            <a:off x="194519" y="948674"/>
            <a:ext cx="5116038" cy="523220"/>
            <a:chOff x="400233" y="909514"/>
            <a:chExt cx="5116038" cy="523220"/>
          </a:xfrm>
        </p:grpSpPr>
        <p:sp>
          <p:nvSpPr>
            <p:cNvPr id="1048644" name="矩形 29"/>
            <p:cNvSpPr/>
            <p:nvPr/>
          </p:nvSpPr>
          <p:spPr>
            <a:xfrm flipH="1">
              <a:off x="400233" y="929898"/>
              <a:ext cx="226334" cy="502836"/>
            </a:xfrm>
            <a:prstGeom prst="rect"/>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645" name="文本框 30"/>
            <p:cNvSpPr txBox="1"/>
            <p:nvPr/>
          </p:nvSpPr>
          <p:spPr>
            <a:xfrm>
              <a:off x="626567" y="909514"/>
              <a:ext cx="4889704" cy="523220"/>
            </a:xfrm>
            <a:prstGeom prst="rect"/>
            <a:noFill/>
          </p:spPr>
          <p:txBody>
            <a:bodyPr rtlCol="0" wrap="square">
              <a:spAutoFit/>
            </a:bodyPr>
            <a:p>
              <a:r>
                <a:rPr altLang="en-US" b="1" dirty="0" sz="2800" lang="zh-CN">
                  <a:solidFill>
                    <a:schemeClr val="bg1">
                      <a:lumMod val="50000"/>
                    </a:schemeClr>
                  </a:solidFill>
                  <a:latin typeface="微软雅黑" panose="020B0503020204020204" pitchFamily="34" charset="-122"/>
                  <a:ea typeface="微软雅黑" panose="020B0503020204020204" pitchFamily="34" charset="-122"/>
                </a:rPr>
                <a:t>总则</a:t>
              </a:r>
            </a:p>
          </p:txBody>
        </p:sp>
      </p:grpSp>
      <p:grpSp>
        <p:nvGrpSpPr>
          <p:cNvPr id="128" name="组合 54"/>
          <p:cNvGrpSpPr/>
          <p:nvPr/>
        </p:nvGrpSpPr>
        <p:grpSpPr>
          <a:xfrm>
            <a:off x="1562671" y="1460810"/>
            <a:ext cx="9141530" cy="3744416"/>
            <a:chOff x="3583968" y="2349674"/>
            <a:chExt cx="6294546" cy="3738373"/>
          </a:xfrm>
        </p:grpSpPr>
        <p:sp>
          <p:nvSpPr>
            <p:cNvPr id="1048646" name="object 2"/>
            <p:cNvSpPr/>
            <p:nvPr/>
          </p:nvSpPr>
          <p:spPr>
            <a:xfrm>
              <a:off x="4912314" y="2349674"/>
              <a:ext cx="4715256" cy="576072"/>
            </a:xfrm>
            <a:custGeom>
              <a:avLst/>
              <a:ahLst/>
              <a:rect l="l" t="t" r="r" b="b"/>
              <a:pathLst>
                <a:path w="4715256" h="576072">
                  <a:moveTo>
                    <a:pt x="0" y="576072"/>
                  </a:moveTo>
                  <a:lnTo>
                    <a:pt x="4715255" y="576072"/>
                  </a:lnTo>
                  <a:lnTo>
                    <a:pt x="4715255" y="0"/>
                  </a:lnTo>
                  <a:lnTo>
                    <a:pt x="0" y="0"/>
                  </a:lnTo>
                  <a:lnTo>
                    <a:pt x="0" y="576072"/>
                  </a:lnTo>
                  <a:close/>
                </a:path>
              </a:pathLst>
            </a:custGeom>
            <a:solidFill>
              <a:srgbClr val="7A7A7A"/>
            </a:solidFill>
          </p:spPr>
          <p:txBody>
            <a:bodyPr bIns="0" lIns="0" rIns="0" rtlCol="0" tIns="0" wrap="square">
              <a:spAutoFit/>
            </a:bodyPr>
            <a:p>
              <a:endParaRPr dirty="0"/>
            </a:p>
          </p:txBody>
        </p:sp>
        <p:sp>
          <p:nvSpPr>
            <p:cNvPr id="1048647" name="object 3"/>
            <p:cNvSpPr/>
            <p:nvPr/>
          </p:nvSpPr>
          <p:spPr>
            <a:xfrm>
              <a:off x="4912314" y="2349674"/>
              <a:ext cx="4715256" cy="576072"/>
            </a:xfrm>
            <a:custGeom>
              <a:avLst/>
              <a:ahLst/>
              <a:rect l="l" t="t" r="r" b="b"/>
              <a:pathLst>
                <a:path w="4715256" h="576072">
                  <a:moveTo>
                    <a:pt x="0" y="576072"/>
                  </a:moveTo>
                  <a:lnTo>
                    <a:pt x="4715255" y="576072"/>
                  </a:lnTo>
                  <a:lnTo>
                    <a:pt x="4715255" y="0"/>
                  </a:lnTo>
                  <a:lnTo>
                    <a:pt x="0" y="0"/>
                  </a:lnTo>
                  <a:lnTo>
                    <a:pt x="0" y="576072"/>
                  </a:lnTo>
                  <a:close/>
                </a:path>
              </a:pathLst>
            </a:custGeom>
            <a:ln w="12191">
              <a:solidFill>
                <a:srgbClr val="41709C"/>
              </a:solidFill>
            </a:ln>
          </p:spPr>
          <p:txBody>
            <a:bodyPr bIns="0" lIns="0" rIns="0" rtlCol="0" tIns="0" wrap="square">
              <a:spAutoFit/>
            </a:bodyPr>
            <a:p>
              <a:endParaRPr dirty="0"/>
            </a:p>
          </p:txBody>
        </p:sp>
        <p:sp>
          <p:nvSpPr>
            <p:cNvPr id="1048648" name="object 4"/>
            <p:cNvSpPr/>
            <p:nvPr/>
          </p:nvSpPr>
          <p:spPr>
            <a:xfrm>
              <a:off x="4552651" y="2422826"/>
              <a:ext cx="684276" cy="429767"/>
            </a:xfrm>
            <a:custGeom>
              <a:avLst/>
              <a:ahLst/>
              <a:rect l="l" t="t" r="r" b="b"/>
              <a:pathLst>
                <a:path w="684276" h="429767">
                  <a:moveTo>
                    <a:pt x="469391" y="0"/>
                  </a:moveTo>
                  <a:lnTo>
                    <a:pt x="0" y="0"/>
                  </a:lnTo>
                  <a:lnTo>
                    <a:pt x="0" y="429767"/>
                  </a:lnTo>
                  <a:lnTo>
                    <a:pt x="469391" y="429767"/>
                  </a:lnTo>
                  <a:lnTo>
                    <a:pt x="684276" y="214883"/>
                  </a:lnTo>
                  <a:lnTo>
                    <a:pt x="469391" y="0"/>
                  </a:lnTo>
                  <a:close/>
                </a:path>
              </a:pathLst>
            </a:custGeom>
            <a:solidFill>
              <a:srgbClr val="E75845"/>
            </a:solidFill>
          </p:spPr>
          <p:txBody>
            <a:bodyPr bIns="0" lIns="0" rIns="0" rtlCol="0" tIns="0" wrap="square">
              <a:spAutoFit/>
            </a:bodyPr>
            <a:p>
              <a:endParaRPr dirty="0"/>
            </a:p>
          </p:txBody>
        </p:sp>
        <p:sp>
          <p:nvSpPr>
            <p:cNvPr id="1048649" name="object 5"/>
            <p:cNvSpPr txBox="1"/>
            <p:nvPr/>
          </p:nvSpPr>
          <p:spPr>
            <a:xfrm>
              <a:off x="4821636" y="2495087"/>
              <a:ext cx="153035" cy="285115"/>
            </a:xfrm>
            <a:prstGeom prst="rect"/>
          </p:spPr>
          <p:txBody>
            <a:bodyPr bIns="0" lIns="0" rIns="0" rtlCol="0" tIns="0" vert="horz" wrap="square">
              <a:spAutoFit/>
            </a:bodyPr>
            <a:p>
              <a:pPr marL="12700">
                <a:lnSpc>
                  <a:spcPct val="100000"/>
                </a:lnSpc>
              </a:pPr>
              <a:r>
                <a:rPr b="1" dirty="0" sz="1800">
                  <a:solidFill>
                    <a:srgbClr val="FFFFFF"/>
                  </a:solidFill>
                  <a:latin typeface="Arial"/>
                  <a:cs typeface="Arial"/>
                </a:rPr>
                <a:t>1</a:t>
              </a:r>
              <a:endParaRPr dirty="0" sz="1800">
                <a:latin typeface="Arial"/>
                <a:cs typeface="Arial"/>
              </a:endParaRPr>
            </a:p>
          </p:txBody>
        </p:sp>
        <p:sp>
          <p:nvSpPr>
            <p:cNvPr id="1048650" name="object 6"/>
            <p:cNvSpPr txBox="1"/>
            <p:nvPr/>
          </p:nvSpPr>
          <p:spPr>
            <a:xfrm>
              <a:off x="5315919" y="2490136"/>
              <a:ext cx="4168337" cy="276552"/>
            </a:xfrm>
            <a:prstGeom prst="rect"/>
          </p:spPr>
          <p:txBody>
            <a:bodyPr bIns="0" lIns="0" rIns="0" rtlCol="0" tIns="0" vert="horz" wrap="square">
              <a:spAutoFit/>
            </a:bodyPr>
            <a:p>
              <a:pPr marL="12700">
                <a:lnSpc>
                  <a:spcPct val="100000"/>
                </a:lnSpc>
              </a:pPr>
              <a:r>
                <a:rPr b="1" dirty="0" sz="1800" err="1">
                  <a:solidFill>
                    <a:srgbClr val="FFFFFF"/>
                  </a:solidFill>
                  <a:latin typeface="微软雅黑"/>
                  <a:cs typeface="微软雅黑"/>
                </a:rPr>
                <a:t>遵守本法和其他有关法律、法规</a:t>
              </a:r>
              <a:r>
                <a:rPr altLang="en-US" b="1" dirty="0" sz="1800" lang="zh-CN">
                  <a:solidFill>
                    <a:srgbClr val="FFFFFF"/>
                  </a:solidFill>
                  <a:latin typeface="微软雅黑"/>
                  <a:cs typeface="微软雅黑"/>
                </a:rPr>
                <a:t>，</a:t>
              </a:r>
              <a:r>
                <a:rPr altLang="en-US" b="1" dirty="0" sz="1800" i="0" lang="zh-CN">
                  <a:solidFill>
                    <a:schemeClr val="bg1"/>
                  </a:solidFill>
                  <a:effectLst/>
                  <a:latin typeface="微软雅黑" panose="020B0503020204020204" pitchFamily="34" charset="-122"/>
                  <a:ea typeface="微软雅黑" panose="020B0503020204020204" pitchFamily="34" charset="-122"/>
                </a:rPr>
                <a:t>加强安全生产管理</a:t>
              </a:r>
              <a:endParaRPr b="1" dirty="0" sz="1800">
                <a:solidFill>
                  <a:schemeClr val="bg1"/>
                </a:solidFill>
                <a:latin typeface="微软雅黑" panose="020B0503020204020204" pitchFamily="34" charset="-122"/>
                <a:ea typeface="微软雅黑" panose="020B0503020204020204" pitchFamily="34" charset="-122"/>
                <a:cs typeface="微软雅黑"/>
              </a:endParaRPr>
            </a:p>
          </p:txBody>
        </p:sp>
        <p:sp>
          <p:nvSpPr>
            <p:cNvPr id="1048651" name="object 7"/>
            <p:cNvSpPr/>
            <p:nvPr/>
          </p:nvSpPr>
          <p:spPr>
            <a:xfrm>
              <a:off x="4912314" y="3140630"/>
              <a:ext cx="4715256" cy="576072"/>
            </a:xfrm>
            <a:custGeom>
              <a:avLst/>
              <a:ahLst/>
              <a:rect l="l" t="t" r="r" b="b"/>
              <a:pathLst>
                <a:path w="4715256" h="576072">
                  <a:moveTo>
                    <a:pt x="0" y="576072"/>
                  </a:moveTo>
                  <a:lnTo>
                    <a:pt x="4715255" y="576072"/>
                  </a:lnTo>
                  <a:lnTo>
                    <a:pt x="4715255" y="0"/>
                  </a:lnTo>
                  <a:lnTo>
                    <a:pt x="0" y="0"/>
                  </a:lnTo>
                  <a:lnTo>
                    <a:pt x="0" y="576072"/>
                  </a:lnTo>
                  <a:close/>
                </a:path>
              </a:pathLst>
            </a:custGeom>
            <a:solidFill>
              <a:srgbClr val="7A7A7A"/>
            </a:solidFill>
          </p:spPr>
          <p:txBody>
            <a:bodyPr bIns="0" lIns="0" rIns="0" rtlCol="0" tIns="0" wrap="square">
              <a:spAutoFit/>
            </a:bodyPr>
            <a:p>
              <a:endParaRPr dirty="0"/>
            </a:p>
          </p:txBody>
        </p:sp>
        <p:sp>
          <p:nvSpPr>
            <p:cNvPr id="1048652" name="object 8"/>
            <p:cNvSpPr/>
            <p:nvPr/>
          </p:nvSpPr>
          <p:spPr>
            <a:xfrm>
              <a:off x="4912314" y="3140630"/>
              <a:ext cx="4715256" cy="576072"/>
            </a:xfrm>
            <a:custGeom>
              <a:avLst/>
              <a:ahLst/>
              <a:rect l="l" t="t" r="r" b="b"/>
              <a:pathLst>
                <a:path w="4715256" h="576072">
                  <a:moveTo>
                    <a:pt x="0" y="576072"/>
                  </a:moveTo>
                  <a:lnTo>
                    <a:pt x="4715255" y="576072"/>
                  </a:lnTo>
                  <a:lnTo>
                    <a:pt x="4715255" y="0"/>
                  </a:lnTo>
                  <a:lnTo>
                    <a:pt x="0" y="0"/>
                  </a:lnTo>
                  <a:lnTo>
                    <a:pt x="0" y="576072"/>
                  </a:lnTo>
                  <a:close/>
                </a:path>
              </a:pathLst>
            </a:custGeom>
            <a:ln w="12191">
              <a:solidFill>
                <a:srgbClr val="41709C"/>
              </a:solidFill>
            </a:ln>
          </p:spPr>
          <p:txBody>
            <a:bodyPr bIns="0" lIns="0" rIns="0" rtlCol="0" tIns="0" wrap="square">
              <a:spAutoFit/>
            </a:bodyPr>
            <a:p>
              <a:endParaRPr dirty="0"/>
            </a:p>
          </p:txBody>
        </p:sp>
        <p:sp>
          <p:nvSpPr>
            <p:cNvPr id="1048653" name="object 9"/>
            <p:cNvSpPr/>
            <p:nvPr/>
          </p:nvSpPr>
          <p:spPr>
            <a:xfrm>
              <a:off x="4552651" y="3213781"/>
              <a:ext cx="684276" cy="429768"/>
            </a:xfrm>
            <a:custGeom>
              <a:avLst/>
              <a:ahLst/>
              <a:rect l="l" t="t" r="r" b="b"/>
              <a:pathLst>
                <a:path w="684276" h="429768">
                  <a:moveTo>
                    <a:pt x="469391" y="0"/>
                  </a:moveTo>
                  <a:lnTo>
                    <a:pt x="0" y="0"/>
                  </a:lnTo>
                  <a:lnTo>
                    <a:pt x="0" y="429768"/>
                  </a:lnTo>
                  <a:lnTo>
                    <a:pt x="469391" y="429768"/>
                  </a:lnTo>
                  <a:lnTo>
                    <a:pt x="684276" y="214884"/>
                  </a:lnTo>
                  <a:lnTo>
                    <a:pt x="469391" y="0"/>
                  </a:lnTo>
                  <a:close/>
                </a:path>
              </a:pathLst>
            </a:custGeom>
            <a:solidFill>
              <a:srgbClr val="006FC0"/>
            </a:solidFill>
          </p:spPr>
          <p:txBody>
            <a:bodyPr bIns="0" lIns="0" rIns="0" rtlCol="0" tIns="0" wrap="square">
              <a:spAutoFit/>
            </a:bodyPr>
            <a:p>
              <a:endParaRPr dirty="0"/>
            </a:p>
          </p:txBody>
        </p:sp>
        <p:sp>
          <p:nvSpPr>
            <p:cNvPr id="1048654" name="object 10"/>
            <p:cNvSpPr txBox="1"/>
            <p:nvPr/>
          </p:nvSpPr>
          <p:spPr>
            <a:xfrm>
              <a:off x="4821636" y="3285409"/>
              <a:ext cx="153035" cy="285115"/>
            </a:xfrm>
            <a:prstGeom prst="rect"/>
          </p:spPr>
          <p:txBody>
            <a:bodyPr bIns="0" lIns="0" rIns="0" rtlCol="0" tIns="0" vert="horz" wrap="square">
              <a:spAutoFit/>
            </a:bodyPr>
            <a:p>
              <a:pPr marL="12700">
                <a:lnSpc>
                  <a:spcPct val="100000"/>
                </a:lnSpc>
              </a:pPr>
              <a:r>
                <a:rPr b="1" dirty="0" sz="1800">
                  <a:solidFill>
                    <a:srgbClr val="FFFFFF"/>
                  </a:solidFill>
                  <a:latin typeface="Arial"/>
                  <a:cs typeface="Arial"/>
                </a:rPr>
                <a:t>2</a:t>
              </a:r>
              <a:endParaRPr dirty="0" sz="1800">
                <a:latin typeface="Arial"/>
                <a:cs typeface="Arial"/>
              </a:endParaRPr>
            </a:p>
          </p:txBody>
        </p:sp>
        <p:sp>
          <p:nvSpPr>
            <p:cNvPr id="1048655" name="object 11"/>
            <p:cNvSpPr txBox="1"/>
            <p:nvPr/>
          </p:nvSpPr>
          <p:spPr>
            <a:xfrm>
              <a:off x="5315920" y="3280838"/>
              <a:ext cx="1854201" cy="287020"/>
            </a:xfrm>
            <a:prstGeom prst="rect"/>
          </p:spPr>
          <p:txBody>
            <a:bodyPr bIns="0" lIns="0" rIns="0" rtlCol="0" tIns="0" vert="horz" wrap="square">
              <a:spAutoFit/>
            </a:bodyPr>
            <a:p>
              <a:pPr marL="12700">
                <a:lnSpc>
                  <a:spcPct val="100000"/>
                </a:lnSpc>
              </a:pPr>
              <a:r>
                <a:rPr b="1" dirty="0" sz="1800">
                  <a:solidFill>
                    <a:srgbClr val="FFFFFF"/>
                  </a:solidFill>
                  <a:latin typeface="微软雅黑"/>
                  <a:cs typeface="微软雅黑"/>
                </a:rPr>
                <a:t>加强安全生产管理</a:t>
              </a:r>
              <a:endParaRPr dirty="0" sz="1800">
                <a:latin typeface="微软雅黑"/>
                <a:cs typeface="微软雅黑"/>
              </a:endParaRPr>
            </a:p>
          </p:txBody>
        </p:sp>
        <p:sp>
          <p:nvSpPr>
            <p:cNvPr id="1048656" name="object 12"/>
            <p:cNvSpPr/>
            <p:nvPr/>
          </p:nvSpPr>
          <p:spPr>
            <a:xfrm>
              <a:off x="4912314" y="3930063"/>
              <a:ext cx="4715256" cy="576071"/>
            </a:xfrm>
            <a:custGeom>
              <a:avLst/>
              <a:ahLst/>
              <a:rect l="l" t="t" r="r" b="b"/>
              <a:pathLst>
                <a:path w="4715256" h="576072">
                  <a:moveTo>
                    <a:pt x="0" y="576071"/>
                  </a:moveTo>
                  <a:lnTo>
                    <a:pt x="4715255" y="576071"/>
                  </a:lnTo>
                  <a:lnTo>
                    <a:pt x="4715255" y="0"/>
                  </a:lnTo>
                  <a:lnTo>
                    <a:pt x="0" y="0"/>
                  </a:lnTo>
                  <a:lnTo>
                    <a:pt x="0" y="576071"/>
                  </a:lnTo>
                  <a:close/>
                </a:path>
              </a:pathLst>
            </a:custGeom>
            <a:solidFill>
              <a:srgbClr val="7A7A7A"/>
            </a:solidFill>
          </p:spPr>
          <p:txBody>
            <a:bodyPr bIns="0" lIns="0" rIns="0" rtlCol="0" tIns="0" wrap="square">
              <a:spAutoFit/>
            </a:bodyPr>
            <a:p>
              <a:endParaRPr dirty="0"/>
            </a:p>
          </p:txBody>
        </p:sp>
        <p:sp>
          <p:nvSpPr>
            <p:cNvPr id="1048657" name="object 13"/>
            <p:cNvSpPr/>
            <p:nvPr/>
          </p:nvSpPr>
          <p:spPr>
            <a:xfrm>
              <a:off x="4912314" y="3930063"/>
              <a:ext cx="4715256" cy="576071"/>
            </a:xfrm>
            <a:custGeom>
              <a:avLst/>
              <a:ahLst/>
              <a:rect l="l" t="t" r="r" b="b"/>
              <a:pathLst>
                <a:path w="4715256" h="576072">
                  <a:moveTo>
                    <a:pt x="0" y="576071"/>
                  </a:moveTo>
                  <a:lnTo>
                    <a:pt x="4715255" y="576071"/>
                  </a:lnTo>
                  <a:lnTo>
                    <a:pt x="4715255" y="0"/>
                  </a:lnTo>
                  <a:lnTo>
                    <a:pt x="0" y="0"/>
                  </a:lnTo>
                  <a:lnTo>
                    <a:pt x="0" y="576071"/>
                  </a:lnTo>
                  <a:close/>
                </a:path>
              </a:pathLst>
            </a:custGeom>
            <a:ln w="12191">
              <a:solidFill>
                <a:srgbClr val="41709C"/>
              </a:solidFill>
            </a:ln>
          </p:spPr>
          <p:txBody>
            <a:bodyPr bIns="0" lIns="0" rIns="0" rtlCol="0" tIns="0" wrap="square">
              <a:spAutoFit/>
            </a:bodyPr>
            <a:p>
              <a:endParaRPr dirty="0"/>
            </a:p>
          </p:txBody>
        </p:sp>
        <p:sp>
          <p:nvSpPr>
            <p:cNvPr id="1048658" name="object 14"/>
            <p:cNvSpPr/>
            <p:nvPr/>
          </p:nvSpPr>
          <p:spPr>
            <a:xfrm>
              <a:off x="4552651" y="4003213"/>
              <a:ext cx="684276" cy="431291"/>
            </a:xfrm>
            <a:custGeom>
              <a:avLst/>
              <a:ahLst/>
              <a:rect l="l" t="t" r="r" b="b"/>
              <a:pathLst>
                <a:path w="684276" h="431291">
                  <a:moveTo>
                    <a:pt x="468629" y="0"/>
                  </a:moveTo>
                  <a:lnTo>
                    <a:pt x="0" y="0"/>
                  </a:lnTo>
                  <a:lnTo>
                    <a:pt x="0" y="431291"/>
                  </a:lnTo>
                  <a:lnTo>
                    <a:pt x="468629" y="431291"/>
                  </a:lnTo>
                  <a:lnTo>
                    <a:pt x="684276" y="215645"/>
                  </a:lnTo>
                  <a:lnTo>
                    <a:pt x="468629" y="0"/>
                  </a:lnTo>
                  <a:close/>
                </a:path>
              </a:pathLst>
            </a:custGeom>
            <a:solidFill>
              <a:srgbClr val="00AF50"/>
            </a:solidFill>
          </p:spPr>
          <p:txBody>
            <a:bodyPr bIns="0" lIns="0" rIns="0" rtlCol="0" tIns="0" wrap="square">
              <a:spAutoFit/>
            </a:bodyPr>
            <a:p>
              <a:endParaRPr dirty="0"/>
            </a:p>
          </p:txBody>
        </p:sp>
        <p:sp>
          <p:nvSpPr>
            <p:cNvPr id="1048659" name="object 15"/>
            <p:cNvSpPr/>
            <p:nvPr/>
          </p:nvSpPr>
          <p:spPr>
            <a:xfrm>
              <a:off x="4912314" y="4721019"/>
              <a:ext cx="4715256" cy="576072"/>
            </a:xfrm>
            <a:custGeom>
              <a:avLst/>
              <a:ahLst/>
              <a:rect l="l" t="t" r="r" b="b"/>
              <a:pathLst>
                <a:path w="4715256" h="576072">
                  <a:moveTo>
                    <a:pt x="0" y="576072"/>
                  </a:moveTo>
                  <a:lnTo>
                    <a:pt x="4715255" y="576072"/>
                  </a:lnTo>
                  <a:lnTo>
                    <a:pt x="4715255" y="0"/>
                  </a:lnTo>
                  <a:lnTo>
                    <a:pt x="0" y="0"/>
                  </a:lnTo>
                  <a:lnTo>
                    <a:pt x="0" y="576072"/>
                  </a:lnTo>
                  <a:close/>
                </a:path>
              </a:pathLst>
            </a:custGeom>
            <a:solidFill>
              <a:srgbClr val="7A7A7A"/>
            </a:solidFill>
          </p:spPr>
          <p:txBody>
            <a:bodyPr bIns="0" lIns="0" rIns="0" rtlCol="0" tIns="0" wrap="square">
              <a:spAutoFit/>
            </a:bodyPr>
            <a:p>
              <a:endParaRPr dirty="0"/>
            </a:p>
          </p:txBody>
        </p:sp>
        <p:sp>
          <p:nvSpPr>
            <p:cNvPr id="1048660" name="object 16"/>
            <p:cNvSpPr/>
            <p:nvPr/>
          </p:nvSpPr>
          <p:spPr>
            <a:xfrm>
              <a:off x="4912314" y="4721019"/>
              <a:ext cx="4715256" cy="576072"/>
            </a:xfrm>
            <a:custGeom>
              <a:avLst/>
              <a:ahLst/>
              <a:rect l="l" t="t" r="r" b="b"/>
              <a:pathLst>
                <a:path w="4715256" h="576072">
                  <a:moveTo>
                    <a:pt x="0" y="576072"/>
                  </a:moveTo>
                  <a:lnTo>
                    <a:pt x="4715255" y="576072"/>
                  </a:lnTo>
                  <a:lnTo>
                    <a:pt x="4715255" y="0"/>
                  </a:lnTo>
                  <a:lnTo>
                    <a:pt x="0" y="0"/>
                  </a:lnTo>
                  <a:lnTo>
                    <a:pt x="0" y="576072"/>
                  </a:lnTo>
                  <a:close/>
                </a:path>
              </a:pathLst>
            </a:custGeom>
            <a:ln w="12191">
              <a:solidFill>
                <a:srgbClr val="41709C"/>
              </a:solidFill>
            </a:ln>
          </p:spPr>
          <p:txBody>
            <a:bodyPr bIns="0" lIns="0" rIns="0" rtlCol="0" tIns="0" wrap="square">
              <a:spAutoFit/>
            </a:bodyPr>
            <a:p>
              <a:endParaRPr dirty="0"/>
            </a:p>
          </p:txBody>
        </p:sp>
        <p:sp>
          <p:nvSpPr>
            <p:cNvPr id="1048661" name="object 17"/>
            <p:cNvSpPr/>
            <p:nvPr/>
          </p:nvSpPr>
          <p:spPr>
            <a:xfrm>
              <a:off x="4552651" y="4794169"/>
              <a:ext cx="684276" cy="429767"/>
            </a:xfrm>
            <a:custGeom>
              <a:avLst/>
              <a:ahLst/>
              <a:rect l="l" t="t" r="r" b="b"/>
              <a:pathLst>
                <a:path w="684276" h="429767">
                  <a:moveTo>
                    <a:pt x="469391" y="0"/>
                  </a:moveTo>
                  <a:lnTo>
                    <a:pt x="0" y="0"/>
                  </a:lnTo>
                  <a:lnTo>
                    <a:pt x="0" y="429767"/>
                  </a:lnTo>
                  <a:lnTo>
                    <a:pt x="469391" y="429767"/>
                  </a:lnTo>
                  <a:lnTo>
                    <a:pt x="684276" y="214883"/>
                  </a:lnTo>
                  <a:lnTo>
                    <a:pt x="469391" y="0"/>
                  </a:lnTo>
                  <a:close/>
                </a:path>
              </a:pathLst>
            </a:custGeom>
            <a:solidFill>
              <a:srgbClr val="28B5A4"/>
            </a:solidFill>
          </p:spPr>
          <p:txBody>
            <a:bodyPr bIns="0" lIns="0" rIns="0" rtlCol="0" tIns="0" wrap="square">
              <a:spAutoFit/>
            </a:bodyPr>
            <a:p>
              <a:endParaRPr dirty="0"/>
            </a:p>
          </p:txBody>
        </p:sp>
        <p:sp>
          <p:nvSpPr>
            <p:cNvPr id="1048662" name="object 18"/>
            <p:cNvSpPr txBox="1"/>
            <p:nvPr/>
          </p:nvSpPr>
          <p:spPr>
            <a:xfrm>
              <a:off x="4894789" y="4117792"/>
              <a:ext cx="4983725" cy="1014024"/>
            </a:xfrm>
            <a:prstGeom prst="rect"/>
          </p:spPr>
          <p:txBody>
            <a:bodyPr bIns="0" lIns="0" rIns="0" rtlCol="0" tIns="0" vert="horz" wrap="square">
              <a:spAutoFit/>
            </a:bodyPr>
            <a:p>
              <a:pPr marL="12700">
                <a:lnSpc>
                  <a:spcPct val="100000"/>
                </a:lnSpc>
                <a:tabLst>
                  <a:tab algn="l" pos="506730"/>
                </a:tabLst>
              </a:pPr>
              <a:r>
                <a:rPr b="1" dirty="0" sz="1800">
                  <a:solidFill>
                    <a:srgbClr val="FFFFFF"/>
                  </a:solidFill>
                  <a:latin typeface="微软雅黑" panose="020B0503020204020204" pitchFamily="34" charset="-122"/>
                  <a:ea typeface="微软雅黑" panose="020B0503020204020204" pitchFamily="34" charset="-122"/>
                  <a:cs typeface="Arial"/>
                </a:rPr>
                <a:t>3	</a:t>
              </a:r>
              <a:r>
                <a:rPr altLang="en-US" b="1" dirty="0" sz="1800" lang="zh-CN">
                  <a:solidFill>
                    <a:srgbClr val="FFFFFF"/>
                  </a:solidFill>
                  <a:latin typeface="微软雅黑" panose="020B0503020204020204" pitchFamily="34" charset="-122"/>
                  <a:ea typeface="微软雅黑" panose="020B0503020204020204" pitchFamily="34" charset="-122"/>
                </a:rPr>
                <a:t>建立健全全员安全生产责任制和安全生产规章制度</a:t>
              </a:r>
              <a:endParaRPr b="1" dirty="0" sz="1800">
                <a:solidFill>
                  <a:srgbClr val="FFFFFF"/>
                </a:solidFill>
                <a:latin typeface="微软雅黑" panose="020B0503020204020204" pitchFamily="34" charset="-122"/>
                <a:ea typeface="微软雅黑" panose="020B0503020204020204" pitchFamily="34" charset="-122"/>
              </a:endParaRPr>
            </a:p>
            <a:p>
              <a:pPr>
                <a:lnSpc>
                  <a:spcPts val="1800"/>
                </a:lnSpc>
              </a:pPr>
              <a:endParaRPr altLang="zh-CN" dirty="0" sz="1800" lang="en-US">
                <a:latin typeface="微软雅黑" panose="020B0503020204020204" pitchFamily="34" charset="-122"/>
                <a:ea typeface="微软雅黑" panose="020B0503020204020204" pitchFamily="34" charset="-122"/>
              </a:endParaRPr>
            </a:p>
            <a:p>
              <a:pPr>
                <a:lnSpc>
                  <a:spcPts val="1800"/>
                </a:lnSpc>
              </a:pPr>
              <a:endParaRPr dirty="0" sz="1800">
                <a:latin typeface="微软雅黑" panose="020B0503020204020204" pitchFamily="34" charset="-122"/>
                <a:ea typeface="微软雅黑" panose="020B0503020204020204" pitchFamily="34" charset="-122"/>
              </a:endParaRPr>
            </a:p>
            <a:p>
              <a:pPr marL="12700">
                <a:lnSpc>
                  <a:spcPct val="100000"/>
                </a:lnSpc>
                <a:tabLst>
                  <a:tab algn="l" pos="506730"/>
                </a:tabLst>
              </a:pPr>
              <a:r>
                <a:rPr b="1" dirty="0" sz="1800">
                  <a:solidFill>
                    <a:srgbClr val="FFFFFF"/>
                  </a:solidFill>
                  <a:latin typeface="微软雅黑" panose="020B0503020204020204" pitchFamily="34" charset="-122"/>
                  <a:ea typeface="微软雅黑" panose="020B0503020204020204" pitchFamily="34" charset="-122"/>
                  <a:cs typeface="Arial"/>
                </a:rPr>
                <a:t>4	</a:t>
              </a:r>
              <a:r>
                <a:rPr altLang="en-US" b="1" dirty="0" sz="1800" lang="zh-CN">
                  <a:solidFill>
                    <a:srgbClr val="FFFFFF"/>
                  </a:solidFill>
                  <a:latin typeface="微软雅黑" panose="020B0503020204020204" pitchFamily="34" charset="-122"/>
                  <a:ea typeface="微软雅黑" panose="020B0503020204020204" pitchFamily="34" charset="-122"/>
                </a:rPr>
                <a:t>加大对安全生产资金、物资、技术、人员的投入保障力度</a:t>
              </a:r>
              <a:endParaRPr b="1" dirty="0" sz="1800">
                <a:solidFill>
                  <a:srgbClr val="FFFFFF"/>
                </a:solidFill>
                <a:latin typeface="微软雅黑" panose="020B0503020204020204" pitchFamily="34" charset="-122"/>
                <a:ea typeface="微软雅黑" panose="020B0503020204020204" pitchFamily="34" charset="-122"/>
              </a:endParaRPr>
            </a:p>
          </p:txBody>
        </p:sp>
        <p:sp>
          <p:nvSpPr>
            <p:cNvPr id="1048663" name="object 19"/>
            <p:cNvSpPr/>
            <p:nvPr/>
          </p:nvSpPr>
          <p:spPr>
            <a:xfrm>
              <a:off x="4912314" y="5511975"/>
              <a:ext cx="4715256" cy="576072"/>
            </a:xfrm>
            <a:custGeom>
              <a:avLst/>
              <a:ahLst/>
              <a:rect l="l" t="t" r="r" b="b"/>
              <a:pathLst>
                <a:path w="4715256" h="576072">
                  <a:moveTo>
                    <a:pt x="0" y="576071"/>
                  </a:moveTo>
                  <a:lnTo>
                    <a:pt x="4715255" y="576071"/>
                  </a:lnTo>
                  <a:lnTo>
                    <a:pt x="4715255" y="0"/>
                  </a:lnTo>
                  <a:lnTo>
                    <a:pt x="0" y="0"/>
                  </a:lnTo>
                  <a:lnTo>
                    <a:pt x="0" y="576071"/>
                  </a:lnTo>
                  <a:close/>
                </a:path>
              </a:pathLst>
            </a:custGeom>
            <a:solidFill>
              <a:srgbClr val="7A7A7A"/>
            </a:solidFill>
          </p:spPr>
          <p:txBody>
            <a:bodyPr bIns="0" lIns="0" rIns="0" rtlCol="0" tIns="0" wrap="square">
              <a:spAutoFit/>
            </a:bodyPr>
            <a:p>
              <a:endParaRPr dirty="0"/>
            </a:p>
          </p:txBody>
        </p:sp>
        <p:sp>
          <p:nvSpPr>
            <p:cNvPr id="1048664" name="object 20"/>
            <p:cNvSpPr/>
            <p:nvPr/>
          </p:nvSpPr>
          <p:spPr>
            <a:xfrm>
              <a:off x="4912314" y="5511975"/>
              <a:ext cx="4715256" cy="576072"/>
            </a:xfrm>
            <a:custGeom>
              <a:avLst/>
              <a:ahLst/>
              <a:rect l="l" t="t" r="r" b="b"/>
              <a:pathLst>
                <a:path w="4715256" h="576072">
                  <a:moveTo>
                    <a:pt x="0" y="576071"/>
                  </a:moveTo>
                  <a:lnTo>
                    <a:pt x="4715255" y="576071"/>
                  </a:lnTo>
                  <a:lnTo>
                    <a:pt x="4715255" y="0"/>
                  </a:lnTo>
                  <a:lnTo>
                    <a:pt x="0" y="0"/>
                  </a:lnTo>
                  <a:lnTo>
                    <a:pt x="0" y="576071"/>
                  </a:lnTo>
                  <a:close/>
                </a:path>
              </a:pathLst>
            </a:custGeom>
            <a:ln w="12191">
              <a:solidFill>
                <a:srgbClr val="41709C"/>
              </a:solidFill>
            </a:ln>
          </p:spPr>
          <p:txBody>
            <a:bodyPr bIns="0" lIns="0" rIns="0" rtlCol="0" tIns="0" wrap="square">
              <a:spAutoFit/>
            </a:bodyPr>
            <a:p>
              <a:endParaRPr dirty="0"/>
            </a:p>
          </p:txBody>
        </p:sp>
        <p:sp>
          <p:nvSpPr>
            <p:cNvPr id="1048665" name="object 21"/>
            <p:cNvSpPr/>
            <p:nvPr/>
          </p:nvSpPr>
          <p:spPr>
            <a:xfrm>
              <a:off x="4552651" y="5585126"/>
              <a:ext cx="684276" cy="429767"/>
            </a:xfrm>
            <a:custGeom>
              <a:avLst/>
              <a:ahLst/>
              <a:rect l="l" t="t" r="r" b="b"/>
              <a:pathLst>
                <a:path w="684276" h="429767">
                  <a:moveTo>
                    <a:pt x="469391" y="0"/>
                  </a:moveTo>
                  <a:lnTo>
                    <a:pt x="0" y="0"/>
                  </a:lnTo>
                  <a:lnTo>
                    <a:pt x="0" y="429767"/>
                  </a:lnTo>
                  <a:lnTo>
                    <a:pt x="469391" y="429767"/>
                  </a:lnTo>
                  <a:lnTo>
                    <a:pt x="684276" y="214883"/>
                  </a:lnTo>
                  <a:lnTo>
                    <a:pt x="469391" y="0"/>
                  </a:lnTo>
                  <a:close/>
                </a:path>
              </a:pathLst>
            </a:custGeom>
            <a:solidFill>
              <a:srgbClr val="6F2F9F"/>
            </a:solidFill>
          </p:spPr>
          <p:txBody>
            <a:bodyPr bIns="0" lIns="0" rIns="0" rtlCol="0" tIns="0" wrap="square">
              <a:spAutoFit/>
            </a:bodyPr>
            <a:p>
              <a:endParaRPr dirty="0"/>
            </a:p>
          </p:txBody>
        </p:sp>
        <p:sp>
          <p:nvSpPr>
            <p:cNvPr id="1048666" name="object 22"/>
            <p:cNvSpPr txBox="1"/>
            <p:nvPr/>
          </p:nvSpPr>
          <p:spPr>
            <a:xfrm>
              <a:off x="4818367" y="5656756"/>
              <a:ext cx="93947" cy="225330"/>
            </a:xfrm>
            <a:prstGeom prst="rect"/>
          </p:spPr>
          <p:txBody>
            <a:bodyPr bIns="0" lIns="0" rIns="0" rtlCol="0" tIns="0" vert="horz" wrap="square">
              <a:spAutoFit/>
            </a:bodyPr>
            <a:p>
              <a:pPr marL="12700">
                <a:lnSpc>
                  <a:spcPct val="100000"/>
                </a:lnSpc>
              </a:pPr>
              <a:r>
                <a:rPr altLang="zh-CN" b="1" dirty="0" sz="1800" lang="en-US">
                  <a:solidFill>
                    <a:srgbClr val="FFFFFF"/>
                  </a:solidFill>
                  <a:latin typeface="Arial"/>
                  <a:cs typeface="Arial"/>
                </a:rPr>
                <a:t>5</a:t>
              </a:r>
              <a:endParaRPr dirty="0" sz="1800">
                <a:latin typeface="Arial"/>
                <a:cs typeface="Arial"/>
              </a:endParaRPr>
            </a:p>
          </p:txBody>
        </p:sp>
        <p:sp>
          <p:nvSpPr>
            <p:cNvPr id="1048667" name="object 23"/>
            <p:cNvSpPr txBox="1"/>
            <p:nvPr/>
          </p:nvSpPr>
          <p:spPr>
            <a:xfrm>
              <a:off x="5270327" y="5687597"/>
              <a:ext cx="4357243" cy="276552"/>
            </a:xfrm>
            <a:prstGeom prst="rect"/>
          </p:spPr>
          <p:txBody>
            <a:bodyPr bIns="0" lIns="0" rIns="0" rtlCol="0" tIns="0" vert="horz" wrap="square">
              <a:spAutoFit/>
            </a:bodyPr>
            <a:p>
              <a:pPr marL="12700">
                <a:lnSpc>
                  <a:spcPct val="100000"/>
                </a:lnSpc>
              </a:pPr>
              <a:r>
                <a:rPr altLang="en-US" b="1" dirty="0" sz="1800" lang="zh-CN">
                  <a:solidFill>
                    <a:srgbClr val="FFFFFF"/>
                  </a:solidFill>
                  <a:latin typeface="微软雅黑" panose="020B0503020204020204" pitchFamily="34" charset="-122"/>
                  <a:ea typeface="微软雅黑" panose="020B0503020204020204" pitchFamily="34" charset="-122"/>
                </a:rPr>
                <a:t>改善安全生产条件，</a:t>
              </a:r>
              <a:r>
                <a:rPr altLang="en-US" b="1" dirty="0" sz="1800" lang="zh-CN">
                  <a:solidFill>
                    <a:schemeClr val="bg1"/>
                  </a:solidFill>
                  <a:latin typeface="微软雅黑" panose="020B0503020204020204" pitchFamily="34" charset="-122"/>
                  <a:ea typeface="微软雅黑" panose="020B0503020204020204" pitchFamily="34" charset="-122"/>
                  <a:cs typeface="微软雅黑"/>
                </a:rPr>
                <a:t>加强安全生产标准化、信息化建设</a:t>
              </a:r>
              <a:endParaRPr dirty="0" sz="1800">
                <a:solidFill>
                  <a:schemeClr val="bg1"/>
                </a:solidFill>
                <a:latin typeface="微软雅黑" panose="020B0503020204020204" pitchFamily="34" charset="-122"/>
                <a:ea typeface="微软雅黑" panose="020B0503020204020204" pitchFamily="34" charset="-122"/>
                <a:cs typeface="微软雅黑"/>
              </a:endParaRPr>
            </a:p>
          </p:txBody>
        </p:sp>
        <p:sp>
          <p:nvSpPr>
            <p:cNvPr id="1048668" name="object 26"/>
            <p:cNvSpPr txBox="1"/>
            <p:nvPr/>
          </p:nvSpPr>
          <p:spPr>
            <a:xfrm>
              <a:off x="3583968" y="2838100"/>
              <a:ext cx="607664" cy="2585323"/>
            </a:xfrm>
            <a:prstGeom prst="rect"/>
          </p:spPr>
          <p:txBody>
            <a:bodyPr bIns="0" lIns="0" rIns="0" rtlCol="0" tIns="0" vert="horz" wrap="square">
              <a:spAutoFit/>
            </a:bodyPr>
            <a:p>
              <a:pPr marL="12700">
                <a:lnSpc>
                  <a:spcPct val="100000"/>
                </a:lnSpc>
              </a:pPr>
              <a:r>
                <a:rPr b="1" dirty="0" sz="2400" err="1">
                  <a:solidFill>
                    <a:srgbClr val="585858"/>
                  </a:solidFill>
                  <a:latin typeface="微软雅黑" panose="020B0503020204020204" pitchFamily="34" charset="-122"/>
                  <a:ea typeface="微软雅黑" panose="020B0503020204020204" pitchFamily="34" charset="-122"/>
                  <a:cs typeface="微软雅黑"/>
                </a:rPr>
                <a:t>生产经营</a:t>
              </a:r>
              <a:r>
                <a:rPr altLang="en-US" b="1" dirty="0" sz="2400" lang="zh-CN">
                  <a:solidFill>
                    <a:srgbClr val="585858"/>
                  </a:solidFill>
                  <a:latin typeface="微软雅黑" panose="020B0503020204020204" pitchFamily="34" charset="-122"/>
                  <a:ea typeface="微软雅黑" panose="020B0503020204020204" pitchFamily="34" charset="-122"/>
                  <a:cs typeface="微软雅黑"/>
                </a:rPr>
                <a:t>单</a:t>
              </a:r>
              <a:r>
                <a:rPr b="1" dirty="0" sz="2400" err="1">
                  <a:solidFill>
                    <a:srgbClr val="585858"/>
                  </a:solidFill>
                  <a:latin typeface="微软雅黑" panose="020B0503020204020204" pitchFamily="34" charset="-122"/>
                  <a:ea typeface="微软雅黑" panose="020B0503020204020204" pitchFamily="34" charset="-122"/>
                  <a:cs typeface="微软雅黑"/>
                </a:rPr>
                <a:t>位安全生产主体责任</a:t>
              </a:r>
              <a:endParaRPr dirty="0" sz="2400">
                <a:latin typeface="微软雅黑" panose="020B0503020204020204" pitchFamily="34" charset="-122"/>
                <a:ea typeface="微软雅黑" panose="020B0503020204020204" pitchFamily="34" charset="-122"/>
                <a:cs typeface="微软雅黑"/>
              </a:endParaRPr>
            </a:p>
          </p:txBody>
        </p:sp>
      </p:grpSp>
      <p:sp>
        <p:nvSpPr>
          <p:cNvPr id="1048669" name="文本框 1"/>
          <p:cNvSpPr txBox="1"/>
          <p:nvPr/>
        </p:nvSpPr>
        <p:spPr>
          <a:xfrm>
            <a:off x="8187783" y="6390687"/>
            <a:ext cx="4010567" cy="461665"/>
          </a:xfrm>
          <a:prstGeom prst="rect"/>
          <a:noFill/>
        </p:spPr>
        <p:txBody>
          <a:bodyPr rtlCol="0" wrap="square">
            <a:spAutoFit/>
          </a:bodyPr>
          <a:p>
            <a:r>
              <a:rPr altLang="zh-CN" b="1" dirty="0" lang="en-US">
                <a:latin typeface="微软雅黑" panose="020B0503020204020204" pitchFamily="34" charset="-122"/>
                <a:ea typeface="微软雅黑" panose="020B0503020204020204" pitchFamily="34" charset="-122"/>
              </a:rPr>
              <a:t>——《</a:t>
            </a:r>
            <a:r>
              <a:rPr altLang="en-US" b="1" dirty="0" lang="zh-CN">
                <a:latin typeface="微软雅黑" panose="020B0503020204020204" pitchFamily="34" charset="-122"/>
                <a:ea typeface="微软雅黑" panose="020B0503020204020204" pitchFamily="34" charset="-122"/>
              </a:rPr>
              <a:t>安全生产法</a:t>
            </a:r>
            <a:r>
              <a:rPr altLang="zh-CN" b="1" dirty="0" lang="en-US">
                <a:latin typeface="微软雅黑" panose="020B0503020204020204" pitchFamily="34" charset="-122"/>
                <a:ea typeface="微软雅黑" panose="020B0503020204020204" pitchFamily="34" charset="-122"/>
              </a:rPr>
              <a:t>》</a:t>
            </a:r>
            <a:r>
              <a:rPr altLang="en-US" b="1" dirty="0" lang="zh-CN">
                <a:latin typeface="微软雅黑" panose="020B0503020204020204" pitchFamily="34" charset="-122"/>
                <a:ea typeface="微软雅黑" panose="020B0503020204020204" pitchFamily="34" charset="-122"/>
              </a:rPr>
              <a:t>第四条</a:t>
            </a:r>
          </a:p>
        </p:txBody>
      </p:sp>
      <p:sp>
        <p:nvSpPr>
          <p:cNvPr id="1048670" name="object 19"/>
          <p:cNvSpPr/>
          <p:nvPr/>
        </p:nvSpPr>
        <p:spPr>
          <a:xfrm>
            <a:off x="3491820" y="5381132"/>
            <a:ext cx="6847936" cy="577003"/>
          </a:xfrm>
          <a:custGeom>
            <a:avLst/>
            <a:ahLst/>
            <a:rect l="l" t="t" r="r" b="b"/>
            <a:pathLst>
              <a:path w="4715256" h="576072">
                <a:moveTo>
                  <a:pt x="0" y="576071"/>
                </a:moveTo>
                <a:lnTo>
                  <a:pt x="4715255" y="576071"/>
                </a:lnTo>
                <a:lnTo>
                  <a:pt x="4715255" y="0"/>
                </a:lnTo>
                <a:lnTo>
                  <a:pt x="0" y="0"/>
                </a:lnTo>
                <a:lnTo>
                  <a:pt x="0" y="576071"/>
                </a:lnTo>
                <a:close/>
              </a:path>
            </a:pathLst>
          </a:custGeom>
          <a:solidFill>
            <a:srgbClr val="7A7A7A"/>
          </a:solidFill>
        </p:spPr>
        <p:txBody>
          <a:bodyPr bIns="0" lIns="0" rIns="0" rtlCol="0" tIns="0" wrap="square">
            <a:spAutoFit/>
          </a:bodyPr>
          <a:p>
            <a:endParaRPr altLang="en-US" dirty="0" lang="zh-CN"/>
          </a:p>
        </p:txBody>
      </p:sp>
      <p:sp>
        <p:nvSpPr>
          <p:cNvPr id="1048671" name="object 21"/>
          <p:cNvSpPr/>
          <p:nvPr/>
        </p:nvSpPr>
        <p:spPr>
          <a:xfrm>
            <a:off x="2969483" y="5454401"/>
            <a:ext cx="993770" cy="430462"/>
          </a:xfrm>
          <a:custGeom>
            <a:avLst/>
            <a:ahLst/>
            <a:rect l="l" t="t" r="r" b="b"/>
            <a:pathLst>
              <a:path w="684276" h="429767">
                <a:moveTo>
                  <a:pt x="469391" y="0"/>
                </a:moveTo>
                <a:lnTo>
                  <a:pt x="0" y="0"/>
                </a:lnTo>
                <a:lnTo>
                  <a:pt x="0" y="429767"/>
                </a:lnTo>
                <a:lnTo>
                  <a:pt x="469391" y="429767"/>
                </a:lnTo>
                <a:lnTo>
                  <a:pt x="684276" y="214883"/>
                </a:lnTo>
                <a:lnTo>
                  <a:pt x="469391" y="0"/>
                </a:lnTo>
                <a:close/>
              </a:path>
            </a:pathLst>
          </a:custGeom>
          <a:solidFill>
            <a:srgbClr val="6F2F9F"/>
          </a:solidFill>
        </p:spPr>
        <p:txBody>
          <a:bodyPr bIns="0" lIns="0" rIns="0" rtlCol="0" tIns="0" wrap="square">
            <a:spAutoFit/>
          </a:bodyPr>
          <a:p>
            <a:endParaRPr dirty="0"/>
          </a:p>
        </p:txBody>
      </p:sp>
      <p:sp>
        <p:nvSpPr>
          <p:cNvPr id="1048672" name="文本框 57"/>
          <p:cNvSpPr txBox="1"/>
          <p:nvPr/>
        </p:nvSpPr>
        <p:spPr>
          <a:xfrm>
            <a:off x="3963253" y="5484753"/>
            <a:ext cx="6121633" cy="369332"/>
          </a:xfrm>
          <a:prstGeom prst="rect"/>
          <a:noFill/>
        </p:spPr>
        <p:txBody>
          <a:bodyPr wrap="square">
            <a:spAutoFit/>
          </a:bodyPr>
          <a:p>
            <a:r>
              <a:rPr altLang="en-US" b="1" dirty="0" sz="1800" lang="zh-CN">
                <a:solidFill>
                  <a:srgbClr val="FFFFFF"/>
                </a:solidFill>
                <a:latin typeface="微软雅黑" panose="020B0503020204020204" pitchFamily="34" charset="-122"/>
                <a:ea typeface="微软雅黑" panose="020B0503020204020204" pitchFamily="34" charset="-122"/>
              </a:rPr>
              <a:t>构建安全风险分级管控和隐患排查治理双重预防机制</a:t>
            </a:r>
          </a:p>
        </p:txBody>
      </p:sp>
      <p:sp>
        <p:nvSpPr>
          <p:cNvPr id="1048673" name="object 22"/>
          <p:cNvSpPr txBox="1"/>
          <p:nvPr/>
        </p:nvSpPr>
        <p:spPr>
          <a:xfrm>
            <a:off x="3352732" y="5493728"/>
            <a:ext cx="136439" cy="276999"/>
          </a:xfrm>
          <a:prstGeom prst="rect"/>
        </p:spPr>
        <p:txBody>
          <a:bodyPr bIns="0" lIns="0" rIns="0" rtlCol="0" tIns="0" vert="horz" wrap="square">
            <a:spAutoFit/>
          </a:bodyPr>
          <a:p>
            <a:pPr marL="12700">
              <a:lnSpc>
                <a:spcPct val="100000"/>
              </a:lnSpc>
            </a:pPr>
            <a:r>
              <a:rPr altLang="zh-CN" b="1" dirty="0" sz="1800" lang="en-US">
                <a:solidFill>
                  <a:srgbClr val="FFFFFF"/>
                </a:solidFill>
                <a:latin typeface="Arial"/>
                <a:cs typeface="Arial"/>
              </a:rPr>
              <a:t>6</a:t>
            </a:r>
            <a:endParaRPr dirty="0" sz="1800">
              <a:latin typeface="Arial"/>
              <a:cs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307" name=""/>
        <p:cNvGrpSpPr/>
        <p:nvPr/>
      </p:nvGrpSpPr>
      <p:grpSpPr>
        <a:xfrm>
          <a:off x="0" y="0"/>
          <a:ext cx="0" cy="0"/>
          <a:chOff x="0" y="0"/>
          <a:chExt cx="0" cy="0"/>
        </a:xfrm>
      </p:grpSpPr>
      <p:sp>
        <p:nvSpPr>
          <p:cNvPr id="1049780" name="Rectangle 3"/>
          <p:cNvSpPr>
            <a:spLocks noChangeArrowheads="1"/>
          </p:cNvSpPr>
          <p:nvPr/>
        </p:nvSpPr>
        <p:spPr bwMode="auto">
          <a:xfrm>
            <a:off x="623328" y="1466874"/>
            <a:ext cx="10744715" cy="5041479"/>
          </a:xfrm>
          <a:prstGeom prst="rect"/>
          <a:noFill/>
          <a:ln>
            <a:noFill/>
          </a:ln>
        </p:spPr>
        <p:txBody>
          <a:bodyPr/>
          <a:lstStyle>
            <a:lvl1pPr eaLnBrk="0" hangingPunct="0" indent="-273050" marL="273050">
              <a:defRPr sz="2400">
                <a:solidFill>
                  <a:schemeClr val="tx1"/>
                </a:solidFill>
                <a:latin typeface="Arial" panose="020B0604020202020204" pitchFamily="34" charset="0"/>
                <a:ea typeface="宋体" panose="02010600030101010101" pitchFamily="2" charset="-122"/>
              </a:defRPr>
            </a:lvl1pPr>
            <a:lvl2pPr eaLnBrk="0" hangingPunct="0" indent="-285750" marL="742950">
              <a:defRPr sz="2400">
                <a:solidFill>
                  <a:schemeClr val="tx1"/>
                </a:solidFill>
                <a:latin typeface="Arial" panose="020B0604020202020204" pitchFamily="34" charset="0"/>
                <a:ea typeface="宋体" panose="02010600030101010101" pitchFamily="2" charset="-122"/>
              </a:defRPr>
            </a:lvl2pPr>
            <a:lvl3pPr eaLnBrk="0" hangingPunct="0" indent="-228600" marL="1143000">
              <a:defRPr sz="2400">
                <a:solidFill>
                  <a:schemeClr val="tx1"/>
                </a:solidFill>
                <a:latin typeface="Arial" panose="020B0604020202020204" pitchFamily="34" charset="0"/>
                <a:ea typeface="宋体" panose="02010600030101010101" pitchFamily="2" charset="-122"/>
              </a:defRPr>
            </a:lvl3pPr>
            <a:lvl4pPr eaLnBrk="0" hangingPunct="0" indent="-228600" marL="1600200">
              <a:defRPr sz="2400">
                <a:solidFill>
                  <a:schemeClr val="tx1"/>
                </a:solidFill>
                <a:latin typeface="Arial" panose="020B0604020202020204" pitchFamily="34" charset="0"/>
                <a:ea typeface="宋体" panose="02010600030101010101" pitchFamily="2" charset="-122"/>
              </a:defRPr>
            </a:lvl4pPr>
            <a:lvl5pPr eaLnBrk="0" hangingPunct="0" indent="-228600" marL="2057400">
              <a:defRPr sz="2400">
                <a:solidFill>
                  <a:schemeClr val="tx1"/>
                </a:solidFill>
                <a:latin typeface="Arial" panose="020B0604020202020204" pitchFamily="34" charset="0"/>
                <a:ea typeface="宋体" panose="02010600030101010101" pitchFamily="2" charset="-122"/>
              </a:defRPr>
            </a:lvl5pPr>
            <a:lvl6pPr eaLnBrk="0" fontAlgn="base" hangingPunct="0" indent="-228600" marL="251460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eaLnBrk="0" fontAlgn="base" hangingPunct="0" indent="-228600" marL="297180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eaLnBrk="0" fontAlgn="base" hangingPunct="0" indent="-228600" marL="342900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eaLnBrk="0" fontAlgn="base" hangingPunct="0" indent="-228600" marL="388620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indent="0" marL="0">
              <a:lnSpc>
                <a:spcPct val="150000"/>
              </a:lnSpc>
            </a:pPr>
            <a:r>
              <a:rPr altLang="zh-CN" dirty="0" sz="2000" lang="en-US">
                <a:latin typeface="+mn-ea"/>
              </a:rPr>
              <a:t>《</a:t>
            </a:r>
            <a:r>
              <a:rPr altLang="en-US" dirty="0" sz="2000" lang="zh-CN">
                <a:latin typeface="+mn-ea"/>
              </a:rPr>
              <a:t>中华人民共和国特种设备安全法</a:t>
            </a:r>
            <a:r>
              <a:rPr altLang="zh-CN" dirty="0" sz="2000" lang="en-US">
                <a:latin typeface="+mn-ea"/>
              </a:rPr>
              <a:t>》</a:t>
            </a:r>
            <a:r>
              <a:rPr altLang="en-US" dirty="0" sz="2000" lang="zh-CN">
                <a:latin typeface="+mn-ea"/>
              </a:rPr>
              <a:t>第十四条</a:t>
            </a:r>
            <a:endParaRPr altLang="zh-CN" dirty="0" sz="2000" lang="en-US">
              <a:latin typeface="+mn-ea"/>
            </a:endParaRPr>
          </a:p>
          <a:p>
            <a:pPr eaLnBrk="1" hangingPunct="1" indent="0" marL="0">
              <a:lnSpc>
                <a:spcPct val="150000"/>
              </a:lnSpc>
            </a:pPr>
            <a:endParaRPr altLang="zh-CN" dirty="0" sz="2000" lang="en-US">
              <a:latin typeface="黑体" pitchFamily="49" charset="-122"/>
              <a:ea typeface="黑体" pitchFamily="49" charset="-122"/>
            </a:endParaRPr>
          </a:p>
          <a:p>
            <a:pPr eaLnBrk="1" hangingPunct="1" indent="0" marL="0">
              <a:lnSpc>
                <a:spcPct val="150000"/>
              </a:lnSpc>
            </a:pPr>
            <a:r>
              <a:rPr altLang="en-US" dirty="0" sz="2000" lang="zh-CN">
                <a:latin typeface="黑体" pitchFamily="49" charset="-122"/>
                <a:ea typeface="黑体" pitchFamily="49" charset="-122"/>
              </a:rPr>
              <a:t>特种设备安全管理人员、检测人员和作业人员应当按照国家有关规定取得相应资格，方可从事相关工作。特种设备安全管理人员、检测人员和作业人员应当严格执行安全技术规范和管理制度，保证特种设备安全。</a:t>
            </a:r>
            <a:endParaRPr altLang="zh-CN" dirty="0" sz="2000" lang="en-US">
              <a:latin typeface="黑体" pitchFamily="49" charset="-122"/>
              <a:ea typeface="黑体" pitchFamily="49" charset="-122"/>
            </a:endParaRPr>
          </a:p>
          <a:p>
            <a:pPr eaLnBrk="1" hangingPunct="1" indent="0" marL="0">
              <a:lnSpc>
                <a:spcPct val="150000"/>
              </a:lnSpc>
            </a:pPr>
            <a:endParaRPr altLang="zh-CN" dirty="0" sz="2000" lang="en-US">
              <a:latin typeface="黑体" pitchFamily="49" charset="-122"/>
              <a:ea typeface="黑体" pitchFamily="49" charset="-122"/>
            </a:endParaRPr>
          </a:p>
        </p:txBody>
      </p:sp>
      <p:pic>
        <p:nvPicPr>
          <p:cNvPr id="2097173" name="Picture 4" descr="zhenshu1-0"/>
          <p:cNvPicPr>
            <a:picLocks noChangeAspect="1" noChangeArrowheads="1"/>
          </p:cNvPicPr>
          <p:nvPr/>
        </p:nvPicPr>
        <p:blipFill>
          <a:blip xmlns:r="http://schemas.openxmlformats.org/officeDocument/2006/relationships" r:embed="rId1"/>
          <a:srcRect/>
          <a:stretch>
            <a:fillRect/>
          </a:stretch>
        </p:blipFill>
        <p:spPr bwMode="auto">
          <a:xfrm>
            <a:off x="1507221" y="3823657"/>
            <a:ext cx="1972131" cy="2808937"/>
          </a:xfrm>
          <a:prstGeom prst="rect"/>
          <a:noFill/>
          <a:ln w="9525">
            <a:noFill/>
            <a:miter lim="800000"/>
            <a:headEnd/>
            <a:tailEnd/>
          </a:ln>
        </p:spPr>
      </p:pic>
      <p:pic>
        <p:nvPicPr>
          <p:cNvPr id="2097174" name="Picture 5" descr="200681113532663"/>
          <p:cNvPicPr>
            <a:picLocks noChangeAspect="1" noChangeArrowheads="1"/>
          </p:cNvPicPr>
          <p:nvPr/>
        </p:nvPicPr>
        <p:blipFill>
          <a:blip xmlns:r="http://schemas.openxmlformats.org/officeDocument/2006/relationships" r:embed="rId2"/>
          <a:srcRect/>
          <a:stretch>
            <a:fillRect/>
          </a:stretch>
        </p:blipFill>
        <p:spPr bwMode="auto">
          <a:xfrm>
            <a:off x="3523812" y="4001498"/>
            <a:ext cx="3312292" cy="2415146"/>
          </a:xfrm>
          <a:prstGeom prst="rect"/>
          <a:noFill/>
          <a:ln w="9525">
            <a:noFill/>
            <a:miter lim="800000"/>
            <a:headEnd/>
            <a:tailEnd/>
          </a:ln>
        </p:spPr>
      </p:pic>
      <p:pic>
        <p:nvPicPr>
          <p:cNvPr id="2097175" name="Picture 6" descr="jyzsjpg_018"/>
          <p:cNvPicPr>
            <a:picLocks noChangeAspect="1" noChangeArrowheads="1"/>
          </p:cNvPicPr>
          <p:nvPr/>
        </p:nvPicPr>
        <p:blipFill>
          <a:blip xmlns:r="http://schemas.openxmlformats.org/officeDocument/2006/relationships" r:embed="rId3"/>
          <a:srcRect/>
          <a:stretch>
            <a:fillRect/>
          </a:stretch>
        </p:blipFill>
        <p:spPr bwMode="auto">
          <a:xfrm>
            <a:off x="6874213" y="3991969"/>
            <a:ext cx="3564762" cy="2413559"/>
          </a:xfrm>
          <a:prstGeom prst="rect"/>
          <a:noFill/>
          <a:ln w="9525">
            <a:noFill/>
            <a:miter lim="800000"/>
            <a:headEnd/>
            <a:tailEnd/>
          </a:ln>
        </p:spPr>
      </p:pic>
      <p:sp>
        <p:nvSpPr>
          <p:cNvPr id="1049781" name="TextBox 23"/>
          <p:cNvSpPr txBox="1"/>
          <p:nvPr/>
        </p:nvSpPr>
        <p:spPr>
          <a:xfrm>
            <a:off x="2241768" y="381294"/>
            <a:ext cx="4881400" cy="523305"/>
          </a:xfrm>
          <a:prstGeom prst="rect"/>
          <a:noFill/>
          <a:ln>
            <a:noFill/>
          </a:ln>
        </p:spPr>
        <p:txBody>
          <a:bodyPr anchor="ctr" anchorCtr="0" bIns="45713" compatLnSpc="1" lIns="91425" numCol="1" rIns="91425" rtlCol="0" tIns="45713" vert="horz" wrap="square">
            <a:spAutoFit/>
          </a:bodyPr>
          <a:lstStyle>
            <a:lvl1pPr>
              <a:defRPr b="1" sz="2800">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fontAlgn="base" marL="457200">
              <a:spcBef>
                <a:spcPct val="0"/>
              </a:spcBef>
              <a:spcAft>
                <a:spcPct val="0"/>
              </a:spcAft>
              <a:defRPr sz="2400">
                <a:solidFill>
                  <a:schemeClr val="tx2"/>
                </a:solidFill>
                <a:ea typeface="微软雅黑" panose="020B0503020204020204" pitchFamily="34" charset="-122"/>
              </a:defRPr>
            </a:lvl6pPr>
            <a:lvl7pPr fontAlgn="base" marL="914400">
              <a:spcBef>
                <a:spcPct val="0"/>
              </a:spcBef>
              <a:spcAft>
                <a:spcPct val="0"/>
              </a:spcAft>
              <a:defRPr sz="2400">
                <a:solidFill>
                  <a:schemeClr val="tx2"/>
                </a:solidFill>
                <a:ea typeface="微软雅黑" panose="020B0503020204020204" pitchFamily="34" charset="-122"/>
              </a:defRPr>
            </a:lvl7pPr>
            <a:lvl8pPr fontAlgn="base" marL="1371600">
              <a:spcBef>
                <a:spcPct val="0"/>
              </a:spcBef>
              <a:spcAft>
                <a:spcPct val="0"/>
              </a:spcAft>
              <a:defRPr sz="2400">
                <a:solidFill>
                  <a:schemeClr val="tx2"/>
                </a:solidFill>
                <a:ea typeface="微软雅黑" panose="020B0503020204020204" pitchFamily="34" charset="-122"/>
              </a:defRPr>
            </a:lvl8pPr>
            <a:lvl9pPr fontAlgn="base" marL="1828800">
              <a:spcBef>
                <a:spcPct val="0"/>
              </a:spcBef>
              <a:spcAft>
                <a:spcPct val="0"/>
              </a:spcAft>
              <a:defRPr sz="2400">
                <a:solidFill>
                  <a:schemeClr val="tx2"/>
                </a:solidFill>
                <a:ea typeface="微软雅黑" panose="020B0503020204020204" pitchFamily="34" charset="-122"/>
              </a:defRPr>
            </a:lvl9pPr>
          </a:lstStyle>
          <a:p>
            <a:pPr defTabSz="914217"/>
            <a:r>
              <a:rPr altLang="en-US" dirty="0" sz="2801" kern="0" lang="zh-CN">
                <a:solidFill>
                  <a:schemeClr val="tx1">
                    <a:lumMod val="65000"/>
                    <a:lumOff val="35000"/>
                  </a:schemeClr>
                </a:solidFill>
                <a:latin typeface="微软雅黑" panose="020B0503020204020204" pitchFamily="34" charset="-122"/>
                <a:ea typeface="微软雅黑" panose="020B0503020204020204" pitchFamily="34" charset="-122"/>
              </a:rPr>
              <a:t>二、特种设备使用管理要求</a:t>
            </a:r>
          </a:p>
        </p:txBody>
      </p:sp>
      <p:grpSp>
        <p:nvGrpSpPr>
          <p:cNvPr id="308" name="组合 7"/>
          <p:cNvGrpSpPr/>
          <p:nvPr/>
        </p:nvGrpSpPr>
        <p:grpSpPr>
          <a:xfrm>
            <a:off x="380038" y="442944"/>
            <a:ext cx="1735402" cy="428158"/>
            <a:chOff x="157476" y="152440"/>
            <a:chExt cx="2474408" cy="847436"/>
          </a:xfrm>
        </p:grpSpPr>
        <p:sp>
          <p:nvSpPr>
            <p:cNvPr id="1049782" name="Freeform 24"/>
            <p:cNvSpPr/>
            <p:nvPr/>
          </p:nvSpPr>
          <p:spPr>
            <a:xfrm>
              <a:off x="1332597" y="152440"/>
              <a:ext cx="1299287" cy="847436"/>
            </a:xfrm>
            <a:custGeom>
              <a:avLst/>
              <a:ahLst/>
              <a:cxnLst>
                <a:cxn ang="0">
                  <a:pos x="448270" y="0"/>
                </a:cxn>
                <a:cxn ang="0">
                  <a:pos x="2349604" y="0"/>
                </a:cxn>
                <a:cxn ang="0">
                  <a:pos x="2374000" y="55145"/>
                </a:cxn>
                <a:cxn ang="0">
                  <a:pos x="1989769" y="1497335"/>
                </a:cxn>
                <a:cxn ang="0">
                  <a:pos x="1934879" y="1553246"/>
                </a:cxn>
                <a:cxn ang="0">
                  <a:pos x="33544" y="1553246"/>
                </a:cxn>
                <a:cxn ang="0">
                  <a:pos x="8386" y="1497335"/>
                </a:cxn>
                <a:cxn ang="0">
                  <a:pos x="393380" y="55145"/>
                </a:cxn>
                <a:cxn ang="0">
                  <a:pos x="448270" y="0"/>
                </a:cxn>
              </a:cxnLst>
              <a:rect l="0" t="0" r="0" b="0"/>
              <a:pathLst>
                <a:path w="3125" h="2028">
                  <a:moveTo>
                    <a:pt x="588" y="0"/>
                  </a:moveTo>
                  <a:lnTo>
                    <a:pt x="3082" y="0"/>
                  </a:lnTo>
                  <a:cubicBezTo>
                    <a:pt x="3110" y="0"/>
                    <a:pt x="3125" y="32"/>
                    <a:pt x="3114" y="72"/>
                  </a:cubicBezTo>
                  <a:lnTo>
                    <a:pt x="2610" y="1955"/>
                  </a:lnTo>
                  <a:cubicBezTo>
                    <a:pt x="2599" y="1995"/>
                    <a:pt x="2567" y="2028"/>
                    <a:pt x="2538" y="2028"/>
                  </a:cubicBezTo>
                  <a:lnTo>
                    <a:pt x="44" y="2028"/>
                  </a:lnTo>
                  <a:cubicBezTo>
                    <a:pt x="15" y="2028"/>
                    <a:pt x="0" y="1995"/>
                    <a:pt x="11" y="1955"/>
                  </a:cubicBezTo>
                  <a:lnTo>
                    <a:pt x="516" y="72"/>
                  </a:lnTo>
                  <a:cubicBezTo>
                    <a:pt x="527" y="32"/>
                    <a:pt x="559" y="0"/>
                    <a:pt x="588" y="0"/>
                  </a:cubicBezTo>
                  <a:close/>
                </a:path>
              </a:pathLst>
            </a:custGeom>
            <a:solidFill>
              <a:srgbClr val="4BAF32"/>
            </a:solidFill>
            <a:ln w="9525">
              <a:noFill/>
            </a:ln>
          </p:spPr>
          <p:txBody>
            <a:bodyPr/>
            <a:p>
              <a:endParaRPr altLang="en-US" dirty="0" sz="1400" lang="zh-CN">
                <a:ea typeface="微软雅黑" panose="020B0503020204020204" pitchFamily="34" charset="-122"/>
              </a:endParaRPr>
            </a:p>
          </p:txBody>
        </p:sp>
        <p:sp>
          <p:nvSpPr>
            <p:cNvPr id="1049783" name="Freeform 22"/>
            <p:cNvSpPr/>
            <p:nvPr/>
          </p:nvSpPr>
          <p:spPr>
            <a:xfrm>
              <a:off x="157476" y="152440"/>
              <a:ext cx="1298421" cy="846571"/>
            </a:xfrm>
            <a:custGeom>
              <a:avLst/>
              <a:ahLst/>
              <a:cxnLst>
                <a:cxn ang="0">
                  <a:pos x="448114" y="0"/>
                </a:cxn>
                <a:cxn ang="0">
                  <a:pos x="2346501" y="0"/>
                </a:cxn>
                <a:cxn ang="0">
                  <a:pos x="2372412" y="56677"/>
                </a:cxn>
                <a:cxn ang="0">
                  <a:pos x="1988314" y="1496569"/>
                </a:cxn>
                <a:cxn ang="0">
                  <a:pos x="1932681" y="1553246"/>
                </a:cxn>
                <a:cxn ang="0">
                  <a:pos x="33532" y="1553246"/>
                </a:cxn>
                <a:cxn ang="0">
                  <a:pos x="8383" y="1496569"/>
                </a:cxn>
                <a:cxn ang="0">
                  <a:pos x="392481" y="56677"/>
                </a:cxn>
                <a:cxn ang="0">
                  <a:pos x="448114" y="0"/>
                </a:cxn>
              </a:cxnLst>
              <a:rect l="0" t="0" r="0" b="0"/>
              <a:pathLst>
                <a:path w="3124" h="2028">
                  <a:moveTo>
                    <a:pt x="588" y="0"/>
                  </a:moveTo>
                  <a:lnTo>
                    <a:pt x="3079" y="0"/>
                  </a:lnTo>
                  <a:cubicBezTo>
                    <a:pt x="3109" y="0"/>
                    <a:pt x="3124" y="33"/>
                    <a:pt x="3113" y="74"/>
                  </a:cubicBezTo>
                  <a:lnTo>
                    <a:pt x="2609" y="1954"/>
                  </a:lnTo>
                  <a:cubicBezTo>
                    <a:pt x="2598" y="1994"/>
                    <a:pt x="2565" y="2028"/>
                    <a:pt x="2536" y="2028"/>
                  </a:cubicBezTo>
                  <a:lnTo>
                    <a:pt x="44" y="2028"/>
                  </a:lnTo>
                  <a:cubicBezTo>
                    <a:pt x="15" y="2028"/>
                    <a:pt x="0" y="1994"/>
                    <a:pt x="11" y="1954"/>
                  </a:cubicBezTo>
                  <a:lnTo>
                    <a:pt x="515" y="74"/>
                  </a:lnTo>
                  <a:cubicBezTo>
                    <a:pt x="526" y="33"/>
                    <a:pt x="559" y="0"/>
                    <a:pt x="588" y="0"/>
                  </a:cubicBezTo>
                  <a:close/>
                </a:path>
              </a:pathLst>
            </a:custGeom>
            <a:solidFill>
              <a:srgbClr val="004B7D"/>
            </a:solidFill>
            <a:ln w="9525">
              <a:noFill/>
            </a:ln>
          </p:spPr>
          <p:txBody>
            <a:bodyPr/>
            <a:p>
              <a:endParaRPr altLang="en-US" dirty="0" sz="1400" lang="zh-CN">
                <a:ea typeface="微软雅黑" panose="020B0503020204020204" pitchFamily="34" charset="-122"/>
              </a:endParaRPr>
            </a:p>
          </p:txBody>
        </p:sp>
      </p:grpSp>
      <p:sp>
        <p:nvSpPr>
          <p:cNvPr id="1049784" name="Freeform 29"/>
          <p:cNvSpPr/>
          <p:nvPr/>
        </p:nvSpPr>
        <p:spPr>
          <a:xfrm>
            <a:off x="1531888" y="576044"/>
            <a:ext cx="259717" cy="197584"/>
          </a:xfrm>
          <a:custGeom>
            <a:avLst/>
            <a:ahLst/>
            <a:cxnLst>
              <a:cxn ang="0">
                <a:pos x="663631" y="247672"/>
              </a:cxn>
              <a:cxn ang="0">
                <a:pos x="593534" y="318216"/>
              </a:cxn>
              <a:cxn ang="0">
                <a:pos x="406103" y="506078"/>
              </a:cxn>
              <a:cxn ang="0">
                <a:pos x="266671" y="506078"/>
              </a:cxn>
              <a:cxn ang="0">
                <a:pos x="473913" y="297513"/>
              </a:cxn>
              <a:cxn ang="0">
                <a:pos x="0" y="297513"/>
              </a:cxn>
              <a:cxn ang="0">
                <a:pos x="0" y="197830"/>
              </a:cxn>
              <a:cxn ang="0">
                <a:pos x="473913" y="197830"/>
              </a:cxn>
              <a:cxn ang="0">
                <a:pos x="278100" y="0"/>
              </a:cxn>
              <a:cxn ang="0">
                <a:pos x="417531" y="0"/>
              </a:cxn>
              <a:cxn ang="0">
                <a:pos x="593534" y="177127"/>
              </a:cxn>
              <a:cxn ang="0">
                <a:pos x="663631" y="247672"/>
              </a:cxn>
            </a:cxnLst>
            <a:rect l="0" t="0" r="0" b="0"/>
            <a:pathLst>
              <a:path w="871" h="660">
                <a:moveTo>
                  <a:pt x="871" y="323"/>
                </a:moveTo>
                <a:lnTo>
                  <a:pt x="779" y="415"/>
                </a:lnTo>
                <a:lnTo>
                  <a:pt x="533" y="660"/>
                </a:lnTo>
                <a:lnTo>
                  <a:pt x="350" y="660"/>
                </a:lnTo>
                <a:lnTo>
                  <a:pt x="622" y="388"/>
                </a:lnTo>
                <a:lnTo>
                  <a:pt x="0" y="388"/>
                </a:lnTo>
                <a:lnTo>
                  <a:pt x="0" y="258"/>
                </a:lnTo>
                <a:lnTo>
                  <a:pt x="622" y="258"/>
                </a:lnTo>
                <a:lnTo>
                  <a:pt x="365" y="0"/>
                </a:lnTo>
                <a:lnTo>
                  <a:pt x="548" y="0"/>
                </a:lnTo>
                <a:lnTo>
                  <a:pt x="779" y="231"/>
                </a:lnTo>
                <a:lnTo>
                  <a:pt x="871" y="323"/>
                </a:lnTo>
                <a:close/>
              </a:path>
            </a:pathLst>
          </a:custGeom>
          <a:solidFill>
            <a:srgbClr val="FFFFFF"/>
          </a:solidFill>
          <a:ln w="9525">
            <a:noFill/>
          </a:ln>
        </p:spPr>
        <p:txBody>
          <a:bodyPr/>
          <a:p>
            <a:endParaRPr altLang="en-US" dirty="0" sz="1400" lang="zh-CN">
              <a:ea typeface="微软雅黑" panose="020B0503020204020204" pitchFamily="34" charset="-122"/>
            </a:endParaRPr>
          </a:p>
        </p:txBody>
      </p:sp>
      <p:sp>
        <p:nvSpPr>
          <p:cNvPr id="1049785" name="TextBox 23"/>
          <p:cNvSpPr txBox="1"/>
          <p:nvPr/>
        </p:nvSpPr>
        <p:spPr>
          <a:xfrm>
            <a:off x="495546" y="519542"/>
            <a:ext cx="877779" cy="307811"/>
          </a:xfrm>
          <a:prstGeom prst="rect"/>
          <a:noFill/>
          <a:ln>
            <a:noFill/>
          </a:ln>
        </p:spPr>
        <p:txBody>
          <a:bodyPr anchor="ctr" anchorCtr="0" bIns="45713" compatLnSpc="1" lIns="91425" numCol="1" rIns="91425" rtlCol="0" tIns="45713" vert="horz" wrap="square">
            <a:spAutoFit/>
          </a:bodyPr>
          <a:lstStyle>
            <a:lvl1pPr>
              <a:defRPr b="1" sz="2800">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fontAlgn="base" marL="457200">
              <a:spcBef>
                <a:spcPct val="0"/>
              </a:spcBef>
              <a:spcAft>
                <a:spcPct val="0"/>
              </a:spcAft>
              <a:defRPr sz="2400">
                <a:solidFill>
                  <a:schemeClr val="tx2"/>
                </a:solidFill>
                <a:ea typeface="微软雅黑" panose="020B0503020204020204" pitchFamily="34" charset="-122"/>
              </a:defRPr>
            </a:lvl6pPr>
            <a:lvl7pPr fontAlgn="base" marL="914400">
              <a:spcBef>
                <a:spcPct val="0"/>
              </a:spcBef>
              <a:spcAft>
                <a:spcPct val="0"/>
              </a:spcAft>
              <a:defRPr sz="2400">
                <a:solidFill>
                  <a:schemeClr val="tx2"/>
                </a:solidFill>
                <a:ea typeface="微软雅黑" panose="020B0503020204020204" pitchFamily="34" charset="-122"/>
              </a:defRPr>
            </a:lvl7pPr>
            <a:lvl8pPr fontAlgn="base" marL="1371600">
              <a:spcBef>
                <a:spcPct val="0"/>
              </a:spcBef>
              <a:spcAft>
                <a:spcPct val="0"/>
              </a:spcAft>
              <a:defRPr sz="2400">
                <a:solidFill>
                  <a:schemeClr val="tx2"/>
                </a:solidFill>
                <a:ea typeface="微软雅黑" panose="020B0503020204020204" pitchFamily="34" charset="-122"/>
              </a:defRPr>
            </a:lvl8pPr>
            <a:lvl9pPr fontAlgn="base" marL="1828800">
              <a:spcBef>
                <a:spcPct val="0"/>
              </a:spcBef>
              <a:spcAft>
                <a:spcPct val="0"/>
              </a:spcAft>
              <a:defRPr sz="2400">
                <a:solidFill>
                  <a:schemeClr val="tx2"/>
                </a:solidFill>
                <a:ea typeface="微软雅黑" panose="020B0503020204020204" pitchFamily="34" charset="-122"/>
              </a:defRPr>
            </a:lvl9pPr>
          </a:lstStyle>
          <a:p>
            <a:pPr defTabSz="914217"/>
            <a:r>
              <a:rPr altLang="zh-CN" dirty="0" sz="1400" kern="0" lang="en-US">
                <a:solidFill>
                  <a:srgbClr val="FFFFFF"/>
                </a:solidFill>
                <a:latin typeface="微软雅黑" panose="020B0503020204020204" pitchFamily="34" charset="-122"/>
                <a:ea typeface="微软雅黑" panose="020B0503020204020204" pitchFamily="34" charset="-122"/>
              </a:rPr>
              <a:t>LOGO</a:t>
            </a:r>
            <a:endParaRPr altLang="en-US" dirty="0" sz="1400" kern="0" lang="zh-CN">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309" name=""/>
        <p:cNvGrpSpPr/>
        <p:nvPr/>
      </p:nvGrpSpPr>
      <p:grpSpPr>
        <a:xfrm>
          <a:off x="0" y="0"/>
          <a:ext cx="0" cy="0"/>
          <a:chOff x="0" y="0"/>
          <a:chExt cx="0" cy="0"/>
        </a:xfrm>
      </p:grpSpPr>
      <p:sp>
        <p:nvSpPr>
          <p:cNvPr id="1049786" name="Rectangle 3"/>
          <p:cNvSpPr>
            <a:spLocks noChangeArrowheads="1"/>
          </p:cNvSpPr>
          <p:nvPr/>
        </p:nvSpPr>
        <p:spPr bwMode="auto">
          <a:xfrm>
            <a:off x="524790" y="1557586"/>
            <a:ext cx="11299212" cy="4322916"/>
          </a:xfrm>
          <a:prstGeom prst="rect"/>
          <a:noFill/>
          <a:ln>
            <a:noFill/>
          </a:ln>
        </p:spPr>
        <p:txBody>
          <a:bodyPr/>
          <a:lstStyle>
            <a:lvl1pPr eaLnBrk="0" hangingPunct="0" indent="-273050" marL="273050">
              <a:defRPr sz="2400">
                <a:solidFill>
                  <a:schemeClr val="tx1"/>
                </a:solidFill>
                <a:latin typeface="Arial" panose="020B0604020202020204" pitchFamily="34" charset="0"/>
                <a:ea typeface="宋体" panose="02010600030101010101" pitchFamily="2" charset="-122"/>
              </a:defRPr>
            </a:lvl1pPr>
            <a:lvl2pPr eaLnBrk="0" hangingPunct="0" indent="-285750" marL="742950">
              <a:defRPr sz="2400">
                <a:solidFill>
                  <a:schemeClr val="tx1"/>
                </a:solidFill>
                <a:latin typeface="Arial" panose="020B0604020202020204" pitchFamily="34" charset="0"/>
                <a:ea typeface="宋体" panose="02010600030101010101" pitchFamily="2" charset="-122"/>
              </a:defRPr>
            </a:lvl2pPr>
            <a:lvl3pPr eaLnBrk="0" hangingPunct="0" indent="-228600" marL="1143000">
              <a:defRPr sz="2400">
                <a:solidFill>
                  <a:schemeClr val="tx1"/>
                </a:solidFill>
                <a:latin typeface="Arial" panose="020B0604020202020204" pitchFamily="34" charset="0"/>
                <a:ea typeface="宋体" panose="02010600030101010101" pitchFamily="2" charset="-122"/>
              </a:defRPr>
            </a:lvl3pPr>
            <a:lvl4pPr eaLnBrk="0" hangingPunct="0" indent="-228600" marL="1600200">
              <a:defRPr sz="2400">
                <a:solidFill>
                  <a:schemeClr val="tx1"/>
                </a:solidFill>
                <a:latin typeface="Arial" panose="020B0604020202020204" pitchFamily="34" charset="0"/>
                <a:ea typeface="宋体" panose="02010600030101010101" pitchFamily="2" charset="-122"/>
              </a:defRPr>
            </a:lvl4pPr>
            <a:lvl5pPr eaLnBrk="0" hangingPunct="0" indent="-228600" marL="2057400">
              <a:defRPr sz="2400">
                <a:solidFill>
                  <a:schemeClr val="tx1"/>
                </a:solidFill>
                <a:latin typeface="Arial" panose="020B0604020202020204" pitchFamily="34" charset="0"/>
                <a:ea typeface="宋体" panose="02010600030101010101" pitchFamily="2" charset="-122"/>
              </a:defRPr>
            </a:lvl5pPr>
            <a:lvl6pPr eaLnBrk="0" fontAlgn="base" hangingPunct="0" indent="-228600" marL="251460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eaLnBrk="0" fontAlgn="base" hangingPunct="0" indent="-228600" marL="297180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eaLnBrk="0" fontAlgn="base" hangingPunct="0" indent="-228600" marL="342900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eaLnBrk="0" fontAlgn="base" hangingPunct="0" indent="-228600" marL="388620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indent="0" marL="0">
              <a:lnSpc>
                <a:spcPct val="150000"/>
              </a:lnSpc>
            </a:pPr>
            <a:r>
              <a:rPr altLang="zh-CN" dirty="0" sz="2000" lang="en-US">
                <a:latin typeface="+mn-ea"/>
              </a:rPr>
              <a:t>《</a:t>
            </a:r>
            <a:r>
              <a:rPr altLang="en-US" dirty="0" sz="2000" lang="zh-CN">
                <a:latin typeface="+mn-ea"/>
              </a:rPr>
              <a:t>特种设备使用管理规则</a:t>
            </a:r>
            <a:r>
              <a:rPr altLang="zh-CN" dirty="0" sz="2000" lang="en-US">
                <a:latin typeface="+mn-ea"/>
              </a:rPr>
              <a:t>》2.4.2.2.2 </a:t>
            </a:r>
            <a:r>
              <a:rPr altLang="en-US" dirty="0" sz="2000" lang="zh-CN">
                <a:latin typeface="+mn-ea"/>
              </a:rPr>
              <a:t>安全管理员配备</a:t>
            </a:r>
            <a:endParaRPr altLang="zh-CN" dirty="0" sz="2000" lang="en-US">
              <a:latin typeface="+mn-ea"/>
            </a:endParaRPr>
          </a:p>
          <a:p>
            <a:pPr eaLnBrk="1" hangingPunct="1" indent="0" marL="0">
              <a:lnSpc>
                <a:spcPct val="150000"/>
              </a:lnSpc>
            </a:pPr>
            <a:r>
              <a:rPr altLang="en-US" dirty="0" sz="2000" lang="zh-CN">
                <a:latin typeface="黑体" pitchFamily="49" charset="-122"/>
                <a:ea typeface="黑体" pitchFamily="49" charset="-122"/>
              </a:rPr>
              <a:t>特种设备使用单位应当根据本单位特种设备的数量、特性等配备适当数量的安全管理员。按照本规则要求设置安全管理机构的使用单位以及符合下列条件之一的特种设备使用单位，应当配备专职安全管理员，并且取得相应的特种设备安全管理人员资格证书：</a:t>
            </a:r>
            <a:endParaRPr altLang="zh-CN" dirty="0" sz="2000" lang="en-US">
              <a:latin typeface="黑体" pitchFamily="49" charset="-122"/>
              <a:ea typeface="黑体" pitchFamily="49" charset="-122"/>
            </a:endParaRPr>
          </a:p>
          <a:p>
            <a:pPr eaLnBrk="1" hangingPunct="1" indent="0" marL="0">
              <a:lnSpc>
                <a:spcPct val="150000"/>
              </a:lnSpc>
            </a:pPr>
            <a:r>
              <a:rPr altLang="zh-CN" dirty="0" sz="2000" lang="en-US">
                <a:latin typeface="黑体" pitchFamily="49" charset="-122"/>
                <a:ea typeface="黑体" pitchFamily="49" charset="-122"/>
              </a:rPr>
              <a:t>(1)</a:t>
            </a:r>
            <a:r>
              <a:rPr altLang="en-US" dirty="0" sz="2000" lang="zh-CN">
                <a:latin typeface="黑体" pitchFamily="49" charset="-122"/>
                <a:ea typeface="黑体" pitchFamily="49" charset="-122"/>
              </a:rPr>
              <a:t>使用额定工作压力大于或者等于</a:t>
            </a:r>
            <a:r>
              <a:rPr altLang="zh-CN" dirty="0" sz="2000" lang="en-US">
                <a:latin typeface="黑体" pitchFamily="49" charset="-122"/>
                <a:ea typeface="黑体" pitchFamily="49" charset="-122"/>
              </a:rPr>
              <a:t>2.5MPa</a:t>
            </a:r>
            <a:r>
              <a:rPr altLang="en-US" dirty="0" sz="2000" lang="zh-CN">
                <a:latin typeface="黑体" pitchFamily="49" charset="-122"/>
                <a:ea typeface="黑体" pitchFamily="49" charset="-122"/>
              </a:rPr>
              <a:t>锅炉的；</a:t>
            </a:r>
          </a:p>
          <a:p>
            <a:pPr eaLnBrk="1" hangingPunct="1" indent="0" marL="0">
              <a:lnSpc>
                <a:spcPct val="150000"/>
              </a:lnSpc>
            </a:pPr>
            <a:r>
              <a:rPr altLang="zh-CN" dirty="0" sz="2000" lang="en-US">
                <a:latin typeface="黑体" pitchFamily="49" charset="-122"/>
                <a:ea typeface="黑体" pitchFamily="49" charset="-122"/>
              </a:rPr>
              <a:t>(2)</a:t>
            </a:r>
            <a:r>
              <a:rPr altLang="en-US" dirty="0" sz="2000" lang="zh-CN">
                <a:latin typeface="黑体" pitchFamily="49" charset="-122"/>
                <a:ea typeface="黑体" pitchFamily="49" charset="-122"/>
              </a:rPr>
              <a:t>使用</a:t>
            </a:r>
            <a:r>
              <a:rPr altLang="zh-CN" dirty="0" sz="2000" lang="en-US">
                <a:latin typeface="黑体" pitchFamily="49" charset="-122"/>
                <a:ea typeface="黑体" pitchFamily="49" charset="-122"/>
              </a:rPr>
              <a:t>5</a:t>
            </a:r>
            <a:r>
              <a:rPr altLang="en-US" dirty="0" sz="2000" lang="zh-CN">
                <a:latin typeface="黑体" pitchFamily="49" charset="-122"/>
                <a:ea typeface="黑体" pitchFamily="49" charset="-122"/>
              </a:rPr>
              <a:t>台以上（含</a:t>
            </a:r>
            <a:r>
              <a:rPr altLang="zh-CN" dirty="0" sz="2000" lang="en-US">
                <a:latin typeface="黑体" pitchFamily="49" charset="-122"/>
                <a:ea typeface="黑体" pitchFamily="49" charset="-122"/>
              </a:rPr>
              <a:t>5</a:t>
            </a:r>
            <a:r>
              <a:rPr altLang="en-US" dirty="0" sz="2000" lang="zh-CN">
                <a:latin typeface="黑体" pitchFamily="49" charset="-122"/>
                <a:ea typeface="黑体" pitchFamily="49" charset="-122"/>
              </a:rPr>
              <a:t>台）第</a:t>
            </a:r>
            <a:r>
              <a:rPr altLang="zh-CN" dirty="0" sz="2000" lang="en-US">
                <a:latin typeface="黑体" pitchFamily="49" charset="-122"/>
                <a:ea typeface="黑体" pitchFamily="49" charset="-122"/>
              </a:rPr>
              <a:t>Ⅲ</a:t>
            </a:r>
            <a:r>
              <a:rPr altLang="en-US" dirty="0" sz="2000" lang="zh-CN">
                <a:latin typeface="黑体" pitchFamily="49" charset="-122"/>
                <a:ea typeface="黑体" pitchFamily="49" charset="-122"/>
              </a:rPr>
              <a:t>类固定式压力容器的</a:t>
            </a:r>
            <a:r>
              <a:rPr altLang="zh-CN" dirty="0" sz="2000" lang="en-US">
                <a:latin typeface="黑体" pitchFamily="49" charset="-122"/>
                <a:ea typeface="黑体" pitchFamily="49" charset="-122"/>
              </a:rPr>
              <a:t>;</a:t>
            </a:r>
            <a:endParaRPr altLang="zh-CN" dirty="0" sz="2000" lang="zh-CN">
              <a:latin typeface="黑体" pitchFamily="49" charset="-122"/>
              <a:ea typeface="黑体" pitchFamily="49" charset="-122"/>
            </a:endParaRPr>
          </a:p>
          <a:p>
            <a:pPr eaLnBrk="1" hangingPunct="1" indent="0" marL="0">
              <a:lnSpc>
                <a:spcPct val="150000"/>
              </a:lnSpc>
            </a:pPr>
            <a:r>
              <a:rPr altLang="zh-CN" dirty="0" sz="2000" lang="en-US">
                <a:latin typeface="黑体" pitchFamily="49" charset="-122"/>
                <a:ea typeface="黑体" pitchFamily="49" charset="-122"/>
              </a:rPr>
              <a:t>(3)</a:t>
            </a:r>
            <a:r>
              <a:rPr altLang="en-US" dirty="0" sz="2000" lang="zh-CN">
                <a:latin typeface="黑体" pitchFamily="49" charset="-122"/>
                <a:ea typeface="黑体" pitchFamily="49" charset="-122"/>
              </a:rPr>
              <a:t>从事移动式压力容器或者气瓶充装的；</a:t>
            </a:r>
          </a:p>
          <a:p>
            <a:pPr eaLnBrk="1" hangingPunct="1" indent="0" marL="0">
              <a:lnSpc>
                <a:spcPct val="150000"/>
              </a:lnSpc>
            </a:pPr>
            <a:r>
              <a:rPr altLang="zh-CN" dirty="0" sz="2000" lang="en-US">
                <a:latin typeface="黑体" pitchFamily="49" charset="-122"/>
                <a:ea typeface="黑体" pitchFamily="49" charset="-122"/>
              </a:rPr>
              <a:t>(4)</a:t>
            </a:r>
            <a:r>
              <a:rPr altLang="en-US" dirty="0" sz="2000" lang="zh-CN">
                <a:latin typeface="黑体" pitchFamily="49" charset="-122"/>
                <a:ea typeface="黑体" pitchFamily="49" charset="-122"/>
              </a:rPr>
              <a:t>使用</a:t>
            </a:r>
            <a:r>
              <a:rPr altLang="zh-CN" dirty="0" sz="2000" lang="en-US">
                <a:latin typeface="黑体" pitchFamily="49" charset="-122"/>
                <a:ea typeface="黑体" pitchFamily="49" charset="-122"/>
              </a:rPr>
              <a:t>10</a:t>
            </a:r>
            <a:r>
              <a:rPr altLang="en-US" dirty="0" sz="2000" lang="zh-CN">
                <a:latin typeface="黑体" pitchFamily="49" charset="-122"/>
                <a:ea typeface="黑体" pitchFamily="49" charset="-122"/>
              </a:rPr>
              <a:t>公里以上（含</a:t>
            </a:r>
            <a:r>
              <a:rPr altLang="zh-CN" dirty="0" sz="2000" lang="en-US">
                <a:latin typeface="黑体" pitchFamily="49" charset="-122"/>
                <a:ea typeface="黑体" pitchFamily="49" charset="-122"/>
              </a:rPr>
              <a:t>10</a:t>
            </a:r>
            <a:r>
              <a:rPr altLang="en-US" dirty="0" sz="2000" lang="zh-CN">
                <a:latin typeface="黑体" pitchFamily="49" charset="-122"/>
                <a:ea typeface="黑体" pitchFamily="49" charset="-122"/>
              </a:rPr>
              <a:t>公里）工业管道的；</a:t>
            </a:r>
          </a:p>
          <a:p>
            <a:pPr eaLnBrk="1" hangingPunct="1" indent="0" marL="0">
              <a:lnSpc>
                <a:spcPct val="150000"/>
              </a:lnSpc>
            </a:pPr>
            <a:r>
              <a:rPr altLang="zh-CN" dirty="0" sz="2000" lang="en-US">
                <a:latin typeface="黑体" pitchFamily="49" charset="-122"/>
                <a:ea typeface="黑体" pitchFamily="49" charset="-122"/>
              </a:rPr>
              <a:t>(5)</a:t>
            </a:r>
            <a:r>
              <a:rPr altLang="en-US" dirty="0" sz="2000" lang="zh-CN">
                <a:latin typeface="黑体" pitchFamily="49" charset="-122"/>
                <a:ea typeface="黑体" pitchFamily="49" charset="-122"/>
              </a:rPr>
              <a:t>使用移动式压力容器，或者客运拖牵索道，或者大型游乐设施的；</a:t>
            </a:r>
          </a:p>
          <a:p>
            <a:pPr eaLnBrk="1" hangingPunct="1" indent="0" marL="0">
              <a:lnSpc>
                <a:spcPct val="150000"/>
              </a:lnSpc>
            </a:pPr>
            <a:r>
              <a:rPr altLang="zh-CN" dirty="0" sz="2000" lang="en-US">
                <a:latin typeface="黑体" pitchFamily="49" charset="-122"/>
                <a:ea typeface="黑体" pitchFamily="49" charset="-122"/>
              </a:rPr>
              <a:t>(6)</a:t>
            </a:r>
            <a:r>
              <a:rPr altLang="en-US" dirty="0" sz="2000" lang="zh-CN">
                <a:latin typeface="黑体" pitchFamily="49" charset="-122"/>
                <a:ea typeface="黑体" pitchFamily="49" charset="-122"/>
              </a:rPr>
              <a:t>使用各类特种设备（不含气瓶</a:t>
            </a:r>
            <a:r>
              <a:rPr altLang="zh-CN" dirty="0" sz="2000" lang="en-US">
                <a:latin typeface="黑体" pitchFamily="49" charset="-122"/>
                <a:ea typeface="黑体" pitchFamily="49" charset="-122"/>
              </a:rPr>
              <a:t>)</a:t>
            </a:r>
            <a:r>
              <a:rPr altLang="en-US" dirty="0" sz="2000" lang="zh-CN">
                <a:latin typeface="黑体" pitchFamily="49" charset="-122"/>
                <a:ea typeface="黑体" pitchFamily="49" charset="-122"/>
              </a:rPr>
              <a:t>总量</a:t>
            </a:r>
            <a:r>
              <a:rPr altLang="zh-CN" dirty="0" sz="2000" lang="en-US">
                <a:latin typeface="黑体" pitchFamily="49" charset="-122"/>
                <a:ea typeface="黑体" pitchFamily="49" charset="-122"/>
              </a:rPr>
              <a:t>20</a:t>
            </a:r>
            <a:r>
              <a:rPr altLang="en-US" dirty="0" sz="2000" lang="zh-CN">
                <a:latin typeface="黑体" pitchFamily="49" charset="-122"/>
                <a:ea typeface="黑体" pitchFamily="49" charset="-122"/>
              </a:rPr>
              <a:t>台以上（含</a:t>
            </a:r>
            <a:r>
              <a:rPr altLang="zh-CN" dirty="0" sz="2000" lang="en-US">
                <a:latin typeface="黑体" pitchFamily="49" charset="-122"/>
                <a:ea typeface="黑体" pitchFamily="49" charset="-122"/>
              </a:rPr>
              <a:t>20</a:t>
            </a:r>
            <a:r>
              <a:rPr altLang="en-US" dirty="0" sz="2000" lang="zh-CN">
                <a:latin typeface="黑体" pitchFamily="49" charset="-122"/>
                <a:ea typeface="黑体" pitchFamily="49" charset="-122"/>
              </a:rPr>
              <a:t>台</a:t>
            </a:r>
            <a:r>
              <a:rPr altLang="zh-CN" dirty="0" sz="2000" lang="en-US">
                <a:latin typeface="黑体" pitchFamily="49" charset="-122"/>
                <a:ea typeface="黑体" pitchFamily="49" charset="-122"/>
              </a:rPr>
              <a:t>)</a:t>
            </a:r>
            <a:r>
              <a:rPr altLang="en-US" dirty="0" sz="2000" lang="zh-CN">
                <a:latin typeface="黑体" pitchFamily="49" charset="-122"/>
                <a:ea typeface="黑体" pitchFamily="49" charset="-122"/>
              </a:rPr>
              <a:t>的；</a:t>
            </a:r>
          </a:p>
          <a:p>
            <a:pPr eaLnBrk="1" hangingPunct="1" indent="0" marL="0">
              <a:lnSpc>
                <a:spcPct val="150000"/>
              </a:lnSpc>
            </a:pPr>
            <a:endParaRPr altLang="zh-CN" dirty="0" sz="2000" lang="en-US">
              <a:latin typeface="黑体" pitchFamily="49" charset="-122"/>
              <a:ea typeface="黑体" pitchFamily="49" charset="-122"/>
            </a:endParaRPr>
          </a:p>
          <a:p>
            <a:pPr eaLnBrk="1" hangingPunct="1" indent="0" marL="0">
              <a:lnSpc>
                <a:spcPct val="150000"/>
              </a:lnSpc>
            </a:pPr>
            <a:endParaRPr altLang="zh-CN" dirty="0" sz="2000" lang="en-US">
              <a:latin typeface="黑体" pitchFamily="49" charset="-122"/>
              <a:ea typeface="黑体" pitchFamily="49" charset="-122"/>
            </a:endParaRPr>
          </a:p>
        </p:txBody>
      </p:sp>
      <p:sp>
        <p:nvSpPr>
          <p:cNvPr id="1049787" name="TextBox 23"/>
          <p:cNvSpPr txBox="1"/>
          <p:nvPr/>
        </p:nvSpPr>
        <p:spPr>
          <a:xfrm>
            <a:off x="2241768" y="381294"/>
            <a:ext cx="4881400" cy="523305"/>
          </a:xfrm>
          <a:prstGeom prst="rect"/>
          <a:noFill/>
          <a:ln>
            <a:noFill/>
          </a:ln>
        </p:spPr>
        <p:txBody>
          <a:bodyPr anchor="ctr" anchorCtr="0" bIns="45713" compatLnSpc="1" lIns="91425" numCol="1" rIns="91425" rtlCol="0" tIns="45713" vert="horz" wrap="square">
            <a:spAutoFit/>
          </a:bodyPr>
          <a:lstStyle>
            <a:lvl1pPr>
              <a:defRPr b="1" sz="2800">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fontAlgn="base" marL="457200">
              <a:spcBef>
                <a:spcPct val="0"/>
              </a:spcBef>
              <a:spcAft>
                <a:spcPct val="0"/>
              </a:spcAft>
              <a:defRPr sz="2400">
                <a:solidFill>
                  <a:schemeClr val="tx2"/>
                </a:solidFill>
                <a:ea typeface="微软雅黑" panose="020B0503020204020204" pitchFamily="34" charset="-122"/>
              </a:defRPr>
            </a:lvl6pPr>
            <a:lvl7pPr fontAlgn="base" marL="914400">
              <a:spcBef>
                <a:spcPct val="0"/>
              </a:spcBef>
              <a:spcAft>
                <a:spcPct val="0"/>
              </a:spcAft>
              <a:defRPr sz="2400">
                <a:solidFill>
                  <a:schemeClr val="tx2"/>
                </a:solidFill>
                <a:ea typeface="微软雅黑" panose="020B0503020204020204" pitchFamily="34" charset="-122"/>
              </a:defRPr>
            </a:lvl7pPr>
            <a:lvl8pPr fontAlgn="base" marL="1371600">
              <a:spcBef>
                <a:spcPct val="0"/>
              </a:spcBef>
              <a:spcAft>
                <a:spcPct val="0"/>
              </a:spcAft>
              <a:defRPr sz="2400">
                <a:solidFill>
                  <a:schemeClr val="tx2"/>
                </a:solidFill>
                <a:ea typeface="微软雅黑" panose="020B0503020204020204" pitchFamily="34" charset="-122"/>
              </a:defRPr>
            </a:lvl8pPr>
            <a:lvl9pPr fontAlgn="base" marL="1828800">
              <a:spcBef>
                <a:spcPct val="0"/>
              </a:spcBef>
              <a:spcAft>
                <a:spcPct val="0"/>
              </a:spcAft>
              <a:defRPr sz="2400">
                <a:solidFill>
                  <a:schemeClr val="tx2"/>
                </a:solidFill>
                <a:ea typeface="微软雅黑" panose="020B0503020204020204" pitchFamily="34" charset="-122"/>
              </a:defRPr>
            </a:lvl9pPr>
          </a:lstStyle>
          <a:p>
            <a:pPr defTabSz="914217"/>
            <a:r>
              <a:rPr altLang="en-US" dirty="0" sz="2801" kern="0" lang="zh-CN">
                <a:solidFill>
                  <a:schemeClr val="tx1">
                    <a:lumMod val="65000"/>
                    <a:lumOff val="35000"/>
                  </a:schemeClr>
                </a:solidFill>
                <a:latin typeface="微软雅黑" panose="020B0503020204020204" pitchFamily="34" charset="-122"/>
                <a:ea typeface="微软雅黑" panose="020B0503020204020204" pitchFamily="34" charset="-122"/>
              </a:rPr>
              <a:t>二、特种设备使用管理要求</a:t>
            </a:r>
          </a:p>
        </p:txBody>
      </p:sp>
      <p:grpSp>
        <p:nvGrpSpPr>
          <p:cNvPr id="310" name="组合 4"/>
          <p:cNvGrpSpPr/>
          <p:nvPr/>
        </p:nvGrpSpPr>
        <p:grpSpPr>
          <a:xfrm>
            <a:off x="380038" y="442944"/>
            <a:ext cx="1735402" cy="428158"/>
            <a:chOff x="157476" y="152440"/>
            <a:chExt cx="2474408" cy="847436"/>
          </a:xfrm>
        </p:grpSpPr>
        <p:sp>
          <p:nvSpPr>
            <p:cNvPr id="1049788" name="Freeform 24"/>
            <p:cNvSpPr/>
            <p:nvPr/>
          </p:nvSpPr>
          <p:spPr>
            <a:xfrm>
              <a:off x="1332597" y="152440"/>
              <a:ext cx="1299287" cy="847436"/>
            </a:xfrm>
            <a:custGeom>
              <a:avLst/>
              <a:ahLst/>
              <a:cxnLst>
                <a:cxn ang="0">
                  <a:pos x="448270" y="0"/>
                </a:cxn>
                <a:cxn ang="0">
                  <a:pos x="2349604" y="0"/>
                </a:cxn>
                <a:cxn ang="0">
                  <a:pos x="2374000" y="55145"/>
                </a:cxn>
                <a:cxn ang="0">
                  <a:pos x="1989769" y="1497335"/>
                </a:cxn>
                <a:cxn ang="0">
                  <a:pos x="1934879" y="1553246"/>
                </a:cxn>
                <a:cxn ang="0">
                  <a:pos x="33544" y="1553246"/>
                </a:cxn>
                <a:cxn ang="0">
                  <a:pos x="8386" y="1497335"/>
                </a:cxn>
                <a:cxn ang="0">
                  <a:pos x="393380" y="55145"/>
                </a:cxn>
                <a:cxn ang="0">
                  <a:pos x="448270" y="0"/>
                </a:cxn>
              </a:cxnLst>
              <a:rect l="0" t="0" r="0" b="0"/>
              <a:pathLst>
                <a:path w="3125" h="2028">
                  <a:moveTo>
                    <a:pt x="588" y="0"/>
                  </a:moveTo>
                  <a:lnTo>
                    <a:pt x="3082" y="0"/>
                  </a:lnTo>
                  <a:cubicBezTo>
                    <a:pt x="3110" y="0"/>
                    <a:pt x="3125" y="32"/>
                    <a:pt x="3114" y="72"/>
                  </a:cubicBezTo>
                  <a:lnTo>
                    <a:pt x="2610" y="1955"/>
                  </a:lnTo>
                  <a:cubicBezTo>
                    <a:pt x="2599" y="1995"/>
                    <a:pt x="2567" y="2028"/>
                    <a:pt x="2538" y="2028"/>
                  </a:cubicBezTo>
                  <a:lnTo>
                    <a:pt x="44" y="2028"/>
                  </a:lnTo>
                  <a:cubicBezTo>
                    <a:pt x="15" y="2028"/>
                    <a:pt x="0" y="1995"/>
                    <a:pt x="11" y="1955"/>
                  </a:cubicBezTo>
                  <a:lnTo>
                    <a:pt x="516" y="72"/>
                  </a:lnTo>
                  <a:cubicBezTo>
                    <a:pt x="527" y="32"/>
                    <a:pt x="559" y="0"/>
                    <a:pt x="588" y="0"/>
                  </a:cubicBezTo>
                  <a:close/>
                </a:path>
              </a:pathLst>
            </a:custGeom>
            <a:solidFill>
              <a:srgbClr val="4BAF32"/>
            </a:solidFill>
            <a:ln w="9525">
              <a:noFill/>
            </a:ln>
          </p:spPr>
          <p:txBody>
            <a:bodyPr/>
            <a:p>
              <a:endParaRPr altLang="en-US" dirty="0" sz="1400" lang="zh-CN">
                <a:ea typeface="微软雅黑" panose="020B0503020204020204" pitchFamily="34" charset="-122"/>
              </a:endParaRPr>
            </a:p>
          </p:txBody>
        </p:sp>
        <p:sp>
          <p:nvSpPr>
            <p:cNvPr id="1049789" name="Freeform 22"/>
            <p:cNvSpPr/>
            <p:nvPr/>
          </p:nvSpPr>
          <p:spPr>
            <a:xfrm>
              <a:off x="157476" y="152440"/>
              <a:ext cx="1298421" cy="846571"/>
            </a:xfrm>
            <a:custGeom>
              <a:avLst/>
              <a:ahLst/>
              <a:cxnLst>
                <a:cxn ang="0">
                  <a:pos x="448114" y="0"/>
                </a:cxn>
                <a:cxn ang="0">
                  <a:pos x="2346501" y="0"/>
                </a:cxn>
                <a:cxn ang="0">
                  <a:pos x="2372412" y="56677"/>
                </a:cxn>
                <a:cxn ang="0">
                  <a:pos x="1988314" y="1496569"/>
                </a:cxn>
                <a:cxn ang="0">
                  <a:pos x="1932681" y="1553246"/>
                </a:cxn>
                <a:cxn ang="0">
                  <a:pos x="33532" y="1553246"/>
                </a:cxn>
                <a:cxn ang="0">
                  <a:pos x="8383" y="1496569"/>
                </a:cxn>
                <a:cxn ang="0">
                  <a:pos x="392481" y="56677"/>
                </a:cxn>
                <a:cxn ang="0">
                  <a:pos x="448114" y="0"/>
                </a:cxn>
              </a:cxnLst>
              <a:rect l="0" t="0" r="0" b="0"/>
              <a:pathLst>
                <a:path w="3124" h="2028">
                  <a:moveTo>
                    <a:pt x="588" y="0"/>
                  </a:moveTo>
                  <a:lnTo>
                    <a:pt x="3079" y="0"/>
                  </a:lnTo>
                  <a:cubicBezTo>
                    <a:pt x="3109" y="0"/>
                    <a:pt x="3124" y="33"/>
                    <a:pt x="3113" y="74"/>
                  </a:cubicBezTo>
                  <a:lnTo>
                    <a:pt x="2609" y="1954"/>
                  </a:lnTo>
                  <a:cubicBezTo>
                    <a:pt x="2598" y="1994"/>
                    <a:pt x="2565" y="2028"/>
                    <a:pt x="2536" y="2028"/>
                  </a:cubicBezTo>
                  <a:lnTo>
                    <a:pt x="44" y="2028"/>
                  </a:lnTo>
                  <a:cubicBezTo>
                    <a:pt x="15" y="2028"/>
                    <a:pt x="0" y="1994"/>
                    <a:pt x="11" y="1954"/>
                  </a:cubicBezTo>
                  <a:lnTo>
                    <a:pt x="515" y="74"/>
                  </a:lnTo>
                  <a:cubicBezTo>
                    <a:pt x="526" y="33"/>
                    <a:pt x="559" y="0"/>
                    <a:pt x="588" y="0"/>
                  </a:cubicBezTo>
                  <a:close/>
                </a:path>
              </a:pathLst>
            </a:custGeom>
            <a:solidFill>
              <a:srgbClr val="004B7D"/>
            </a:solidFill>
            <a:ln w="9525">
              <a:noFill/>
            </a:ln>
          </p:spPr>
          <p:txBody>
            <a:bodyPr/>
            <a:p>
              <a:endParaRPr altLang="en-US" dirty="0" sz="1400" lang="zh-CN">
                <a:ea typeface="微软雅黑" panose="020B0503020204020204" pitchFamily="34" charset="-122"/>
              </a:endParaRPr>
            </a:p>
          </p:txBody>
        </p:sp>
      </p:grpSp>
      <p:sp>
        <p:nvSpPr>
          <p:cNvPr id="1049790" name="Freeform 29"/>
          <p:cNvSpPr/>
          <p:nvPr/>
        </p:nvSpPr>
        <p:spPr>
          <a:xfrm>
            <a:off x="1531888" y="576044"/>
            <a:ext cx="259717" cy="197584"/>
          </a:xfrm>
          <a:custGeom>
            <a:avLst/>
            <a:ahLst/>
            <a:cxnLst>
              <a:cxn ang="0">
                <a:pos x="663631" y="247672"/>
              </a:cxn>
              <a:cxn ang="0">
                <a:pos x="593534" y="318216"/>
              </a:cxn>
              <a:cxn ang="0">
                <a:pos x="406103" y="506078"/>
              </a:cxn>
              <a:cxn ang="0">
                <a:pos x="266671" y="506078"/>
              </a:cxn>
              <a:cxn ang="0">
                <a:pos x="473913" y="297513"/>
              </a:cxn>
              <a:cxn ang="0">
                <a:pos x="0" y="297513"/>
              </a:cxn>
              <a:cxn ang="0">
                <a:pos x="0" y="197830"/>
              </a:cxn>
              <a:cxn ang="0">
                <a:pos x="473913" y="197830"/>
              </a:cxn>
              <a:cxn ang="0">
                <a:pos x="278100" y="0"/>
              </a:cxn>
              <a:cxn ang="0">
                <a:pos x="417531" y="0"/>
              </a:cxn>
              <a:cxn ang="0">
                <a:pos x="593534" y="177127"/>
              </a:cxn>
              <a:cxn ang="0">
                <a:pos x="663631" y="247672"/>
              </a:cxn>
            </a:cxnLst>
            <a:rect l="0" t="0" r="0" b="0"/>
            <a:pathLst>
              <a:path w="871" h="660">
                <a:moveTo>
                  <a:pt x="871" y="323"/>
                </a:moveTo>
                <a:lnTo>
                  <a:pt x="779" y="415"/>
                </a:lnTo>
                <a:lnTo>
                  <a:pt x="533" y="660"/>
                </a:lnTo>
                <a:lnTo>
                  <a:pt x="350" y="660"/>
                </a:lnTo>
                <a:lnTo>
                  <a:pt x="622" y="388"/>
                </a:lnTo>
                <a:lnTo>
                  <a:pt x="0" y="388"/>
                </a:lnTo>
                <a:lnTo>
                  <a:pt x="0" y="258"/>
                </a:lnTo>
                <a:lnTo>
                  <a:pt x="622" y="258"/>
                </a:lnTo>
                <a:lnTo>
                  <a:pt x="365" y="0"/>
                </a:lnTo>
                <a:lnTo>
                  <a:pt x="548" y="0"/>
                </a:lnTo>
                <a:lnTo>
                  <a:pt x="779" y="231"/>
                </a:lnTo>
                <a:lnTo>
                  <a:pt x="871" y="323"/>
                </a:lnTo>
                <a:close/>
              </a:path>
            </a:pathLst>
          </a:custGeom>
          <a:solidFill>
            <a:srgbClr val="FFFFFF"/>
          </a:solidFill>
          <a:ln w="9525">
            <a:noFill/>
          </a:ln>
        </p:spPr>
        <p:txBody>
          <a:bodyPr/>
          <a:p>
            <a:endParaRPr altLang="en-US" dirty="0" sz="1400" lang="zh-CN">
              <a:ea typeface="微软雅黑" panose="020B0503020204020204" pitchFamily="34" charset="-122"/>
            </a:endParaRPr>
          </a:p>
        </p:txBody>
      </p:sp>
      <p:sp>
        <p:nvSpPr>
          <p:cNvPr id="1049791" name="TextBox 23"/>
          <p:cNvSpPr txBox="1"/>
          <p:nvPr/>
        </p:nvSpPr>
        <p:spPr>
          <a:xfrm>
            <a:off x="495546" y="519542"/>
            <a:ext cx="877779" cy="307811"/>
          </a:xfrm>
          <a:prstGeom prst="rect"/>
          <a:noFill/>
          <a:ln>
            <a:noFill/>
          </a:ln>
        </p:spPr>
        <p:txBody>
          <a:bodyPr anchor="ctr" anchorCtr="0" bIns="45713" compatLnSpc="1" lIns="91425" numCol="1" rIns="91425" rtlCol="0" tIns="45713" vert="horz" wrap="square">
            <a:spAutoFit/>
          </a:bodyPr>
          <a:lstStyle>
            <a:lvl1pPr>
              <a:defRPr b="1" sz="2800">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fontAlgn="base" marL="457200">
              <a:spcBef>
                <a:spcPct val="0"/>
              </a:spcBef>
              <a:spcAft>
                <a:spcPct val="0"/>
              </a:spcAft>
              <a:defRPr sz="2400">
                <a:solidFill>
                  <a:schemeClr val="tx2"/>
                </a:solidFill>
                <a:ea typeface="微软雅黑" panose="020B0503020204020204" pitchFamily="34" charset="-122"/>
              </a:defRPr>
            </a:lvl6pPr>
            <a:lvl7pPr fontAlgn="base" marL="914400">
              <a:spcBef>
                <a:spcPct val="0"/>
              </a:spcBef>
              <a:spcAft>
                <a:spcPct val="0"/>
              </a:spcAft>
              <a:defRPr sz="2400">
                <a:solidFill>
                  <a:schemeClr val="tx2"/>
                </a:solidFill>
                <a:ea typeface="微软雅黑" panose="020B0503020204020204" pitchFamily="34" charset="-122"/>
              </a:defRPr>
            </a:lvl7pPr>
            <a:lvl8pPr fontAlgn="base" marL="1371600">
              <a:spcBef>
                <a:spcPct val="0"/>
              </a:spcBef>
              <a:spcAft>
                <a:spcPct val="0"/>
              </a:spcAft>
              <a:defRPr sz="2400">
                <a:solidFill>
                  <a:schemeClr val="tx2"/>
                </a:solidFill>
                <a:ea typeface="微软雅黑" panose="020B0503020204020204" pitchFamily="34" charset="-122"/>
              </a:defRPr>
            </a:lvl8pPr>
            <a:lvl9pPr fontAlgn="base" marL="1828800">
              <a:spcBef>
                <a:spcPct val="0"/>
              </a:spcBef>
              <a:spcAft>
                <a:spcPct val="0"/>
              </a:spcAft>
              <a:defRPr sz="2400">
                <a:solidFill>
                  <a:schemeClr val="tx2"/>
                </a:solidFill>
                <a:ea typeface="微软雅黑" panose="020B0503020204020204" pitchFamily="34" charset="-122"/>
              </a:defRPr>
            </a:lvl9pPr>
          </a:lstStyle>
          <a:p>
            <a:pPr defTabSz="914217"/>
            <a:r>
              <a:rPr altLang="zh-CN" dirty="0" sz="1400" kern="0" lang="en-US">
                <a:solidFill>
                  <a:srgbClr val="FFFFFF"/>
                </a:solidFill>
                <a:latin typeface="微软雅黑" panose="020B0503020204020204" pitchFamily="34" charset="-122"/>
                <a:ea typeface="微软雅黑" panose="020B0503020204020204" pitchFamily="34" charset="-122"/>
              </a:rPr>
              <a:t>LOGO</a:t>
            </a:r>
            <a:endParaRPr altLang="en-US" dirty="0" sz="1400" kern="0" lang="zh-CN">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311" name=""/>
        <p:cNvGrpSpPr/>
        <p:nvPr/>
      </p:nvGrpSpPr>
      <p:grpSpPr>
        <a:xfrm>
          <a:off x="0" y="0"/>
          <a:ext cx="0" cy="0"/>
          <a:chOff x="0" y="0"/>
          <a:chExt cx="0" cy="0"/>
        </a:xfrm>
      </p:grpSpPr>
      <p:sp>
        <p:nvSpPr>
          <p:cNvPr id="1049792" name="Rectangle 3"/>
          <p:cNvSpPr>
            <a:spLocks noChangeArrowheads="1"/>
          </p:cNvSpPr>
          <p:nvPr/>
        </p:nvSpPr>
        <p:spPr bwMode="auto">
          <a:xfrm>
            <a:off x="770583" y="1823788"/>
            <a:ext cx="10976344" cy="3015360"/>
          </a:xfrm>
          <a:prstGeom prst="rect"/>
          <a:noFill/>
          <a:ln>
            <a:noFill/>
          </a:ln>
        </p:spPr>
        <p:txBody>
          <a:bodyPr/>
          <a:lstStyle>
            <a:lvl1pPr eaLnBrk="0" hangingPunct="0" indent="-273050" marL="273050">
              <a:defRPr sz="2400">
                <a:solidFill>
                  <a:schemeClr val="tx1"/>
                </a:solidFill>
                <a:latin typeface="Arial" panose="020B0604020202020204" pitchFamily="34" charset="0"/>
                <a:ea typeface="宋体" panose="02010600030101010101" pitchFamily="2" charset="-122"/>
              </a:defRPr>
            </a:lvl1pPr>
            <a:lvl2pPr eaLnBrk="0" hangingPunct="0" indent="-285750" marL="742950">
              <a:defRPr sz="2400">
                <a:solidFill>
                  <a:schemeClr val="tx1"/>
                </a:solidFill>
                <a:latin typeface="Arial" panose="020B0604020202020204" pitchFamily="34" charset="0"/>
                <a:ea typeface="宋体" panose="02010600030101010101" pitchFamily="2" charset="-122"/>
              </a:defRPr>
            </a:lvl2pPr>
            <a:lvl3pPr eaLnBrk="0" hangingPunct="0" indent="-228600" marL="1143000">
              <a:defRPr sz="2400">
                <a:solidFill>
                  <a:schemeClr val="tx1"/>
                </a:solidFill>
                <a:latin typeface="Arial" panose="020B0604020202020204" pitchFamily="34" charset="0"/>
                <a:ea typeface="宋体" panose="02010600030101010101" pitchFamily="2" charset="-122"/>
              </a:defRPr>
            </a:lvl3pPr>
            <a:lvl4pPr eaLnBrk="0" hangingPunct="0" indent="-228600" marL="1600200">
              <a:defRPr sz="2400">
                <a:solidFill>
                  <a:schemeClr val="tx1"/>
                </a:solidFill>
                <a:latin typeface="Arial" panose="020B0604020202020204" pitchFamily="34" charset="0"/>
                <a:ea typeface="宋体" panose="02010600030101010101" pitchFamily="2" charset="-122"/>
              </a:defRPr>
            </a:lvl4pPr>
            <a:lvl5pPr eaLnBrk="0" hangingPunct="0" indent="-228600" marL="2057400">
              <a:defRPr sz="2400">
                <a:solidFill>
                  <a:schemeClr val="tx1"/>
                </a:solidFill>
                <a:latin typeface="Arial" panose="020B0604020202020204" pitchFamily="34" charset="0"/>
                <a:ea typeface="宋体" panose="02010600030101010101" pitchFamily="2" charset="-122"/>
              </a:defRPr>
            </a:lvl5pPr>
            <a:lvl6pPr eaLnBrk="0" fontAlgn="base" hangingPunct="0" indent="-228600" marL="251460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eaLnBrk="0" fontAlgn="base" hangingPunct="0" indent="-228600" marL="297180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eaLnBrk="0" fontAlgn="base" hangingPunct="0" indent="-228600" marL="342900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eaLnBrk="0" fontAlgn="base" hangingPunct="0" indent="-228600" marL="388620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indent="0" marL="0">
              <a:lnSpc>
                <a:spcPct val="150000"/>
              </a:lnSpc>
            </a:pPr>
            <a:r>
              <a:rPr altLang="zh-CN" dirty="0" lang="en-US">
                <a:latin typeface="+mn-ea"/>
              </a:rPr>
              <a:t>《</a:t>
            </a:r>
            <a:r>
              <a:rPr altLang="en-US" dirty="0" lang="zh-CN">
                <a:latin typeface="+mn-ea"/>
              </a:rPr>
              <a:t>特种设备使用管理规则</a:t>
            </a:r>
            <a:r>
              <a:rPr altLang="zh-CN" dirty="0" lang="en-US">
                <a:latin typeface="+mn-ea"/>
              </a:rPr>
              <a:t>》2.4.4.1 </a:t>
            </a:r>
            <a:r>
              <a:rPr altLang="en-US" dirty="0" lang="zh-CN">
                <a:latin typeface="+mn-ea"/>
              </a:rPr>
              <a:t>作业人员职责</a:t>
            </a:r>
            <a:endParaRPr altLang="zh-CN" dirty="0" lang="en-US">
              <a:latin typeface="+mn-ea"/>
            </a:endParaRPr>
          </a:p>
          <a:p>
            <a:pPr eaLnBrk="1" hangingPunct="1" indent="0" marL="0">
              <a:lnSpc>
                <a:spcPct val="150000"/>
              </a:lnSpc>
            </a:pPr>
            <a:r>
              <a:rPr altLang="en-US" dirty="0" lang="zh-CN">
                <a:latin typeface="黑体" pitchFamily="49" charset="-122"/>
                <a:ea typeface="黑体" pitchFamily="49" charset="-122"/>
              </a:rPr>
              <a:t>特种设备作业人员应当取得相应的特种设备作业人员资格证书。</a:t>
            </a:r>
            <a:endParaRPr altLang="zh-CN" dirty="0" lang="en-US">
              <a:latin typeface="黑体" pitchFamily="49" charset="-122"/>
              <a:ea typeface="黑体" pitchFamily="49" charset="-122"/>
            </a:endParaRPr>
          </a:p>
          <a:p>
            <a:pPr eaLnBrk="1" hangingPunct="1" indent="0" marL="0">
              <a:lnSpc>
                <a:spcPct val="150000"/>
              </a:lnSpc>
            </a:pPr>
            <a:endParaRPr altLang="zh-CN" dirty="0" lang="en-US">
              <a:latin typeface="黑体" pitchFamily="49" charset="-122"/>
              <a:ea typeface="黑体" pitchFamily="49" charset="-122"/>
            </a:endParaRPr>
          </a:p>
          <a:p>
            <a:pPr eaLnBrk="1" hangingPunct="1" indent="0" marL="0">
              <a:lnSpc>
                <a:spcPct val="150000"/>
              </a:lnSpc>
            </a:pPr>
            <a:r>
              <a:rPr altLang="zh-CN" dirty="0" lang="en-US">
                <a:latin typeface="+mn-ea"/>
              </a:rPr>
              <a:t>《</a:t>
            </a:r>
            <a:r>
              <a:rPr altLang="en-US" dirty="0" lang="zh-CN">
                <a:latin typeface="+mn-ea"/>
              </a:rPr>
              <a:t>特种设备使用管理规则</a:t>
            </a:r>
            <a:r>
              <a:rPr altLang="zh-CN" dirty="0" lang="en-US">
                <a:latin typeface="+mn-ea"/>
              </a:rPr>
              <a:t>》2.4.4.2 </a:t>
            </a:r>
            <a:r>
              <a:rPr altLang="en-US" dirty="0" lang="zh-CN">
                <a:latin typeface="+mn-ea"/>
              </a:rPr>
              <a:t>作业人员配备</a:t>
            </a:r>
            <a:endParaRPr altLang="zh-CN" dirty="0" lang="en-US">
              <a:latin typeface="+mn-ea"/>
            </a:endParaRPr>
          </a:p>
          <a:p>
            <a:pPr eaLnBrk="1" hangingPunct="1" indent="0" marL="0">
              <a:lnSpc>
                <a:spcPct val="150000"/>
              </a:lnSpc>
            </a:pPr>
            <a:r>
              <a:rPr altLang="en-US" dirty="0" lang="zh-CN">
                <a:latin typeface="黑体" pitchFamily="49" charset="-122"/>
                <a:ea typeface="黑体" pitchFamily="49" charset="-122"/>
              </a:rPr>
              <a:t>特种设备使用单位应当根据本单位特种设备数量、特性等配备相应持证的特种设备作业人员，并且在使用特种设备时应当保证每班至少有一名持证的作业人员在岗。</a:t>
            </a:r>
            <a:endParaRPr altLang="zh-CN" dirty="0" lang="en-US">
              <a:latin typeface="黑体" pitchFamily="49" charset="-122"/>
              <a:ea typeface="黑体" pitchFamily="49" charset="-122"/>
            </a:endParaRPr>
          </a:p>
          <a:p>
            <a:pPr eaLnBrk="1" hangingPunct="1" indent="0" marL="0">
              <a:lnSpc>
                <a:spcPct val="150000"/>
              </a:lnSpc>
            </a:pPr>
            <a:endParaRPr altLang="en-US" dirty="0" sz="1800" lang="zh-CN">
              <a:latin typeface="黑体" pitchFamily="49" charset="-122"/>
              <a:ea typeface="黑体" pitchFamily="49" charset="-122"/>
            </a:endParaRPr>
          </a:p>
          <a:p>
            <a:pPr eaLnBrk="1" hangingPunct="1" indent="0" marL="0">
              <a:lnSpc>
                <a:spcPct val="150000"/>
              </a:lnSpc>
            </a:pPr>
            <a:endParaRPr altLang="zh-CN" dirty="0" sz="1800" lang="en-US">
              <a:latin typeface="黑体" pitchFamily="49" charset="-122"/>
              <a:ea typeface="黑体" pitchFamily="49" charset="-122"/>
            </a:endParaRPr>
          </a:p>
          <a:p>
            <a:pPr eaLnBrk="1" hangingPunct="1" indent="0" marL="0">
              <a:lnSpc>
                <a:spcPct val="150000"/>
              </a:lnSpc>
            </a:pPr>
            <a:endParaRPr altLang="zh-CN" dirty="0" sz="1800" lang="en-US">
              <a:latin typeface="黑体" pitchFamily="49" charset="-122"/>
              <a:ea typeface="黑体" pitchFamily="49" charset="-122"/>
            </a:endParaRPr>
          </a:p>
        </p:txBody>
      </p:sp>
      <p:sp>
        <p:nvSpPr>
          <p:cNvPr id="1049793" name="TextBox 23"/>
          <p:cNvSpPr txBox="1"/>
          <p:nvPr/>
        </p:nvSpPr>
        <p:spPr>
          <a:xfrm>
            <a:off x="2241768" y="381294"/>
            <a:ext cx="4881400" cy="523305"/>
          </a:xfrm>
          <a:prstGeom prst="rect"/>
          <a:noFill/>
          <a:ln>
            <a:noFill/>
          </a:ln>
        </p:spPr>
        <p:txBody>
          <a:bodyPr anchor="ctr" anchorCtr="0" bIns="45713" compatLnSpc="1" lIns="91425" numCol="1" rIns="91425" rtlCol="0" tIns="45713" vert="horz" wrap="square">
            <a:spAutoFit/>
          </a:bodyPr>
          <a:lstStyle>
            <a:lvl1pPr>
              <a:defRPr b="1" sz="2800">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fontAlgn="base" marL="457200">
              <a:spcBef>
                <a:spcPct val="0"/>
              </a:spcBef>
              <a:spcAft>
                <a:spcPct val="0"/>
              </a:spcAft>
              <a:defRPr sz="2400">
                <a:solidFill>
                  <a:schemeClr val="tx2"/>
                </a:solidFill>
                <a:ea typeface="微软雅黑" panose="020B0503020204020204" pitchFamily="34" charset="-122"/>
              </a:defRPr>
            </a:lvl6pPr>
            <a:lvl7pPr fontAlgn="base" marL="914400">
              <a:spcBef>
                <a:spcPct val="0"/>
              </a:spcBef>
              <a:spcAft>
                <a:spcPct val="0"/>
              </a:spcAft>
              <a:defRPr sz="2400">
                <a:solidFill>
                  <a:schemeClr val="tx2"/>
                </a:solidFill>
                <a:ea typeface="微软雅黑" panose="020B0503020204020204" pitchFamily="34" charset="-122"/>
              </a:defRPr>
            </a:lvl7pPr>
            <a:lvl8pPr fontAlgn="base" marL="1371600">
              <a:spcBef>
                <a:spcPct val="0"/>
              </a:spcBef>
              <a:spcAft>
                <a:spcPct val="0"/>
              </a:spcAft>
              <a:defRPr sz="2400">
                <a:solidFill>
                  <a:schemeClr val="tx2"/>
                </a:solidFill>
                <a:ea typeface="微软雅黑" panose="020B0503020204020204" pitchFamily="34" charset="-122"/>
              </a:defRPr>
            </a:lvl8pPr>
            <a:lvl9pPr fontAlgn="base" marL="1828800">
              <a:spcBef>
                <a:spcPct val="0"/>
              </a:spcBef>
              <a:spcAft>
                <a:spcPct val="0"/>
              </a:spcAft>
              <a:defRPr sz="2400">
                <a:solidFill>
                  <a:schemeClr val="tx2"/>
                </a:solidFill>
                <a:ea typeface="微软雅黑" panose="020B0503020204020204" pitchFamily="34" charset="-122"/>
              </a:defRPr>
            </a:lvl9pPr>
          </a:lstStyle>
          <a:p>
            <a:pPr defTabSz="914217"/>
            <a:r>
              <a:rPr altLang="en-US" dirty="0" sz="2801" kern="0" lang="zh-CN">
                <a:solidFill>
                  <a:schemeClr val="tx1">
                    <a:lumMod val="65000"/>
                    <a:lumOff val="35000"/>
                  </a:schemeClr>
                </a:solidFill>
                <a:latin typeface="微软雅黑" panose="020B0503020204020204" pitchFamily="34" charset="-122"/>
                <a:ea typeface="微软雅黑" panose="020B0503020204020204" pitchFamily="34" charset="-122"/>
              </a:rPr>
              <a:t>二、特种设备使用管理要求</a:t>
            </a:r>
          </a:p>
        </p:txBody>
      </p:sp>
      <p:grpSp>
        <p:nvGrpSpPr>
          <p:cNvPr id="312" name="组合 4"/>
          <p:cNvGrpSpPr/>
          <p:nvPr/>
        </p:nvGrpSpPr>
        <p:grpSpPr>
          <a:xfrm>
            <a:off x="380038" y="442944"/>
            <a:ext cx="1735402" cy="428158"/>
            <a:chOff x="157476" y="152440"/>
            <a:chExt cx="2474408" cy="847436"/>
          </a:xfrm>
        </p:grpSpPr>
        <p:sp>
          <p:nvSpPr>
            <p:cNvPr id="1049794" name="Freeform 24"/>
            <p:cNvSpPr/>
            <p:nvPr/>
          </p:nvSpPr>
          <p:spPr>
            <a:xfrm>
              <a:off x="1332597" y="152440"/>
              <a:ext cx="1299287" cy="847436"/>
            </a:xfrm>
            <a:custGeom>
              <a:avLst/>
              <a:ahLst/>
              <a:cxnLst>
                <a:cxn ang="0">
                  <a:pos x="448270" y="0"/>
                </a:cxn>
                <a:cxn ang="0">
                  <a:pos x="2349604" y="0"/>
                </a:cxn>
                <a:cxn ang="0">
                  <a:pos x="2374000" y="55145"/>
                </a:cxn>
                <a:cxn ang="0">
                  <a:pos x="1989769" y="1497335"/>
                </a:cxn>
                <a:cxn ang="0">
                  <a:pos x="1934879" y="1553246"/>
                </a:cxn>
                <a:cxn ang="0">
                  <a:pos x="33544" y="1553246"/>
                </a:cxn>
                <a:cxn ang="0">
                  <a:pos x="8386" y="1497335"/>
                </a:cxn>
                <a:cxn ang="0">
                  <a:pos x="393380" y="55145"/>
                </a:cxn>
                <a:cxn ang="0">
                  <a:pos x="448270" y="0"/>
                </a:cxn>
              </a:cxnLst>
              <a:rect l="0" t="0" r="0" b="0"/>
              <a:pathLst>
                <a:path w="3125" h="2028">
                  <a:moveTo>
                    <a:pt x="588" y="0"/>
                  </a:moveTo>
                  <a:lnTo>
                    <a:pt x="3082" y="0"/>
                  </a:lnTo>
                  <a:cubicBezTo>
                    <a:pt x="3110" y="0"/>
                    <a:pt x="3125" y="32"/>
                    <a:pt x="3114" y="72"/>
                  </a:cubicBezTo>
                  <a:lnTo>
                    <a:pt x="2610" y="1955"/>
                  </a:lnTo>
                  <a:cubicBezTo>
                    <a:pt x="2599" y="1995"/>
                    <a:pt x="2567" y="2028"/>
                    <a:pt x="2538" y="2028"/>
                  </a:cubicBezTo>
                  <a:lnTo>
                    <a:pt x="44" y="2028"/>
                  </a:lnTo>
                  <a:cubicBezTo>
                    <a:pt x="15" y="2028"/>
                    <a:pt x="0" y="1995"/>
                    <a:pt x="11" y="1955"/>
                  </a:cubicBezTo>
                  <a:lnTo>
                    <a:pt x="516" y="72"/>
                  </a:lnTo>
                  <a:cubicBezTo>
                    <a:pt x="527" y="32"/>
                    <a:pt x="559" y="0"/>
                    <a:pt x="588" y="0"/>
                  </a:cubicBezTo>
                  <a:close/>
                </a:path>
              </a:pathLst>
            </a:custGeom>
            <a:solidFill>
              <a:srgbClr val="4BAF32"/>
            </a:solidFill>
            <a:ln w="9525">
              <a:noFill/>
            </a:ln>
          </p:spPr>
          <p:txBody>
            <a:bodyPr/>
            <a:p>
              <a:endParaRPr altLang="en-US" dirty="0" sz="1400" lang="zh-CN">
                <a:ea typeface="微软雅黑" panose="020B0503020204020204" pitchFamily="34" charset="-122"/>
              </a:endParaRPr>
            </a:p>
          </p:txBody>
        </p:sp>
        <p:sp>
          <p:nvSpPr>
            <p:cNvPr id="1049795" name="Freeform 22"/>
            <p:cNvSpPr/>
            <p:nvPr/>
          </p:nvSpPr>
          <p:spPr>
            <a:xfrm>
              <a:off x="157476" y="152440"/>
              <a:ext cx="1298421" cy="846571"/>
            </a:xfrm>
            <a:custGeom>
              <a:avLst/>
              <a:ahLst/>
              <a:cxnLst>
                <a:cxn ang="0">
                  <a:pos x="448114" y="0"/>
                </a:cxn>
                <a:cxn ang="0">
                  <a:pos x="2346501" y="0"/>
                </a:cxn>
                <a:cxn ang="0">
                  <a:pos x="2372412" y="56677"/>
                </a:cxn>
                <a:cxn ang="0">
                  <a:pos x="1988314" y="1496569"/>
                </a:cxn>
                <a:cxn ang="0">
                  <a:pos x="1932681" y="1553246"/>
                </a:cxn>
                <a:cxn ang="0">
                  <a:pos x="33532" y="1553246"/>
                </a:cxn>
                <a:cxn ang="0">
                  <a:pos x="8383" y="1496569"/>
                </a:cxn>
                <a:cxn ang="0">
                  <a:pos x="392481" y="56677"/>
                </a:cxn>
                <a:cxn ang="0">
                  <a:pos x="448114" y="0"/>
                </a:cxn>
              </a:cxnLst>
              <a:rect l="0" t="0" r="0" b="0"/>
              <a:pathLst>
                <a:path w="3124" h="2028">
                  <a:moveTo>
                    <a:pt x="588" y="0"/>
                  </a:moveTo>
                  <a:lnTo>
                    <a:pt x="3079" y="0"/>
                  </a:lnTo>
                  <a:cubicBezTo>
                    <a:pt x="3109" y="0"/>
                    <a:pt x="3124" y="33"/>
                    <a:pt x="3113" y="74"/>
                  </a:cubicBezTo>
                  <a:lnTo>
                    <a:pt x="2609" y="1954"/>
                  </a:lnTo>
                  <a:cubicBezTo>
                    <a:pt x="2598" y="1994"/>
                    <a:pt x="2565" y="2028"/>
                    <a:pt x="2536" y="2028"/>
                  </a:cubicBezTo>
                  <a:lnTo>
                    <a:pt x="44" y="2028"/>
                  </a:lnTo>
                  <a:cubicBezTo>
                    <a:pt x="15" y="2028"/>
                    <a:pt x="0" y="1994"/>
                    <a:pt x="11" y="1954"/>
                  </a:cubicBezTo>
                  <a:lnTo>
                    <a:pt x="515" y="74"/>
                  </a:lnTo>
                  <a:cubicBezTo>
                    <a:pt x="526" y="33"/>
                    <a:pt x="559" y="0"/>
                    <a:pt x="588" y="0"/>
                  </a:cubicBezTo>
                  <a:close/>
                </a:path>
              </a:pathLst>
            </a:custGeom>
            <a:solidFill>
              <a:srgbClr val="004B7D"/>
            </a:solidFill>
            <a:ln w="9525">
              <a:noFill/>
            </a:ln>
          </p:spPr>
          <p:txBody>
            <a:bodyPr/>
            <a:p>
              <a:endParaRPr altLang="en-US" dirty="0" sz="1400" lang="zh-CN">
                <a:ea typeface="微软雅黑" panose="020B0503020204020204" pitchFamily="34" charset="-122"/>
              </a:endParaRPr>
            </a:p>
          </p:txBody>
        </p:sp>
      </p:grpSp>
      <p:sp>
        <p:nvSpPr>
          <p:cNvPr id="1049796" name="Freeform 29"/>
          <p:cNvSpPr/>
          <p:nvPr/>
        </p:nvSpPr>
        <p:spPr>
          <a:xfrm>
            <a:off x="1531888" y="576044"/>
            <a:ext cx="259717" cy="197584"/>
          </a:xfrm>
          <a:custGeom>
            <a:avLst/>
            <a:ahLst/>
            <a:cxnLst>
              <a:cxn ang="0">
                <a:pos x="663631" y="247672"/>
              </a:cxn>
              <a:cxn ang="0">
                <a:pos x="593534" y="318216"/>
              </a:cxn>
              <a:cxn ang="0">
                <a:pos x="406103" y="506078"/>
              </a:cxn>
              <a:cxn ang="0">
                <a:pos x="266671" y="506078"/>
              </a:cxn>
              <a:cxn ang="0">
                <a:pos x="473913" y="297513"/>
              </a:cxn>
              <a:cxn ang="0">
                <a:pos x="0" y="297513"/>
              </a:cxn>
              <a:cxn ang="0">
                <a:pos x="0" y="197830"/>
              </a:cxn>
              <a:cxn ang="0">
                <a:pos x="473913" y="197830"/>
              </a:cxn>
              <a:cxn ang="0">
                <a:pos x="278100" y="0"/>
              </a:cxn>
              <a:cxn ang="0">
                <a:pos x="417531" y="0"/>
              </a:cxn>
              <a:cxn ang="0">
                <a:pos x="593534" y="177127"/>
              </a:cxn>
              <a:cxn ang="0">
                <a:pos x="663631" y="247672"/>
              </a:cxn>
            </a:cxnLst>
            <a:rect l="0" t="0" r="0" b="0"/>
            <a:pathLst>
              <a:path w="871" h="660">
                <a:moveTo>
                  <a:pt x="871" y="323"/>
                </a:moveTo>
                <a:lnTo>
                  <a:pt x="779" y="415"/>
                </a:lnTo>
                <a:lnTo>
                  <a:pt x="533" y="660"/>
                </a:lnTo>
                <a:lnTo>
                  <a:pt x="350" y="660"/>
                </a:lnTo>
                <a:lnTo>
                  <a:pt x="622" y="388"/>
                </a:lnTo>
                <a:lnTo>
                  <a:pt x="0" y="388"/>
                </a:lnTo>
                <a:lnTo>
                  <a:pt x="0" y="258"/>
                </a:lnTo>
                <a:lnTo>
                  <a:pt x="622" y="258"/>
                </a:lnTo>
                <a:lnTo>
                  <a:pt x="365" y="0"/>
                </a:lnTo>
                <a:lnTo>
                  <a:pt x="548" y="0"/>
                </a:lnTo>
                <a:lnTo>
                  <a:pt x="779" y="231"/>
                </a:lnTo>
                <a:lnTo>
                  <a:pt x="871" y="323"/>
                </a:lnTo>
                <a:close/>
              </a:path>
            </a:pathLst>
          </a:custGeom>
          <a:solidFill>
            <a:srgbClr val="FFFFFF"/>
          </a:solidFill>
          <a:ln w="9525">
            <a:noFill/>
          </a:ln>
        </p:spPr>
        <p:txBody>
          <a:bodyPr/>
          <a:p>
            <a:endParaRPr altLang="en-US" dirty="0" sz="1400" lang="zh-CN">
              <a:ea typeface="微软雅黑" panose="020B0503020204020204" pitchFamily="34" charset="-122"/>
            </a:endParaRPr>
          </a:p>
        </p:txBody>
      </p:sp>
      <p:sp>
        <p:nvSpPr>
          <p:cNvPr id="1049797" name="TextBox 23"/>
          <p:cNvSpPr txBox="1"/>
          <p:nvPr/>
        </p:nvSpPr>
        <p:spPr>
          <a:xfrm>
            <a:off x="495546" y="519542"/>
            <a:ext cx="877779" cy="307811"/>
          </a:xfrm>
          <a:prstGeom prst="rect"/>
          <a:noFill/>
          <a:ln>
            <a:noFill/>
          </a:ln>
        </p:spPr>
        <p:txBody>
          <a:bodyPr anchor="ctr" anchorCtr="0" bIns="45713" compatLnSpc="1" lIns="91425" numCol="1" rIns="91425" rtlCol="0" tIns="45713" vert="horz" wrap="square">
            <a:spAutoFit/>
          </a:bodyPr>
          <a:lstStyle>
            <a:lvl1pPr>
              <a:defRPr b="1" sz="2800">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fontAlgn="base" marL="457200">
              <a:spcBef>
                <a:spcPct val="0"/>
              </a:spcBef>
              <a:spcAft>
                <a:spcPct val="0"/>
              </a:spcAft>
              <a:defRPr sz="2400">
                <a:solidFill>
                  <a:schemeClr val="tx2"/>
                </a:solidFill>
                <a:ea typeface="微软雅黑" panose="020B0503020204020204" pitchFamily="34" charset="-122"/>
              </a:defRPr>
            </a:lvl6pPr>
            <a:lvl7pPr fontAlgn="base" marL="914400">
              <a:spcBef>
                <a:spcPct val="0"/>
              </a:spcBef>
              <a:spcAft>
                <a:spcPct val="0"/>
              </a:spcAft>
              <a:defRPr sz="2400">
                <a:solidFill>
                  <a:schemeClr val="tx2"/>
                </a:solidFill>
                <a:ea typeface="微软雅黑" panose="020B0503020204020204" pitchFamily="34" charset="-122"/>
              </a:defRPr>
            </a:lvl7pPr>
            <a:lvl8pPr fontAlgn="base" marL="1371600">
              <a:spcBef>
                <a:spcPct val="0"/>
              </a:spcBef>
              <a:spcAft>
                <a:spcPct val="0"/>
              </a:spcAft>
              <a:defRPr sz="2400">
                <a:solidFill>
                  <a:schemeClr val="tx2"/>
                </a:solidFill>
                <a:ea typeface="微软雅黑" panose="020B0503020204020204" pitchFamily="34" charset="-122"/>
              </a:defRPr>
            </a:lvl8pPr>
            <a:lvl9pPr fontAlgn="base" marL="1828800">
              <a:spcBef>
                <a:spcPct val="0"/>
              </a:spcBef>
              <a:spcAft>
                <a:spcPct val="0"/>
              </a:spcAft>
              <a:defRPr sz="2400">
                <a:solidFill>
                  <a:schemeClr val="tx2"/>
                </a:solidFill>
                <a:ea typeface="微软雅黑" panose="020B0503020204020204" pitchFamily="34" charset="-122"/>
              </a:defRPr>
            </a:lvl9pPr>
          </a:lstStyle>
          <a:p>
            <a:pPr defTabSz="914217"/>
            <a:r>
              <a:rPr altLang="zh-CN" dirty="0" sz="1400" kern="0" lang="en-US">
                <a:solidFill>
                  <a:srgbClr val="FFFFFF"/>
                </a:solidFill>
                <a:latin typeface="微软雅黑" panose="020B0503020204020204" pitchFamily="34" charset="-122"/>
                <a:ea typeface="微软雅黑" panose="020B0503020204020204" pitchFamily="34" charset="-122"/>
              </a:rPr>
              <a:t>LOGO</a:t>
            </a:r>
            <a:endParaRPr altLang="en-US" dirty="0" sz="1400" kern="0" lang="zh-CN">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314" name=""/>
        <p:cNvGrpSpPr/>
        <p:nvPr/>
      </p:nvGrpSpPr>
      <p:grpSpPr>
        <a:xfrm>
          <a:off x="0" y="0"/>
          <a:ext cx="0" cy="0"/>
          <a:chOff x="0" y="0"/>
          <a:chExt cx="0" cy="0"/>
        </a:xfrm>
      </p:grpSpPr>
      <p:sp>
        <p:nvSpPr>
          <p:cNvPr id="1049802" name="Rectangle 4"/>
          <p:cNvSpPr>
            <a:spLocks noChangeArrowheads="1"/>
          </p:cNvSpPr>
          <p:nvPr/>
        </p:nvSpPr>
        <p:spPr bwMode="auto">
          <a:xfrm>
            <a:off x="626567" y="904025"/>
            <a:ext cx="11187015" cy="1570023"/>
          </a:xfrm>
          <a:prstGeom prst="rect"/>
          <a:noFill/>
          <a:ln w="9525">
            <a:noFill/>
            <a:miter lim="800000"/>
            <a:headEnd/>
            <a:tailEnd/>
          </a:ln>
          <a:effectLst>
            <a:prstShdw prst="shdw17" dir="2700000" dist="17961">
              <a:schemeClr val="accent1">
                <a:gamma/>
                <a:shade val="60000"/>
                <a:invGamma/>
              </a:schemeClr>
            </a:prstShdw>
          </a:effectLst>
        </p:spPr>
        <p:txBody>
          <a:bodyPr wrap="square">
            <a:spAutoFit/>
          </a:bodyPr>
          <a:p>
            <a:r>
              <a:rPr altLang="en-US" dirty="0" lang="zh-CN"/>
              <a:t>市场监管总局关于特种设备行政许可有关事项的公告（</a:t>
            </a:r>
            <a:r>
              <a:rPr altLang="zh-CN" dirty="0" lang="en-US"/>
              <a:t>2019</a:t>
            </a:r>
            <a:r>
              <a:rPr altLang="en-US" dirty="0" lang="zh-CN"/>
              <a:t>年第</a:t>
            </a:r>
            <a:r>
              <a:rPr altLang="zh-CN" dirty="0" lang="en-US"/>
              <a:t>3</a:t>
            </a:r>
            <a:r>
              <a:rPr altLang="en-US" dirty="0" lang="zh-CN"/>
              <a:t>号）</a:t>
            </a:r>
            <a:endParaRPr altLang="zh-CN" dirty="0" lang="en-US"/>
          </a:p>
          <a:p>
            <a:endParaRPr altLang="zh-CN" dirty="0" lang="en-US"/>
          </a:p>
          <a:p>
            <a:r>
              <a:rPr altLang="en-US" dirty="0" lang="zh-CN"/>
              <a:t>对特种设备作业人员资格认定项目进行了精简整合，制定了</a:t>
            </a:r>
            <a:r>
              <a:rPr altLang="zh-CN" dirty="0" lang="en-US"/>
              <a:t>《</a:t>
            </a:r>
            <a:r>
              <a:rPr altLang="en-US" dirty="0" lang="zh-CN"/>
              <a:t>特种设备作业人员资格认定分类与项目</a:t>
            </a:r>
            <a:r>
              <a:rPr altLang="zh-CN" dirty="0" lang="en-US"/>
              <a:t>》</a:t>
            </a:r>
            <a:r>
              <a:rPr altLang="en-US" dirty="0" lang="zh-CN"/>
              <a:t>，自</a:t>
            </a:r>
            <a:r>
              <a:rPr altLang="zh-CN" dirty="0" lang="en-US"/>
              <a:t>2019</a:t>
            </a:r>
            <a:r>
              <a:rPr altLang="en-US" dirty="0" lang="zh-CN"/>
              <a:t>年</a:t>
            </a:r>
            <a:r>
              <a:rPr altLang="zh-CN" dirty="0" lang="en-US"/>
              <a:t>6</a:t>
            </a:r>
            <a:r>
              <a:rPr altLang="en-US" dirty="0" lang="zh-CN"/>
              <a:t>月</a:t>
            </a:r>
            <a:r>
              <a:rPr altLang="zh-CN" dirty="0" lang="en-US"/>
              <a:t>1</a:t>
            </a:r>
            <a:r>
              <a:rPr altLang="en-US" dirty="0" lang="zh-CN"/>
              <a:t>日起实施。</a:t>
            </a:r>
            <a:endParaRPr altLang="zh-CN" dirty="0" lang="en-US"/>
          </a:p>
        </p:txBody>
      </p:sp>
      <p:graphicFrame>
        <p:nvGraphicFramePr>
          <p:cNvPr id="4194307" name="Group 69"/>
          <p:cNvGraphicFramePr>
            <a:graphicFrameLocks noGrp="1"/>
          </p:cNvGraphicFramePr>
          <p:nvPr>
            <p:ph/>
          </p:nvPr>
        </p:nvGraphicFramePr>
        <p:xfrm>
          <a:off x="1204198" y="2456224"/>
          <a:ext cx="8928161" cy="4403364"/>
        </p:xfrm>
        <a:graphic>
          <a:graphicData uri="http://schemas.openxmlformats.org/drawingml/2006/table">
            <a:tbl>
              <a:tblPr/>
              <a:tblGrid>
                <a:gridCol w="792646"/>
                <a:gridCol w="4924862"/>
                <a:gridCol w="2586989"/>
                <a:gridCol w="623664"/>
              </a:tblGrid>
              <a:tr h="788310">
                <a:tc>
                  <a:txBody>
                    <a:bodyPr/>
                    <a:p>
                      <a:pPr algn="ctr" defTabSz="914400" eaLnBrk="1" fontAlgn="base" hangingPunct="1" indent="0" latinLnBrk="0" lvl="0" marL="0" marR="0" rtl="0">
                        <a:lnSpc>
                          <a:spcPts val="1600"/>
                        </a:lnSpc>
                        <a:spcBef>
                          <a:spcPct val="0"/>
                        </a:spcBef>
                        <a:spcAft>
                          <a:spcPct val="0"/>
                        </a:spcAft>
                        <a:buClrTx/>
                        <a:buSzTx/>
                        <a:buFontTx/>
                        <a:buNone/>
                      </a:pPr>
                      <a:r>
                        <a:rPr altLang="en-US" baseline="0" b="1" cap="none" dirty="0" sz="1400" i="0" kumimoji="0" lang="zh-CN" normalizeH="0" strike="noStrike" u="none">
                          <a:ln>
                            <a:noFill/>
                          </a:ln>
                          <a:solidFill>
                            <a:srgbClr val="FFFFFF"/>
                          </a:solidFill>
                          <a:effectLst/>
                          <a:latin typeface="Constantia" pitchFamily="18" charset="0"/>
                          <a:ea typeface="宋体" charset="-122"/>
                        </a:rPr>
                        <a:t>序号</a:t>
                      </a:r>
                      <a:endParaRPr altLang="en-US" baseline="0" b="1" cap="none" dirty="0" sz="1100" i="0" kumimoji="0" lang="zh-CN" normalizeH="0" strike="noStrike" u="none">
                        <a:ln>
                          <a:noFill/>
                        </a:ln>
                        <a:solidFill>
                          <a:srgbClr val="FFFFFF"/>
                        </a:solidFill>
                        <a:effectLst/>
                        <a:latin typeface="Times New Roman" pitchFamily="18" charset="0"/>
                        <a:ea typeface="宋体" charset="-122"/>
                        <a:cs typeface="Times New Roman" pitchFamily="18" charset="0"/>
                      </a:endParaRPr>
                    </a:p>
                  </a:txBody>
                  <a:tcPr marL="56315" marR="563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chemeClr val="accent1"/>
                    </a:solidFill>
                  </a:tcPr>
                </a:tc>
                <a:tc>
                  <a:txBody>
                    <a:bodyPr/>
                    <a:p>
                      <a:pPr algn="ctr" defTabSz="914400" eaLnBrk="1" fontAlgn="base" hangingPunct="1" indent="0" latinLnBrk="0" lvl="0" marL="0" marR="0" rtl="0">
                        <a:lnSpc>
                          <a:spcPts val="1600"/>
                        </a:lnSpc>
                        <a:spcBef>
                          <a:spcPct val="0"/>
                        </a:spcBef>
                        <a:spcAft>
                          <a:spcPct val="0"/>
                        </a:spcAft>
                        <a:buClrTx/>
                        <a:buSzTx/>
                        <a:buFontTx/>
                        <a:buNone/>
                      </a:pPr>
                      <a:r>
                        <a:rPr altLang="en-US" baseline="0" b="1" cap="none" dirty="0" sz="1400" i="0" kumimoji="0" lang="zh-CN" normalizeH="0" strike="noStrike" u="none">
                          <a:ln>
                            <a:noFill/>
                          </a:ln>
                          <a:solidFill>
                            <a:srgbClr val="FFFFFF"/>
                          </a:solidFill>
                          <a:effectLst/>
                          <a:latin typeface="Constantia" pitchFamily="18" charset="0"/>
                          <a:ea typeface="宋体" charset="-122"/>
                        </a:rPr>
                        <a:t>种类</a:t>
                      </a:r>
                      <a:endParaRPr altLang="en-US" baseline="0" b="1" cap="none" dirty="0" sz="1100" i="0" kumimoji="0" lang="zh-CN" normalizeH="0" strike="noStrike" u="none">
                        <a:ln>
                          <a:noFill/>
                        </a:ln>
                        <a:solidFill>
                          <a:srgbClr val="FFFFFF"/>
                        </a:solidFill>
                        <a:effectLst/>
                        <a:latin typeface="Times New Roman" pitchFamily="18" charset="0"/>
                        <a:ea typeface="宋体" charset="-122"/>
                        <a:cs typeface="Times New Roman" pitchFamily="18" charset="0"/>
                      </a:endParaRPr>
                    </a:p>
                  </a:txBody>
                  <a:tcPr marL="56315" marR="563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chemeClr val="accent1"/>
                    </a:solidFill>
                  </a:tcPr>
                </a:tc>
                <a:tc>
                  <a:txBody>
                    <a:bodyPr/>
                    <a:p>
                      <a:pPr algn="ctr" defTabSz="914400" eaLnBrk="1" fontAlgn="base" hangingPunct="1" indent="0" latinLnBrk="0" lvl="0" marL="0" marR="0" rtl="0">
                        <a:lnSpc>
                          <a:spcPts val="1600"/>
                        </a:lnSpc>
                        <a:spcBef>
                          <a:spcPct val="0"/>
                        </a:spcBef>
                        <a:spcAft>
                          <a:spcPct val="0"/>
                        </a:spcAft>
                        <a:buClrTx/>
                        <a:buSzTx/>
                        <a:buFontTx/>
                        <a:buNone/>
                      </a:pPr>
                      <a:r>
                        <a:rPr altLang="en-US" baseline="0" b="1" cap="none" sz="1400" i="0" kumimoji="0" lang="zh-CN" normalizeH="0" strike="noStrike" u="none">
                          <a:ln>
                            <a:noFill/>
                          </a:ln>
                          <a:solidFill>
                            <a:srgbClr val="FFFFFF"/>
                          </a:solidFill>
                          <a:effectLst/>
                          <a:latin typeface="Constantia" pitchFamily="18" charset="0"/>
                          <a:ea typeface="宋体" charset="-122"/>
                        </a:rPr>
                        <a:t>作业项目</a:t>
                      </a:r>
                      <a:endParaRPr altLang="en-US" baseline="0" b="1" cap="none" sz="1100" i="0" kumimoji="0" lang="zh-CN" normalizeH="0" strike="noStrike" u="none">
                        <a:ln>
                          <a:noFill/>
                        </a:ln>
                        <a:solidFill>
                          <a:srgbClr val="FFFFFF"/>
                        </a:solidFill>
                        <a:effectLst/>
                        <a:latin typeface="Times New Roman" pitchFamily="18" charset="0"/>
                        <a:ea typeface="宋体" charset="-122"/>
                        <a:cs typeface="Times New Roman" pitchFamily="18" charset="0"/>
                      </a:endParaRPr>
                    </a:p>
                  </a:txBody>
                  <a:tcPr marL="56315" marR="563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chemeClr val="accent1"/>
                    </a:solidFill>
                  </a:tcPr>
                </a:tc>
                <a:tc>
                  <a:txBody>
                    <a:bodyPr/>
                    <a:p>
                      <a:pPr algn="ctr" defTabSz="914400" eaLnBrk="1" fontAlgn="base" hangingPunct="1" indent="0" latinLnBrk="0" lvl="0" marL="0" marR="0" rtl="0">
                        <a:lnSpc>
                          <a:spcPts val="1600"/>
                        </a:lnSpc>
                        <a:spcBef>
                          <a:spcPct val="0"/>
                        </a:spcBef>
                        <a:spcAft>
                          <a:spcPct val="0"/>
                        </a:spcAft>
                        <a:buClrTx/>
                        <a:buSzTx/>
                        <a:buFontTx/>
                        <a:buNone/>
                      </a:pPr>
                      <a:r>
                        <a:rPr altLang="en-US" baseline="0" b="1" cap="none" sz="1400" i="0" kumimoji="0" lang="zh-CN" normalizeH="0" strike="noStrike" u="none">
                          <a:ln>
                            <a:noFill/>
                          </a:ln>
                          <a:solidFill>
                            <a:srgbClr val="FFFFFF"/>
                          </a:solidFill>
                          <a:effectLst/>
                          <a:latin typeface="Constantia" pitchFamily="18" charset="0"/>
                          <a:ea typeface="宋体" charset="-122"/>
                        </a:rPr>
                        <a:t>项目代号</a:t>
                      </a:r>
                      <a:endParaRPr altLang="en-US" baseline="0" b="1" cap="none" sz="1100" i="0" kumimoji="0" lang="zh-CN" normalizeH="0" strike="noStrike" u="none">
                        <a:ln>
                          <a:noFill/>
                        </a:ln>
                        <a:solidFill>
                          <a:srgbClr val="FFFFFF"/>
                        </a:solidFill>
                        <a:effectLst/>
                        <a:latin typeface="Times New Roman" pitchFamily="18" charset="0"/>
                        <a:ea typeface="宋体" charset="-122"/>
                        <a:cs typeface="Times New Roman" pitchFamily="18" charset="0"/>
                      </a:endParaRPr>
                    </a:p>
                  </a:txBody>
                  <a:tcPr marL="56315" marR="563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chemeClr val="accent1"/>
                    </a:solidFill>
                  </a:tcPr>
                </a:tc>
              </a:tr>
              <a:tr h="255906">
                <a:tc>
                  <a:txBody>
                    <a:bodyPr/>
                    <a:p>
                      <a:pPr algn="ctr" defTabSz="914400" eaLnBrk="1" fontAlgn="base" hangingPunct="1" indent="0" latinLnBrk="0" lvl="0" marL="0" marR="0" rtl="0">
                        <a:lnSpc>
                          <a:spcPts val="1700"/>
                        </a:lnSpc>
                        <a:spcBef>
                          <a:spcPct val="0"/>
                        </a:spcBef>
                        <a:spcAft>
                          <a:spcPct val="0"/>
                        </a:spcAft>
                        <a:buClrTx/>
                        <a:buSzTx/>
                        <a:buFontTx/>
                        <a:buNone/>
                      </a:pPr>
                      <a:r>
                        <a:rPr altLang="zh-CN" baseline="0" b="1" cap="none" sz="2000" i="0" kumimoji="0" lang="en-US" normalizeH="0" strike="noStrike" u="none">
                          <a:ln>
                            <a:noFill/>
                          </a:ln>
                          <a:solidFill>
                            <a:srgbClr val="FFFFFF"/>
                          </a:solidFill>
                          <a:effectLst/>
                          <a:latin typeface="Constantia" pitchFamily="18" charset="0"/>
                          <a:ea typeface="宋体" charset="-122"/>
                        </a:rPr>
                        <a:t>1</a:t>
                      </a:r>
                      <a:endParaRPr altLang="zh-CN" baseline="0" b="1" cap="none" sz="2000" i="0" kumimoji="0" lang="zh-CN" normalizeH="0" strike="noStrike" u="none">
                        <a:ln>
                          <a:noFill/>
                        </a:ln>
                        <a:solidFill>
                          <a:srgbClr val="FFFFFF"/>
                        </a:solidFill>
                        <a:effectLst/>
                        <a:latin typeface="Times New Roman" pitchFamily="18" charset="0"/>
                        <a:ea typeface="宋体" charset="-122"/>
                        <a:cs typeface="Times New Roman" pitchFamily="18" charset="0"/>
                      </a:endParaRPr>
                    </a:p>
                  </a:txBody>
                  <a:tcPr marL="56315" marR="563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chemeClr val="accent1"/>
                    </a:solidFill>
                  </a:tcPr>
                </a:tc>
                <a:tc>
                  <a:txBody>
                    <a:bodyPr/>
                    <a:p>
                      <a:pPr algn="l" defTabSz="914400" eaLnBrk="1" fontAlgn="base" hangingPunct="1" indent="0" latinLnBrk="0" lvl="0" marL="0" marR="0" rtl="0">
                        <a:lnSpc>
                          <a:spcPts val="1700"/>
                        </a:lnSpc>
                        <a:spcBef>
                          <a:spcPct val="0"/>
                        </a:spcBef>
                        <a:spcAft>
                          <a:spcPct val="0"/>
                        </a:spcAft>
                        <a:buClrTx/>
                        <a:buSzTx/>
                        <a:buFontTx/>
                        <a:buNone/>
                      </a:pPr>
                      <a:r>
                        <a:rPr altLang="en-US" baseline="0" b="0" cap="none" dirty="0" sz="1100" i="0" kumimoji="0" lang="zh-CN" normalizeH="0" strike="noStrike" u="none">
                          <a:ln>
                            <a:noFill/>
                          </a:ln>
                          <a:solidFill>
                            <a:srgbClr val="000000"/>
                          </a:solidFill>
                          <a:effectLst/>
                          <a:latin typeface="Constantia" pitchFamily="18" charset="0"/>
                          <a:ea typeface="宋体" charset="-122"/>
                        </a:rPr>
                        <a:t>特种设备安全管理</a:t>
                      </a:r>
                      <a:endParaRPr altLang="en-US" baseline="0" b="0" cap="none" dirty="0" sz="1100" i="0" kumimoji="0" lang="zh-CN" normalizeH="0" strike="noStrike" u="none">
                        <a:ln>
                          <a:noFill/>
                        </a:ln>
                        <a:solidFill>
                          <a:srgbClr val="000000"/>
                        </a:solidFill>
                        <a:effectLst/>
                        <a:latin typeface="Times New Roman" pitchFamily="18" charset="0"/>
                        <a:ea typeface="宋体" charset="-122"/>
                        <a:cs typeface="Times New Roman" pitchFamily="18" charset="0"/>
                      </a:endParaRPr>
                    </a:p>
                  </a:txBody>
                  <a:tcPr marL="56315" marR="563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rgbClr val="CCD5EA"/>
                    </a:solidFill>
                  </a:tcPr>
                </a:tc>
                <a:tc>
                  <a:txBody>
                    <a:bodyPr/>
                    <a:p>
                      <a:pPr algn="l" defTabSz="914400" eaLnBrk="1" fontAlgn="base" hangingPunct="1" indent="0" latinLnBrk="0" lvl="0" marL="0" marR="0" rtl="0">
                        <a:lnSpc>
                          <a:spcPts val="1700"/>
                        </a:lnSpc>
                        <a:spcBef>
                          <a:spcPct val="0"/>
                        </a:spcBef>
                        <a:spcAft>
                          <a:spcPct val="0"/>
                        </a:spcAft>
                        <a:buClrTx/>
                        <a:buSzTx/>
                        <a:buFontTx/>
                        <a:buNone/>
                      </a:pPr>
                      <a:r>
                        <a:rPr altLang="en-US" baseline="0" b="0" cap="none" sz="1100" i="0" kumimoji="0" lang="zh-CN" normalizeH="0" strike="noStrike" u="none">
                          <a:ln>
                            <a:noFill/>
                          </a:ln>
                          <a:solidFill>
                            <a:srgbClr val="000000"/>
                          </a:solidFill>
                          <a:effectLst/>
                          <a:latin typeface="Constantia" pitchFamily="18" charset="0"/>
                          <a:ea typeface="宋体" charset="-122"/>
                        </a:rPr>
                        <a:t>特种设备安全管理</a:t>
                      </a:r>
                      <a:endParaRPr altLang="en-US" baseline="0" b="0" cap="none" sz="1100" i="0" kumimoji="0" lang="zh-CN" normalizeH="0" strike="noStrike" u="none">
                        <a:ln>
                          <a:noFill/>
                        </a:ln>
                        <a:solidFill>
                          <a:srgbClr val="000000"/>
                        </a:solidFill>
                        <a:effectLst/>
                        <a:latin typeface="Times New Roman" pitchFamily="18" charset="0"/>
                        <a:ea typeface="宋体" charset="-122"/>
                        <a:cs typeface="Times New Roman" pitchFamily="18" charset="0"/>
                      </a:endParaRPr>
                    </a:p>
                  </a:txBody>
                  <a:tcPr marL="56315" marR="563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rgbClr val="CCD5EA"/>
                    </a:solidFill>
                  </a:tcPr>
                </a:tc>
                <a:tc>
                  <a:txBody>
                    <a:bodyPr/>
                    <a:p>
                      <a:pPr algn="ctr" defTabSz="914400" eaLnBrk="1" fontAlgn="base" hangingPunct="1" indent="0" latinLnBrk="0" lvl="0" marL="0" marR="0" rtl="0">
                        <a:lnSpc>
                          <a:spcPts val="1700"/>
                        </a:lnSpc>
                        <a:spcBef>
                          <a:spcPct val="0"/>
                        </a:spcBef>
                        <a:spcAft>
                          <a:spcPct val="0"/>
                        </a:spcAft>
                        <a:buClrTx/>
                        <a:buSzTx/>
                        <a:buFontTx/>
                        <a:buNone/>
                      </a:pPr>
                      <a:r>
                        <a:rPr altLang="zh-CN" baseline="0" b="0" cap="none" sz="1100" i="0" kumimoji="0" lang="en-US" normalizeH="0" strike="noStrike" u="none">
                          <a:ln>
                            <a:noFill/>
                          </a:ln>
                          <a:solidFill>
                            <a:srgbClr val="000000"/>
                          </a:solidFill>
                          <a:effectLst/>
                          <a:latin typeface="Constantia" pitchFamily="18" charset="0"/>
                          <a:ea typeface="宋体" charset="-122"/>
                        </a:rPr>
                        <a:t>A</a:t>
                      </a:r>
                      <a:endParaRPr altLang="zh-CN" baseline="0" b="0" cap="none" sz="1100" i="0" kumimoji="0" lang="zh-CN" normalizeH="0" strike="noStrike" u="none">
                        <a:ln>
                          <a:noFill/>
                        </a:ln>
                        <a:solidFill>
                          <a:srgbClr val="000000"/>
                        </a:solidFill>
                        <a:effectLst/>
                        <a:latin typeface="Times New Roman" pitchFamily="18" charset="0"/>
                        <a:ea typeface="宋体" charset="-122"/>
                        <a:cs typeface="Times New Roman" pitchFamily="18" charset="0"/>
                      </a:endParaRPr>
                    </a:p>
                  </a:txBody>
                  <a:tcPr marL="56315" marR="563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rgbClr val="CCD5EA"/>
                    </a:solidFill>
                  </a:tcPr>
                </a:tc>
              </a:tr>
              <a:tr h="305912">
                <a:tc rowSpan="3">
                  <a:txBody>
                    <a:bodyPr/>
                    <a:p>
                      <a:pPr algn="ctr" defTabSz="914400" eaLnBrk="1" fontAlgn="base" hangingPunct="1" indent="0" latinLnBrk="0" lvl="0" marL="0" marR="0" rtl="0">
                        <a:lnSpc>
                          <a:spcPts val="1700"/>
                        </a:lnSpc>
                        <a:spcBef>
                          <a:spcPct val="0"/>
                        </a:spcBef>
                        <a:spcAft>
                          <a:spcPct val="0"/>
                        </a:spcAft>
                        <a:buClrTx/>
                        <a:buSzTx/>
                        <a:buFontTx/>
                        <a:buNone/>
                      </a:pPr>
                      <a:r>
                        <a:rPr altLang="zh-CN" baseline="0" b="1" cap="none" sz="2000" i="0" kumimoji="0" lang="en-US" normalizeH="0" strike="noStrike" u="none">
                          <a:ln>
                            <a:noFill/>
                          </a:ln>
                          <a:solidFill>
                            <a:srgbClr val="FFFFFF"/>
                          </a:solidFill>
                          <a:effectLst/>
                          <a:latin typeface="Constantia" pitchFamily="18" charset="0"/>
                          <a:ea typeface="宋体" charset="-122"/>
                        </a:rPr>
                        <a:t>2</a:t>
                      </a:r>
                      <a:endParaRPr altLang="zh-CN" baseline="0" b="1" cap="none" sz="2000" i="0" kumimoji="0" lang="zh-CN" normalizeH="0" strike="noStrike" u="none">
                        <a:ln>
                          <a:noFill/>
                        </a:ln>
                        <a:solidFill>
                          <a:srgbClr val="FFFFFF"/>
                        </a:solidFill>
                        <a:effectLst/>
                        <a:latin typeface="Times New Roman" pitchFamily="18" charset="0"/>
                        <a:ea typeface="宋体" charset="-122"/>
                        <a:cs typeface="Times New Roman" pitchFamily="18" charset="0"/>
                      </a:endParaRPr>
                    </a:p>
                  </a:txBody>
                  <a:tcPr marL="56315" marR="563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chemeClr val="accent1"/>
                    </a:solidFill>
                  </a:tcPr>
                </a:tc>
                <a:tc rowSpan="3">
                  <a:txBody>
                    <a:bodyPr/>
                    <a:p>
                      <a:pPr algn="l" defTabSz="914400" eaLnBrk="1" fontAlgn="base" hangingPunct="1" indent="0" latinLnBrk="0" lvl="0" marL="0" marR="0" rtl="0">
                        <a:lnSpc>
                          <a:spcPts val="1700"/>
                        </a:lnSpc>
                        <a:spcBef>
                          <a:spcPct val="0"/>
                        </a:spcBef>
                        <a:spcAft>
                          <a:spcPct val="0"/>
                        </a:spcAft>
                        <a:buClrTx/>
                        <a:buSzTx/>
                        <a:buFontTx/>
                        <a:buNone/>
                      </a:pPr>
                      <a:r>
                        <a:rPr altLang="en-US" baseline="0" b="0" cap="none" dirty="0" sz="1100" i="0" kumimoji="0" lang="zh-CN" normalizeH="0" strike="noStrike" u="none">
                          <a:ln>
                            <a:noFill/>
                          </a:ln>
                          <a:solidFill>
                            <a:srgbClr val="000000"/>
                          </a:solidFill>
                          <a:effectLst/>
                          <a:latin typeface="Constantia" pitchFamily="18" charset="0"/>
                          <a:ea typeface="宋体" charset="-122"/>
                        </a:rPr>
                        <a:t>锅炉作业</a:t>
                      </a:r>
                      <a:endParaRPr altLang="en-US" baseline="0" b="0" cap="none" dirty="0" sz="1100" i="0" kumimoji="0" lang="zh-CN" normalizeH="0" strike="noStrike" u="none">
                        <a:ln>
                          <a:noFill/>
                        </a:ln>
                        <a:solidFill>
                          <a:srgbClr val="000000"/>
                        </a:solidFill>
                        <a:effectLst/>
                        <a:latin typeface="Times New Roman" pitchFamily="18" charset="0"/>
                        <a:ea typeface="宋体" charset="-122"/>
                        <a:cs typeface="Times New Roman" pitchFamily="18" charset="0"/>
                      </a:endParaRPr>
                    </a:p>
                  </a:txBody>
                  <a:tcPr marL="56315" marR="563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rgbClr val="E7EBF5"/>
                    </a:solidFill>
                  </a:tcPr>
                </a:tc>
                <a:tc>
                  <a:txBody>
                    <a:bodyPr/>
                    <a:p>
                      <a:pPr algn="l" defTabSz="914400" eaLnBrk="1" fontAlgn="base" hangingPunct="1" indent="0" latinLnBrk="0" lvl="0" marL="0" marR="0" rtl="0">
                        <a:lnSpc>
                          <a:spcPts val="1700"/>
                        </a:lnSpc>
                        <a:spcBef>
                          <a:spcPct val="0"/>
                        </a:spcBef>
                        <a:spcAft>
                          <a:spcPct val="0"/>
                        </a:spcAft>
                        <a:buClrTx/>
                        <a:buSzTx/>
                        <a:buFontTx/>
                        <a:buNone/>
                      </a:pPr>
                      <a:r>
                        <a:rPr altLang="en-US" baseline="0" b="0" cap="none" sz="1100" i="0" kumimoji="0" lang="zh-CN" normalizeH="0" strike="noStrike" u="none">
                          <a:ln>
                            <a:noFill/>
                          </a:ln>
                          <a:solidFill>
                            <a:srgbClr val="000000"/>
                          </a:solidFill>
                          <a:effectLst/>
                          <a:latin typeface="Constantia" pitchFamily="18" charset="0"/>
                          <a:ea typeface="宋体" charset="-122"/>
                        </a:rPr>
                        <a:t>工业锅炉司炉</a:t>
                      </a:r>
                      <a:endParaRPr altLang="en-US" baseline="0" b="0" cap="none" sz="1100" i="0" kumimoji="0" lang="zh-CN" normalizeH="0" strike="noStrike" u="none">
                        <a:ln>
                          <a:noFill/>
                        </a:ln>
                        <a:solidFill>
                          <a:srgbClr val="000000"/>
                        </a:solidFill>
                        <a:effectLst/>
                        <a:latin typeface="Times New Roman" pitchFamily="18" charset="0"/>
                        <a:ea typeface="宋体" charset="-122"/>
                        <a:cs typeface="Times New Roman" pitchFamily="18" charset="0"/>
                      </a:endParaRPr>
                    </a:p>
                  </a:txBody>
                  <a:tcPr marL="56315" marR="563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rgbClr val="E7EBF5"/>
                    </a:solidFill>
                  </a:tcPr>
                </a:tc>
                <a:tc>
                  <a:txBody>
                    <a:bodyPr/>
                    <a:p>
                      <a:pPr algn="ctr" defTabSz="914400" eaLnBrk="1" fontAlgn="base" hangingPunct="1" indent="0" latinLnBrk="0" lvl="0" marL="0" marR="0" rtl="0">
                        <a:lnSpc>
                          <a:spcPts val="1700"/>
                        </a:lnSpc>
                        <a:spcBef>
                          <a:spcPct val="0"/>
                        </a:spcBef>
                        <a:spcAft>
                          <a:spcPct val="0"/>
                        </a:spcAft>
                        <a:buClrTx/>
                        <a:buSzTx/>
                        <a:buFontTx/>
                        <a:buNone/>
                      </a:pPr>
                      <a:r>
                        <a:rPr altLang="zh-CN" baseline="0" b="0" cap="none" sz="1100" i="0" kumimoji="0" lang="en-US" normalizeH="0" strike="noStrike" u="none">
                          <a:ln>
                            <a:noFill/>
                          </a:ln>
                          <a:solidFill>
                            <a:srgbClr val="000000"/>
                          </a:solidFill>
                          <a:effectLst/>
                          <a:latin typeface="Constantia" pitchFamily="18" charset="0"/>
                          <a:ea typeface="宋体" charset="-122"/>
                        </a:rPr>
                        <a:t>G1</a:t>
                      </a:r>
                      <a:endParaRPr altLang="zh-CN" baseline="0" b="0" cap="none" sz="1100" i="0" kumimoji="0" lang="zh-CN" normalizeH="0" strike="noStrike" u="none">
                        <a:ln>
                          <a:noFill/>
                        </a:ln>
                        <a:solidFill>
                          <a:srgbClr val="000000"/>
                        </a:solidFill>
                        <a:effectLst/>
                        <a:latin typeface="Times New Roman" pitchFamily="18" charset="0"/>
                        <a:ea typeface="宋体" charset="-122"/>
                        <a:cs typeface="Times New Roman" pitchFamily="18" charset="0"/>
                      </a:endParaRPr>
                    </a:p>
                  </a:txBody>
                  <a:tcPr marL="56315" marR="563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rgbClr val="E7EBF5"/>
                    </a:solidFill>
                  </a:tcPr>
                </a:tc>
              </a:tr>
              <a:tr h="304441">
                <a:tc vMerge="1">
                  <a:txBody>
                    <a:bodyPr/>
                    <a:p>
                      <a:endParaRPr altLang="en-US" lang="zh-CN"/>
                    </a:p>
                  </a:txBody>
                </a:tc>
                <a:tc vMerge="1">
                  <a:txBody>
                    <a:bodyPr/>
                    <a:p>
                      <a:endParaRPr altLang="en-US" lang="zh-CN"/>
                    </a:p>
                  </a:txBody>
                </a:tc>
                <a:tc>
                  <a:txBody>
                    <a:bodyPr/>
                    <a:p>
                      <a:pPr algn="l" defTabSz="914400" eaLnBrk="1" fontAlgn="base" hangingPunct="1" indent="0" latinLnBrk="0" lvl="0" marL="0" marR="0" rtl="0">
                        <a:lnSpc>
                          <a:spcPts val="1700"/>
                        </a:lnSpc>
                        <a:spcBef>
                          <a:spcPct val="0"/>
                        </a:spcBef>
                        <a:spcAft>
                          <a:spcPct val="0"/>
                        </a:spcAft>
                        <a:buClrTx/>
                        <a:buSzTx/>
                        <a:buFontTx/>
                        <a:buNone/>
                      </a:pPr>
                      <a:r>
                        <a:rPr altLang="en-US" baseline="0" b="0" cap="none" sz="1100" i="0" kumimoji="0" lang="zh-CN" normalizeH="0" strike="noStrike" u="none">
                          <a:ln>
                            <a:noFill/>
                          </a:ln>
                          <a:solidFill>
                            <a:srgbClr val="000000"/>
                          </a:solidFill>
                          <a:effectLst/>
                          <a:latin typeface="Constantia" pitchFamily="18" charset="0"/>
                          <a:ea typeface="宋体" charset="-122"/>
                        </a:rPr>
                        <a:t>电站锅炉司炉（注</a:t>
                      </a:r>
                      <a:r>
                        <a:rPr altLang="zh-CN" baseline="0" b="0" cap="none" sz="1100" i="0" kumimoji="0" lang="en-US" normalizeH="0" strike="noStrike" u="none">
                          <a:ln>
                            <a:noFill/>
                          </a:ln>
                          <a:solidFill>
                            <a:srgbClr val="000000"/>
                          </a:solidFill>
                          <a:effectLst/>
                          <a:latin typeface="Constantia" pitchFamily="18" charset="0"/>
                          <a:ea typeface="宋体" charset="-122"/>
                        </a:rPr>
                        <a:t>1</a:t>
                      </a:r>
                      <a:r>
                        <a:rPr altLang="en-US" baseline="0" b="0" cap="none" sz="1100" i="0" kumimoji="0" lang="zh-CN" normalizeH="0" strike="noStrike" u="none">
                          <a:ln>
                            <a:noFill/>
                          </a:ln>
                          <a:solidFill>
                            <a:srgbClr val="000000"/>
                          </a:solidFill>
                          <a:effectLst/>
                          <a:latin typeface="Constantia" pitchFamily="18" charset="0"/>
                          <a:ea typeface="宋体" charset="-122"/>
                        </a:rPr>
                        <a:t>）</a:t>
                      </a:r>
                      <a:endParaRPr altLang="en-US" baseline="0" b="0" cap="none" sz="1100" i="0" kumimoji="0" lang="zh-CN" normalizeH="0" strike="noStrike" u="none">
                        <a:ln>
                          <a:noFill/>
                        </a:ln>
                        <a:solidFill>
                          <a:srgbClr val="000000"/>
                        </a:solidFill>
                        <a:effectLst/>
                        <a:latin typeface="Times New Roman" pitchFamily="18" charset="0"/>
                        <a:ea typeface="宋体" charset="-122"/>
                        <a:cs typeface="Times New Roman" pitchFamily="18" charset="0"/>
                      </a:endParaRPr>
                    </a:p>
                  </a:txBody>
                  <a:tcPr marL="56315" marR="563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rgbClr val="CCD5EA"/>
                    </a:solidFill>
                  </a:tcPr>
                </a:tc>
                <a:tc>
                  <a:txBody>
                    <a:bodyPr/>
                    <a:p>
                      <a:pPr algn="ctr" defTabSz="914400" eaLnBrk="1" fontAlgn="base" hangingPunct="1" indent="0" latinLnBrk="0" lvl="0" marL="0" marR="0" rtl="0">
                        <a:lnSpc>
                          <a:spcPct val="100000"/>
                        </a:lnSpc>
                        <a:spcBef>
                          <a:spcPct val="0"/>
                        </a:spcBef>
                        <a:spcAft>
                          <a:spcPct val="0"/>
                        </a:spcAft>
                        <a:buClrTx/>
                        <a:buSzTx/>
                        <a:buFontTx/>
                        <a:buNone/>
                      </a:pPr>
                      <a:r>
                        <a:rPr altLang="zh-CN" baseline="0" b="0" cap="none" sz="1100" i="0" kumimoji="0" lang="en-US" normalizeH="0" strike="noStrike" u="none">
                          <a:ln>
                            <a:noFill/>
                          </a:ln>
                          <a:solidFill>
                            <a:srgbClr val="000000"/>
                          </a:solidFill>
                          <a:effectLst/>
                          <a:latin typeface="Constantia" pitchFamily="18" charset="0"/>
                          <a:ea typeface="宋体" charset="-122"/>
                        </a:rPr>
                        <a:t>G2</a:t>
                      </a:r>
                      <a:endParaRPr altLang="zh-CN" baseline="0" b="0" cap="none" sz="1100" i="0" kumimoji="0" lang="zh-CN" normalizeH="0" strike="noStrike" u="none">
                        <a:ln>
                          <a:noFill/>
                        </a:ln>
                        <a:solidFill>
                          <a:srgbClr val="000000"/>
                        </a:solidFill>
                        <a:effectLst/>
                        <a:latin typeface="Times New Roman" pitchFamily="18" charset="0"/>
                        <a:ea typeface="宋体" charset="-122"/>
                        <a:cs typeface="Times New Roman" pitchFamily="18" charset="0"/>
                      </a:endParaRPr>
                    </a:p>
                  </a:txBody>
                  <a:tcPr marL="56315" marR="563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rgbClr val="CCD5EA"/>
                    </a:solidFill>
                  </a:tcPr>
                </a:tc>
              </a:tr>
              <a:tr h="305912">
                <a:tc vMerge="1">
                  <a:txBody>
                    <a:bodyPr/>
                    <a:p>
                      <a:endParaRPr altLang="en-US" lang="zh-CN"/>
                    </a:p>
                  </a:txBody>
                </a:tc>
                <a:tc vMerge="1">
                  <a:txBody>
                    <a:bodyPr/>
                    <a:p>
                      <a:endParaRPr altLang="en-US" lang="zh-CN"/>
                    </a:p>
                  </a:txBody>
                </a:tc>
                <a:tc>
                  <a:txBody>
                    <a:bodyPr/>
                    <a:p>
                      <a:pPr algn="l" defTabSz="914400" eaLnBrk="1" fontAlgn="base" hangingPunct="1" indent="0" latinLnBrk="0" lvl="0" marL="0" marR="0" rtl="0">
                        <a:lnSpc>
                          <a:spcPts val="1700"/>
                        </a:lnSpc>
                        <a:spcBef>
                          <a:spcPct val="0"/>
                        </a:spcBef>
                        <a:spcAft>
                          <a:spcPct val="0"/>
                        </a:spcAft>
                        <a:buClrTx/>
                        <a:buSzTx/>
                        <a:buFontTx/>
                        <a:buNone/>
                      </a:pPr>
                      <a:r>
                        <a:rPr altLang="en-US" baseline="0" b="0" cap="none" sz="1100" i="0" kumimoji="0" lang="zh-CN" normalizeH="0" strike="noStrike" u="none">
                          <a:ln>
                            <a:noFill/>
                          </a:ln>
                          <a:solidFill>
                            <a:srgbClr val="000000"/>
                          </a:solidFill>
                          <a:effectLst/>
                          <a:latin typeface="Constantia" pitchFamily="18" charset="0"/>
                          <a:ea typeface="宋体" charset="-122"/>
                        </a:rPr>
                        <a:t>锅炉水处理</a:t>
                      </a:r>
                      <a:endParaRPr altLang="en-US" baseline="0" b="0" cap="none" sz="1100" i="0" kumimoji="0" lang="zh-CN" normalizeH="0" strike="noStrike" u="none">
                        <a:ln>
                          <a:noFill/>
                        </a:ln>
                        <a:solidFill>
                          <a:srgbClr val="000000"/>
                        </a:solidFill>
                        <a:effectLst/>
                        <a:latin typeface="Times New Roman" pitchFamily="18" charset="0"/>
                        <a:ea typeface="宋体" charset="-122"/>
                        <a:cs typeface="Times New Roman" pitchFamily="18" charset="0"/>
                      </a:endParaRPr>
                    </a:p>
                  </a:txBody>
                  <a:tcPr marL="56315" marR="563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rgbClr val="E7EBF5"/>
                    </a:solidFill>
                  </a:tcPr>
                </a:tc>
                <a:tc>
                  <a:txBody>
                    <a:bodyPr/>
                    <a:p>
                      <a:pPr algn="ctr" defTabSz="914400" eaLnBrk="1" fontAlgn="base" hangingPunct="1" indent="0" latinLnBrk="0" lvl="0" marL="0" marR="0" rtl="0">
                        <a:lnSpc>
                          <a:spcPct val="100000"/>
                        </a:lnSpc>
                        <a:spcBef>
                          <a:spcPct val="0"/>
                        </a:spcBef>
                        <a:spcAft>
                          <a:spcPct val="0"/>
                        </a:spcAft>
                        <a:buClrTx/>
                        <a:buSzTx/>
                        <a:buFontTx/>
                        <a:buNone/>
                      </a:pPr>
                      <a:r>
                        <a:rPr altLang="zh-CN" baseline="0" b="0" cap="none" sz="1100" i="0" kumimoji="0" lang="en-US" normalizeH="0" strike="noStrike" u="none">
                          <a:ln>
                            <a:noFill/>
                          </a:ln>
                          <a:solidFill>
                            <a:srgbClr val="000000"/>
                          </a:solidFill>
                          <a:effectLst/>
                          <a:latin typeface="Constantia" pitchFamily="18" charset="0"/>
                          <a:ea typeface="宋体" charset="-122"/>
                        </a:rPr>
                        <a:t>G3</a:t>
                      </a:r>
                      <a:endParaRPr altLang="zh-CN" baseline="0" b="0" cap="none" sz="1100" i="0" kumimoji="0" lang="zh-CN" normalizeH="0" strike="noStrike" u="none">
                        <a:ln>
                          <a:noFill/>
                        </a:ln>
                        <a:solidFill>
                          <a:srgbClr val="000000"/>
                        </a:solidFill>
                        <a:effectLst/>
                        <a:latin typeface="Times New Roman" pitchFamily="18" charset="0"/>
                        <a:ea typeface="宋体" charset="-122"/>
                        <a:cs typeface="Times New Roman" pitchFamily="18" charset="0"/>
                      </a:endParaRPr>
                    </a:p>
                  </a:txBody>
                  <a:tcPr marL="56315" marR="563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rgbClr val="E7EBF5"/>
                    </a:solidFill>
                  </a:tcPr>
                </a:tc>
              </a:tr>
              <a:tr h="304441">
                <a:tc rowSpan="3">
                  <a:txBody>
                    <a:bodyPr/>
                    <a:p>
                      <a:pPr algn="ctr" defTabSz="914400" eaLnBrk="1" fontAlgn="base" hangingPunct="1" indent="0" latinLnBrk="0" lvl="0" marL="0" marR="0" rtl="0">
                        <a:lnSpc>
                          <a:spcPts val="1700"/>
                        </a:lnSpc>
                        <a:spcBef>
                          <a:spcPct val="0"/>
                        </a:spcBef>
                        <a:spcAft>
                          <a:spcPct val="0"/>
                        </a:spcAft>
                        <a:buClrTx/>
                        <a:buSzTx/>
                        <a:buFontTx/>
                        <a:buNone/>
                      </a:pPr>
                      <a:r>
                        <a:rPr altLang="zh-CN" baseline="0" b="1" cap="none" sz="2000" i="0" kumimoji="0" lang="en-US" normalizeH="0" strike="noStrike" u="none">
                          <a:ln>
                            <a:noFill/>
                          </a:ln>
                          <a:solidFill>
                            <a:srgbClr val="FFFFFF"/>
                          </a:solidFill>
                          <a:effectLst/>
                          <a:latin typeface="Constantia" pitchFamily="18" charset="0"/>
                          <a:ea typeface="宋体" charset="-122"/>
                        </a:rPr>
                        <a:t>3</a:t>
                      </a:r>
                      <a:endParaRPr altLang="zh-CN" baseline="0" b="1" cap="none" sz="2000" i="0" kumimoji="0" lang="zh-CN" normalizeH="0" strike="noStrike" u="none">
                        <a:ln>
                          <a:noFill/>
                        </a:ln>
                        <a:solidFill>
                          <a:srgbClr val="FFFFFF"/>
                        </a:solidFill>
                        <a:effectLst/>
                        <a:latin typeface="Times New Roman" pitchFamily="18" charset="0"/>
                        <a:ea typeface="宋体" charset="-122"/>
                        <a:cs typeface="Times New Roman" pitchFamily="18" charset="0"/>
                      </a:endParaRPr>
                    </a:p>
                  </a:txBody>
                  <a:tcPr marL="56315" marR="563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chemeClr val="accent1"/>
                    </a:solidFill>
                  </a:tcPr>
                </a:tc>
                <a:tc rowSpan="3">
                  <a:txBody>
                    <a:bodyPr/>
                    <a:p>
                      <a:pPr algn="l" defTabSz="914400" eaLnBrk="1" fontAlgn="base" hangingPunct="1" indent="0" latinLnBrk="0" lvl="0" marL="0" marR="0" rtl="0">
                        <a:lnSpc>
                          <a:spcPts val="1700"/>
                        </a:lnSpc>
                        <a:spcBef>
                          <a:spcPct val="0"/>
                        </a:spcBef>
                        <a:spcAft>
                          <a:spcPct val="0"/>
                        </a:spcAft>
                        <a:buClrTx/>
                        <a:buSzTx/>
                        <a:buFontTx/>
                        <a:buNone/>
                      </a:pPr>
                      <a:r>
                        <a:rPr altLang="en-US" baseline="0" b="0" cap="none" dirty="0" sz="1100" i="0" kumimoji="0" lang="zh-CN" normalizeH="0" strike="noStrike" u="none">
                          <a:ln>
                            <a:noFill/>
                          </a:ln>
                          <a:solidFill>
                            <a:srgbClr val="000000"/>
                          </a:solidFill>
                          <a:effectLst/>
                          <a:latin typeface="Constantia" pitchFamily="18" charset="0"/>
                          <a:ea typeface="宋体" charset="-122"/>
                        </a:rPr>
                        <a:t>压力容器作业</a:t>
                      </a:r>
                      <a:endParaRPr altLang="en-US" baseline="0" b="0" cap="none" dirty="0" sz="1100" i="0" kumimoji="0" lang="zh-CN" normalizeH="0" strike="noStrike" u="none">
                        <a:ln>
                          <a:noFill/>
                        </a:ln>
                        <a:solidFill>
                          <a:srgbClr val="000000"/>
                        </a:solidFill>
                        <a:effectLst/>
                        <a:latin typeface="Times New Roman" pitchFamily="18" charset="0"/>
                        <a:ea typeface="宋体" charset="-122"/>
                        <a:cs typeface="Times New Roman" pitchFamily="18" charset="0"/>
                      </a:endParaRPr>
                    </a:p>
                  </a:txBody>
                  <a:tcPr marL="56315" marR="563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rgbClr val="CCD5EA"/>
                    </a:solidFill>
                  </a:tcPr>
                </a:tc>
                <a:tc>
                  <a:txBody>
                    <a:bodyPr/>
                    <a:p>
                      <a:pPr algn="l" defTabSz="914400" eaLnBrk="1" fontAlgn="base" hangingPunct="1" indent="0" latinLnBrk="0" lvl="0" marL="0" marR="0" rtl="0">
                        <a:lnSpc>
                          <a:spcPts val="1700"/>
                        </a:lnSpc>
                        <a:spcBef>
                          <a:spcPct val="0"/>
                        </a:spcBef>
                        <a:spcAft>
                          <a:spcPct val="0"/>
                        </a:spcAft>
                        <a:buClrTx/>
                        <a:buSzTx/>
                        <a:buFontTx/>
                        <a:buNone/>
                      </a:pPr>
                      <a:r>
                        <a:rPr altLang="en-US" baseline="0" b="0" cap="none" sz="1100" i="0" kumimoji="0" lang="zh-CN" normalizeH="0" strike="noStrike" u="none">
                          <a:ln>
                            <a:noFill/>
                          </a:ln>
                          <a:solidFill>
                            <a:srgbClr val="000000"/>
                          </a:solidFill>
                          <a:effectLst/>
                          <a:latin typeface="Constantia" pitchFamily="18" charset="0"/>
                          <a:ea typeface="宋体" charset="-122"/>
                        </a:rPr>
                        <a:t>快开门式压力容器操作</a:t>
                      </a:r>
                      <a:endParaRPr altLang="en-US" baseline="0" b="0" cap="none" sz="1100" i="0" kumimoji="0" lang="zh-CN" normalizeH="0" strike="noStrike" u="none">
                        <a:ln>
                          <a:noFill/>
                        </a:ln>
                        <a:solidFill>
                          <a:srgbClr val="000000"/>
                        </a:solidFill>
                        <a:effectLst/>
                        <a:latin typeface="Times New Roman" pitchFamily="18" charset="0"/>
                        <a:ea typeface="宋体" charset="-122"/>
                        <a:cs typeface="Times New Roman" pitchFamily="18" charset="0"/>
                      </a:endParaRPr>
                    </a:p>
                  </a:txBody>
                  <a:tcPr marL="56315" marR="563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rgbClr val="CCD5EA"/>
                    </a:solidFill>
                  </a:tcPr>
                </a:tc>
                <a:tc>
                  <a:txBody>
                    <a:bodyPr/>
                    <a:p>
                      <a:pPr algn="ctr" defTabSz="914400" eaLnBrk="1" fontAlgn="base" hangingPunct="1" indent="0" latinLnBrk="0" lvl="0" marL="0" marR="0" rtl="0">
                        <a:lnSpc>
                          <a:spcPct val="100000"/>
                        </a:lnSpc>
                        <a:spcBef>
                          <a:spcPct val="0"/>
                        </a:spcBef>
                        <a:spcAft>
                          <a:spcPct val="0"/>
                        </a:spcAft>
                        <a:buClrTx/>
                        <a:buSzTx/>
                        <a:buFontTx/>
                        <a:buNone/>
                      </a:pPr>
                      <a:r>
                        <a:rPr altLang="zh-CN" baseline="0" b="0" cap="none" sz="1100" i="0" kumimoji="0" lang="en-US" normalizeH="0" strike="noStrike" u="none">
                          <a:ln>
                            <a:noFill/>
                          </a:ln>
                          <a:solidFill>
                            <a:srgbClr val="000000"/>
                          </a:solidFill>
                          <a:effectLst/>
                          <a:latin typeface="Constantia" pitchFamily="18" charset="0"/>
                          <a:ea typeface="宋体" charset="-122"/>
                        </a:rPr>
                        <a:t>R1</a:t>
                      </a:r>
                      <a:endParaRPr altLang="zh-CN" baseline="0" b="0" cap="none" sz="1100" i="0" kumimoji="0" lang="zh-CN" normalizeH="0" strike="noStrike" u="none">
                        <a:ln>
                          <a:noFill/>
                        </a:ln>
                        <a:solidFill>
                          <a:srgbClr val="000000"/>
                        </a:solidFill>
                        <a:effectLst/>
                        <a:latin typeface="Times New Roman" pitchFamily="18" charset="0"/>
                        <a:ea typeface="宋体" charset="-122"/>
                        <a:cs typeface="Times New Roman" pitchFamily="18" charset="0"/>
                      </a:endParaRPr>
                    </a:p>
                  </a:txBody>
                  <a:tcPr marL="56315" marR="563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rgbClr val="CCD5EA"/>
                    </a:solidFill>
                  </a:tcPr>
                </a:tc>
              </a:tr>
              <a:tr h="305912">
                <a:tc vMerge="1">
                  <a:txBody>
                    <a:bodyPr/>
                    <a:p>
                      <a:endParaRPr altLang="en-US" lang="zh-CN"/>
                    </a:p>
                  </a:txBody>
                </a:tc>
                <a:tc vMerge="1">
                  <a:txBody>
                    <a:bodyPr/>
                    <a:p>
                      <a:endParaRPr altLang="en-US" lang="zh-CN"/>
                    </a:p>
                  </a:txBody>
                </a:tc>
                <a:tc>
                  <a:txBody>
                    <a:bodyPr/>
                    <a:p>
                      <a:pPr algn="l" defTabSz="914400" eaLnBrk="1" fontAlgn="base" hangingPunct="1" indent="0" latinLnBrk="0" lvl="0" marL="0" marR="0" rtl="0">
                        <a:lnSpc>
                          <a:spcPts val="1700"/>
                        </a:lnSpc>
                        <a:spcBef>
                          <a:spcPct val="0"/>
                        </a:spcBef>
                        <a:spcAft>
                          <a:spcPct val="0"/>
                        </a:spcAft>
                        <a:buClrTx/>
                        <a:buSzTx/>
                        <a:buFontTx/>
                        <a:buNone/>
                      </a:pPr>
                      <a:r>
                        <a:rPr altLang="en-US" baseline="0" b="0" cap="none" dirty="0" sz="1100" i="0" kumimoji="0" lang="zh-CN" normalizeH="0" strike="noStrike" u="none">
                          <a:ln>
                            <a:noFill/>
                          </a:ln>
                          <a:solidFill>
                            <a:srgbClr val="000000"/>
                          </a:solidFill>
                          <a:effectLst/>
                          <a:latin typeface="Constantia" pitchFamily="18" charset="0"/>
                          <a:ea typeface="宋体" charset="-122"/>
                        </a:rPr>
                        <a:t>移动式压力容器充装</a:t>
                      </a:r>
                      <a:endParaRPr altLang="en-US" baseline="0" b="0" cap="none" dirty="0" sz="1100" i="0" kumimoji="0" lang="zh-CN" normalizeH="0" strike="noStrike" u="none">
                        <a:ln>
                          <a:noFill/>
                        </a:ln>
                        <a:solidFill>
                          <a:srgbClr val="000000"/>
                        </a:solidFill>
                        <a:effectLst/>
                        <a:latin typeface="Times New Roman" pitchFamily="18" charset="0"/>
                        <a:ea typeface="宋体" charset="-122"/>
                        <a:cs typeface="Times New Roman" pitchFamily="18" charset="0"/>
                      </a:endParaRPr>
                    </a:p>
                  </a:txBody>
                  <a:tcPr marL="56315" marR="563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rgbClr val="E7EBF5"/>
                    </a:solidFill>
                  </a:tcPr>
                </a:tc>
                <a:tc>
                  <a:txBody>
                    <a:bodyPr/>
                    <a:p>
                      <a:pPr algn="ctr" defTabSz="914400" eaLnBrk="1" fontAlgn="base" hangingPunct="1" indent="0" latinLnBrk="0" lvl="0" marL="0" marR="0" rtl="0">
                        <a:lnSpc>
                          <a:spcPct val="100000"/>
                        </a:lnSpc>
                        <a:spcBef>
                          <a:spcPct val="0"/>
                        </a:spcBef>
                        <a:spcAft>
                          <a:spcPct val="0"/>
                        </a:spcAft>
                        <a:buClrTx/>
                        <a:buSzTx/>
                        <a:buFontTx/>
                        <a:buNone/>
                      </a:pPr>
                      <a:r>
                        <a:rPr altLang="zh-CN" baseline="0" b="0" cap="none" sz="1100" i="0" kumimoji="0" lang="en-US" normalizeH="0" strike="noStrike" u="none">
                          <a:ln>
                            <a:noFill/>
                          </a:ln>
                          <a:solidFill>
                            <a:srgbClr val="000000"/>
                          </a:solidFill>
                          <a:effectLst/>
                          <a:latin typeface="Constantia" pitchFamily="18" charset="0"/>
                          <a:ea typeface="宋体" charset="-122"/>
                        </a:rPr>
                        <a:t>R2</a:t>
                      </a:r>
                      <a:endParaRPr altLang="zh-CN" baseline="0" b="0" cap="none" sz="1100" i="0" kumimoji="0" lang="zh-CN" normalizeH="0" strike="noStrike" u="none">
                        <a:ln>
                          <a:noFill/>
                        </a:ln>
                        <a:solidFill>
                          <a:srgbClr val="000000"/>
                        </a:solidFill>
                        <a:effectLst/>
                        <a:latin typeface="Times New Roman" pitchFamily="18" charset="0"/>
                        <a:ea typeface="宋体" charset="-122"/>
                        <a:cs typeface="Times New Roman" pitchFamily="18" charset="0"/>
                      </a:endParaRPr>
                    </a:p>
                  </a:txBody>
                  <a:tcPr marL="56315" marR="563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rgbClr val="E7EBF5"/>
                    </a:solidFill>
                  </a:tcPr>
                </a:tc>
              </a:tr>
              <a:tr h="305912">
                <a:tc vMerge="1">
                  <a:txBody>
                    <a:bodyPr/>
                    <a:p>
                      <a:endParaRPr altLang="en-US" lang="zh-CN"/>
                    </a:p>
                  </a:txBody>
                </a:tc>
                <a:tc vMerge="1">
                  <a:txBody>
                    <a:bodyPr/>
                    <a:p>
                      <a:endParaRPr altLang="en-US" lang="zh-CN"/>
                    </a:p>
                  </a:txBody>
                </a:tc>
                <a:tc>
                  <a:txBody>
                    <a:bodyPr/>
                    <a:p>
                      <a:pPr algn="l" defTabSz="914400" eaLnBrk="1" fontAlgn="base" hangingPunct="1" indent="0" latinLnBrk="0" lvl="0" marL="0" marR="0" rtl="0">
                        <a:lnSpc>
                          <a:spcPts val="1700"/>
                        </a:lnSpc>
                        <a:spcBef>
                          <a:spcPct val="0"/>
                        </a:spcBef>
                        <a:spcAft>
                          <a:spcPct val="0"/>
                        </a:spcAft>
                        <a:buClrTx/>
                        <a:buSzTx/>
                        <a:buFontTx/>
                        <a:buNone/>
                      </a:pPr>
                      <a:r>
                        <a:rPr altLang="en-US" baseline="0" b="0" cap="none" dirty="0" sz="1100" i="0" kumimoji="0" lang="zh-CN" normalizeH="0" strike="noStrike" u="none">
                          <a:ln>
                            <a:noFill/>
                          </a:ln>
                          <a:solidFill>
                            <a:srgbClr val="000000"/>
                          </a:solidFill>
                          <a:effectLst/>
                          <a:latin typeface="Constantia" pitchFamily="18" charset="0"/>
                          <a:ea typeface="宋体" charset="-122"/>
                        </a:rPr>
                        <a:t>氧舱维护保养</a:t>
                      </a:r>
                      <a:endParaRPr altLang="en-US" baseline="0" b="0" cap="none" dirty="0" sz="1100" i="0" kumimoji="0" lang="zh-CN" normalizeH="0" strike="noStrike" u="none">
                        <a:ln>
                          <a:noFill/>
                        </a:ln>
                        <a:solidFill>
                          <a:srgbClr val="000000"/>
                        </a:solidFill>
                        <a:effectLst/>
                        <a:latin typeface="Times New Roman" pitchFamily="18" charset="0"/>
                        <a:ea typeface="宋体" charset="-122"/>
                        <a:cs typeface="Times New Roman" pitchFamily="18" charset="0"/>
                      </a:endParaRPr>
                    </a:p>
                  </a:txBody>
                  <a:tcPr marL="56315" marR="563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rgbClr val="CCD5EA"/>
                    </a:solidFill>
                  </a:tcPr>
                </a:tc>
                <a:tc>
                  <a:txBody>
                    <a:bodyPr/>
                    <a:p>
                      <a:pPr algn="ctr" defTabSz="914400" eaLnBrk="1" fontAlgn="base" hangingPunct="1" indent="0" latinLnBrk="0" lvl="0" marL="0" marR="0" rtl="0">
                        <a:lnSpc>
                          <a:spcPct val="100000"/>
                        </a:lnSpc>
                        <a:spcBef>
                          <a:spcPct val="0"/>
                        </a:spcBef>
                        <a:spcAft>
                          <a:spcPct val="0"/>
                        </a:spcAft>
                        <a:buClrTx/>
                        <a:buSzTx/>
                        <a:buFontTx/>
                        <a:buNone/>
                      </a:pPr>
                      <a:r>
                        <a:rPr altLang="zh-CN" baseline="0" b="0" cap="none" sz="1100" i="0" kumimoji="0" lang="en-US" normalizeH="0" strike="noStrike" u="none">
                          <a:ln>
                            <a:noFill/>
                          </a:ln>
                          <a:solidFill>
                            <a:srgbClr val="000000"/>
                          </a:solidFill>
                          <a:effectLst/>
                          <a:latin typeface="Constantia" pitchFamily="18" charset="0"/>
                          <a:ea typeface="宋体" charset="-122"/>
                        </a:rPr>
                        <a:t>R3</a:t>
                      </a:r>
                      <a:endParaRPr altLang="zh-CN" baseline="0" b="0" cap="none" sz="1100" i="0" kumimoji="0" lang="zh-CN" normalizeH="0" strike="noStrike" u="none">
                        <a:ln>
                          <a:noFill/>
                        </a:ln>
                        <a:solidFill>
                          <a:srgbClr val="000000"/>
                        </a:solidFill>
                        <a:effectLst/>
                        <a:latin typeface="Times New Roman" pitchFamily="18" charset="0"/>
                        <a:ea typeface="宋体" charset="-122"/>
                        <a:cs typeface="Times New Roman" pitchFamily="18" charset="0"/>
                      </a:endParaRPr>
                    </a:p>
                  </a:txBody>
                  <a:tcPr marL="56315" marR="563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rgbClr val="CCD5EA"/>
                    </a:solidFill>
                  </a:tcPr>
                </a:tc>
              </a:tr>
              <a:tr h="305912">
                <a:tc>
                  <a:txBody>
                    <a:bodyPr/>
                    <a:p>
                      <a:pPr algn="l" defTabSz="914400" eaLnBrk="1" fontAlgn="base" hangingPunct="1" indent="200025" latinLnBrk="0" lvl="0" marL="0" marR="0" rtl="0">
                        <a:lnSpc>
                          <a:spcPts val="1700"/>
                        </a:lnSpc>
                        <a:spcBef>
                          <a:spcPct val="0"/>
                        </a:spcBef>
                        <a:spcAft>
                          <a:spcPct val="0"/>
                        </a:spcAft>
                        <a:buClrTx/>
                        <a:buSzTx/>
                        <a:buFontTx/>
                        <a:buNone/>
                      </a:pPr>
                      <a:r>
                        <a:rPr altLang="zh-CN" baseline="0" b="1" cap="none" sz="2000" i="0" kumimoji="0" lang="en-US" normalizeH="0" strike="noStrike" u="none">
                          <a:ln>
                            <a:noFill/>
                          </a:ln>
                          <a:solidFill>
                            <a:srgbClr val="FFFFFF"/>
                          </a:solidFill>
                          <a:effectLst/>
                          <a:latin typeface="Times New Roman" pitchFamily="18" charset="0"/>
                          <a:ea typeface="宋体" charset="-122"/>
                          <a:cs typeface="Times New Roman" pitchFamily="18" charset="0"/>
                        </a:rPr>
                        <a:t>4</a:t>
                      </a:r>
                      <a:endParaRPr altLang="zh-CN" baseline="0" b="1" cap="none" sz="2000" i="0" kumimoji="0" lang="zh-CN" normalizeH="0" strike="noStrike" u="none">
                        <a:ln>
                          <a:noFill/>
                        </a:ln>
                        <a:solidFill>
                          <a:srgbClr val="FFFFFF"/>
                        </a:solidFill>
                        <a:effectLst/>
                        <a:latin typeface="Times New Roman" pitchFamily="18" charset="0"/>
                        <a:ea typeface="宋体" charset="-122"/>
                        <a:cs typeface="Times New Roman" pitchFamily="18" charset="0"/>
                      </a:endParaRPr>
                    </a:p>
                  </a:txBody>
                  <a:tcPr marL="56315" marR="563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chemeClr val="accent1"/>
                    </a:solidFill>
                  </a:tcPr>
                </a:tc>
                <a:tc>
                  <a:txBody>
                    <a:bodyPr/>
                    <a:p>
                      <a:pPr algn="l" defTabSz="914400" eaLnBrk="1" fontAlgn="base" hangingPunct="1" indent="0" latinLnBrk="0" lvl="0" marL="0" marR="0" rtl="0">
                        <a:lnSpc>
                          <a:spcPts val="1700"/>
                        </a:lnSpc>
                        <a:spcBef>
                          <a:spcPct val="0"/>
                        </a:spcBef>
                        <a:spcAft>
                          <a:spcPct val="0"/>
                        </a:spcAft>
                        <a:buClrTx/>
                        <a:buSzTx/>
                        <a:buFontTx/>
                        <a:buNone/>
                      </a:pPr>
                      <a:r>
                        <a:rPr altLang="en-US" baseline="0" b="0" cap="none" sz="1100" i="0" kumimoji="0" lang="zh-CN" normalizeH="0" strike="noStrike" u="none">
                          <a:ln>
                            <a:noFill/>
                          </a:ln>
                          <a:solidFill>
                            <a:srgbClr val="000000"/>
                          </a:solidFill>
                          <a:effectLst/>
                          <a:latin typeface="Constantia" pitchFamily="18" charset="0"/>
                          <a:ea typeface="宋体" charset="-122"/>
                        </a:rPr>
                        <a:t>电梯作业</a:t>
                      </a:r>
                      <a:endParaRPr altLang="en-US" baseline="0" b="0" cap="none" sz="1100" i="0" kumimoji="0" lang="zh-CN" normalizeH="0" strike="noStrike" u="none">
                        <a:ln>
                          <a:noFill/>
                        </a:ln>
                        <a:solidFill>
                          <a:srgbClr val="000000"/>
                        </a:solidFill>
                        <a:effectLst/>
                        <a:latin typeface="Times New Roman" pitchFamily="18" charset="0"/>
                        <a:ea typeface="宋体" charset="-122"/>
                        <a:cs typeface="Times New Roman" pitchFamily="18" charset="0"/>
                      </a:endParaRPr>
                    </a:p>
                  </a:txBody>
                  <a:tcPr marL="56315" marR="563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rgbClr val="E7EBF5"/>
                    </a:solidFill>
                  </a:tcPr>
                </a:tc>
                <a:tc>
                  <a:txBody>
                    <a:bodyPr/>
                    <a:p>
                      <a:pPr algn="l" defTabSz="914400" eaLnBrk="1" fontAlgn="base" hangingPunct="1" indent="0" latinLnBrk="0" lvl="0" marL="0" marR="0" rtl="0">
                        <a:lnSpc>
                          <a:spcPts val="1700"/>
                        </a:lnSpc>
                        <a:spcBef>
                          <a:spcPct val="0"/>
                        </a:spcBef>
                        <a:spcAft>
                          <a:spcPct val="0"/>
                        </a:spcAft>
                        <a:buClrTx/>
                        <a:buSzTx/>
                        <a:buFontTx/>
                        <a:buNone/>
                      </a:pPr>
                      <a:r>
                        <a:rPr altLang="en-US" baseline="0" b="0" cap="none" sz="1100" i="0" kumimoji="0" lang="zh-CN" normalizeH="0" strike="noStrike" u="none">
                          <a:ln>
                            <a:noFill/>
                          </a:ln>
                          <a:solidFill>
                            <a:srgbClr val="000000"/>
                          </a:solidFill>
                          <a:effectLst/>
                          <a:latin typeface="Constantia" pitchFamily="18" charset="0"/>
                          <a:ea typeface="宋体" charset="-122"/>
                        </a:rPr>
                        <a:t>电梯修理（注</a:t>
                      </a:r>
                      <a:r>
                        <a:rPr altLang="zh-CN" baseline="0" b="0" cap="none" sz="1100" i="0" kumimoji="0" lang="en-US" normalizeH="0" strike="noStrike" u="none">
                          <a:ln>
                            <a:noFill/>
                          </a:ln>
                          <a:solidFill>
                            <a:srgbClr val="000000"/>
                          </a:solidFill>
                          <a:effectLst/>
                          <a:latin typeface="Constantia" pitchFamily="18" charset="0"/>
                          <a:ea typeface="宋体" charset="-122"/>
                        </a:rPr>
                        <a:t>2</a:t>
                      </a:r>
                      <a:r>
                        <a:rPr altLang="en-US" baseline="0" b="0" cap="none" sz="1100" i="0" kumimoji="0" lang="zh-CN" normalizeH="0" strike="noStrike" u="none">
                          <a:ln>
                            <a:noFill/>
                          </a:ln>
                          <a:solidFill>
                            <a:srgbClr val="000000"/>
                          </a:solidFill>
                          <a:effectLst/>
                          <a:latin typeface="Constantia" pitchFamily="18" charset="0"/>
                          <a:ea typeface="宋体" charset="-122"/>
                        </a:rPr>
                        <a:t>）</a:t>
                      </a:r>
                      <a:endParaRPr altLang="en-US" baseline="0" b="0" cap="none" sz="1100" i="0" kumimoji="0" lang="zh-CN" normalizeH="0" strike="noStrike" u="none">
                        <a:ln>
                          <a:noFill/>
                        </a:ln>
                        <a:solidFill>
                          <a:srgbClr val="000000"/>
                        </a:solidFill>
                        <a:effectLst/>
                        <a:latin typeface="Times New Roman" pitchFamily="18" charset="0"/>
                        <a:ea typeface="宋体" charset="-122"/>
                        <a:cs typeface="Times New Roman" pitchFamily="18" charset="0"/>
                      </a:endParaRPr>
                    </a:p>
                  </a:txBody>
                  <a:tcPr marL="56315" marR="563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rgbClr val="E7EBF5"/>
                    </a:solidFill>
                  </a:tcPr>
                </a:tc>
                <a:tc>
                  <a:txBody>
                    <a:bodyPr/>
                    <a:p>
                      <a:pPr algn="ctr" defTabSz="914400" eaLnBrk="1" fontAlgn="base" hangingPunct="1" indent="0" latinLnBrk="0" lvl="0" marL="0" marR="0" rtl="0">
                        <a:lnSpc>
                          <a:spcPct val="100000"/>
                        </a:lnSpc>
                        <a:spcBef>
                          <a:spcPct val="0"/>
                        </a:spcBef>
                        <a:spcAft>
                          <a:spcPct val="0"/>
                        </a:spcAft>
                        <a:buClrTx/>
                        <a:buSzTx/>
                        <a:buFontTx/>
                        <a:buNone/>
                      </a:pPr>
                      <a:r>
                        <a:rPr altLang="zh-CN" baseline="0" b="0" cap="none" sz="1100" i="0" kumimoji="0" lang="en-US" normalizeH="0" strike="noStrike" u="none">
                          <a:ln>
                            <a:noFill/>
                          </a:ln>
                          <a:solidFill>
                            <a:srgbClr val="000000"/>
                          </a:solidFill>
                          <a:effectLst/>
                          <a:latin typeface="Constantia" pitchFamily="18" charset="0"/>
                          <a:ea typeface="宋体" charset="-122"/>
                        </a:rPr>
                        <a:t>T</a:t>
                      </a:r>
                      <a:endParaRPr altLang="zh-CN" baseline="0" b="0" cap="none" sz="1100" i="0" kumimoji="0" lang="zh-CN" normalizeH="0" strike="noStrike" u="none">
                        <a:ln>
                          <a:noFill/>
                        </a:ln>
                        <a:solidFill>
                          <a:srgbClr val="000000"/>
                        </a:solidFill>
                        <a:effectLst/>
                        <a:latin typeface="Times New Roman" pitchFamily="18" charset="0"/>
                        <a:ea typeface="宋体" charset="-122"/>
                        <a:cs typeface="Times New Roman" pitchFamily="18" charset="0"/>
                      </a:endParaRPr>
                    </a:p>
                  </a:txBody>
                  <a:tcPr marL="56315" marR="563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rgbClr val="E7EBF5"/>
                    </a:solidFill>
                  </a:tcPr>
                </a:tc>
              </a:tr>
              <a:tr h="305912">
                <a:tc rowSpan="2">
                  <a:txBody>
                    <a:bodyPr/>
                    <a:p>
                      <a:pPr algn="ctr" defTabSz="914400" eaLnBrk="1" fontAlgn="base" hangingPunct="1" indent="0" latinLnBrk="0" lvl="0" marL="0" marR="0" rtl="0">
                        <a:lnSpc>
                          <a:spcPct val="100000"/>
                        </a:lnSpc>
                        <a:spcBef>
                          <a:spcPct val="0"/>
                        </a:spcBef>
                        <a:spcAft>
                          <a:spcPct val="0"/>
                        </a:spcAft>
                        <a:buClrTx/>
                        <a:buSzTx/>
                        <a:buFontTx/>
                        <a:buNone/>
                      </a:pPr>
                      <a:r>
                        <a:rPr altLang="zh-CN" baseline="0" b="1" cap="none" sz="2000" i="0" kumimoji="0" lang="en-US" normalizeH="0" strike="noStrike" u="none">
                          <a:ln>
                            <a:noFill/>
                          </a:ln>
                          <a:solidFill>
                            <a:srgbClr val="FFFFFF"/>
                          </a:solidFill>
                          <a:effectLst/>
                          <a:latin typeface="Constantia" pitchFamily="18" charset="0"/>
                          <a:ea typeface="宋体" charset="-122"/>
                        </a:rPr>
                        <a:t>5</a:t>
                      </a:r>
                      <a:endParaRPr altLang="zh-CN" baseline="0" b="1" cap="none" sz="2000" i="0" kumimoji="0" lang="zh-CN" normalizeH="0" strike="noStrike" u="none">
                        <a:ln>
                          <a:noFill/>
                        </a:ln>
                        <a:solidFill>
                          <a:srgbClr val="FFFFFF"/>
                        </a:solidFill>
                        <a:effectLst/>
                        <a:latin typeface="Times New Roman" pitchFamily="18" charset="0"/>
                        <a:ea typeface="宋体" charset="-122"/>
                        <a:cs typeface="Times New Roman" pitchFamily="18" charset="0"/>
                      </a:endParaRPr>
                    </a:p>
                  </a:txBody>
                  <a:tcPr marL="56315" marR="563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chemeClr val="accent1"/>
                    </a:solidFill>
                  </a:tcPr>
                </a:tc>
                <a:tc rowSpan="2">
                  <a:txBody>
                    <a:bodyPr/>
                    <a:p>
                      <a:pPr algn="l" defTabSz="914400" eaLnBrk="1" fontAlgn="base" hangingPunct="1" indent="0" latinLnBrk="0" lvl="0" marL="0" marR="0" rtl="0">
                        <a:lnSpc>
                          <a:spcPct val="100000"/>
                        </a:lnSpc>
                        <a:spcBef>
                          <a:spcPct val="0"/>
                        </a:spcBef>
                        <a:spcAft>
                          <a:spcPct val="0"/>
                        </a:spcAft>
                        <a:buClrTx/>
                        <a:buSzTx/>
                        <a:buFontTx/>
                        <a:buNone/>
                      </a:pPr>
                      <a:r>
                        <a:rPr altLang="en-US" baseline="0" b="0" cap="none" sz="1100" i="0" kumimoji="0" lang="zh-CN" normalizeH="0" strike="noStrike" u="none">
                          <a:ln>
                            <a:noFill/>
                          </a:ln>
                          <a:solidFill>
                            <a:srgbClr val="000000"/>
                          </a:solidFill>
                          <a:effectLst/>
                          <a:latin typeface="Constantia" pitchFamily="18" charset="0"/>
                          <a:ea typeface="宋体" charset="-122"/>
                        </a:rPr>
                        <a:t>起重机作业</a:t>
                      </a:r>
                      <a:endParaRPr altLang="en-US" baseline="0" b="0" cap="none" sz="1100" i="0" kumimoji="0" lang="zh-CN" normalizeH="0" strike="noStrike" u="none">
                        <a:ln>
                          <a:noFill/>
                        </a:ln>
                        <a:solidFill>
                          <a:srgbClr val="000000"/>
                        </a:solidFill>
                        <a:effectLst/>
                        <a:latin typeface="Times New Roman" pitchFamily="18" charset="0"/>
                        <a:ea typeface="宋体" charset="-122"/>
                        <a:cs typeface="Times New Roman" pitchFamily="18" charset="0"/>
                      </a:endParaRPr>
                    </a:p>
                  </a:txBody>
                  <a:tcPr marL="56315" marR="563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rgbClr val="CCD5EA"/>
                    </a:solidFill>
                  </a:tcPr>
                </a:tc>
                <a:tc>
                  <a:txBody>
                    <a:bodyPr/>
                    <a:p>
                      <a:pPr algn="l" defTabSz="914400" eaLnBrk="1" fontAlgn="base" hangingPunct="1" indent="0" latinLnBrk="0" lvl="0" marL="0" marR="0" rtl="0">
                        <a:lnSpc>
                          <a:spcPts val="1700"/>
                        </a:lnSpc>
                        <a:spcBef>
                          <a:spcPct val="0"/>
                        </a:spcBef>
                        <a:spcAft>
                          <a:spcPct val="0"/>
                        </a:spcAft>
                        <a:buClrTx/>
                        <a:buSzTx/>
                        <a:buFontTx/>
                        <a:buNone/>
                      </a:pPr>
                      <a:r>
                        <a:rPr altLang="en-US" baseline="0" b="0" cap="none" dirty="0" sz="1100" i="0" kumimoji="0" lang="zh-CN" normalizeH="0" strike="noStrike" u="none">
                          <a:ln>
                            <a:noFill/>
                          </a:ln>
                          <a:solidFill>
                            <a:srgbClr val="000000"/>
                          </a:solidFill>
                          <a:effectLst/>
                          <a:latin typeface="Constantia" pitchFamily="18" charset="0"/>
                          <a:ea typeface="宋体" charset="-122"/>
                        </a:rPr>
                        <a:t>起重机指挥</a:t>
                      </a:r>
                      <a:endParaRPr altLang="en-US" baseline="0" b="0" cap="none" dirty="0" sz="1100" i="0" kumimoji="0" lang="zh-CN" normalizeH="0" strike="noStrike" u="none">
                        <a:ln>
                          <a:noFill/>
                        </a:ln>
                        <a:solidFill>
                          <a:srgbClr val="000000"/>
                        </a:solidFill>
                        <a:effectLst/>
                        <a:latin typeface="Times New Roman" pitchFamily="18" charset="0"/>
                        <a:ea typeface="宋体" charset="-122"/>
                        <a:cs typeface="Times New Roman" pitchFamily="18" charset="0"/>
                      </a:endParaRPr>
                    </a:p>
                  </a:txBody>
                  <a:tcPr marL="56315" marR="563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rgbClr val="CCD5EA"/>
                    </a:solidFill>
                  </a:tcPr>
                </a:tc>
                <a:tc>
                  <a:txBody>
                    <a:bodyPr/>
                    <a:p>
                      <a:pPr algn="ctr" defTabSz="914400" eaLnBrk="1" fontAlgn="base" hangingPunct="1" indent="0" latinLnBrk="0" lvl="0" marL="0" marR="0" rtl="0">
                        <a:lnSpc>
                          <a:spcPct val="100000"/>
                        </a:lnSpc>
                        <a:spcBef>
                          <a:spcPct val="0"/>
                        </a:spcBef>
                        <a:spcAft>
                          <a:spcPct val="0"/>
                        </a:spcAft>
                        <a:buClrTx/>
                        <a:buSzTx/>
                        <a:buFontTx/>
                        <a:buNone/>
                      </a:pPr>
                      <a:r>
                        <a:rPr altLang="zh-CN" baseline="0" b="0" cap="none" sz="1100" i="0" kumimoji="0" lang="en-US" normalizeH="0" strike="noStrike" u="none">
                          <a:ln>
                            <a:noFill/>
                          </a:ln>
                          <a:solidFill>
                            <a:srgbClr val="000000"/>
                          </a:solidFill>
                          <a:effectLst/>
                          <a:latin typeface="Constantia" pitchFamily="18" charset="0"/>
                          <a:ea typeface="宋体" charset="-122"/>
                        </a:rPr>
                        <a:t>Q1</a:t>
                      </a:r>
                      <a:endParaRPr altLang="zh-CN" baseline="0" b="0" cap="none" sz="1100" i="0" kumimoji="0" lang="zh-CN" normalizeH="0" strike="noStrike" u="none">
                        <a:ln>
                          <a:noFill/>
                        </a:ln>
                        <a:solidFill>
                          <a:srgbClr val="000000"/>
                        </a:solidFill>
                        <a:effectLst/>
                        <a:latin typeface="Times New Roman" pitchFamily="18" charset="0"/>
                        <a:ea typeface="宋体" charset="-122"/>
                        <a:cs typeface="Times New Roman" pitchFamily="18" charset="0"/>
                      </a:endParaRPr>
                    </a:p>
                  </a:txBody>
                  <a:tcPr marL="56315" marR="563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rgbClr val="CCD5EA"/>
                    </a:solidFill>
                  </a:tcPr>
                </a:tc>
              </a:tr>
              <a:tr h="302970">
                <a:tc vMerge="1">
                  <a:txBody>
                    <a:bodyPr/>
                    <a:p>
                      <a:endParaRPr altLang="en-US" lang="zh-CN"/>
                    </a:p>
                  </a:txBody>
                </a:tc>
                <a:tc vMerge="1">
                  <a:txBody>
                    <a:bodyPr/>
                    <a:p>
                      <a:endParaRPr altLang="en-US" lang="zh-CN"/>
                    </a:p>
                  </a:txBody>
                </a:tc>
                <a:tc>
                  <a:txBody>
                    <a:bodyPr/>
                    <a:p>
                      <a:pPr algn="l" defTabSz="914400" eaLnBrk="1" fontAlgn="base" hangingPunct="1" indent="0" latinLnBrk="0" lvl="0" marL="0" marR="0" rtl="0">
                        <a:lnSpc>
                          <a:spcPts val="1700"/>
                        </a:lnSpc>
                        <a:spcBef>
                          <a:spcPct val="0"/>
                        </a:spcBef>
                        <a:spcAft>
                          <a:spcPct val="0"/>
                        </a:spcAft>
                        <a:buClrTx/>
                        <a:buSzTx/>
                        <a:buFontTx/>
                        <a:buNone/>
                      </a:pPr>
                      <a:r>
                        <a:rPr altLang="en-US" baseline="0" b="0" cap="none" sz="1100" i="0" kumimoji="0" lang="zh-CN" normalizeH="0" strike="noStrike" u="none">
                          <a:ln>
                            <a:noFill/>
                          </a:ln>
                          <a:solidFill>
                            <a:srgbClr val="000000"/>
                          </a:solidFill>
                          <a:effectLst/>
                          <a:latin typeface="Constantia" pitchFamily="18" charset="0"/>
                          <a:ea typeface="宋体" charset="-122"/>
                        </a:rPr>
                        <a:t>起重机司机（注</a:t>
                      </a:r>
                      <a:r>
                        <a:rPr altLang="zh-CN" baseline="0" b="0" cap="none" sz="1100" i="0" kumimoji="0" lang="en-US" normalizeH="0" strike="noStrike" u="none">
                          <a:ln>
                            <a:noFill/>
                          </a:ln>
                          <a:solidFill>
                            <a:srgbClr val="000000"/>
                          </a:solidFill>
                          <a:effectLst/>
                          <a:latin typeface="Constantia" pitchFamily="18" charset="0"/>
                          <a:ea typeface="宋体" charset="-122"/>
                        </a:rPr>
                        <a:t>3</a:t>
                      </a:r>
                      <a:r>
                        <a:rPr altLang="en-US" baseline="0" b="0" cap="none" sz="1100" i="0" kumimoji="0" lang="zh-CN" normalizeH="0" strike="noStrike" u="none">
                          <a:ln>
                            <a:noFill/>
                          </a:ln>
                          <a:solidFill>
                            <a:srgbClr val="000000"/>
                          </a:solidFill>
                          <a:effectLst/>
                          <a:latin typeface="Constantia" pitchFamily="18" charset="0"/>
                          <a:ea typeface="宋体" charset="-122"/>
                        </a:rPr>
                        <a:t>）</a:t>
                      </a:r>
                      <a:endParaRPr altLang="en-US" baseline="0" b="0" cap="none" sz="1100" i="0" kumimoji="0" lang="zh-CN" normalizeH="0" strike="noStrike" u="none">
                        <a:ln>
                          <a:noFill/>
                        </a:ln>
                        <a:solidFill>
                          <a:srgbClr val="000000"/>
                        </a:solidFill>
                        <a:effectLst/>
                        <a:latin typeface="Times New Roman" pitchFamily="18" charset="0"/>
                        <a:ea typeface="宋体" charset="-122"/>
                        <a:cs typeface="Times New Roman" pitchFamily="18" charset="0"/>
                      </a:endParaRPr>
                    </a:p>
                  </a:txBody>
                  <a:tcPr marL="56315" marR="563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rgbClr val="E7EBF5"/>
                    </a:solidFill>
                  </a:tcPr>
                </a:tc>
                <a:tc>
                  <a:txBody>
                    <a:bodyPr/>
                    <a:p>
                      <a:pPr algn="ctr" defTabSz="914400" eaLnBrk="1" fontAlgn="base" hangingPunct="1" indent="0" latinLnBrk="0" lvl="0" marL="0" marR="0" rtl="0">
                        <a:lnSpc>
                          <a:spcPct val="100000"/>
                        </a:lnSpc>
                        <a:spcBef>
                          <a:spcPct val="0"/>
                        </a:spcBef>
                        <a:spcAft>
                          <a:spcPct val="0"/>
                        </a:spcAft>
                        <a:buClrTx/>
                        <a:buSzTx/>
                        <a:buFontTx/>
                        <a:buNone/>
                      </a:pPr>
                      <a:r>
                        <a:rPr altLang="zh-CN" baseline="0" b="0" cap="none" dirty="0" sz="1100" i="0" kumimoji="0" lang="en-US" normalizeH="0" strike="noStrike" u="none">
                          <a:ln>
                            <a:noFill/>
                          </a:ln>
                          <a:solidFill>
                            <a:srgbClr val="000000"/>
                          </a:solidFill>
                          <a:effectLst/>
                          <a:latin typeface="Constantia" pitchFamily="18" charset="0"/>
                          <a:ea typeface="宋体" charset="-122"/>
                        </a:rPr>
                        <a:t>Q2</a:t>
                      </a:r>
                      <a:endParaRPr altLang="zh-CN" baseline="0" b="0" cap="none" dirty="0" sz="1100" i="0" kumimoji="0" lang="zh-CN" normalizeH="0" strike="noStrike" u="none">
                        <a:ln>
                          <a:noFill/>
                        </a:ln>
                        <a:solidFill>
                          <a:srgbClr val="000000"/>
                        </a:solidFill>
                        <a:effectLst/>
                        <a:latin typeface="Times New Roman" pitchFamily="18" charset="0"/>
                        <a:ea typeface="宋体" charset="-122"/>
                        <a:cs typeface="Times New Roman" pitchFamily="18" charset="0"/>
                      </a:endParaRPr>
                    </a:p>
                  </a:txBody>
                  <a:tcPr marL="56315" marR="563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rgbClr val="E7EBF5"/>
                    </a:solidFill>
                  </a:tcPr>
                </a:tc>
              </a:tr>
              <a:tr h="305912">
                <a:tc rowSpan="2">
                  <a:txBody>
                    <a:bodyPr/>
                    <a:p>
                      <a:pPr algn="ctr" defTabSz="914400" eaLnBrk="1" fontAlgn="base" hangingPunct="1" indent="0" latinLnBrk="0" lvl="0" marL="0" marR="0" rtl="0">
                        <a:lnSpc>
                          <a:spcPts val="1700"/>
                        </a:lnSpc>
                        <a:spcBef>
                          <a:spcPct val="0"/>
                        </a:spcBef>
                        <a:spcAft>
                          <a:spcPct val="0"/>
                        </a:spcAft>
                        <a:buClrTx/>
                        <a:buSzTx/>
                        <a:buFontTx/>
                        <a:buNone/>
                      </a:pPr>
                      <a:r>
                        <a:rPr altLang="zh-CN" baseline="0" b="1" cap="none" dirty="0" sz="2000" i="0" kumimoji="0" lang="en-US" normalizeH="0" strike="noStrike" u="none">
                          <a:ln>
                            <a:noFill/>
                          </a:ln>
                          <a:solidFill>
                            <a:srgbClr val="FFFFFF"/>
                          </a:solidFill>
                          <a:effectLst/>
                          <a:latin typeface="Constantia" pitchFamily="18" charset="0"/>
                          <a:ea typeface="宋体" charset="-122"/>
                        </a:rPr>
                        <a:t>6</a:t>
                      </a:r>
                      <a:endParaRPr altLang="zh-CN" baseline="0" b="1" cap="none" dirty="0" sz="2000" i="0" kumimoji="0" lang="zh-CN" normalizeH="0" strike="noStrike" u="none">
                        <a:ln>
                          <a:noFill/>
                        </a:ln>
                        <a:solidFill>
                          <a:srgbClr val="FFFFFF"/>
                        </a:solidFill>
                        <a:effectLst/>
                        <a:latin typeface="Times New Roman" pitchFamily="18" charset="0"/>
                        <a:ea typeface="宋体" charset="-122"/>
                        <a:cs typeface="Times New Roman" pitchFamily="18" charset="0"/>
                      </a:endParaRPr>
                    </a:p>
                  </a:txBody>
                  <a:tcPr marL="56315" marR="563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chemeClr val="accent1"/>
                    </a:solidFill>
                  </a:tcPr>
                </a:tc>
                <a:tc rowSpan="2">
                  <a:txBody>
                    <a:bodyPr/>
                    <a:p>
                      <a:pPr algn="l" defTabSz="914400" eaLnBrk="1" fontAlgn="base" hangingPunct="1" indent="0" latinLnBrk="0" lvl="0" marL="0" marR="0" rtl="0">
                        <a:lnSpc>
                          <a:spcPts val="1700"/>
                        </a:lnSpc>
                        <a:spcBef>
                          <a:spcPct val="0"/>
                        </a:spcBef>
                        <a:spcAft>
                          <a:spcPct val="0"/>
                        </a:spcAft>
                        <a:buClrTx/>
                        <a:buSzTx/>
                        <a:buFontTx/>
                        <a:buNone/>
                      </a:pPr>
                      <a:r>
                        <a:rPr altLang="en-US" baseline="0" b="0" cap="none" sz="1100" i="0" kumimoji="0" lang="zh-CN" normalizeH="0" strike="noStrike" u="none">
                          <a:ln>
                            <a:noFill/>
                          </a:ln>
                          <a:solidFill>
                            <a:srgbClr val="000000"/>
                          </a:solidFill>
                          <a:effectLst/>
                          <a:latin typeface="Constantia" pitchFamily="18" charset="0"/>
                          <a:ea typeface="宋体" charset="-122"/>
                        </a:rPr>
                        <a:t>场</a:t>
                      </a:r>
                      <a:r>
                        <a:rPr altLang="zh-CN" baseline="0" b="0" cap="none" sz="1100" i="0" kumimoji="0" lang="en-US" normalizeH="0" strike="noStrike" u="none">
                          <a:ln>
                            <a:noFill/>
                          </a:ln>
                          <a:solidFill>
                            <a:srgbClr val="000000"/>
                          </a:solidFill>
                          <a:effectLst/>
                          <a:latin typeface="Constantia" pitchFamily="18" charset="0"/>
                          <a:ea typeface="宋体" charset="-122"/>
                        </a:rPr>
                        <a:t>(</a:t>
                      </a:r>
                      <a:r>
                        <a:rPr altLang="en-US" baseline="0" b="0" cap="none" sz="1100" i="0" kumimoji="0" lang="zh-CN" normalizeH="0" strike="noStrike" u="none">
                          <a:ln>
                            <a:noFill/>
                          </a:ln>
                          <a:solidFill>
                            <a:srgbClr val="000000"/>
                          </a:solidFill>
                          <a:effectLst/>
                          <a:latin typeface="Constantia" pitchFamily="18" charset="0"/>
                          <a:ea typeface="宋体" charset="-122"/>
                        </a:rPr>
                        <a:t>厂</a:t>
                      </a:r>
                      <a:r>
                        <a:rPr altLang="zh-CN" baseline="0" b="0" cap="none" sz="1100" i="0" kumimoji="0" lang="en-US" normalizeH="0" strike="noStrike" u="none">
                          <a:ln>
                            <a:noFill/>
                          </a:ln>
                          <a:solidFill>
                            <a:srgbClr val="000000"/>
                          </a:solidFill>
                          <a:effectLst/>
                          <a:latin typeface="Constantia" pitchFamily="18" charset="0"/>
                          <a:ea typeface="宋体" charset="-122"/>
                        </a:rPr>
                        <a:t>)</a:t>
                      </a:r>
                      <a:r>
                        <a:rPr altLang="en-US" baseline="0" b="0" cap="none" sz="1100" i="0" kumimoji="0" lang="zh-CN" normalizeH="0" strike="noStrike" u="none">
                          <a:ln>
                            <a:noFill/>
                          </a:ln>
                          <a:solidFill>
                            <a:srgbClr val="000000"/>
                          </a:solidFill>
                          <a:effectLst/>
                          <a:latin typeface="Constantia" pitchFamily="18" charset="0"/>
                          <a:ea typeface="宋体" charset="-122"/>
                        </a:rPr>
                        <a:t>内专用机动车辆作业</a:t>
                      </a:r>
                      <a:endParaRPr altLang="en-US" baseline="0" b="0" cap="none" sz="1100" i="0" kumimoji="0" lang="zh-CN" normalizeH="0" strike="noStrike" u="none">
                        <a:ln>
                          <a:noFill/>
                        </a:ln>
                        <a:solidFill>
                          <a:srgbClr val="000000"/>
                        </a:solidFill>
                        <a:effectLst/>
                        <a:latin typeface="Times New Roman" pitchFamily="18" charset="0"/>
                        <a:ea typeface="宋体" charset="-122"/>
                        <a:cs typeface="Times New Roman" pitchFamily="18" charset="0"/>
                      </a:endParaRPr>
                    </a:p>
                  </a:txBody>
                  <a:tcPr marL="56315" marR="563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rgbClr val="CCD5EA"/>
                    </a:solidFill>
                  </a:tcPr>
                </a:tc>
                <a:tc>
                  <a:txBody>
                    <a:bodyPr/>
                    <a:p>
                      <a:pPr algn="l" defTabSz="914400" eaLnBrk="1" fontAlgn="base" hangingPunct="1" indent="0" latinLnBrk="0" lvl="0" marL="0" marR="0" rtl="0">
                        <a:lnSpc>
                          <a:spcPts val="1700"/>
                        </a:lnSpc>
                        <a:spcBef>
                          <a:spcPct val="0"/>
                        </a:spcBef>
                        <a:spcAft>
                          <a:spcPct val="0"/>
                        </a:spcAft>
                        <a:buClrTx/>
                        <a:buSzTx/>
                        <a:buFontTx/>
                        <a:buNone/>
                      </a:pPr>
                      <a:r>
                        <a:rPr altLang="en-US" baseline="0" b="0" cap="none" sz="1100" i="0" kumimoji="0" lang="zh-CN" normalizeH="0" strike="noStrike" u="none">
                          <a:ln>
                            <a:noFill/>
                          </a:ln>
                          <a:solidFill>
                            <a:srgbClr val="000000"/>
                          </a:solidFill>
                          <a:effectLst/>
                          <a:latin typeface="Constantia" pitchFamily="18" charset="0"/>
                          <a:ea typeface="宋体" charset="-122"/>
                        </a:rPr>
                        <a:t>叉车司机</a:t>
                      </a:r>
                      <a:endParaRPr altLang="en-US" baseline="0" b="0" cap="none" sz="1100" i="0" kumimoji="0" lang="zh-CN" normalizeH="0" strike="noStrike" u="none">
                        <a:ln>
                          <a:noFill/>
                        </a:ln>
                        <a:solidFill>
                          <a:srgbClr val="000000"/>
                        </a:solidFill>
                        <a:effectLst/>
                        <a:latin typeface="Times New Roman" pitchFamily="18" charset="0"/>
                        <a:ea typeface="宋体" charset="-122"/>
                        <a:cs typeface="Times New Roman" pitchFamily="18" charset="0"/>
                      </a:endParaRPr>
                    </a:p>
                  </a:txBody>
                  <a:tcPr marL="56315" marR="563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rgbClr val="CCD5EA"/>
                    </a:solidFill>
                  </a:tcPr>
                </a:tc>
                <a:tc>
                  <a:txBody>
                    <a:bodyPr/>
                    <a:p>
                      <a:pPr algn="ctr" defTabSz="914400" eaLnBrk="1" fontAlgn="base" hangingPunct="1" indent="0" latinLnBrk="0" lvl="0" marL="0" marR="0" rtl="0">
                        <a:lnSpc>
                          <a:spcPct val="100000"/>
                        </a:lnSpc>
                        <a:spcBef>
                          <a:spcPct val="0"/>
                        </a:spcBef>
                        <a:spcAft>
                          <a:spcPct val="0"/>
                        </a:spcAft>
                        <a:buClrTx/>
                        <a:buSzTx/>
                        <a:buFontTx/>
                        <a:buNone/>
                      </a:pPr>
                      <a:r>
                        <a:rPr altLang="zh-CN" baseline="0" b="0" cap="none" dirty="0" sz="1100" i="0" kumimoji="0" lang="en-US" normalizeH="0" strike="noStrike" u="none">
                          <a:ln>
                            <a:noFill/>
                          </a:ln>
                          <a:solidFill>
                            <a:srgbClr val="000000"/>
                          </a:solidFill>
                          <a:effectLst/>
                          <a:latin typeface="Constantia" pitchFamily="18" charset="0"/>
                          <a:ea typeface="宋体" charset="-122"/>
                        </a:rPr>
                        <a:t>N1</a:t>
                      </a:r>
                      <a:endParaRPr altLang="zh-CN" baseline="0" b="0" cap="none" dirty="0" sz="1100" i="0" kumimoji="0" lang="zh-CN" normalizeH="0" strike="noStrike" u="none">
                        <a:ln>
                          <a:noFill/>
                        </a:ln>
                        <a:solidFill>
                          <a:srgbClr val="000000"/>
                        </a:solidFill>
                        <a:effectLst/>
                        <a:latin typeface="Times New Roman" pitchFamily="18" charset="0"/>
                        <a:ea typeface="宋体" charset="-122"/>
                        <a:cs typeface="Times New Roman" pitchFamily="18" charset="0"/>
                      </a:endParaRPr>
                    </a:p>
                  </a:txBody>
                  <a:tcPr marL="56315" marR="563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rgbClr val="CCD5EA"/>
                    </a:solidFill>
                  </a:tcPr>
                </a:tc>
              </a:tr>
              <a:tr h="305912">
                <a:tc vMerge="1">
                  <a:txBody>
                    <a:bodyPr/>
                    <a:p>
                      <a:endParaRPr altLang="en-US" lang="zh-CN"/>
                    </a:p>
                  </a:txBody>
                </a:tc>
                <a:tc vMerge="1">
                  <a:txBody>
                    <a:bodyPr/>
                    <a:p>
                      <a:endParaRPr altLang="en-US" lang="zh-CN"/>
                    </a:p>
                  </a:txBody>
                </a:tc>
                <a:tc>
                  <a:txBody>
                    <a:bodyPr/>
                    <a:p>
                      <a:pPr algn="l" defTabSz="914400" eaLnBrk="1" fontAlgn="base" hangingPunct="1" indent="0" latinLnBrk="0" lvl="0" marL="0" marR="0" rtl="0">
                        <a:lnSpc>
                          <a:spcPts val="1700"/>
                        </a:lnSpc>
                        <a:spcBef>
                          <a:spcPct val="0"/>
                        </a:spcBef>
                        <a:spcAft>
                          <a:spcPct val="0"/>
                        </a:spcAft>
                        <a:buClrTx/>
                        <a:buSzTx/>
                        <a:buFontTx/>
                        <a:buNone/>
                      </a:pPr>
                      <a:r>
                        <a:rPr altLang="en-US" baseline="0" b="0" cap="none" sz="1100" i="0" kumimoji="0" lang="zh-CN" normalizeH="0" strike="noStrike" u="none">
                          <a:ln>
                            <a:noFill/>
                          </a:ln>
                          <a:solidFill>
                            <a:srgbClr val="000000"/>
                          </a:solidFill>
                          <a:effectLst/>
                          <a:latin typeface="Constantia" pitchFamily="18" charset="0"/>
                          <a:ea typeface="宋体" charset="-122"/>
                        </a:rPr>
                        <a:t>观光车和观光列车司机</a:t>
                      </a:r>
                      <a:endParaRPr altLang="en-US" baseline="0" b="0" cap="none" sz="1100" i="0" kumimoji="0" lang="zh-CN" normalizeH="0" strike="noStrike" u="none">
                        <a:ln>
                          <a:noFill/>
                        </a:ln>
                        <a:solidFill>
                          <a:srgbClr val="000000"/>
                        </a:solidFill>
                        <a:effectLst/>
                        <a:latin typeface="Times New Roman" pitchFamily="18" charset="0"/>
                        <a:ea typeface="宋体" charset="-122"/>
                        <a:cs typeface="Times New Roman" pitchFamily="18" charset="0"/>
                      </a:endParaRPr>
                    </a:p>
                  </a:txBody>
                  <a:tcPr marL="56315" marR="563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rgbClr val="E7EBF5"/>
                    </a:solidFill>
                  </a:tcPr>
                </a:tc>
                <a:tc>
                  <a:txBody>
                    <a:bodyPr/>
                    <a:p>
                      <a:pPr algn="ctr" defTabSz="914400" eaLnBrk="1" fontAlgn="base" hangingPunct="1" indent="0" latinLnBrk="0" lvl="0" marL="0" marR="0" rtl="0">
                        <a:lnSpc>
                          <a:spcPct val="100000"/>
                        </a:lnSpc>
                        <a:spcBef>
                          <a:spcPct val="0"/>
                        </a:spcBef>
                        <a:spcAft>
                          <a:spcPct val="0"/>
                        </a:spcAft>
                        <a:buClrTx/>
                        <a:buSzTx/>
                        <a:buFontTx/>
                        <a:buNone/>
                      </a:pPr>
                      <a:r>
                        <a:rPr altLang="zh-CN" baseline="0" b="0" cap="none" dirty="0" sz="1100" i="0" kumimoji="0" lang="en-US" normalizeH="0" strike="noStrike" u="none">
                          <a:ln>
                            <a:noFill/>
                          </a:ln>
                          <a:solidFill>
                            <a:srgbClr val="000000"/>
                          </a:solidFill>
                          <a:effectLst/>
                          <a:latin typeface="Constantia" pitchFamily="18" charset="0"/>
                          <a:ea typeface="宋体" charset="-122"/>
                        </a:rPr>
                        <a:t>N2</a:t>
                      </a:r>
                      <a:endParaRPr altLang="zh-CN" baseline="0" b="0" cap="none" dirty="0" sz="1100" i="0" kumimoji="0" lang="zh-CN" normalizeH="0" strike="noStrike" u="none">
                        <a:ln>
                          <a:noFill/>
                        </a:ln>
                        <a:solidFill>
                          <a:srgbClr val="000000"/>
                        </a:solidFill>
                        <a:effectLst/>
                        <a:latin typeface="Times New Roman" pitchFamily="18" charset="0"/>
                        <a:ea typeface="宋体" charset="-122"/>
                        <a:cs typeface="Times New Roman" pitchFamily="18" charset="0"/>
                      </a:endParaRPr>
                    </a:p>
                  </a:txBody>
                  <a:tcPr marL="56315" marR="563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rgbClr val="E7EBF5"/>
                    </a:solidFill>
                  </a:tcPr>
                </a:tc>
              </a:tr>
            </a:tbl>
          </a:graphicData>
        </a:graphic>
      </p:graphicFrame>
      <p:sp>
        <p:nvSpPr>
          <p:cNvPr id="1049803" name="TextBox 23"/>
          <p:cNvSpPr txBox="1"/>
          <p:nvPr/>
        </p:nvSpPr>
        <p:spPr>
          <a:xfrm>
            <a:off x="2241768" y="381294"/>
            <a:ext cx="4881400" cy="523305"/>
          </a:xfrm>
          <a:prstGeom prst="rect"/>
          <a:noFill/>
          <a:ln>
            <a:noFill/>
          </a:ln>
        </p:spPr>
        <p:txBody>
          <a:bodyPr anchor="ctr" anchorCtr="0" bIns="45713" compatLnSpc="1" lIns="91425" numCol="1" rIns="91425" rtlCol="0" tIns="45713" vert="horz" wrap="square">
            <a:spAutoFit/>
          </a:bodyPr>
          <a:lstStyle>
            <a:lvl1pPr>
              <a:defRPr b="1" sz="2800">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fontAlgn="base" marL="457200">
              <a:spcBef>
                <a:spcPct val="0"/>
              </a:spcBef>
              <a:spcAft>
                <a:spcPct val="0"/>
              </a:spcAft>
              <a:defRPr sz="2400">
                <a:solidFill>
                  <a:schemeClr val="tx2"/>
                </a:solidFill>
                <a:ea typeface="微软雅黑" panose="020B0503020204020204" pitchFamily="34" charset="-122"/>
              </a:defRPr>
            </a:lvl6pPr>
            <a:lvl7pPr fontAlgn="base" marL="914400">
              <a:spcBef>
                <a:spcPct val="0"/>
              </a:spcBef>
              <a:spcAft>
                <a:spcPct val="0"/>
              </a:spcAft>
              <a:defRPr sz="2400">
                <a:solidFill>
                  <a:schemeClr val="tx2"/>
                </a:solidFill>
                <a:ea typeface="微软雅黑" panose="020B0503020204020204" pitchFamily="34" charset="-122"/>
              </a:defRPr>
            </a:lvl7pPr>
            <a:lvl8pPr fontAlgn="base" marL="1371600">
              <a:spcBef>
                <a:spcPct val="0"/>
              </a:spcBef>
              <a:spcAft>
                <a:spcPct val="0"/>
              </a:spcAft>
              <a:defRPr sz="2400">
                <a:solidFill>
                  <a:schemeClr val="tx2"/>
                </a:solidFill>
                <a:ea typeface="微软雅黑" panose="020B0503020204020204" pitchFamily="34" charset="-122"/>
              </a:defRPr>
            </a:lvl8pPr>
            <a:lvl9pPr fontAlgn="base" marL="1828800">
              <a:spcBef>
                <a:spcPct val="0"/>
              </a:spcBef>
              <a:spcAft>
                <a:spcPct val="0"/>
              </a:spcAft>
              <a:defRPr sz="2400">
                <a:solidFill>
                  <a:schemeClr val="tx2"/>
                </a:solidFill>
                <a:ea typeface="微软雅黑" panose="020B0503020204020204" pitchFamily="34" charset="-122"/>
              </a:defRPr>
            </a:lvl9pPr>
          </a:lstStyle>
          <a:p>
            <a:pPr defTabSz="914217"/>
            <a:r>
              <a:rPr altLang="en-US" dirty="0" sz="2801" kern="0" lang="zh-CN">
                <a:solidFill>
                  <a:schemeClr val="tx1">
                    <a:lumMod val="65000"/>
                    <a:lumOff val="35000"/>
                  </a:schemeClr>
                </a:solidFill>
                <a:latin typeface="微软雅黑" panose="020B0503020204020204" pitchFamily="34" charset="-122"/>
                <a:ea typeface="微软雅黑" panose="020B0503020204020204" pitchFamily="34" charset="-122"/>
              </a:rPr>
              <a:t>二、特种设备使用管理要求</a:t>
            </a:r>
          </a:p>
        </p:txBody>
      </p:sp>
      <p:grpSp>
        <p:nvGrpSpPr>
          <p:cNvPr id="315" name="组合 4"/>
          <p:cNvGrpSpPr/>
          <p:nvPr/>
        </p:nvGrpSpPr>
        <p:grpSpPr>
          <a:xfrm>
            <a:off x="380038" y="442944"/>
            <a:ext cx="1735402" cy="428158"/>
            <a:chOff x="157476" y="152440"/>
            <a:chExt cx="2474408" cy="847436"/>
          </a:xfrm>
        </p:grpSpPr>
        <p:sp>
          <p:nvSpPr>
            <p:cNvPr id="1049804" name="Freeform 24"/>
            <p:cNvSpPr/>
            <p:nvPr/>
          </p:nvSpPr>
          <p:spPr>
            <a:xfrm>
              <a:off x="1332597" y="152440"/>
              <a:ext cx="1299287" cy="847436"/>
            </a:xfrm>
            <a:custGeom>
              <a:avLst/>
              <a:ahLst/>
              <a:cxnLst>
                <a:cxn ang="0">
                  <a:pos x="448270" y="0"/>
                </a:cxn>
                <a:cxn ang="0">
                  <a:pos x="2349604" y="0"/>
                </a:cxn>
                <a:cxn ang="0">
                  <a:pos x="2374000" y="55145"/>
                </a:cxn>
                <a:cxn ang="0">
                  <a:pos x="1989769" y="1497335"/>
                </a:cxn>
                <a:cxn ang="0">
                  <a:pos x="1934879" y="1553246"/>
                </a:cxn>
                <a:cxn ang="0">
                  <a:pos x="33544" y="1553246"/>
                </a:cxn>
                <a:cxn ang="0">
                  <a:pos x="8386" y="1497335"/>
                </a:cxn>
                <a:cxn ang="0">
                  <a:pos x="393380" y="55145"/>
                </a:cxn>
                <a:cxn ang="0">
                  <a:pos x="448270" y="0"/>
                </a:cxn>
              </a:cxnLst>
              <a:rect l="0" t="0" r="0" b="0"/>
              <a:pathLst>
                <a:path w="3125" h="2028">
                  <a:moveTo>
                    <a:pt x="588" y="0"/>
                  </a:moveTo>
                  <a:lnTo>
                    <a:pt x="3082" y="0"/>
                  </a:lnTo>
                  <a:cubicBezTo>
                    <a:pt x="3110" y="0"/>
                    <a:pt x="3125" y="32"/>
                    <a:pt x="3114" y="72"/>
                  </a:cubicBezTo>
                  <a:lnTo>
                    <a:pt x="2610" y="1955"/>
                  </a:lnTo>
                  <a:cubicBezTo>
                    <a:pt x="2599" y="1995"/>
                    <a:pt x="2567" y="2028"/>
                    <a:pt x="2538" y="2028"/>
                  </a:cubicBezTo>
                  <a:lnTo>
                    <a:pt x="44" y="2028"/>
                  </a:lnTo>
                  <a:cubicBezTo>
                    <a:pt x="15" y="2028"/>
                    <a:pt x="0" y="1995"/>
                    <a:pt x="11" y="1955"/>
                  </a:cubicBezTo>
                  <a:lnTo>
                    <a:pt x="516" y="72"/>
                  </a:lnTo>
                  <a:cubicBezTo>
                    <a:pt x="527" y="32"/>
                    <a:pt x="559" y="0"/>
                    <a:pt x="588" y="0"/>
                  </a:cubicBezTo>
                  <a:close/>
                </a:path>
              </a:pathLst>
            </a:custGeom>
            <a:solidFill>
              <a:srgbClr val="4BAF32"/>
            </a:solidFill>
            <a:ln w="9525">
              <a:noFill/>
            </a:ln>
          </p:spPr>
          <p:txBody>
            <a:bodyPr/>
            <a:p>
              <a:endParaRPr altLang="en-US" dirty="0" sz="1400" lang="zh-CN">
                <a:ea typeface="微软雅黑" panose="020B0503020204020204" pitchFamily="34" charset="-122"/>
              </a:endParaRPr>
            </a:p>
          </p:txBody>
        </p:sp>
        <p:sp>
          <p:nvSpPr>
            <p:cNvPr id="1049805" name="Freeform 22"/>
            <p:cNvSpPr/>
            <p:nvPr/>
          </p:nvSpPr>
          <p:spPr>
            <a:xfrm>
              <a:off x="157476" y="152440"/>
              <a:ext cx="1298421" cy="846571"/>
            </a:xfrm>
            <a:custGeom>
              <a:avLst/>
              <a:ahLst/>
              <a:cxnLst>
                <a:cxn ang="0">
                  <a:pos x="448114" y="0"/>
                </a:cxn>
                <a:cxn ang="0">
                  <a:pos x="2346501" y="0"/>
                </a:cxn>
                <a:cxn ang="0">
                  <a:pos x="2372412" y="56677"/>
                </a:cxn>
                <a:cxn ang="0">
                  <a:pos x="1988314" y="1496569"/>
                </a:cxn>
                <a:cxn ang="0">
                  <a:pos x="1932681" y="1553246"/>
                </a:cxn>
                <a:cxn ang="0">
                  <a:pos x="33532" y="1553246"/>
                </a:cxn>
                <a:cxn ang="0">
                  <a:pos x="8383" y="1496569"/>
                </a:cxn>
                <a:cxn ang="0">
                  <a:pos x="392481" y="56677"/>
                </a:cxn>
                <a:cxn ang="0">
                  <a:pos x="448114" y="0"/>
                </a:cxn>
              </a:cxnLst>
              <a:rect l="0" t="0" r="0" b="0"/>
              <a:pathLst>
                <a:path w="3124" h="2028">
                  <a:moveTo>
                    <a:pt x="588" y="0"/>
                  </a:moveTo>
                  <a:lnTo>
                    <a:pt x="3079" y="0"/>
                  </a:lnTo>
                  <a:cubicBezTo>
                    <a:pt x="3109" y="0"/>
                    <a:pt x="3124" y="33"/>
                    <a:pt x="3113" y="74"/>
                  </a:cubicBezTo>
                  <a:lnTo>
                    <a:pt x="2609" y="1954"/>
                  </a:lnTo>
                  <a:cubicBezTo>
                    <a:pt x="2598" y="1994"/>
                    <a:pt x="2565" y="2028"/>
                    <a:pt x="2536" y="2028"/>
                  </a:cubicBezTo>
                  <a:lnTo>
                    <a:pt x="44" y="2028"/>
                  </a:lnTo>
                  <a:cubicBezTo>
                    <a:pt x="15" y="2028"/>
                    <a:pt x="0" y="1994"/>
                    <a:pt x="11" y="1954"/>
                  </a:cubicBezTo>
                  <a:lnTo>
                    <a:pt x="515" y="74"/>
                  </a:lnTo>
                  <a:cubicBezTo>
                    <a:pt x="526" y="33"/>
                    <a:pt x="559" y="0"/>
                    <a:pt x="588" y="0"/>
                  </a:cubicBezTo>
                  <a:close/>
                </a:path>
              </a:pathLst>
            </a:custGeom>
            <a:solidFill>
              <a:srgbClr val="004B7D"/>
            </a:solidFill>
            <a:ln w="9525">
              <a:noFill/>
            </a:ln>
          </p:spPr>
          <p:txBody>
            <a:bodyPr/>
            <a:p>
              <a:endParaRPr altLang="en-US" dirty="0" sz="1400" lang="zh-CN">
                <a:ea typeface="微软雅黑" panose="020B0503020204020204" pitchFamily="34" charset="-122"/>
              </a:endParaRPr>
            </a:p>
          </p:txBody>
        </p:sp>
      </p:grpSp>
      <p:sp>
        <p:nvSpPr>
          <p:cNvPr id="1049806" name="Freeform 29"/>
          <p:cNvSpPr/>
          <p:nvPr/>
        </p:nvSpPr>
        <p:spPr>
          <a:xfrm>
            <a:off x="1531888" y="576044"/>
            <a:ext cx="259717" cy="197584"/>
          </a:xfrm>
          <a:custGeom>
            <a:avLst/>
            <a:ahLst/>
            <a:cxnLst>
              <a:cxn ang="0">
                <a:pos x="663631" y="247672"/>
              </a:cxn>
              <a:cxn ang="0">
                <a:pos x="593534" y="318216"/>
              </a:cxn>
              <a:cxn ang="0">
                <a:pos x="406103" y="506078"/>
              </a:cxn>
              <a:cxn ang="0">
                <a:pos x="266671" y="506078"/>
              </a:cxn>
              <a:cxn ang="0">
                <a:pos x="473913" y="297513"/>
              </a:cxn>
              <a:cxn ang="0">
                <a:pos x="0" y="297513"/>
              </a:cxn>
              <a:cxn ang="0">
                <a:pos x="0" y="197830"/>
              </a:cxn>
              <a:cxn ang="0">
                <a:pos x="473913" y="197830"/>
              </a:cxn>
              <a:cxn ang="0">
                <a:pos x="278100" y="0"/>
              </a:cxn>
              <a:cxn ang="0">
                <a:pos x="417531" y="0"/>
              </a:cxn>
              <a:cxn ang="0">
                <a:pos x="593534" y="177127"/>
              </a:cxn>
              <a:cxn ang="0">
                <a:pos x="663631" y="247672"/>
              </a:cxn>
            </a:cxnLst>
            <a:rect l="0" t="0" r="0" b="0"/>
            <a:pathLst>
              <a:path w="871" h="660">
                <a:moveTo>
                  <a:pt x="871" y="323"/>
                </a:moveTo>
                <a:lnTo>
                  <a:pt x="779" y="415"/>
                </a:lnTo>
                <a:lnTo>
                  <a:pt x="533" y="660"/>
                </a:lnTo>
                <a:lnTo>
                  <a:pt x="350" y="660"/>
                </a:lnTo>
                <a:lnTo>
                  <a:pt x="622" y="388"/>
                </a:lnTo>
                <a:lnTo>
                  <a:pt x="0" y="388"/>
                </a:lnTo>
                <a:lnTo>
                  <a:pt x="0" y="258"/>
                </a:lnTo>
                <a:lnTo>
                  <a:pt x="622" y="258"/>
                </a:lnTo>
                <a:lnTo>
                  <a:pt x="365" y="0"/>
                </a:lnTo>
                <a:lnTo>
                  <a:pt x="548" y="0"/>
                </a:lnTo>
                <a:lnTo>
                  <a:pt x="779" y="231"/>
                </a:lnTo>
                <a:lnTo>
                  <a:pt x="871" y="323"/>
                </a:lnTo>
                <a:close/>
              </a:path>
            </a:pathLst>
          </a:custGeom>
          <a:solidFill>
            <a:srgbClr val="FFFFFF"/>
          </a:solidFill>
          <a:ln w="9525">
            <a:noFill/>
          </a:ln>
        </p:spPr>
        <p:txBody>
          <a:bodyPr/>
          <a:p>
            <a:endParaRPr altLang="en-US" dirty="0" sz="1400" lang="zh-CN">
              <a:ea typeface="微软雅黑" panose="020B0503020204020204" pitchFamily="34" charset="-122"/>
            </a:endParaRPr>
          </a:p>
        </p:txBody>
      </p:sp>
      <p:sp>
        <p:nvSpPr>
          <p:cNvPr id="1049807" name="TextBox 23"/>
          <p:cNvSpPr txBox="1"/>
          <p:nvPr/>
        </p:nvSpPr>
        <p:spPr>
          <a:xfrm>
            <a:off x="495546" y="519542"/>
            <a:ext cx="877779" cy="307811"/>
          </a:xfrm>
          <a:prstGeom prst="rect"/>
          <a:noFill/>
          <a:ln>
            <a:noFill/>
          </a:ln>
        </p:spPr>
        <p:txBody>
          <a:bodyPr anchor="ctr" anchorCtr="0" bIns="45713" compatLnSpc="1" lIns="91425" numCol="1" rIns="91425" rtlCol="0" tIns="45713" vert="horz" wrap="square">
            <a:spAutoFit/>
          </a:bodyPr>
          <a:lstStyle>
            <a:lvl1pPr>
              <a:defRPr b="1" sz="2800">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fontAlgn="base" marL="457200">
              <a:spcBef>
                <a:spcPct val="0"/>
              </a:spcBef>
              <a:spcAft>
                <a:spcPct val="0"/>
              </a:spcAft>
              <a:defRPr sz="2400">
                <a:solidFill>
                  <a:schemeClr val="tx2"/>
                </a:solidFill>
                <a:ea typeface="微软雅黑" panose="020B0503020204020204" pitchFamily="34" charset="-122"/>
              </a:defRPr>
            </a:lvl6pPr>
            <a:lvl7pPr fontAlgn="base" marL="914400">
              <a:spcBef>
                <a:spcPct val="0"/>
              </a:spcBef>
              <a:spcAft>
                <a:spcPct val="0"/>
              </a:spcAft>
              <a:defRPr sz="2400">
                <a:solidFill>
                  <a:schemeClr val="tx2"/>
                </a:solidFill>
                <a:ea typeface="微软雅黑" panose="020B0503020204020204" pitchFamily="34" charset="-122"/>
              </a:defRPr>
            </a:lvl7pPr>
            <a:lvl8pPr fontAlgn="base" marL="1371600">
              <a:spcBef>
                <a:spcPct val="0"/>
              </a:spcBef>
              <a:spcAft>
                <a:spcPct val="0"/>
              </a:spcAft>
              <a:defRPr sz="2400">
                <a:solidFill>
                  <a:schemeClr val="tx2"/>
                </a:solidFill>
                <a:ea typeface="微软雅黑" panose="020B0503020204020204" pitchFamily="34" charset="-122"/>
              </a:defRPr>
            </a:lvl8pPr>
            <a:lvl9pPr fontAlgn="base" marL="1828800">
              <a:spcBef>
                <a:spcPct val="0"/>
              </a:spcBef>
              <a:spcAft>
                <a:spcPct val="0"/>
              </a:spcAft>
              <a:defRPr sz="2400">
                <a:solidFill>
                  <a:schemeClr val="tx2"/>
                </a:solidFill>
                <a:ea typeface="微软雅黑" panose="020B0503020204020204" pitchFamily="34" charset="-122"/>
              </a:defRPr>
            </a:lvl9pPr>
          </a:lstStyle>
          <a:p>
            <a:pPr defTabSz="914217"/>
            <a:r>
              <a:rPr altLang="zh-CN" dirty="0" sz="1400" kern="0" lang="en-US">
                <a:solidFill>
                  <a:srgbClr val="FFFFFF"/>
                </a:solidFill>
                <a:latin typeface="微软雅黑" panose="020B0503020204020204" pitchFamily="34" charset="-122"/>
                <a:ea typeface="微软雅黑" panose="020B0503020204020204" pitchFamily="34" charset="-122"/>
              </a:rPr>
              <a:t>LOGO</a:t>
            </a:r>
            <a:endParaRPr altLang="en-US" dirty="0" sz="1400" kern="0" lang="zh-CN">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316" name=""/>
        <p:cNvGrpSpPr/>
        <p:nvPr/>
      </p:nvGrpSpPr>
      <p:grpSpPr>
        <a:xfrm>
          <a:off x="0" y="0"/>
          <a:ext cx="0" cy="0"/>
          <a:chOff x="0" y="0"/>
          <a:chExt cx="0" cy="0"/>
        </a:xfrm>
      </p:grpSpPr>
      <p:sp>
        <p:nvSpPr>
          <p:cNvPr id="1049808" name="Rectangle 3"/>
          <p:cNvSpPr>
            <a:spLocks noChangeArrowheads="1"/>
          </p:cNvSpPr>
          <p:nvPr/>
        </p:nvSpPr>
        <p:spPr bwMode="auto">
          <a:xfrm>
            <a:off x="770583" y="1298567"/>
            <a:ext cx="11081841" cy="5041479"/>
          </a:xfrm>
          <a:prstGeom prst="rect"/>
          <a:noFill/>
          <a:ln>
            <a:noFill/>
          </a:ln>
        </p:spPr>
        <p:txBody>
          <a:bodyPr/>
          <a:lstStyle>
            <a:lvl1pPr eaLnBrk="0" hangingPunct="0" indent="-273050" marL="273050">
              <a:defRPr sz="2400">
                <a:solidFill>
                  <a:schemeClr val="tx1"/>
                </a:solidFill>
                <a:latin typeface="Arial" panose="020B0604020202020204" pitchFamily="34" charset="0"/>
                <a:ea typeface="宋体" panose="02010600030101010101" pitchFamily="2" charset="-122"/>
              </a:defRPr>
            </a:lvl1pPr>
            <a:lvl2pPr eaLnBrk="0" hangingPunct="0" indent="-285750" marL="742950">
              <a:defRPr sz="2400">
                <a:solidFill>
                  <a:schemeClr val="tx1"/>
                </a:solidFill>
                <a:latin typeface="Arial" panose="020B0604020202020204" pitchFamily="34" charset="0"/>
                <a:ea typeface="宋体" panose="02010600030101010101" pitchFamily="2" charset="-122"/>
              </a:defRPr>
            </a:lvl2pPr>
            <a:lvl3pPr eaLnBrk="0" hangingPunct="0" indent="-228600" marL="1143000">
              <a:defRPr sz="2400">
                <a:solidFill>
                  <a:schemeClr val="tx1"/>
                </a:solidFill>
                <a:latin typeface="Arial" panose="020B0604020202020204" pitchFamily="34" charset="0"/>
                <a:ea typeface="宋体" panose="02010600030101010101" pitchFamily="2" charset="-122"/>
              </a:defRPr>
            </a:lvl3pPr>
            <a:lvl4pPr eaLnBrk="0" hangingPunct="0" indent="-228600" marL="1600200">
              <a:defRPr sz="2400">
                <a:solidFill>
                  <a:schemeClr val="tx1"/>
                </a:solidFill>
                <a:latin typeface="Arial" panose="020B0604020202020204" pitchFamily="34" charset="0"/>
                <a:ea typeface="宋体" panose="02010600030101010101" pitchFamily="2" charset="-122"/>
              </a:defRPr>
            </a:lvl4pPr>
            <a:lvl5pPr eaLnBrk="0" hangingPunct="0" indent="-228600" marL="2057400">
              <a:defRPr sz="2400">
                <a:solidFill>
                  <a:schemeClr val="tx1"/>
                </a:solidFill>
                <a:latin typeface="Arial" panose="020B0604020202020204" pitchFamily="34" charset="0"/>
                <a:ea typeface="宋体" panose="02010600030101010101" pitchFamily="2" charset="-122"/>
              </a:defRPr>
            </a:lvl5pPr>
            <a:lvl6pPr eaLnBrk="0" fontAlgn="base" hangingPunct="0" indent="-228600" marL="251460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eaLnBrk="0" fontAlgn="base" hangingPunct="0" indent="-228600" marL="297180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eaLnBrk="0" fontAlgn="base" hangingPunct="0" indent="-228600" marL="342900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eaLnBrk="0" fontAlgn="base" hangingPunct="0" indent="-228600" marL="388620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indent="0" marL="0">
              <a:lnSpc>
                <a:spcPct val="150000"/>
              </a:lnSpc>
            </a:pPr>
            <a:r>
              <a:rPr altLang="en-US" dirty="0" lang="zh-CN">
                <a:latin typeface="+mn-ea"/>
              </a:rPr>
              <a:t>起重机械作业人员持证要求变化</a:t>
            </a:r>
            <a:endParaRPr altLang="zh-CN" dirty="0" lang="en-US">
              <a:latin typeface="+mn-ea"/>
            </a:endParaRPr>
          </a:p>
          <a:p>
            <a:pPr eaLnBrk="1" hangingPunct="1" indent="0" marL="0">
              <a:lnSpc>
                <a:spcPct val="150000"/>
              </a:lnSpc>
            </a:pPr>
            <a:r>
              <a:rPr altLang="en-US" dirty="0" lang="zh-CN"/>
              <a:t>       </a:t>
            </a:r>
            <a:r>
              <a:rPr altLang="zh-CN" dirty="0" lang="en-US"/>
              <a:t>《</a:t>
            </a:r>
            <a:r>
              <a:rPr altLang="en-US" dirty="0" lang="zh-CN"/>
              <a:t>质检总局关于印发</a:t>
            </a:r>
            <a:r>
              <a:rPr altLang="zh-CN" dirty="0" lang="en-US"/>
              <a:t>&lt;</a:t>
            </a:r>
            <a:r>
              <a:rPr altLang="en-US" dirty="0" lang="zh-CN"/>
              <a:t>起重机械安全管理人员和作业人员考核大纲</a:t>
            </a:r>
            <a:r>
              <a:rPr altLang="zh-CN" dirty="0" lang="en-US"/>
              <a:t>&gt;</a:t>
            </a:r>
            <a:r>
              <a:rPr altLang="en-US" dirty="0" lang="zh-CN"/>
              <a:t>的通知</a:t>
            </a:r>
            <a:r>
              <a:rPr altLang="zh-CN" dirty="0" lang="en-US"/>
              <a:t>》(</a:t>
            </a:r>
            <a:r>
              <a:rPr altLang="en-US" dirty="0" lang="zh-CN"/>
              <a:t>国质检特</a:t>
            </a:r>
            <a:r>
              <a:rPr altLang="zh-CN" dirty="0" lang="en-US"/>
              <a:t>〔2013〕680</a:t>
            </a:r>
            <a:r>
              <a:rPr altLang="en-US" dirty="0" lang="zh-CN"/>
              <a:t>号）第二条规定</a:t>
            </a:r>
            <a:endParaRPr altLang="zh-CN" dirty="0" lang="en-US"/>
          </a:p>
          <a:p>
            <a:pPr eaLnBrk="1" hangingPunct="1" indent="0" marL="0">
              <a:lnSpc>
                <a:spcPct val="150000"/>
              </a:lnSpc>
            </a:pPr>
            <a:r>
              <a:rPr altLang="zh-CN" dirty="0" lang="en-US"/>
              <a:t>        </a:t>
            </a:r>
            <a:r>
              <a:rPr altLang="zh-CN" dirty="0" lang="zh-CN">
                <a:latin typeface="黑体" pitchFamily="2" charset="-122"/>
                <a:ea typeface="黑体" pitchFamily="2" charset="-122"/>
              </a:rPr>
              <a:t>起重机械安全管理人员</a:t>
            </a:r>
            <a:r>
              <a:rPr altLang="zh-CN" dirty="0" lang="en-US">
                <a:latin typeface="黑体" pitchFamily="2" charset="-122"/>
                <a:ea typeface="黑体" pitchFamily="2" charset="-122"/>
              </a:rPr>
              <a:t>(</a:t>
            </a:r>
            <a:r>
              <a:rPr altLang="zh-CN" dirty="0" lang="zh-CN">
                <a:latin typeface="黑体" pitchFamily="2" charset="-122"/>
                <a:ea typeface="黑体" pitchFamily="2" charset="-122"/>
              </a:rPr>
              <a:t>以下简称安全管理人员</a:t>
            </a:r>
            <a:r>
              <a:rPr altLang="zh-CN" dirty="0" lang="en-US">
                <a:latin typeface="黑体" pitchFamily="2" charset="-122"/>
                <a:ea typeface="黑体" pitchFamily="2" charset="-122"/>
              </a:rPr>
              <a:t>)</a:t>
            </a:r>
            <a:r>
              <a:rPr altLang="zh-CN" dirty="0" lang="zh-CN">
                <a:latin typeface="黑体" pitchFamily="2" charset="-122"/>
                <a:ea typeface="黑体" pitchFamily="2" charset="-122"/>
              </a:rPr>
              <a:t>，是指使用单位从事起重机械安全管理的专职或者兼职人员。起重机械作业人员</a:t>
            </a:r>
            <a:r>
              <a:rPr altLang="zh-CN" dirty="0" lang="en-US">
                <a:latin typeface="黑体" pitchFamily="2" charset="-122"/>
                <a:ea typeface="黑体" pitchFamily="2" charset="-122"/>
              </a:rPr>
              <a:t>(</a:t>
            </a:r>
            <a:r>
              <a:rPr altLang="zh-CN" dirty="0" lang="zh-CN">
                <a:latin typeface="黑体" pitchFamily="2" charset="-122"/>
                <a:ea typeface="黑体" pitchFamily="2" charset="-122"/>
              </a:rPr>
              <a:t>以下简称作业人员</a:t>
            </a:r>
            <a:r>
              <a:rPr altLang="zh-CN" dirty="0" lang="en-US">
                <a:latin typeface="黑体" pitchFamily="2" charset="-122"/>
                <a:ea typeface="黑体" pitchFamily="2" charset="-122"/>
              </a:rPr>
              <a:t>)</a:t>
            </a:r>
            <a:r>
              <a:rPr altLang="zh-CN" dirty="0" lang="zh-CN">
                <a:latin typeface="黑体" pitchFamily="2" charset="-122"/>
                <a:ea typeface="黑体" pitchFamily="2" charset="-122"/>
              </a:rPr>
              <a:t>，是指起重机械生产单位、使用单位从事起重机械的机械安装修理、电气安装修理人员和指挥、司机等操作人员</a:t>
            </a:r>
            <a:r>
              <a:rPr altLang="en-US" dirty="0" lang="zh-CN">
                <a:latin typeface="黑体" pitchFamily="2" charset="-122"/>
                <a:ea typeface="黑体" pitchFamily="2" charset="-122"/>
              </a:rPr>
              <a:t>。</a:t>
            </a:r>
            <a:endParaRPr altLang="zh-CN" dirty="0" lang="en-US">
              <a:latin typeface="黑体" pitchFamily="2" charset="-122"/>
              <a:ea typeface="黑体" pitchFamily="2" charset="-122"/>
            </a:endParaRPr>
          </a:p>
          <a:p>
            <a:pPr eaLnBrk="1" hangingPunct="1" indent="0" marL="0">
              <a:lnSpc>
                <a:spcPct val="150000"/>
              </a:lnSpc>
            </a:pPr>
            <a:r>
              <a:rPr altLang="zh-CN" dirty="0" lang="en-US">
                <a:latin typeface="黑体" pitchFamily="2" charset="-122"/>
                <a:ea typeface="黑体" pitchFamily="2" charset="-122"/>
              </a:rPr>
              <a:t>    </a:t>
            </a:r>
            <a:r>
              <a:rPr altLang="zh-CN" dirty="0" lang="zh-CN">
                <a:latin typeface="黑体" pitchFamily="2" charset="-122"/>
                <a:ea typeface="黑体" pitchFamily="2" charset="-122"/>
              </a:rPr>
              <a:t>起重机械司索作业人员、起重机械地面操作人员和遥控操作人员，不需要取得《特种设备作业人员证》，由使用单位进行培训和管理</a:t>
            </a:r>
            <a:r>
              <a:rPr altLang="en-US" dirty="0" lang="zh-CN">
                <a:latin typeface="黑体" pitchFamily="2" charset="-122"/>
                <a:ea typeface="黑体" pitchFamily="2" charset="-122"/>
              </a:rPr>
              <a:t>。</a:t>
            </a:r>
          </a:p>
          <a:p>
            <a:pPr eaLnBrk="1" hangingPunct="1" indent="0" marL="0">
              <a:lnSpc>
                <a:spcPct val="150000"/>
              </a:lnSpc>
            </a:pPr>
            <a:endParaRPr altLang="zh-CN" dirty="0" lang="en-US">
              <a:latin typeface="+mn-ea"/>
            </a:endParaRPr>
          </a:p>
          <a:p>
            <a:pPr eaLnBrk="1" hangingPunct="1" indent="0" marL="0">
              <a:lnSpc>
                <a:spcPct val="150000"/>
              </a:lnSpc>
            </a:pPr>
            <a:endParaRPr altLang="en-US" dirty="0" sz="2000" lang="zh-CN">
              <a:latin typeface="黑体" pitchFamily="49" charset="-122"/>
              <a:ea typeface="黑体" pitchFamily="49" charset="-122"/>
            </a:endParaRPr>
          </a:p>
          <a:p>
            <a:pPr eaLnBrk="1" hangingPunct="1" indent="0" marL="0">
              <a:lnSpc>
                <a:spcPct val="150000"/>
              </a:lnSpc>
            </a:pPr>
            <a:endParaRPr altLang="zh-CN" dirty="0" sz="2000" lang="en-US">
              <a:latin typeface="黑体" pitchFamily="49" charset="-122"/>
              <a:ea typeface="黑体" pitchFamily="49" charset="-122"/>
            </a:endParaRPr>
          </a:p>
          <a:p>
            <a:pPr eaLnBrk="1" hangingPunct="1" indent="0" marL="0">
              <a:lnSpc>
                <a:spcPct val="150000"/>
              </a:lnSpc>
            </a:pPr>
            <a:endParaRPr altLang="zh-CN" dirty="0" sz="2000" lang="en-US">
              <a:latin typeface="黑体" pitchFamily="49" charset="-122"/>
              <a:ea typeface="黑体" pitchFamily="49" charset="-122"/>
            </a:endParaRPr>
          </a:p>
        </p:txBody>
      </p:sp>
      <p:sp>
        <p:nvSpPr>
          <p:cNvPr id="1049809" name="TextBox 23"/>
          <p:cNvSpPr txBox="1"/>
          <p:nvPr/>
        </p:nvSpPr>
        <p:spPr>
          <a:xfrm>
            <a:off x="2241768" y="381294"/>
            <a:ext cx="4881400" cy="523305"/>
          </a:xfrm>
          <a:prstGeom prst="rect"/>
          <a:noFill/>
          <a:ln>
            <a:noFill/>
          </a:ln>
        </p:spPr>
        <p:txBody>
          <a:bodyPr anchor="ctr" anchorCtr="0" bIns="45713" compatLnSpc="1" lIns="91425" numCol="1" rIns="91425" rtlCol="0" tIns="45713" vert="horz" wrap="square">
            <a:spAutoFit/>
          </a:bodyPr>
          <a:lstStyle>
            <a:lvl1pPr>
              <a:defRPr b="1" sz="2800">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fontAlgn="base" marL="457200">
              <a:spcBef>
                <a:spcPct val="0"/>
              </a:spcBef>
              <a:spcAft>
                <a:spcPct val="0"/>
              </a:spcAft>
              <a:defRPr sz="2400">
                <a:solidFill>
                  <a:schemeClr val="tx2"/>
                </a:solidFill>
                <a:ea typeface="微软雅黑" panose="020B0503020204020204" pitchFamily="34" charset="-122"/>
              </a:defRPr>
            </a:lvl6pPr>
            <a:lvl7pPr fontAlgn="base" marL="914400">
              <a:spcBef>
                <a:spcPct val="0"/>
              </a:spcBef>
              <a:spcAft>
                <a:spcPct val="0"/>
              </a:spcAft>
              <a:defRPr sz="2400">
                <a:solidFill>
                  <a:schemeClr val="tx2"/>
                </a:solidFill>
                <a:ea typeface="微软雅黑" panose="020B0503020204020204" pitchFamily="34" charset="-122"/>
              </a:defRPr>
            </a:lvl7pPr>
            <a:lvl8pPr fontAlgn="base" marL="1371600">
              <a:spcBef>
                <a:spcPct val="0"/>
              </a:spcBef>
              <a:spcAft>
                <a:spcPct val="0"/>
              </a:spcAft>
              <a:defRPr sz="2400">
                <a:solidFill>
                  <a:schemeClr val="tx2"/>
                </a:solidFill>
                <a:ea typeface="微软雅黑" panose="020B0503020204020204" pitchFamily="34" charset="-122"/>
              </a:defRPr>
            </a:lvl8pPr>
            <a:lvl9pPr fontAlgn="base" marL="1828800">
              <a:spcBef>
                <a:spcPct val="0"/>
              </a:spcBef>
              <a:spcAft>
                <a:spcPct val="0"/>
              </a:spcAft>
              <a:defRPr sz="2400">
                <a:solidFill>
                  <a:schemeClr val="tx2"/>
                </a:solidFill>
                <a:ea typeface="微软雅黑" panose="020B0503020204020204" pitchFamily="34" charset="-122"/>
              </a:defRPr>
            </a:lvl9pPr>
          </a:lstStyle>
          <a:p>
            <a:pPr defTabSz="914217"/>
            <a:r>
              <a:rPr altLang="en-US" dirty="0" sz="2801" kern="0" lang="zh-CN">
                <a:solidFill>
                  <a:schemeClr val="tx1">
                    <a:lumMod val="65000"/>
                    <a:lumOff val="35000"/>
                  </a:schemeClr>
                </a:solidFill>
                <a:latin typeface="微软雅黑" panose="020B0503020204020204" pitchFamily="34" charset="-122"/>
                <a:ea typeface="微软雅黑" panose="020B0503020204020204" pitchFamily="34" charset="-122"/>
              </a:rPr>
              <a:t>二、特种设备使用管理要求</a:t>
            </a:r>
          </a:p>
        </p:txBody>
      </p:sp>
      <p:grpSp>
        <p:nvGrpSpPr>
          <p:cNvPr id="317" name="组合 4"/>
          <p:cNvGrpSpPr/>
          <p:nvPr/>
        </p:nvGrpSpPr>
        <p:grpSpPr>
          <a:xfrm>
            <a:off x="380038" y="442944"/>
            <a:ext cx="1735402" cy="428158"/>
            <a:chOff x="157476" y="152440"/>
            <a:chExt cx="2474408" cy="847436"/>
          </a:xfrm>
        </p:grpSpPr>
        <p:sp>
          <p:nvSpPr>
            <p:cNvPr id="1049810" name="Freeform 24"/>
            <p:cNvSpPr/>
            <p:nvPr/>
          </p:nvSpPr>
          <p:spPr>
            <a:xfrm>
              <a:off x="1332597" y="152440"/>
              <a:ext cx="1299287" cy="847436"/>
            </a:xfrm>
            <a:custGeom>
              <a:avLst/>
              <a:ahLst/>
              <a:cxnLst>
                <a:cxn ang="0">
                  <a:pos x="448270" y="0"/>
                </a:cxn>
                <a:cxn ang="0">
                  <a:pos x="2349604" y="0"/>
                </a:cxn>
                <a:cxn ang="0">
                  <a:pos x="2374000" y="55145"/>
                </a:cxn>
                <a:cxn ang="0">
                  <a:pos x="1989769" y="1497335"/>
                </a:cxn>
                <a:cxn ang="0">
                  <a:pos x="1934879" y="1553246"/>
                </a:cxn>
                <a:cxn ang="0">
                  <a:pos x="33544" y="1553246"/>
                </a:cxn>
                <a:cxn ang="0">
                  <a:pos x="8386" y="1497335"/>
                </a:cxn>
                <a:cxn ang="0">
                  <a:pos x="393380" y="55145"/>
                </a:cxn>
                <a:cxn ang="0">
                  <a:pos x="448270" y="0"/>
                </a:cxn>
              </a:cxnLst>
              <a:rect l="0" t="0" r="0" b="0"/>
              <a:pathLst>
                <a:path w="3125" h="2028">
                  <a:moveTo>
                    <a:pt x="588" y="0"/>
                  </a:moveTo>
                  <a:lnTo>
                    <a:pt x="3082" y="0"/>
                  </a:lnTo>
                  <a:cubicBezTo>
                    <a:pt x="3110" y="0"/>
                    <a:pt x="3125" y="32"/>
                    <a:pt x="3114" y="72"/>
                  </a:cubicBezTo>
                  <a:lnTo>
                    <a:pt x="2610" y="1955"/>
                  </a:lnTo>
                  <a:cubicBezTo>
                    <a:pt x="2599" y="1995"/>
                    <a:pt x="2567" y="2028"/>
                    <a:pt x="2538" y="2028"/>
                  </a:cubicBezTo>
                  <a:lnTo>
                    <a:pt x="44" y="2028"/>
                  </a:lnTo>
                  <a:cubicBezTo>
                    <a:pt x="15" y="2028"/>
                    <a:pt x="0" y="1995"/>
                    <a:pt x="11" y="1955"/>
                  </a:cubicBezTo>
                  <a:lnTo>
                    <a:pt x="516" y="72"/>
                  </a:lnTo>
                  <a:cubicBezTo>
                    <a:pt x="527" y="32"/>
                    <a:pt x="559" y="0"/>
                    <a:pt x="588" y="0"/>
                  </a:cubicBezTo>
                  <a:close/>
                </a:path>
              </a:pathLst>
            </a:custGeom>
            <a:solidFill>
              <a:srgbClr val="4BAF32"/>
            </a:solidFill>
            <a:ln w="9525">
              <a:noFill/>
            </a:ln>
          </p:spPr>
          <p:txBody>
            <a:bodyPr/>
            <a:p>
              <a:endParaRPr altLang="en-US" dirty="0" sz="1400" lang="zh-CN">
                <a:ea typeface="微软雅黑" panose="020B0503020204020204" pitchFamily="34" charset="-122"/>
              </a:endParaRPr>
            </a:p>
          </p:txBody>
        </p:sp>
        <p:sp>
          <p:nvSpPr>
            <p:cNvPr id="1049811" name="Freeform 22"/>
            <p:cNvSpPr/>
            <p:nvPr/>
          </p:nvSpPr>
          <p:spPr>
            <a:xfrm>
              <a:off x="157476" y="152440"/>
              <a:ext cx="1298421" cy="846571"/>
            </a:xfrm>
            <a:custGeom>
              <a:avLst/>
              <a:ahLst/>
              <a:cxnLst>
                <a:cxn ang="0">
                  <a:pos x="448114" y="0"/>
                </a:cxn>
                <a:cxn ang="0">
                  <a:pos x="2346501" y="0"/>
                </a:cxn>
                <a:cxn ang="0">
                  <a:pos x="2372412" y="56677"/>
                </a:cxn>
                <a:cxn ang="0">
                  <a:pos x="1988314" y="1496569"/>
                </a:cxn>
                <a:cxn ang="0">
                  <a:pos x="1932681" y="1553246"/>
                </a:cxn>
                <a:cxn ang="0">
                  <a:pos x="33532" y="1553246"/>
                </a:cxn>
                <a:cxn ang="0">
                  <a:pos x="8383" y="1496569"/>
                </a:cxn>
                <a:cxn ang="0">
                  <a:pos x="392481" y="56677"/>
                </a:cxn>
                <a:cxn ang="0">
                  <a:pos x="448114" y="0"/>
                </a:cxn>
              </a:cxnLst>
              <a:rect l="0" t="0" r="0" b="0"/>
              <a:pathLst>
                <a:path w="3124" h="2028">
                  <a:moveTo>
                    <a:pt x="588" y="0"/>
                  </a:moveTo>
                  <a:lnTo>
                    <a:pt x="3079" y="0"/>
                  </a:lnTo>
                  <a:cubicBezTo>
                    <a:pt x="3109" y="0"/>
                    <a:pt x="3124" y="33"/>
                    <a:pt x="3113" y="74"/>
                  </a:cubicBezTo>
                  <a:lnTo>
                    <a:pt x="2609" y="1954"/>
                  </a:lnTo>
                  <a:cubicBezTo>
                    <a:pt x="2598" y="1994"/>
                    <a:pt x="2565" y="2028"/>
                    <a:pt x="2536" y="2028"/>
                  </a:cubicBezTo>
                  <a:lnTo>
                    <a:pt x="44" y="2028"/>
                  </a:lnTo>
                  <a:cubicBezTo>
                    <a:pt x="15" y="2028"/>
                    <a:pt x="0" y="1994"/>
                    <a:pt x="11" y="1954"/>
                  </a:cubicBezTo>
                  <a:lnTo>
                    <a:pt x="515" y="74"/>
                  </a:lnTo>
                  <a:cubicBezTo>
                    <a:pt x="526" y="33"/>
                    <a:pt x="559" y="0"/>
                    <a:pt x="588" y="0"/>
                  </a:cubicBezTo>
                  <a:close/>
                </a:path>
              </a:pathLst>
            </a:custGeom>
            <a:solidFill>
              <a:srgbClr val="004B7D"/>
            </a:solidFill>
            <a:ln w="9525">
              <a:noFill/>
            </a:ln>
          </p:spPr>
          <p:txBody>
            <a:bodyPr/>
            <a:p>
              <a:endParaRPr altLang="en-US" dirty="0" sz="1400" lang="zh-CN">
                <a:ea typeface="微软雅黑" panose="020B0503020204020204" pitchFamily="34" charset="-122"/>
              </a:endParaRPr>
            </a:p>
          </p:txBody>
        </p:sp>
      </p:grpSp>
      <p:sp>
        <p:nvSpPr>
          <p:cNvPr id="1049812" name="Freeform 29"/>
          <p:cNvSpPr/>
          <p:nvPr/>
        </p:nvSpPr>
        <p:spPr>
          <a:xfrm>
            <a:off x="1531888" y="576044"/>
            <a:ext cx="259717" cy="197584"/>
          </a:xfrm>
          <a:custGeom>
            <a:avLst/>
            <a:ahLst/>
            <a:cxnLst>
              <a:cxn ang="0">
                <a:pos x="663631" y="247672"/>
              </a:cxn>
              <a:cxn ang="0">
                <a:pos x="593534" y="318216"/>
              </a:cxn>
              <a:cxn ang="0">
                <a:pos x="406103" y="506078"/>
              </a:cxn>
              <a:cxn ang="0">
                <a:pos x="266671" y="506078"/>
              </a:cxn>
              <a:cxn ang="0">
                <a:pos x="473913" y="297513"/>
              </a:cxn>
              <a:cxn ang="0">
                <a:pos x="0" y="297513"/>
              </a:cxn>
              <a:cxn ang="0">
                <a:pos x="0" y="197830"/>
              </a:cxn>
              <a:cxn ang="0">
                <a:pos x="473913" y="197830"/>
              </a:cxn>
              <a:cxn ang="0">
                <a:pos x="278100" y="0"/>
              </a:cxn>
              <a:cxn ang="0">
                <a:pos x="417531" y="0"/>
              </a:cxn>
              <a:cxn ang="0">
                <a:pos x="593534" y="177127"/>
              </a:cxn>
              <a:cxn ang="0">
                <a:pos x="663631" y="247672"/>
              </a:cxn>
            </a:cxnLst>
            <a:rect l="0" t="0" r="0" b="0"/>
            <a:pathLst>
              <a:path w="871" h="660">
                <a:moveTo>
                  <a:pt x="871" y="323"/>
                </a:moveTo>
                <a:lnTo>
                  <a:pt x="779" y="415"/>
                </a:lnTo>
                <a:lnTo>
                  <a:pt x="533" y="660"/>
                </a:lnTo>
                <a:lnTo>
                  <a:pt x="350" y="660"/>
                </a:lnTo>
                <a:lnTo>
                  <a:pt x="622" y="388"/>
                </a:lnTo>
                <a:lnTo>
                  <a:pt x="0" y="388"/>
                </a:lnTo>
                <a:lnTo>
                  <a:pt x="0" y="258"/>
                </a:lnTo>
                <a:lnTo>
                  <a:pt x="622" y="258"/>
                </a:lnTo>
                <a:lnTo>
                  <a:pt x="365" y="0"/>
                </a:lnTo>
                <a:lnTo>
                  <a:pt x="548" y="0"/>
                </a:lnTo>
                <a:lnTo>
                  <a:pt x="779" y="231"/>
                </a:lnTo>
                <a:lnTo>
                  <a:pt x="871" y="323"/>
                </a:lnTo>
                <a:close/>
              </a:path>
            </a:pathLst>
          </a:custGeom>
          <a:solidFill>
            <a:srgbClr val="FFFFFF"/>
          </a:solidFill>
          <a:ln w="9525">
            <a:noFill/>
          </a:ln>
        </p:spPr>
        <p:txBody>
          <a:bodyPr/>
          <a:p>
            <a:endParaRPr altLang="en-US" dirty="0" sz="1400" lang="zh-CN">
              <a:ea typeface="微软雅黑" panose="020B0503020204020204" pitchFamily="34" charset="-122"/>
            </a:endParaRPr>
          </a:p>
        </p:txBody>
      </p:sp>
      <p:sp>
        <p:nvSpPr>
          <p:cNvPr id="1049813" name="TextBox 23"/>
          <p:cNvSpPr txBox="1"/>
          <p:nvPr/>
        </p:nvSpPr>
        <p:spPr>
          <a:xfrm>
            <a:off x="495546" y="519542"/>
            <a:ext cx="877779" cy="307811"/>
          </a:xfrm>
          <a:prstGeom prst="rect"/>
          <a:noFill/>
          <a:ln>
            <a:noFill/>
          </a:ln>
        </p:spPr>
        <p:txBody>
          <a:bodyPr anchor="ctr" anchorCtr="0" bIns="45713" compatLnSpc="1" lIns="91425" numCol="1" rIns="91425" rtlCol="0" tIns="45713" vert="horz" wrap="square">
            <a:spAutoFit/>
          </a:bodyPr>
          <a:lstStyle>
            <a:lvl1pPr>
              <a:defRPr b="1" sz="2800">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fontAlgn="base" marL="457200">
              <a:spcBef>
                <a:spcPct val="0"/>
              </a:spcBef>
              <a:spcAft>
                <a:spcPct val="0"/>
              </a:spcAft>
              <a:defRPr sz="2400">
                <a:solidFill>
                  <a:schemeClr val="tx2"/>
                </a:solidFill>
                <a:ea typeface="微软雅黑" panose="020B0503020204020204" pitchFamily="34" charset="-122"/>
              </a:defRPr>
            </a:lvl6pPr>
            <a:lvl7pPr fontAlgn="base" marL="914400">
              <a:spcBef>
                <a:spcPct val="0"/>
              </a:spcBef>
              <a:spcAft>
                <a:spcPct val="0"/>
              </a:spcAft>
              <a:defRPr sz="2400">
                <a:solidFill>
                  <a:schemeClr val="tx2"/>
                </a:solidFill>
                <a:ea typeface="微软雅黑" panose="020B0503020204020204" pitchFamily="34" charset="-122"/>
              </a:defRPr>
            </a:lvl7pPr>
            <a:lvl8pPr fontAlgn="base" marL="1371600">
              <a:spcBef>
                <a:spcPct val="0"/>
              </a:spcBef>
              <a:spcAft>
                <a:spcPct val="0"/>
              </a:spcAft>
              <a:defRPr sz="2400">
                <a:solidFill>
                  <a:schemeClr val="tx2"/>
                </a:solidFill>
                <a:ea typeface="微软雅黑" panose="020B0503020204020204" pitchFamily="34" charset="-122"/>
              </a:defRPr>
            </a:lvl8pPr>
            <a:lvl9pPr fontAlgn="base" marL="1828800">
              <a:spcBef>
                <a:spcPct val="0"/>
              </a:spcBef>
              <a:spcAft>
                <a:spcPct val="0"/>
              </a:spcAft>
              <a:defRPr sz="2400">
                <a:solidFill>
                  <a:schemeClr val="tx2"/>
                </a:solidFill>
                <a:ea typeface="微软雅黑" panose="020B0503020204020204" pitchFamily="34" charset="-122"/>
              </a:defRPr>
            </a:lvl9pPr>
          </a:lstStyle>
          <a:p>
            <a:pPr defTabSz="914217"/>
            <a:r>
              <a:rPr altLang="zh-CN" dirty="0" sz="1400" kern="0" lang="en-US">
                <a:solidFill>
                  <a:srgbClr val="FFFFFF"/>
                </a:solidFill>
                <a:latin typeface="微软雅黑" panose="020B0503020204020204" pitchFamily="34" charset="-122"/>
                <a:ea typeface="微软雅黑" panose="020B0503020204020204" pitchFamily="34" charset="-122"/>
              </a:rPr>
              <a:t>LOGO</a:t>
            </a:r>
            <a:endParaRPr altLang="en-US" dirty="0" sz="1400" kern="0" lang="zh-CN">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318" name=""/>
        <p:cNvGrpSpPr/>
        <p:nvPr/>
      </p:nvGrpSpPr>
      <p:grpSpPr>
        <a:xfrm>
          <a:off x="0" y="0"/>
          <a:ext cx="0" cy="0"/>
          <a:chOff x="0" y="0"/>
          <a:chExt cx="0" cy="0"/>
        </a:xfrm>
      </p:grpSpPr>
      <p:sp>
        <p:nvSpPr>
          <p:cNvPr id="1049814" name="Rectangle 3"/>
          <p:cNvSpPr>
            <a:spLocks noChangeArrowheads="1"/>
          </p:cNvSpPr>
          <p:nvPr/>
        </p:nvSpPr>
        <p:spPr bwMode="auto">
          <a:xfrm>
            <a:off x="986607" y="1685199"/>
            <a:ext cx="10431351" cy="2209146"/>
          </a:xfrm>
          <a:prstGeom prst="rect"/>
          <a:noFill/>
          <a:ln w="9525">
            <a:noFill/>
            <a:miter lim="800000"/>
            <a:headEnd/>
            <a:tailEnd/>
          </a:ln>
        </p:spPr>
        <p:txBody>
          <a:bodyPr/>
          <a:p>
            <a:pPr>
              <a:lnSpc>
                <a:spcPct val="150000"/>
              </a:lnSpc>
            </a:pPr>
            <a:r>
              <a:rPr altLang="en-US" b="1" dirty="0" sz="2800" lang="zh-CN">
                <a:latin typeface="宋体" charset="-122"/>
              </a:rPr>
              <a:t>特种设备作业人员持证要求变化带来的影响：</a:t>
            </a:r>
            <a:endParaRPr altLang="zh-CN" b="1" dirty="0" sz="2800" lang="en-US">
              <a:latin typeface="宋体" charset="-122"/>
            </a:endParaRPr>
          </a:p>
          <a:p>
            <a:pPr>
              <a:lnSpc>
                <a:spcPct val="150000"/>
              </a:lnSpc>
            </a:pPr>
            <a:r>
              <a:rPr altLang="en-US" dirty="0" sz="2800" lang="zh-CN"/>
              <a:t>       事故风险有所上升。</a:t>
            </a:r>
          </a:p>
          <a:p>
            <a:pPr>
              <a:lnSpc>
                <a:spcPct val="150000"/>
              </a:lnSpc>
            </a:pPr>
            <a:r>
              <a:rPr altLang="en-US" dirty="0" sz="2800" lang="zh-CN">
                <a:latin typeface="宋体" charset="-122"/>
              </a:rPr>
              <a:t>    更加强调使用单位健全设备操作规程、加强作业人员培训和管理（参考</a:t>
            </a:r>
            <a:r>
              <a:rPr altLang="zh-CN" dirty="0" sz="2800" lang="en-US">
                <a:latin typeface="宋体" charset="-122"/>
              </a:rPr>
              <a:t>TSG Z6001-2019《</a:t>
            </a:r>
            <a:r>
              <a:rPr altLang="en-US" dirty="0" sz="2800" lang="zh-CN">
                <a:latin typeface="宋体" charset="-122"/>
              </a:rPr>
              <a:t>特种设备作业人员考核规则</a:t>
            </a:r>
            <a:r>
              <a:rPr altLang="zh-CN" dirty="0" sz="2800" lang="en-US">
                <a:latin typeface="宋体" charset="-122"/>
              </a:rPr>
              <a:t>》</a:t>
            </a:r>
            <a:r>
              <a:rPr altLang="en-US" dirty="0" sz="2800" lang="zh-CN">
                <a:latin typeface="宋体" charset="-122"/>
              </a:rPr>
              <a:t>）。</a:t>
            </a:r>
          </a:p>
          <a:p>
            <a:pPr>
              <a:lnSpc>
                <a:spcPct val="150000"/>
              </a:lnSpc>
            </a:pPr>
            <a:r>
              <a:rPr altLang="en-US" dirty="0" sz="2800" lang="zh-CN">
                <a:latin typeface="宋体" charset="-122"/>
              </a:rPr>
              <a:t>    部分技术规范需要更新，如压力管道日常巡检与年度检查、电梯钥匙使用等的相关规定。</a:t>
            </a:r>
          </a:p>
          <a:p>
            <a:pPr>
              <a:lnSpc>
                <a:spcPct val="150000"/>
              </a:lnSpc>
            </a:pPr>
            <a:endParaRPr altLang="en-US" dirty="0" sz="2800" lang="zh-CN">
              <a:latin typeface="黑体" pitchFamily="2" charset="-122"/>
              <a:ea typeface="黑体" pitchFamily="2" charset="-122"/>
            </a:endParaRPr>
          </a:p>
          <a:p>
            <a:pPr>
              <a:lnSpc>
                <a:spcPct val="150000"/>
              </a:lnSpc>
            </a:pPr>
            <a:endParaRPr altLang="zh-CN" dirty="0" sz="2800" lang="en-US">
              <a:latin typeface="黑体" pitchFamily="2" charset="-122"/>
              <a:ea typeface="黑体" pitchFamily="2" charset="-122"/>
            </a:endParaRPr>
          </a:p>
          <a:p>
            <a:pPr>
              <a:lnSpc>
                <a:spcPct val="150000"/>
              </a:lnSpc>
            </a:pPr>
            <a:endParaRPr altLang="zh-CN" dirty="0" sz="2800" lang="en-US">
              <a:latin typeface="黑体" pitchFamily="2" charset="-122"/>
              <a:ea typeface="黑体" pitchFamily="2" charset="-122"/>
            </a:endParaRPr>
          </a:p>
        </p:txBody>
      </p:sp>
      <p:sp>
        <p:nvSpPr>
          <p:cNvPr id="1049815" name="TextBox 23"/>
          <p:cNvSpPr txBox="1"/>
          <p:nvPr/>
        </p:nvSpPr>
        <p:spPr>
          <a:xfrm>
            <a:off x="2241768" y="381294"/>
            <a:ext cx="4881400" cy="523305"/>
          </a:xfrm>
          <a:prstGeom prst="rect"/>
          <a:noFill/>
          <a:ln>
            <a:noFill/>
          </a:ln>
        </p:spPr>
        <p:txBody>
          <a:bodyPr anchor="ctr" anchorCtr="0" bIns="45713" compatLnSpc="1" lIns="91425" numCol="1" rIns="91425" rtlCol="0" tIns="45713" vert="horz" wrap="square">
            <a:spAutoFit/>
          </a:bodyPr>
          <a:lstStyle>
            <a:lvl1pPr>
              <a:defRPr b="1" sz="2800">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fontAlgn="base" marL="457200">
              <a:spcBef>
                <a:spcPct val="0"/>
              </a:spcBef>
              <a:spcAft>
                <a:spcPct val="0"/>
              </a:spcAft>
              <a:defRPr sz="2400">
                <a:solidFill>
                  <a:schemeClr val="tx2"/>
                </a:solidFill>
                <a:ea typeface="微软雅黑" panose="020B0503020204020204" pitchFamily="34" charset="-122"/>
              </a:defRPr>
            </a:lvl6pPr>
            <a:lvl7pPr fontAlgn="base" marL="914400">
              <a:spcBef>
                <a:spcPct val="0"/>
              </a:spcBef>
              <a:spcAft>
                <a:spcPct val="0"/>
              </a:spcAft>
              <a:defRPr sz="2400">
                <a:solidFill>
                  <a:schemeClr val="tx2"/>
                </a:solidFill>
                <a:ea typeface="微软雅黑" panose="020B0503020204020204" pitchFamily="34" charset="-122"/>
              </a:defRPr>
            </a:lvl7pPr>
            <a:lvl8pPr fontAlgn="base" marL="1371600">
              <a:spcBef>
                <a:spcPct val="0"/>
              </a:spcBef>
              <a:spcAft>
                <a:spcPct val="0"/>
              </a:spcAft>
              <a:defRPr sz="2400">
                <a:solidFill>
                  <a:schemeClr val="tx2"/>
                </a:solidFill>
                <a:ea typeface="微软雅黑" panose="020B0503020204020204" pitchFamily="34" charset="-122"/>
              </a:defRPr>
            </a:lvl8pPr>
            <a:lvl9pPr fontAlgn="base" marL="1828800">
              <a:spcBef>
                <a:spcPct val="0"/>
              </a:spcBef>
              <a:spcAft>
                <a:spcPct val="0"/>
              </a:spcAft>
              <a:defRPr sz="2400">
                <a:solidFill>
                  <a:schemeClr val="tx2"/>
                </a:solidFill>
                <a:ea typeface="微软雅黑" panose="020B0503020204020204" pitchFamily="34" charset="-122"/>
              </a:defRPr>
            </a:lvl9pPr>
          </a:lstStyle>
          <a:p>
            <a:pPr defTabSz="914217"/>
            <a:r>
              <a:rPr altLang="en-US" dirty="0" sz="2801" kern="0" lang="zh-CN">
                <a:solidFill>
                  <a:schemeClr val="tx1">
                    <a:lumMod val="65000"/>
                    <a:lumOff val="35000"/>
                  </a:schemeClr>
                </a:solidFill>
                <a:latin typeface="微软雅黑" panose="020B0503020204020204" pitchFamily="34" charset="-122"/>
                <a:ea typeface="微软雅黑" panose="020B0503020204020204" pitchFamily="34" charset="-122"/>
              </a:rPr>
              <a:t>二、特种设备使用管理要求</a:t>
            </a:r>
          </a:p>
        </p:txBody>
      </p:sp>
      <p:grpSp>
        <p:nvGrpSpPr>
          <p:cNvPr id="319" name="组合 4"/>
          <p:cNvGrpSpPr/>
          <p:nvPr/>
        </p:nvGrpSpPr>
        <p:grpSpPr>
          <a:xfrm>
            <a:off x="380038" y="442944"/>
            <a:ext cx="1735402" cy="428158"/>
            <a:chOff x="157476" y="152440"/>
            <a:chExt cx="2474408" cy="847436"/>
          </a:xfrm>
        </p:grpSpPr>
        <p:sp>
          <p:nvSpPr>
            <p:cNvPr id="1049816" name="Freeform 24"/>
            <p:cNvSpPr/>
            <p:nvPr/>
          </p:nvSpPr>
          <p:spPr>
            <a:xfrm>
              <a:off x="1332597" y="152440"/>
              <a:ext cx="1299287" cy="847436"/>
            </a:xfrm>
            <a:custGeom>
              <a:avLst/>
              <a:ahLst/>
              <a:cxnLst>
                <a:cxn ang="0">
                  <a:pos x="448270" y="0"/>
                </a:cxn>
                <a:cxn ang="0">
                  <a:pos x="2349604" y="0"/>
                </a:cxn>
                <a:cxn ang="0">
                  <a:pos x="2374000" y="55145"/>
                </a:cxn>
                <a:cxn ang="0">
                  <a:pos x="1989769" y="1497335"/>
                </a:cxn>
                <a:cxn ang="0">
                  <a:pos x="1934879" y="1553246"/>
                </a:cxn>
                <a:cxn ang="0">
                  <a:pos x="33544" y="1553246"/>
                </a:cxn>
                <a:cxn ang="0">
                  <a:pos x="8386" y="1497335"/>
                </a:cxn>
                <a:cxn ang="0">
                  <a:pos x="393380" y="55145"/>
                </a:cxn>
                <a:cxn ang="0">
                  <a:pos x="448270" y="0"/>
                </a:cxn>
              </a:cxnLst>
              <a:rect l="0" t="0" r="0" b="0"/>
              <a:pathLst>
                <a:path w="3125" h="2028">
                  <a:moveTo>
                    <a:pt x="588" y="0"/>
                  </a:moveTo>
                  <a:lnTo>
                    <a:pt x="3082" y="0"/>
                  </a:lnTo>
                  <a:cubicBezTo>
                    <a:pt x="3110" y="0"/>
                    <a:pt x="3125" y="32"/>
                    <a:pt x="3114" y="72"/>
                  </a:cubicBezTo>
                  <a:lnTo>
                    <a:pt x="2610" y="1955"/>
                  </a:lnTo>
                  <a:cubicBezTo>
                    <a:pt x="2599" y="1995"/>
                    <a:pt x="2567" y="2028"/>
                    <a:pt x="2538" y="2028"/>
                  </a:cubicBezTo>
                  <a:lnTo>
                    <a:pt x="44" y="2028"/>
                  </a:lnTo>
                  <a:cubicBezTo>
                    <a:pt x="15" y="2028"/>
                    <a:pt x="0" y="1995"/>
                    <a:pt x="11" y="1955"/>
                  </a:cubicBezTo>
                  <a:lnTo>
                    <a:pt x="516" y="72"/>
                  </a:lnTo>
                  <a:cubicBezTo>
                    <a:pt x="527" y="32"/>
                    <a:pt x="559" y="0"/>
                    <a:pt x="588" y="0"/>
                  </a:cubicBezTo>
                  <a:close/>
                </a:path>
              </a:pathLst>
            </a:custGeom>
            <a:solidFill>
              <a:srgbClr val="4BAF32"/>
            </a:solidFill>
            <a:ln w="9525">
              <a:noFill/>
            </a:ln>
          </p:spPr>
          <p:txBody>
            <a:bodyPr/>
            <a:p>
              <a:endParaRPr altLang="en-US" dirty="0" sz="1400" lang="zh-CN">
                <a:ea typeface="微软雅黑" panose="020B0503020204020204" pitchFamily="34" charset="-122"/>
              </a:endParaRPr>
            </a:p>
          </p:txBody>
        </p:sp>
        <p:sp>
          <p:nvSpPr>
            <p:cNvPr id="1049817" name="Freeform 22"/>
            <p:cNvSpPr/>
            <p:nvPr/>
          </p:nvSpPr>
          <p:spPr>
            <a:xfrm>
              <a:off x="157476" y="152440"/>
              <a:ext cx="1298421" cy="846571"/>
            </a:xfrm>
            <a:custGeom>
              <a:avLst/>
              <a:ahLst/>
              <a:cxnLst>
                <a:cxn ang="0">
                  <a:pos x="448114" y="0"/>
                </a:cxn>
                <a:cxn ang="0">
                  <a:pos x="2346501" y="0"/>
                </a:cxn>
                <a:cxn ang="0">
                  <a:pos x="2372412" y="56677"/>
                </a:cxn>
                <a:cxn ang="0">
                  <a:pos x="1988314" y="1496569"/>
                </a:cxn>
                <a:cxn ang="0">
                  <a:pos x="1932681" y="1553246"/>
                </a:cxn>
                <a:cxn ang="0">
                  <a:pos x="33532" y="1553246"/>
                </a:cxn>
                <a:cxn ang="0">
                  <a:pos x="8383" y="1496569"/>
                </a:cxn>
                <a:cxn ang="0">
                  <a:pos x="392481" y="56677"/>
                </a:cxn>
                <a:cxn ang="0">
                  <a:pos x="448114" y="0"/>
                </a:cxn>
              </a:cxnLst>
              <a:rect l="0" t="0" r="0" b="0"/>
              <a:pathLst>
                <a:path w="3124" h="2028">
                  <a:moveTo>
                    <a:pt x="588" y="0"/>
                  </a:moveTo>
                  <a:lnTo>
                    <a:pt x="3079" y="0"/>
                  </a:lnTo>
                  <a:cubicBezTo>
                    <a:pt x="3109" y="0"/>
                    <a:pt x="3124" y="33"/>
                    <a:pt x="3113" y="74"/>
                  </a:cubicBezTo>
                  <a:lnTo>
                    <a:pt x="2609" y="1954"/>
                  </a:lnTo>
                  <a:cubicBezTo>
                    <a:pt x="2598" y="1994"/>
                    <a:pt x="2565" y="2028"/>
                    <a:pt x="2536" y="2028"/>
                  </a:cubicBezTo>
                  <a:lnTo>
                    <a:pt x="44" y="2028"/>
                  </a:lnTo>
                  <a:cubicBezTo>
                    <a:pt x="15" y="2028"/>
                    <a:pt x="0" y="1994"/>
                    <a:pt x="11" y="1954"/>
                  </a:cubicBezTo>
                  <a:lnTo>
                    <a:pt x="515" y="74"/>
                  </a:lnTo>
                  <a:cubicBezTo>
                    <a:pt x="526" y="33"/>
                    <a:pt x="559" y="0"/>
                    <a:pt x="588" y="0"/>
                  </a:cubicBezTo>
                  <a:close/>
                </a:path>
              </a:pathLst>
            </a:custGeom>
            <a:solidFill>
              <a:srgbClr val="004B7D"/>
            </a:solidFill>
            <a:ln w="9525">
              <a:noFill/>
            </a:ln>
          </p:spPr>
          <p:txBody>
            <a:bodyPr/>
            <a:p>
              <a:endParaRPr altLang="en-US" dirty="0" sz="1400" lang="zh-CN">
                <a:ea typeface="微软雅黑" panose="020B0503020204020204" pitchFamily="34" charset="-122"/>
              </a:endParaRPr>
            </a:p>
          </p:txBody>
        </p:sp>
      </p:grpSp>
      <p:sp>
        <p:nvSpPr>
          <p:cNvPr id="1049818" name="Freeform 29"/>
          <p:cNvSpPr/>
          <p:nvPr/>
        </p:nvSpPr>
        <p:spPr>
          <a:xfrm>
            <a:off x="1531888" y="576044"/>
            <a:ext cx="259717" cy="197584"/>
          </a:xfrm>
          <a:custGeom>
            <a:avLst/>
            <a:ahLst/>
            <a:cxnLst>
              <a:cxn ang="0">
                <a:pos x="663631" y="247672"/>
              </a:cxn>
              <a:cxn ang="0">
                <a:pos x="593534" y="318216"/>
              </a:cxn>
              <a:cxn ang="0">
                <a:pos x="406103" y="506078"/>
              </a:cxn>
              <a:cxn ang="0">
                <a:pos x="266671" y="506078"/>
              </a:cxn>
              <a:cxn ang="0">
                <a:pos x="473913" y="297513"/>
              </a:cxn>
              <a:cxn ang="0">
                <a:pos x="0" y="297513"/>
              </a:cxn>
              <a:cxn ang="0">
                <a:pos x="0" y="197830"/>
              </a:cxn>
              <a:cxn ang="0">
                <a:pos x="473913" y="197830"/>
              </a:cxn>
              <a:cxn ang="0">
                <a:pos x="278100" y="0"/>
              </a:cxn>
              <a:cxn ang="0">
                <a:pos x="417531" y="0"/>
              </a:cxn>
              <a:cxn ang="0">
                <a:pos x="593534" y="177127"/>
              </a:cxn>
              <a:cxn ang="0">
                <a:pos x="663631" y="247672"/>
              </a:cxn>
            </a:cxnLst>
            <a:rect l="0" t="0" r="0" b="0"/>
            <a:pathLst>
              <a:path w="871" h="660">
                <a:moveTo>
                  <a:pt x="871" y="323"/>
                </a:moveTo>
                <a:lnTo>
                  <a:pt x="779" y="415"/>
                </a:lnTo>
                <a:lnTo>
                  <a:pt x="533" y="660"/>
                </a:lnTo>
                <a:lnTo>
                  <a:pt x="350" y="660"/>
                </a:lnTo>
                <a:lnTo>
                  <a:pt x="622" y="388"/>
                </a:lnTo>
                <a:lnTo>
                  <a:pt x="0" y="388"/>
                </a:lnTo>
                <a:lnTo>
                  <a:pt x="0" y="258"/>
                </a:lnTo>
                <a:lnTo>
                  <a:pt x="622" y="258"/>
                </a:lnTo>
                <a:lnTo>
                  <a:pt x="365" y="0"/>
                </a:lnTo>
                <a:lnTo>
                  <a:pt x="548" y="0"/>
                </a:lnTo>
                <a:lnTo>
                  <a:pt x="779" y="231"/>
                </a:lnTo>
                <a:lnTo>
                  <a:pt x="871" y="323"/>
                </a:lnTo>
                <a:close/>
              </a:path>
            </a:pathLst>
          </a:custGeom>
          <a:solidFill>
            <a:srgbClr val="FFFFFF"/>
          </a:solidFill>
          <a:ln w="9525">
            <a:noFill/>
          </a:ln>
        </p:spPr>
        <p:txBody>
          <a:bodyPr/>
          <a:p>
            <a:endParaRPr altLang="en-US" dirty="0" sz="1400" lang="zh-CN">
              <a:ea typeface="微软雅黑" panose="020B0503020204020204" pitchFamily="34" charset="-122"/>
            </a:endParaRPr>
          </a:p>
        </p:txBody>
      </p:sp>
      <p:sp>
        <p:nvSpPr>
          <p:cNvPr id="1049819" name="TextBox 23"/>
          <p:cNvSpPr txBox="1"/>
          <p:nvPr/>
        </p:nvSpPr>
        <p:spPr>
          <a:xfrm>
            <a:off x="495546" y="519542"/>
            <a:ext cx="877779" cy="307811"/>
          </a:xfrm>
          <a:prstGeom prst="rect"/>
          <a:noFill/>
          <a:ln>
            <a:noFill/>
          </a:ln>
        </p:spPr>
        <p:txBody>
          <a:bodyPr anchor="ctr" anchorCtr="0" bIns="45713" compatLnSpc="1" lIns="91425" numCol="1" rIns="91425" rtlCol="0" tIns="45713" vert="horz" wrap="square">
            <a:spAutoFit/>
          </a:bodyPr>
          <a:lstStyle>
            <a:lvl1pPr>
              <a:defRPr b="1" sz="2800">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fontAlgn="base" marL="457200">
              <a:spcBef>
                <a:spcPct val="0"/>
              </a:spcBef>
              <a:spcAft>
                <a:spcPct val="0"/>
              </a:spcAft>
              <a:defRPr sz="2400">
                <a:solidFill>
                  <a:schemeClr val="tx2"/>
                </a:solidFill>
                <a:ea typeface="微软雅黑" panose="020B0503020204020204" pitchFamily="34" charset="-122"/>
              </a:defRPr>
            </a:lvl6pPr>
            <a:lvl7pPr fontAlgn="base" marL="914400">
              <a:spcBef>
                <a:spcPct val="0"/>
              </a:spcBef>
              <a:spcAft>
                <a:spcPct val="0"/>
              </a:spcAft>
              <a:defRPr sz="2400">
                <a:solidFill>
                  <a:schemeClr val="tx2"/>
                </a:solidFill>
                <a:ea typeface="微软雅黑" panose="020B0503020204020204" pitchFamily="34" charset="-122"/>
              </a:defRPr>
            </a:lvl7pPr>
            <a:lvl8pPr fontAlgn="base" marL="1371600">
              <a:spcBef>
                <a:spcPct val="0"/>
              </a:spcBef>
              <a:spcAft>
                <a:spcPct val="0"/>
              </a:spcAft>
              <a:defRPr sz="2400">
                <a:solidFill>
                  <a:schemeClr val="tx2"/>
                </a:solidFill>
                <a:ea typeface="微软雅黑" panose="020B0503020204020204" pitchFamily="34" charset="-122"/>
              </a:defRPr>
            </a:lvl8pPr>
            <a:lvl9pPr fontAlgn="base" marL="1828800">
              <a:spcBef>
                <a:spcPct val="0"/>
              </a:spcBef>
              <a:spcAft>
                <a:spcPct val="0"/>
              </a:spcAft>
              <a:defRPr sz="2400">
                <a:solidFill>
                  <a:schemeClr val="tx2"/>
                </a:solidFill>
                <a:ea typeface="微软雅黑" panose="020B0503020204020204" pitchFamily="34" charset="-122"/>
              </a:defRPr>
            </a:lvl9pPr>
          </a:lstStyle>
          <a:p>
            <a:pPr defTabSz="914217"/>
            <a:r>
              <a:rPr altLang="zh-CN" dirty="0" sz="1400" kern="0" lang="en-US">
                <a:solidFill>
                  <a:srgbClr val="FFFFFF"/>
                </a:solidFill>
                <a:latin typeface="微软雅黑" panose="020B0503020204020204" pitchFamily="34" charset="-122"/>
                <a:ea typeface="微软雅黑" panose="020B0503020204020204" pitchFamily="34" charset="-122"/>
              </a:rPr>
              <a:t>LOGO</a:t>
            </a:r>
            <a:endParaRPr altLang="en-US" dirty="0" sz="1400" kern="0" lang="zh-CN">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322" name=""/>
        <p:cNvGrpSpPr/>
        <p:nvPr/>
      </p:nvGrpSpPr>
      <p:grpSpPr>
        <a:xfrm>
          <a:off x="0" y="0"/>
          <a:ext cx="0" cy="0"/>
          <a:chOff x="0" y="0"/>
          <a:chExt cx="0" cy="0"/>
        </a:xfrm>
      </p:grpSpPr>
      <p:sp>
        <p:nvSpPr>
          <p:cNvPr id="1049823" name="Rectangle 3"/>
          <p:cNvSpPr>
            <a:spLocks noChangeArrowheads="1"/>
          </p:cNvSpPr>
          <p:nvPr/>
        </p:nvSpPr>
        <p:spPr bwMode="auto">
          <a:xfrm>
            <a:off x="208981" y="1341562"/>
            <a:ext cx="11774038" cy="3916422"/>
          </a:xfrm>
          <a:prstGeom prst="rect"/>
          <a:noFill/>
          <a:ln>
            <a:noFill/>
          </a:ln>
        </p:spPr>
        <p:txBody>
          <a:bodyPr/>
          <a:lstStyle>
            <a:lvl1pPr eaLnBrk="0" hangingPunct="0" indent="-273050" marL="273050">
              <a:defRPr sz="2400">
                <a:solidFill>
                  <a:schemeClr val="tx1"/>
                </a:solidFill>
                <a:latin typeface="Arial" panose="020B0604020202020204" pitchFamily="34" charset="0"/>
                <a:ea typeface="宋体" panose="02010600030101010101" pitchFamily="2" charset="-122"/>
              </a:defRPr>
            </a:lvl1pPr>
            <a:lvl2pPr eaLnBrk="0" hangingPunct="0" indent="-285750" marL="742950">
              <a:defRPr sz="2400">
                <a:solidFill>
                  <a:schemeClr val="tx1"/>
                </a:solidFill>
                <a:latin typeface="Arial" panose="020B0604020202020204" pitchFamily="34" charset="0"/>
                <a:ea typeface="宋体" panose="02010600030101010101" pitchFamily="2" charset="-122"/>
              </a:defRPr>
            </a:lvl2pPr>
            <a:lvl3pPr eaLnBrk="0" hangingPunct="0" indent="-228600" marL="1143000">
              <a:defRPr sz="2400">
                <a:solidFill>
                  <a:schemeClr val="tx1"/>
                </a:solidFill>
                <a:latin typeface="Arial" panose="020B0604020202020204" pitchFamily="34" charset="0"/>
                <a:ea typeface="宋体" panose="02010600030101010101" pitchFamily="2" charset="-122"/>
              </a:defRPr>
            </a:lvl3pPr>
            <a:lvl4pPr eaLnBrk="0" hangingPunct="0" indent="-228600" marL="1600200">
              <a:defRPr sz="2400">
                <a:solidFill>
                  <a:schemeClr val="tx1"/>
                </a:solidFill>
                <a:latin typeface="Arial" panose="020B0604020202020204" pitchFamily="34" charset="0"/>
                <a:ea typeface="宋体" panose="02010600030101010101" pitchFamily="2" charset="-122"/>
              </a:defRPr>
            </a:lvl4pPr>
            <a:lvl5pPr eaLnBrk="0" hangingPunct="0" indent="-228600" marL="2057400">
              <a:defRPr sz="2400">
                <a:solidFill>
                  <a:schemeClr val="tx1"/>
                </a:solidFill>
                <a:latin typeface="Arial" panose="020B0604020202020204" pitchFamily="34" charset="0"/>
                <a:ea typeface="宋体" panose="02010600030101010101" pitchFamily="2" charset="-122"/>
              </a:defRPr>
            </a:lvl5pPr>
            <a:lvl6pPr eaLnBrk="0" fontAlgn="base" hangingPunct="0" indent="-228600" marL="251460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eaLnBrk="0" fontAlgn="base" hangingPunct="0" indent="-228600" marL="297180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eaLnBrk="0" fontAlgn="base" hangingPunct="0" indent="-228600" marL="342900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eaLnBrk="0" fontAlgn="base" hangingPunct="0" indent="-228600" marL="388620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indent="0" marL="0">
              <a:lnSpc>
                <a:spcPct val="150000"/>
              </a:lnSpc>
            </a:pPr>
            <a:r>
              <a:rPr altLang="zh-CN" dirty="0" sz="2800" lang="en-US">
                <a:latin typeface="+mn-ea"/>
              </a:rPr>
              <a:t>《</a:t>
            </a:r>
            <a:r>
              <a:rPr altLang="en-US" dirty="0" sz="2800" lang="zh-CN">
                <a:latin typeface="+mn-ea"/>
              </a:rPr>
              <a:t>中华人民共和国特种设备安全法</a:t>
            </a:r>
            <a:r>
              <a:rPr altLang="zh-CN" dirty="0" sz="2800" lang="en-US">
                <a:latin typeface="+mn-ea"/>
              </a:rPr>
              <a:t>》</a:t>
            </a:r>
            <a:r>
              <a:rPr altLang="en-US" dirty="0" sz="2800" lang="zh-CN">
                <a:latin typeface="+mn-ea"/>
              </a:rPr>
              <a:t>第四十条</a:t>
            </a:r>
            <a:endParaRPr altLang="zh-CN" dirty="0" sz="2800" lang="en-US">
              <a:latin typeface="+mn-ea"/>
            </a:endParaRPr>
          </a:p>
          <a:p>
            <a:pPr eaLnBrk="1" hangingPunct="1" indent="0" marL="0">
              <a:lnSpc>
                <a:spcPct val="150000"/>
              </a:lnSpc>
            </a:pPr>
            <a:endParaRPr altLang="zh-CN" dirty="0" sz="2800" lang="en-US">
              <a:latin typeface="黑体" pitchFamily="49" charset="-122"/>
              <a:ea typeface="黑体" pitchFamily="49" charset="-122"/>
            </a:endParaRPr>
          </a:p>
          <a:p>
            <a:pPr eaLnBrk="1" hangingPunct="1" indent="0" marL="0">
              <a:lnSpc>
                <a:spcPct val="150000"/>
              </a:lnSpc>
            </a:pPr>
            <a:r>
              <a:rPr altLang="en-US" dirty="0" sz="2800" lang="zh-CN">
                <a:latin typeface="黑体" pitchFamily="49" charset="-122"/>
                <a:ea typeface="黑体" pitchFamily="49" charset="-122"/>
              </a:rPr>
              <a:t>    特种设备使用单位应当按照安全技术规范的要求，在检验合格有效期届满前一个月向特种设备检验机构提出定期检验要求。</a:t>
            </a:r>
            <a:endParaRPr altLang="zh-CN" dirty="0" sz="2800" lang="en-US">
              <a:latin typeface="黑体" pitchFamily="49" charset="-122"/>
              <a:ea typeface="黑体" pitchFamily="49" charset="-122"/>
            </a:endParaRPr>
          </a:p>
          <a:p>
            <a:pPr eaLnBrk="1" hangingPunct="1" indent="0" marL="0">
              <a:lnSpc>
                <a:spcPct val="150000"/>
              </a:lnSpc>
            </a:pPr>
            <a:r>
              <a:rPr altLang="zh-CN" dirty="0" sz="2800" lang="en-US">
                <a:latin typeface="+mn-ea"/>
              </a:rPr>
              <a:t>    </a:t>
            </a:r>
            <a:r>
              <a:rPr altLang="en-US" dirty="0" sz="2800" lang="zh-CN">
                <a:latin typeface="黑体" pitchFamily="2" charset="-122"/>
                <a:ea typeface="黑体" pitchFamily="2" charset="-122"/>
              </a:rPr>
              <a:t>特种设备检验机构接到定期检验要求后，应当按照安全技术规范的要求及时进行安全性能检验。特种设备使用单位应当将定期检验标志置于该特种设备的显著位置。</a:t>
            </a:r>
            <a:endParaRPr altLang="zh-CN" dirty="0" sz="2800" lang="en-US">
              <a:latin typeface="黑体" pitchFamily="2" charset="-122"/>
              <a:ea typeface="黑体" pitchFamily="2" charset="-122"/>
            </a:endParaRPr>
          </a:p>
          <a:p>
            <a:pPr eaLnBrk="1" hangingPunct="1" indent="0" marL="0">
              <a:lnSpc>
                <a:spcPct val="150000"/>
              </a:lnSpc>
            </a:pPr>
            <a:r>
              <a:rPr altLang="zh-CN" dirty="0" sz="2800" lang="en-US">
                <a:latin typeface="黑体" pitchFamily="2" charset="-122"/>
                <a:ea typeface="黑体" pitchFamily="2" charset="-122"/>
              </a:rPr>
              <a:t>    </a:t>
            </a:r>
            <a:r>
              <a:rPr altLang="en-US" dirty="0" sz="2800" lang="zh-CN">
                <a:latin typeface="黑体" pitchFamily="2" charset="-122"/>
                <a:ea typeface="黑体" pitchFamily="2" charset="-122"/>
              </a:rPr>
              <a:t>未经定期检验或者检验不合格的特种设备，不得继续使用。</a:t>
            </a:r>
            <a:endParaRPr altLang="zh-CN" dirty="0" sz="2800" lang="en-US">
              <a:latin typeface="黑体" pitchFamily="2" charset="-122"/>
              <a:ea typeface="黑体" pitchFamily="2" charset="-122"/>
            </a:endParaRPr>
          </a:p>
          <a:p>
            <a:pPr eaLnBrk="1" hangingPunct="1" indent="0" marL="0">
              <a:lnSpc>
                <a:spcPct val="150000"/>
              </a:lnSpc>
            </a:pPr>
            <a:endParaRPr altLang="en-US" dirty="0" sz="2800" lang="zh-CN">
              <a:latin typeface="黑体" pitchFamily="49" charset="-122"/>
              <a:ea typeface="黑体" pitchFamily="49" charset="-122"/>
            </a:endParaRPr>
          </a:p>
          <a:p>
            <a:pPr eaLnBrk="1" hangingPunct="1" indent="0" marL="0">
              <a:lnSpc>
                <a:spcPct val="150000"/>
              </a:lnSpc>
            </a:pPr>
            <a:endParaRPr altLang="zh-CN" dirty="0" sz="2800" lang="en-US">
              <a:latin typeface="黑体" pitchFamily="49" charset="-122"/>
              <a:ea typeface="黑体" pitchFamily="49" charset="-122"/>
            </a:endParaRPr>
          </a:p>
          <a:p>
            <a:pPr eaLnBrk="1" hangingPunct="1" indent="0" marL="0">
              <a:lnSpc>
                <a:spcPct val="150000"/>
              </a:lnSpc>
            </a:pPr>
            <a:endParaRPr altLang="zh-CN" dirty="0" sz="2800" lang="en-US">
              <a:latin typeface="黑体" pitchFamily="49" charset="-122"/>
              <a:ea typeface="黑体" pitchFamily="49" charset="-122"/>
            </a:endParaRPr>
          </a:p>
        </p:txBody>
      </p:sp>
      <p:sp>
        <p:nvSpPr>
          <p:cNvPr id="1049824" name="TextBox 23"/>
          <p:cNvSpPr txBox="1"/>
          <p:nvPr/>
        </p:nvSpPr>
        <p:spPr>
          <a:xfrm>
            <a:off x="2197485" y="411795"/>
            <a:ext cx="4881400" cy="523305"/>
          </a:xfrm>
          <a:prstGeom prst="rect"/>
          <a:noFill/>
          <a:ln>
            <a:noFill/>
          </a:ln>
        </p:spPr>
        <p:txBody>
          <a:bodyPr anchor="ctr" anchorCtr="0" bIns="45713" compatLnSpc="1" lIns="91425" numCol="1" rIns="91425" rtlCol="0" tIns="45713" vert="horz" wrap="square">
            <a:spAutoFit/>
          </a:bodyPr>
          <a:lstStyle>
            <a:lvl1pPr>
              <a:defRPr b="1" sz="2800">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fontAlgn="base" marL="457200">
              <a:spcBef>
                <a:spcPct val="0"/>
              </a:spcBef>
              <a:spcAft>
                <a:spcPct val="0"/>
              </a:spcAft>
              <a:defRPr sz="2400">
                <a:solidFill>
                  <a:schemeClr val="tx2"/>
                </a:solidFill>
                <a:ea typeface="微软雅黑" panose="020B0503020204020204" pitchFamily="34" charset="-122"/>
              </a:defRPr>
            </a:lvl6pPr>
            <a:lvl7pPr fontAlgn="base" marL="914400">
              <a:spcBef>
                <a:spcPct val="0"/>
              </a:spcBef>
              <a:spcAft>
                <a:spcPct val="0"/>
              </a:spcAft>
              <a:defRPr sz="2400">
                <a:solidFill>
                  <a:schemeClr val="tx2"/>
                </a:solidFill>
                <a:ea typeface="微软雅黑" panose="020B0503020204020204" pitchFamily="34" charset="-122"/>
              </a:defRPr>
            </a:lvl7pPr>
            <a:lvl8pPr fontAlgn="base" marL="1371600">
              <a:spcBef>
                <a:spcPct val="0"/>
              </a:spcBef>
              <a:spcAft>
                <a:spcPct val="0"/>
              </a:spcAft>
              <a:defRPr sz="2400">
                <a:solidFill>
                  <a:schemeClr val="tx2"/>
                </a:solidFill>
                <a:ea typeface="微软雅黑" panose="020B0503020204020204" pitchFamily="34" charset="-122"/>
              </a:defRPr>
            </a:lvl8pPr>
            <a:lvl9pPr fontAlgn="base" marL="1828800">
              <a:spcBef>
                <a:spcPct val="0"/>
              </a:spcBef>
              <a:spcAft>
                <a:spcPct val="0"/>
              </a:spcAft>
              <a:defRPr sz="2400">
                <a:solidFill>
                  <a:schemeClr val="tx2"/>
                </a:solidFill>
                <a:ea typeface="微软雅黑" panose="020B0503020204020204" pitchFamily="34" charset="-122"/>
              </a:defRPr>
            </a:lvl9pPr>
          </a:lstStyle>
          <a:p>
            <a:pPr defTabSz="914217"/>
            <a:r>
              <a:rPr altLang="en-US" dirty="0" sz="2801" kern="0" lang="zh-CN">
                <a:solidFill>
                  <a:schemeClr val="tx1">
                    <a:lumMod val="65000"/>
                    <a:lumOff val="35000"/>
                  </a:schemeClr>
                </a:solidFill>
                <a:latin typeface="微软雅黑" panose="020B0503020204020204" pitchFamily="34" charset="-122"/>
                <a:ea typeface="微软雅黑" panose="020B0503020204020204" pitchFamily="34" charset="-122"/>
              </a:rPr>
              <a:t>二、特种设备使用管理要求</a:t>
            </a:r>
          </a:p>
        </p:txBody>
      </p:sp>
      <p:grpSp>
        <p:nvGrpSpPr>
          <p:cNvPr id="323" name="组合 4"/>
          <p:cNvGrpSpPr/>
          <p:nvPr/>
        </p:nvGrpSpPr>
        <p:grpSpPr>
          <a:xfrm>
            <a:off x="380038" y="442944"/>
            <a:ext cx="1735402" cy="428158"/>
            <a:chOff x="157476" y="152440"/>
            <a:chExt cx="2474408" cy="847436"/>
          </a:xfrm>
        </p:grpSpPr>
        <p:sp>
          <p:nvSpPr>
            <p:cNvPr id="1049825" name="Freeform 24"/>
            <p:cNvSpPr/>
            <p:nvPr/>
          </p:nvSpPr>
          <p:spPr>
            <a:xfrm>
              <a:off x="1332597" y="152440"/>
              <a:ext cx="1299287" cy="847436"/>
            </a:xfrm>
            <a:custGeom>
              <a:avLst/>
              <a:ahLst/>
              <a:cxnLst>
                <a:cxn ang="0">
                  <a:pos x="448270" y="0"/>
                </a:cxn>
                <a:cxn ang="0">
                  <a:pos x="2349604" y="0"/>
                </a:cxn>
                <a:cxn ang="0">
                  <a:pos x="2374000" y="55145"/>
                </a:cxn>
                <a:cxn ang="0">
                  <a:pos x="1989769" y="1497335"/>
                </a:cxn>
                <a:cxn ang="0">
                  <a:pos x="1934879" y="1553246"/>
                </a:cxn>
                <a:cxn ang="0">
                  <a:pos x="33544" y="1553246"/>
                </a:cxn>
                <a:cxn ang="0">
                  <a:pos x="8386" y="1497335"/>
                </a:cxn>
                <a:cxn ang="0">
                  <a:pos x="393380" y="55145"/>
                </a:cxn>
                <a:cxn ang="0">
                  <a:pos x="448270" y="0"/>
                </a:cxn>
              </a:cxnLst>
              <a:rect l="0" t="0" r="0" b="0"/>
              <a:pathLst>
                <a:path w="3125" h="2028">
                  <a:moveTo>
                    <a:pt x="588" y="0"/>
                  </a:moveTo>
                  <a:lnTo>
                    <a:pt x="3082" y="0"/>
                  </a:lnTo>
                  <a:cubicBezTo>
                    <a:pt x="3110" y="0"/>
                    <a:pt x="3125" y="32"/>
                    <a:pt x="3114" y="72"/>
                  </a:cubicBezTo>
                  <a:lnTo>
                    <a:pt x="2610" y="1955"/>
                  </a:lnTo>
                  <a:cubicBezTo>
                    <a:pt x="2599" y="1995"/>
                    <a:pt x="2567" y="2028"/>
                    <a:pt x="2538" y="2028"/>
                  </a:cubicBezTo>
                  <a:lnTo>
                    <a:pt x="44" y="2028"/>
                  </a:lnTo>
                  <a:cubicBezTo>
                    <a:pt x="15" y="2028"/>
                    <a:pt x="0" y="1995"/>
                    <a:pt x="11" y="1955"/>
                  </a:cubicBezTo>
                  <a:lnTo>
                    <a:pt x="516" y="72"/>
                  </a:lnTo>
                  <a:cubicBezTo>
                    <a:pt x="527" y="32"/>
                    <a:pt x="559" y="0"/>
                    <a:pt x="588" y="0"/>
                  </a:cubicBezTo>
                  <a:close/>
                </a:path>
              </a:pathLst>
            </a:custGeom>
            <a:solidFill>
              <a:srgbClr val="4BAF32"/>
            </a:solidFill>
            <a:ln w="9525">
              <a:noFill/>
            </a:ln>
          </p:spPr>
          <p:txBody>
            <a:bodyPr/>
            <a:p>
              <a:endParaRPr altLang="en-US" dirty="0" sz="1400" lang="zh-CN">
                <a:ea typeface="微软雅黑" panose="020B0503020204020204" pitchFamily="34" charset="-122"/>
              </a:endParaRPr>
            </a:p>
          </p:txBody>
        </p:sp>
        <p:sp>
          <p:nvSpPr>
            <p:cNvPr id="1049826" name="Freeform 22"/>
            <p:cNvSpPr/>
            <p:nvPr/>
          </p:nvSpPr>
          <p:spPr>
            <a:xfrm>
              <a:off x="157476" y="152440"/>
              <a:ext cx="1298421" cy="846571"/>
            </a:xfrm>
            <a:custGeom>
              <a:avLst/>
              <a:ahLst/>
              <a:cxnLst>
                <a:cxn ang="0">
                  <a:pos x="448114" y="0"/>
                </a:cxn>
                <a:cxn ang="0">
                  <a:pos x="2346501" y="0"/>
                </a:cxn>
                <a:cxn ang="0">
                  <a:pos x="2372412" y="56677"/>
                </a:cxn>
                <a:cxn ang="0">
                  <a:pos x="1988314" y="1496569"/>
                </a:cxn>
                <a:cxn ang="0">
                  <a:pos x="1932681" y="1553246"/>
                </a:cxn>
                <a:cxn ang="0">
                  <a:pos x="33532" y="1553246"/>
                </a:cxn>
                <a:cxn ang="0">
                  <a:pos x="8383" y="1496569"/>
                </a:cxn>
                <a:cxn ang="0">
                  <a:pos x="392481" y="56677"/>
                </a:cxn>
                <a:cxn ang="0">
                  <a:pos x="448114" y="0"/>
                </a:cxn>
              </a:cxnLst>
              <a:rect l="0" t="0" r="0" b="0"/>
              <a:pathLst>
                <a:path w="3124" h="2028">
                  <a:moveTo>
                    <a:pt x="588" y="0"/>
                  </a:moveTo>
                  <a:lnTo>
                    <a:pt x="3079" y="0"/>
                  </a:lnTo>
                  <a:cubicBezTo>
                    <a:pt x="3109" y="0"/>
                    <a:pt x="3124" y="33"/>
                    <a:pt x="3113" y="74"/>
                  </a:cubicBezTo>
                  <a:lnTo>
                    <a:pt x="2609" y="1954"/>
                  </a:lnTo>
                  <a:cubicBezTo>
                    <a:pt x="2598" y="1994"/>
                    <a:pt x="2565" y="2028"/>
                    <a:pt x="2536" y="2028"/>
                  </a:cubicBezTo>
                  <a:lnTo>
                    <a:pt x="44" y="2028"/>
                  </a:lnTo>
                  <a:cubicBezTo>
                    <a:pt x="15" y="2028"/>
                    <a:pt x="0" y="1994"/>
                    <a:pt x="11" y="1954"/>
                  </a:cubicBezTo>
                  <a:lnTo>
                    <a:pt x="515" y="74"/>
                  </a:lnTo>
                  <a:cubicBezTo>
                    <a:pt x="526" y="33"/>
                    <a:pt x="559" y="0"/>
                    <a:pt x="588" y="0"/>
                  </a:cubicBezTo>
                  <a:close/>
                </a:path>
              </a:pathLst>
            </a:custGeom>
            <a:solidFill>
              <a:srgbClr val="004B7D"/>
            </a:solidFill>
            <a:ln w="9525">
              <a:noFill/>
            </a:ln>
          </p:spPr>
          <p:txBody>
            <a:bodyPr/>
            <a:p>
              <a:endParaRPr altLang="en-US" dirty="0" sz="1400" lang="zh-CN">
                <a:ea typeface="微软雅黑" panose="020B0503020204020204" pitchFamily="34" charset="-122"/>
              </a:endParaRPr>
            </a:p>
          </p:txBody>
        </p:sp>
      </p:grpSp>
      <p:sp>
        <p:nvSpPr>
          <p:cNvPr id="1049827" name="Freeform 29"/>
          <p:cNvSpPr/>
          <p:nvPr/>
        </p:nvSpPr>
        <p:spPr>
          <a:xfrm>
            <a:off x="1531888" y="576044"/>
            <a:ext cx="259717" cy="197584"/>
          </a:xfrm>
          <a:custGeom>
            <a:avLst/>
            <a:ahLst/>
            <a:cxnLst>
              <a:cxn ang="0">
                <a:pos x="663631" y="247672"/>
              </a:cxn>
              <a:cxn ang="0">
                <a:pos x="593534" y="318216"/>
              </a:cxn>
              <a:cxn ang="0">
                <a:pos x="406103" y="506078"/>
              </a:cxn>
              <a:cxn ang="0">
                <a:pos x="266671" y="506078"/>
              </a:cxn>
              <a:cxn ang="0">
                <a:pos x="473913" y="297513"/>
              </a:cxn>
              <a:cxn ang="0">
                <a:pos x="0" y="297513"/>
              </a:cxn>
              <a:cxn ang="0">
                <a:pos x="0" y="197830"/>
              </a:cxn>
              <a:cxn ang="0">
                <a:pos x="473913" y="197830"/>
              </a:cxn>
              <a:cxn ang="0">
                <a:pos x="278100" y="0"/>
              </a:cxn>
              <a:cxn ang="0">
                <a:pos x="417531" y="0"/>
              </a:cxn>
              <a:cxn ang="0">
                <a:pos x="593534" y="177127"/>
              </a:cxn>
              <a:cxn ang="0">
                <a:pos x="663631" y="247672"/>
              </a:cxn>
            </a:cxnLst>
            <a:rect l="0" t="0" r="0" b="0"/>
            <a:pathLst>
              <a:path w="871" h="660">
                <a:moveTo>
                  <a:pt x="871" y="323"/>
                </a:moveTo>
                <a:lnTo>
                  <a:pt x="779" y="415"/>
                </a:lnTo>
                <a:lnTo>
                  <a:pt x="533" y="660"/>
                </a:lnTo>
                <a:lnTo>
                  <a:pt x="350" y="660"/>
                </a:lnTo>
                <a:lnTo>
                  <a:pt x="622" y="388"/>
                </a:lnTo>
                <a:lnTo>
                  <a:pt x="0" y="388"/>
                </a:lnTo>
                <a:lnTo>
                  <a:pt x="0" y="258"/>
                </a:lnTo>
                <a:lnTo>
                  <a:pt x="622" y="258"/>
                </a:lnTo>
                <a:lnTo>
                  <a:pt x="365" y="0"/>
                </a:lnTo>
                <a:lnTo>
                  <a:pt x="548" y="0"/>
                </a:lnTo>
                <a:lnTo>
                  <a:pt x="779" y="231"/>
                </a:lnTo>
                <a:lnTo>
                  <a:pt x="871" y="323"/>
                </a:lnTo>
                <a:close/>
              </a:path>
            </a:pathLst>
          </a:custGeom>
          <a:solidFill>
            <a:srgbClr val="FFFFFF"/>
          </a:solidFill>
          <a:ln w="9525">
            <a:noFill/>
          </a:ln>
        </p:spPr>
        <p:txBody>
          <a:bodyPr/>
          <a:p>
            <a:endParaRPr altLang="en-US" dirty="0" sz="1400" lang="zh-CN">
              <a:ea typeface="微软雅黑" panose="020B0503020204020204" pitchFamily="34" charset="-122"/>
            </a:endParaRPr>
          </a:p>
        </p:txBody>
      </p:sp>
      <p:sp>
        <p:nvSpPr>
          <p:cNvPr id="1049828" name="TextBox 23"/>
          <p:cNvSpPr txBox="1"/>
          <p:nvPr/>
        </p:nvSpPr>
        <p:spPr>
          <a:xfrm>
            <a:off x="495546" y="519542"/>
            <a:ext cx="877779" cy="307811"/>
          </a:xfrm>
          <a:prstGeom prst="rect"/>
          <a:noFill/>
          <a:ln>
            <a:noFill/>
          </a:ln>
        </p:spPr>
        <p:txBody>
          <a:bodyPr anchor="ctr" anchorCtr="0" bIns="45713" compatLnSpc="1" lIns="91425" numCol="1" rIns="91425" rtlCol="0" tIns="45713" vert="horz" wrap="square">
            <a:spAutoFit/>
          </a:bodyPr>
          <a:lstStyle>
            <a:lvl1pPr>
              <a:defRPr b="1" sz="2800">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fontAlgn="base" marL="457200">
              <a:spcBef>
                <a:spcPct val="0"/>
              </a:spcBef>
              <a:spcAft>
                <a:spcPct val="0"/>
              </a:spcAft>
              <a:defRPr sz="2400">
                <a:solidFill>
                  <a:schemeClr val="tx2"/>
                </a:solidFill>
                <a:ea typeface="微软雅黑" panose="020B0503020204020204" pitchFamily="34" charset="-122"/>
              </a:defRPr>
            </a:lvl6pPr>
            <a:lvl7pPr fontAlgn="base" marL="914400">
              <a:spcBef>
                <a:spcPct val="0"/>
              </a:spcBef>
              <a:spcAft>
                <a:spcPct val="0"/>
              </a:spcAft>
              <a:defRPr sz="2400">
                <a:solidFill>
                  <a:schemeClr val="tx2"/>
                </a:solidFill>
                <a:ea typeface="微软雅黑" panose="020B0503020204020204" pitchFamily="34" charset="-122"/>
              </a:defRPr>
            </a:lvl7pPr>
            <a:lvl8pPr fontAlgn="base" marL="1371600">
              <a:spcBef>
                <a:spcPct val="0"/>
              </a:spcBef>
              <a:spcAft>
                <a:spcPct val="0"/>
              </a:spcAft>
              <a:defRPr sz="2400">
                <a:solidFill>
                  <a:schemeClr val="tx2"/>
                </a:solidFill>
                <a:ea typeface="微软雅黑" panose="020B0503020204020204" pitchFamily="34" charset="-122"/>
              </a:defRPr>
            </a:lvl8pPr>
            <a:lvl9pPr fontAlgn="base" marL="1828800">
              <a:spcBef>
                <a:spcPct val="0"/>
              </a:spcBef>
              <a:spcAft>
                <a:spcPct val="0"/>
              </a:spcAft>
              <a:defRPr sz="2400">
                <a:solidFill>
                  <a:schemeClr val="tx2"/>
                </a:solidFill>
                <a:ea typeface="微软雅黑" panose="020B0503020204020204" pitchFamily="34" charset="-122"/>
              </a:defRPr>
            </a:lvl9pPr>
          </a:lstStyle>
          <a:p>
            <a:pPr defTabSz="914217"/>
            <a:r>
              <a:rPr altLang="zh-CN" dirty="0" sz="1400" kern="0" lang="en-US">
                <a:solidFill>
                  <a:srgbClr val="FFFFFF"/>
                </a:solidFill>
                <a:latin typeface="微软雅黑" panose="020B0503020204020204" pitchFamily="34" charset="-122"/>
                <a:ea typeface="微软雅黑" panose="020B0503020204020204" pitchFamily="34" charset="-122"/>
              </a:rPr>
              <a:t>LOGO</a:t>
            </a:r>
            <a:endParaRPr altLang="en-US" dirty="0" sz="1400" kern="0" lang="zh-CN">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324" name=""/>
        <p:cNvGrpSpPr/>
        <p:nvPr/>
      </p:nvGrpSpPr>
      <p:grpSpPr>
        <a:xfrm>
          <a:off x="0" y="0"/>
          <a:ext cx="0" cy="0"/>
          <a:chOff x="0" y="0"/>
          <a:chExt cx="0" cy="0"/>
        </a:xfrm>
      </p:grpSpPr>
      <p:graphicFrame>
        <p:nvGraphicFramePr>
          <p:cNvPr id="4194308" name="表格 6"/>
          <p:cNvGraphicFramePr>
            <a:graphicFrameLocks noGrp="1"/>
          </p:cNvGraphicFramePr>
          <p:nvPr/>
        </p:nvGraphicFramePr>
        <p:xfrm>
          <a:off x="1791605" y="1401807"/>
          <a:ext cx="8788845" cy="2875812"/>
        </p:xfrm>
        <a:graphic>
          <a:graphicData uri="http://schemas.openxmlformats.org/drawingml/2006/table">
            <a:tbl>
              <a:tblPr firstRow="1" bandRow="1">
                <a:tableStyleId>{5C22544A-7EE6-4342-B048-85BDC9FD1C3A}</a:tableStyleId>
              </a:tblPr>
              <a:tblGrid>
                <a:gridCol w="1071810"/>
                <a:gridCol w="1300772"/>
                <a:gridCol w="2926736"/>
                <a:gridCol w="3489527"/>
              </a:tblGrid>
              <a:tr h="370891">
                <a:tc>
                  <a:txBody>
                    <a:bodyPr/>
                    <a:p>
                      <a:pPr algn="ctr" defTabSz="914400" eaLnBrk="1" fontAlgn="base" hangingPunct="1" indent="0" latinLnBrk="0" lvl="0" marL="0" marR="0" rtl="0">
                        <a:lnSpc>
                          <a:spcPct val="100000"/>
                        </a:lnSpc>
                        <a:spcBef>
                          <a:spcPct val="20000"/>
                        </a:spcBef>
                        <a:spcAft>
                          <a:spcPct val="0"/>
                        </a:spcAft>
                        <a:buClrTx/>
                        <a:buSzTx/>
                        <a:buFontTx/>
                        <a:buNone/>
                      </a:pPr>
                      <a:r>
                        <a:rPr altLang="en-US" baseline="0" b="1" cap="none" dirty="0" sz="1600" i="0" kumimoji="0" lang="zh-CN" normalizeH="0" strike="noStrike" u="none">
                          <a:ln>
                            <a:noFill/>
                          </a:ln>
                          <a:solidFill>
                            <a:schemeClr val="bg1"/>
                          </a:solidFill>
                          <a:effectLst/>
                          <a:latin typeface="+mn-ea"/>
                          <a:ea typeface="+mn-ea"/>
                        </a:rPr>
                        <a:t>设备</a:t>
                      </a:r>
                      <a:endParaRPr altLang="zh-CN" baseline="0" b="1" cap="none" dirty="0" sz="1600" i="0" kumimoji="0" lang="zh-CN" normalizeH="0" strike="noStrike" u="none">
                        <a:ln>
                          <a:noFill/>
                        </a:ln>
                        <a:solidFill>
                          <a:schemeClr val="bg1"/>
                        </a:solidFill>
                        <a:effectLst/>
                        <a:latin typeface="+mn-ea"/>
                        <a:ea typeface="+mn-ea"/>
                      </a:endParaRPr>
                    </a:p>
                  </a:txBody>
                  <a:tcPr marL="91460" marR="91460" marT="45715" marB="45715" anchor="ctr" horzOverflow="overflow"/>
                </a:tc>
                <a:tc>
                  <a:txBody>
                    <a:bodyPr/>
                    <a:p>
                      <a:pPr algn="ctr" defTabSz="914400" eaLnBrk="1" fontAlgn="base" hangingPunct="1" indent="0" latinLnBrk="0" lvl="0" marL="0" marR="0" rtl="0">
                        <a:lnSpc>
                          <a:spcPct val="100000"/>
                        </a:lnSpc>
                        <a:spcBef>
                          <a:spcPct val="20000"/>
                        </a:spcBef>
                        <a:spcAft>
                          <a:spcPct val="0"/>
                        </a:spcAft>
                        <a:buClrTx/>
                        <a:buSzTx/>
                        <a:buFontTx/>
                        <a:buNone/>
                      </a:pPr>
                      <a:r>
                        <a:rPr altLang="en-US" baseline="0" b="1" cap="none" dirty="0" sz="1600" i="0" kumimoji="0" lang="zh-CN" normalizeH="0" strike="noStrike" u="none">
                          <a:ln>
                            <a:noFill/>
                          </a:ln>
                          <a:solidFill>
                            <a:schemeClr val="bg1"/>
                          </a:solidFill>
                          <a:effectLst/>
                          <a:latin typeface="+mn-ea"/>
                          <a:ea typeface="+mn-ea"/>
                        </a:rPr>
                        <a:t>外部检验</a:t>
                      </a:r>
                    </a:p>
                  </a:txBody>
                  <a:tcPr marL="91460" marR="91460" marT="45715" marB="45715" anchor="ctr" horzOverflow="overflow"/>
                </a:tc>
                <a:tc>
                  <a:txBody>
                    <a:bodyPr/>
                    <a:p>
                      <a:pPr algn="ctr" defTabSz="914400" eaLnBrk="1" fontAlgn="base" hangingPunct="1" indent="0" latinLnBrk="0" lvl="0" marL="0" marR="0" rtl="0">
                        <a:lnSpc>
                          <a:spcPct val="100000"/>
                        </a:lnSpc>
                        <a:spcBef>
                          <a:spcPct val="20000"/>
                        </a:spcBef>
                        <a:spcAft>
                          <a:spcPct val="0"/>
                        </a:spcAft>
                        <a:buClrTx/>
                        <a:buSzTx/>
                        <a:buFontTx/>
                        <a:buNone/>
                      </a:pPr>
                      <a:r>
                        <a:rPr altLang="en-US" baseline="0" b="1" cap="none" dirty="0" sz="1600" i="0" kumimoji="0" lang="zh-CN" normalizeH="0" strike="noStrike" u="none">
                          <a:ln>
                            <a:noFill/>
                          </a:ln>
                          <a:solidFill>
                            <a:schemeClr val="bg1"/>
                          </a:solidFill>
                          <a:effectLst/>
                          <a:latin typeface="+mn-ea"/>
                          <a:ea typeface="+mn-ea"/>
                        </a:rPr>
                        <a:t>内部（全面）检验</a:t>
                      </a:r>
                    </a:p>
                  </a:txBody>
                  <a:tcPr marL="91460" marR="91460" marT="45715" marB="45715" anchor="ctr" horzOverflow="overflow"/>
                </a:tc>
                <a:tc>
                  <a:txBody>
                    <a:bodyPr/>
                    <a:p>
                      <a:pPr algn="ctr" defTabSz="914400" eaLnBrk="1" fontAlgn="base" hangingPunct="1" indent="0" latinLnBrk="0" lvl="0" marL="0" marR="0" rtl="0">
                        <a:lnSpc>
                          <a:spcPct val="100000"/>
                        </a:lnSpc>
                        <a:spcBef>
                          <a:spcPct val="20000"/>
                        </a:spcBef>
                        <a:spcAft>
                          <a:spcPct val="0"/>
                        </a:spcAft>
                        <a:buClrTx/>
                        <a:buSzTx/>
                        <a:buFontTx/>
                        <a:buNone/>
                      </a:pPr>
                      <a:r>
                        <a:rPr altLang="en-US" baseline="0" b="1" cap="none" dirty="0" sz="1600" i="0" kumimoji="0" lang="zh-CN" normalizeH="0" strike="noStrike" u="none">
                          <a:ln>
                            <a:noFill/>
                          </a:ln>
                          <a:solidFill>
                            <a:schemeClr val="bg1"/>
                          </a:solidFill>
                          <a:effectLst/>
                          <a:latin typeface="+mn-ea"/>
                          <a:ea typeface="+mn-ea"/>
                        </a:rPr>
                        <a:t>水（耐）压试验</a:t>
                      </a:r>
                    </a:p>
                  </a:txBody>
                  <a:tcPr marL="91460" marR="91460" marT="45715" marB="45715" anchor="ctr" horzOverflow="overflow"/>
                </a:tc>
              </a:tr>
              <a:tr h="628001">
                <a:tc>
                  <a:txBody>
                    <a:bodyPr/>
                    <a:p>
                      <a:pPr algn="ctr" defTabSz="914400" eaLnBrk="1" fontAlgn="base" hangingPunct="1" indent="0" latinLnBrk="0" lvl="0" marL="0" marR="0" rtl="0">
                        <a:lnSpc>
                          <a:spcPct val="100000"/>
                        </a:lnSpc>
                        <a:spcBef>
                          <a:spcPct val="20000"/>
                        </a:spcBef>
                        <a:spcAft>
                          <a:spcPct val="0"/>
                        </a:spcAft>
                        <a:buClrTx/>
                        <a:buSzTx/>
                        <a:buFontTx/>
                        <a:buNone/>
                      </a:pPr>
                      <a:r>
                        <a:rPr altLang="en-US" baseline="0" b="1" cap="none" dirty="0" sz="1600" i="0" kumimoji="0" lang="zh-CN" normalizeH="0" strike="noStrike" u="none">
                          <a:ln>
                            <a:noFill/>
                          </a:ln>
                          <a:solidFill>
                            <a:schemeClr val="tx1"/>
                          </a:solidFill>
                          <a:effectLst/>
                          <a:latin typeface="+mn-ea"/>
                          <a:ea typeface="+mn-ea"/>
                        </a:rPr>
                        <a:t>锅炉</a:t>
                      </a:r>
                    </a:p>
                  </a:txBody>
                  <a:tcPr marL="91460" marR="91460" marT="45715" marB="45715" anchor="ctr" horzOverflow="overflow"/>
                </a:tc>
                <a:tc>
                  <a:txBody>
                    <a:bodyPr/>
                    <a:p>
                      <a:pPr algn="ctr" defTabSz="914400" eaLnBrk="1" fontAlgn="base" hangingPunct="1" indent="0" latinLnBrk="0" lvl="0" marL="0" marR="0" rtl="0">
                        <a:lnSpc>
                          <a:spcPct val="100000"/>
                        </a:lnSpc>
                        <a:spcBef>
                          <a:spcPct val="20000"/>
                        </a:spcBef>
                        <a:spcAft>
                          <a:spcPct val="0"/>
                        </a:spcAft>
                        <a:buClrTx/>
                        <a:buSzTx/>
                        <a:buFontTx/>
                        <a:buNone/>
                      </a:pPr>
                      <a:r>
                        <a:rPr altLang="zh-CN" baseline="0" b="0" cap="none" dirty="0" sz="1600" i="0" kumimoji="0" lang="en-US" normalizeH="0" strike="noStrike" u="none">
                          <a:ln>
                            <a:noFill/>
                          </a:ln>
                          <a:solidFill>
                            <a:schemeClr val="tx1"/>
                          </a:solidFill>
                          <a:effectLst/>
                          <a:latin typeface="+mn-ea"/>
                          <a:ea typeface="+mn-ea"/>
                        </a:rPr>
                        <a:t>1</a:t>
                      </a:r>
                      <a:r>
                        <a:rPr altLang="en-US" baseline="0" b="0" cap="none" dirty="0" sz="1600" i="0" kumimoji="0" lang="zh-CN" normalizeH="0" strike="noStrike" u="none">
                          <a:ln>
                            <a:noFill/>
                          </a:ln>
                          <a:solidFill>
                            <a:schemeClr val="tx1"/>
                          </a:solidFill>
                          <a:effectLst/>
                          <a:latin typeface="+mn-ea"/>
                          <a:ea typeface="+mn-ea"/>
                        </a:rPr>
                        <a:t>次</a:t>
                      </a:r>
                      <a:r>
                        <a:rPr altLang="zh-CN" baseline="0" b="0" cap="none" dirty="0" sz="1600" i="0" kumimoji="0" lang="en-US" normalizeH="0" strike="noStrike" u="none">
                          <a:ln>
                            <a:noFill/>
                          </a:ln>
                          <a:solidFill>
                            <a:schemeClr val="tx1"/>
                          </a:solidFill>
                          <a:effectLst/>
                          <a:latin typeface="+mn-ea"/>
                          <a:ea typeface="+mn-ea"/>
                        </a:rPr>
                        <a:t>/</a:t>
                      </a:r>
                      <a:r>
                        <a:rPr altLang="en-US" baseline="0" b="0" cap="none" dirty="0" sz="1600" i="0" kumimoji="0" lang="zh-CN" normalizeH="0" strike="noStrike" u="none">
                          <a:ln>
                            <a:noFill/>
                          </a:ln>
                          <a:solidFill>
                            <a:schemeClr val="tx1"/>
                          </a:solidFill>
                          <a:effectLst/>
                          <a:latin typeface="+mn-ea"/>
                          <a:ea typeface="+mn-ea"/>
                        </a:rPr>
                        <a:t>年</a:t>
                      </a:r>
                    </a:p>
                  </a:txBody>
                  <a:tcPr marL="91460" marR="91460" marT="45715" marB="45715" anchor="ctr" horzOverflow="overflow"/>
                </a:tc>
                <a:tc>
                  <a:txBody>
                    <a:bodyPr/>
                    <a:p>
                      <a:pPr algn="ctr" defTabSz="914400" eaLnBrk="1" fontAlgn="base" hangingPunct="1" indent="0" latinLnBrk="0" lvl="0" marL="0" marR="0" rtl="0">
                        <a:lnSpc>
                          <a:spcPct val="100000"/>
                        </a:lnSpc>
                        <a:spcBef>
                          <a:spcPct val="20000"/>
                        </a:spcBef>
                        <a:spcAft>
                          <a:spcPct val="0"/>
                        </a:spcAft>
                        <a:buClrTx/>
                        <a:buSzTx/>
                        <a:buFontTx/>
                        <a:buNone/>
                      </a:pPr>
                      <a:r>
                        <a:rPr altLang="en-US" baseline="0" b="0" cap="none" dirty="0" sz="1600" i="0" kumimoji="0" lang="zh-CN" normalizeH="0" strike="noStrike" u="none">
                          <a:ln>
                            <a:noFill/>
                          </a:ln>
                          <a:solidFill>
                            <a:schemeClr val="tx1"/>
                          </a:solidFill>
                          <a:effectLst/>
                          <a:latin typeface="+mn-ea"/>
                          <a:ea typeface="+mn-ea"/>
                        </a:rPr>
                        <a:t>工业锅炉：</a:t>
                      </a:r>
                      <a:r>
                        <a:rPr altLang="zh-CN" baseline="0" b="0" cap="none" dirty="0" sz="1600" i="0" kumimoji="0" lang="en-US" normalizeH="0" strike="noStrike" u="none">
                          <a:ln>
                            <a:noFill/>
                          </a:ln>
                          <a:solidFill>
                            <a:schemeClr val="tx1"/>
                          </a:solidFill>
                          <a:effectLst/>
                          <a:latin typeface="+mn-ea"/>
                          <a:ea typeface="+mn-ea"/>
                        </a:rPr>
                        <a:t>1</a:t>
                      </a:r>
                      <a:r>
                        <a:rPr altLang="en-US" baseline="0" b="0" cap="none" dirty="0" sz="1600" i="0" kumimoji="0" lang="zh-CN" normalizeH="0" strike="noStrike" u="none">
                          <a:ln>
                            <a:noFill/>
                          </a:ln>
                          <a:solidFill>
                            <a:schemeClr val="tx1"/>
                          </a:solidFill>
                          <a:effectLst/>
                          <a:latin typeface="+mn-ea"/>
                          <a:ea typeface="+mn-ea"/>
                        </a:rPr>
                        <a:t>次</a:t>
                      </a:r>
                      <a:r>
                        <a:rPr altLang="zh-CN" baseline="0" b="0" cap="none" dirty="0" sz="1600" i="0" kumimoji="0" lang="en-US" normalizeH="0" strike="noStrike" u="none">
                          <a:ln>
                            <a:noFill/>
                          </a:ln>
                          <a:solidFill>
                            <a:schemeClr val="tx1"/>
                          </a:solidFill>
                          <a:effectLst/>
                          <a:latin typeface="+mn-ea"/>
                          <a:ea typeface="+mn-ea"/>
                        </a:rPr>
                        <a:t>/2</a:t>
                      </a:r>
                      <a:r>
                        <a:rPr altLang="en-US" baseline="0" b="0" cap="none" dirty="0" sz="1600" i="0" kumimoji="0" lang="zh-CN" normalizeH="0" strike="noStrike" u="none">
                          <a:ln>
                            <a:noFill/>
                          </a:ln>
                          <a:solidFill>
                            <a:schemeClr val="tx1"/>
                          </a:solidFill>
                          <a:effectLst/>
                          <a:latin typeface="+mn-ea"/>
                          <a:ea typeface="+mn-ea"/>
                        </a:rPr>
                        <a:t>年；</a:t>
                      </a:r>
                      <a:endParaRPr altLang="zh-CN" baseline="0" b="0" cap="none" dirty="0" sz="1600" i="0" kumimoji="0" lang="en-US" normalizeH="0" strike="noStrike" u="none">
                        <a:ln>
                          <a:noFill/>
                        </a:ln>
                        <a:solidFill>
                          <a:schemeClr val="tx1"/>
                        </a:solidFill>
                        <a:effectLst/>
                        <a:latin typeface="+mn-ea"/>
                        <a:ea typeface="+mn-ea"/>
                      </a:endParaRPr>
                    </a:p>
                    <a:p>
                      <a:pPr algn="ctr" defTabSz="914400" eaLnBrk="1" fontAlgn="base" hangingPunct="1" indent="0" latinLnBrk="0" lvl="0" marL="0" marR="0" rtl="0">
                        <a:lnSpc>
                          <a:spcPct val="100000"/>
                        </a:lnSpc>
                        <a:spcBef>
                          <a:spcPct val="20000"/>
                        </a:spcBef>
                        <a:spcAft>
                          <a:spcPct val="0"/>
                        </a:spcAft>
                        <a:buClrTx/>
                        <a:buSzTx/>
                        <a:buFontTx/>
                        <a:buNone/>
                      </a:pPr>
                      <a:r>
                        <a:rPr altLang="en-US" baseline="0" b="0" cap="none" dirty="0" sz="1600" i="0" kumimoji="0" lang="zh-CN" normalizeH="0" strike="noStrike" u="none">
                          <a:ln>
                            <a:noFill/>
                          </a:ln>
                          <a:solidFill>
                            <a:schemeClr val="tx1"/>
                          </a:solidFill>
                          <a:effectLst/>
                          <a:latin typeface="+mn-ea"/>
                          <a:ea typeface="+mn-ea"/>
                        </a:rPr>
                        <a:t>电站锅炉：一般</a:t>
                      </a:r>
                      <a:r>
                        <a:rPr altLang="zh-CN" baseline="0" b="0" cap="none" dirty="0" sz="1600" i="0" kumimoji="0" lang="en-US" normalizeH="0" strike="noStrike" u="none">
                          <a:ln>
                            <a:noFill/>
                          </a:ln>
                          <a:solidFill>
                            <a:schemeClr val="tx1"/>
                          </a:solidFill>
                          <a:effectLst/>
                          <a:latin typeface="+mn-ea"/>
                          <a:ea typeface="+mn-ea"/>
                        </a:rPr>
                        <a:t>3~6</a:t>
                      </a:r>
                      <a:r>
                        <a:rPr altLang="en-US" baseline="0" b="0" cap="none" dirty="0" sz="1600" i="0" kumimoji="0" lang="zh-CN" normalizeH="0" strike="noStrike" u="none">
                          <a:ln>
                            <a:noFill/>
                          </a:ln>
                          <a:solidFill>
                            <a:schemeClr val="tx1"/>
                          </a:solidFill>
                          <a:effectLst/>
                          <a:latin typeface="+mn-ea"/>
                          <a:ea typeface="+mn-ea"/>
                        </a:rPr>
                        <a:t>年一次</a:t>
                      </a:r>
                    </a:p>
                  </a:txBody>
                  <a:tcPr marL="91460" marR="91460" marT="45715" marB="45715" anchor="ctr" horzOverflow="overflow"/>
                </a:tc>
                <a:tc>
                  <a:txBody>
                    <a:bodyPr/>
                    <a:p>
                      <a:pPr algn="ctr" defTabSz="914400" eaLnBrk="1" fontAlgn="base" hangingPunct="1" indent="0" latinLnBrk="0" lvl="0" marL="0" marR="0" rtl="0">
                        <a:lnSpc>
                          <a:spcPct val="100000"/>
                        </a:lnSpc>
                        <a:spcBef>
                          <a:spcPct val="20000"/>
                        </a:spcBef>
                        <a:spcAft>
                          <a:spcPct val="0"/>
                        </a:spcAft>
                        <a:buClrTx/>
                        <a:buSzTx/>
                        <a:buFontTx/>
                        <a:buNone/>
                      </a:pPr>
                      <a:r>
                        <a:rPr altLang="en-US" baseline="0" b="0" cap="none" dirty="0" sz="1600" i="0" kumimoji="0" lang="zh-CN" normalizeH="0" strike="noStrike" u="none">
                          <a:ln>
                            <a:noFill/>
                          </a:ln>
                          <a:solidFill>
                            <a:schemeClr val="tx1"/>
                          </a:solidFill>
                          <a:effectLst/>
                          <a:latin typeface="+mn-ea"/>
                          <a:ea typeface="+mn-ea"/>
                        </a:rPr>
                        <a:t>由检验人员提出</a:t>
                      </a:r>
                    </a:p>
                    <a:p>
                      <a:pPr algn="ctr" defTabSz="914400" eaLnBrk="1" fontAlgn="base" hangingPunct="1" indent="0" latinLnBrk="0" lvl="0" marL="0" marR="0" rtl="0">
                        <a:lnSpc>
                          <a:spcPct val="100000"/>
                        </a:lnSpc>
                        <a:spcBef>
                          <a:spcPct val="20000"/>
                        </a:spcBef>
                        <a:spcAft>
                          <a:spcPct val="0"/>
                        </a:spcAft>
                        <a:buClrTx/>
                        <a:buSzTx/>
                        <a:buFontTx/>
                        <a:buNone/>
                      </a:pPr>
                      <a:r>
                        <a:rPr altLang="en-US" baseline="0" b="0" cap="none" dirty="0" sz="1600" i="0" kumimoji="0" lang="zh-CN" normalizeH="0" strike="noStrike" u="none">
                          <a:ln>
                            <a:noFill/>
                          </a:ln>
                          <a:solidFill>
                            <a:schemeClr val="tx1"/>
                          </a:solidFill>
                          <a:effectLst/>
                          <a:latin typeface="+mn-ea"/>
                          <a:ea typeface="+mn-ea"/>
                        </a:rPr>
                        <a:t>（如无法进行内检时，应</a:t>
                      </a:r>
                      <a:r>
                        <a:rPr altLang="zh-CN" baseline="0" b="0" cap="none" dirty="0" sz="1600" i="0" kumimoji="0" lang="en-US" normalizeH="0" strike="noStrike" u="none">
                          <a:ln>
                            <a:noFill/>
                          </a:ln>
                          <a:solidFill>
                            <a:schemeClr val="tx1"/>
                          </a:solidFill>
                          <a:effectLst/>
                          <a:latin typeface="+mn-ea"/>
                          <a:ea typeface="+mn-ea"/>
                        </a:rPr>
                        <a:t>1</a:t>
                      </a:r>
                      <a:r>
                        <a:rPr altLang="en-US" baseline="0" b="0" cap="none" dirty="0" sz="1600" i="0" kumimoji="0" lang="zh-CN" normalizeH="0" strike="noStrike" u="none">
                          <a:ln>
                            <a:noFill/>
                          </a:ln>
                          <a:solidFill>
                            <a:schemeClr val="tx1"/>
                          </a:solidFill>
                          <a:effectLst/>
                          <a:latin typeface="+mn-ea"/>
                          <a:ea typeface="+mn-ea"/>
                        </a:rPr>
                        <a:t>次</a:t>
                      </a:r>
                      <a:r>
                        <a:rPr altLang="zh-CN" baseline="0" b="0" cap="none" dirty="0" sz="1600" i="0" kumimoji="0" lang="en-US" normalizeH="0" strike="noStrike" u="none">
                          <a:ln>
                            <a:noFill/>
                          </a:ln>
                          <a:solidFill>
                            <a:schemeClr val="tx1"/>
                          </a:solidFill>
                          <a:effectLst/>
                          <a:latin typeface="+mn-ea"/>
                          <a:ea typeface="+mn-ea"/>
                        </a:rPr>
                        <a:t>/3</a:t>
                      </a:r>
                      <a:r>
                        <a:rPr altLang="en-US" baseline="0" b="0" cap="none" dirty="0" sz="1600" i="0" kumimoji="0" lang="zh-CN" normalizeH="0" strike="noStrike" u="none">
                          <a:ln>
                            <a:noFill/>
                          </a:ln>
                          <a:solidFill>
                            <a:schemeClr val="tx1"/>
                          </a:solidFill>
                          <a:effectLst/>
                          <a:latin typeface="+mn-ea"/>
                          <a:ea typeface="+mn-ea"/>
                        </a:rPr>
                        <a:t>年）</a:t>
                      </a:r>
                    </a:p>
                  </a:txBody>
                  <a:tcPr marL="91460" marR="91460" marT="45715" marB="45715" anchor="ctr" horzOverflow="overflow"/>
                </a:tc>
              </a:tr>
              <a:tr h="1506029">
                <a:tc>
                  <a:txBody>
                    <a:bodyPr/>
                    <a:p>
                      <a:pPr algn="ctr" defTabSz="914400" eaLnBrk="1" fontAlgn="base" hangingPunct="1" indent="0" latinLnBrk="0" lvl="0" marL="0" marR="0" rtl="0">
                        <a:lnSpc>
                          <a:spcPct val="100000"/>
                        </a:lnSpc>
                        <a:spcBef>
                          <a:spcPct val="20000"/>
                        </a:spcBef>
                        <a:spcAft>
                          <a:spcPct val="0"/>
                        </a:spcAft>
                        <a:buClrTx/>
                        <a:buSzTx/>
                        <a:buFontTx/>
                        <a:buNone/>
                      </a:pPr>
                      <a:r>
                        <a:rPr altLang="en-US" baseline="0" b="1" cap="none" dirty="0" sz="1600" i="0" kumimoji="0" lang="zh-CN" normalizeH="0" strike="noStrike" u="none">
                          <a:ln>
                            <a:noFill/>
                          </a:ln>
                          <a:solidFill>
                            <a:schemeClr val="tx1"/>
                          </a:solidFill>
                          <a:effectLst/>
                          <a:latin typeface="+mn-ea"/>
                          <a:ea typeface="+mn-ea"/>
                        </a:rPr>
                        <a:t>固定式压力容器</a:t>
                      </a:r>
                    </a:p>
                  </a:txBody>
                  <a:tcPr marL="91460" marR="91460" marT="45715" marB="45715" anchor="ctr" horzOverflow="overflow"/>
                </a:tc>
                <a:tc>
                  <a:txBody>
                    <a:bodyPr/>
                    <a:p>
                      <a:pPr algn="ctr" defTabSz="914400" eaLnBrk="1" fontAlgn="base" hangingPunct="1" indent="0" latinLnBrk="0" lvl="0" marL="0" marR="0" rtl="0">
                        <a:lnSpc>
                          <a:spcPct val="100000"/>
                        </a:lnSpc>
                        <a:spcBef>
                          <a:spcPct val="20000"/>
                        </a:spcBef>
                        <a:spcAft>
                          <a:spcPct val="0"/>
                        </a:spcAft>
                        <a:buClrTx/>
                        <a:buSzTx/>
                        <a:buFontTx/>
                        <a:buNone/>
                      </a:pPr>
                      <a:r>
                        <a:rPr altLang="en-US" baseline="0" b="0" cap="none" dirty="0" sz="1600" i="0" kumimoji="0" lang="zh-CN" normalizeH="0" strike="noStrike" u="none">
                          <a:ln>
                            <a:noFill/>
                          </a:ln>
                          <a:solidFill>
                            <a:schemeClr val="tx1"/>
                          </a:solidFill>
                          <a:effectLst/>
                          <a:latin typeface="+mn-ea"/>
                          <a:ea typeface="+mn-ea"/>
                        </a:rPr>
                        <a:t>至少</a:t>
                      </a:r>
                      <a:r>
                        <a:rPr altLang="zh-CN" baseline="0" b="0" cap="none" dirty="0" sz="1600" i="0" kumimoji="0" lang="en-US" normalizeH="0" strike="noStrike" u="none">
                          <a:ln>
                            <a:noFill/>
                          </a:ln>
                          <a:solidFill>
                            <a:schemeClr val="tx1"/>
                          </a:solidFill>
                          <a:effectLst/>
                          <a:latin typeface="+mn-ea"/>
                          <a:ea typeface="+mn-ea"/>
                        </a:rPr>
                        <a:t>1</a:t>
                      </a:r>
                      <a:r>
                        <a:rPr altLang="en-US" baseline="0" b="0" cap="none" dirty="0" sz="1600" i="0" kumimoji="0" lang="zh-CN" normalizeH="0" strike="noStrike" u="none">
                          <a:ln>
                            <a:noFill/>
                          </a:ln>
                          <a:solidFill>
                            <a:schemeClr val="tx1"/>
                          </a:solidFill>
                          <a:effectLst/>
                          <a:latin typeface="+mn-ea"/>
                          <a:ea typeface="+mn-ea"/>
                        </a:rPr>
                        <a:t>次</a:t>
                      </a:r>
                      <a:r>
                        <a:rPr altLang="zh-CN" baseline="0" b="0" cap="none" dirty="0" sz="1600" i="0" kumimoji="0" lang="en-US" normalizeH="0" strike="noStrike" u="none">
                          <a:ln>
                            <a:noFill/>
                          </a:ln>
                          <a:solidFill>
                            <a:schemeClr val="tx1"/>
                          </a:solidFill>
                          <a:effectLst/>
                          <a:latin typeface="+mn-ea"/>
                          <a:ea typeface="+mn-ea"/>
                        </a:rPr>
                        <a:t>/</a:t>
                      </a:r>
                      <a:r>
                        <a:rPr altLang="en-US" baseline="0" b="0" cap="none" dirty="0" sz="1600" i="0" kumimoji="0" lang="zh-CN" normalizeH="0" strike="noStrike" u="none">
                          <a:ln>
                            <a:noFill/>
                          </a:ln>
                          <a:solidFill>
                            <a:schemeClr val="tx1"/>
                          </a:solidFill>
                          <a:effectLst/>
                          <a:latin typeface="+mn-ea"/>
                          <a:ea typeface="+mn-ea"/>
                        </a:rPr>
                        <a:t>年</a:t>
                      </a:r>
                    </a:p>
                  </a:txBody>
                  <a:tcPr marL="91460" marR="91460" marT="45715" marB="45715" anchor="ctr" horzOverflow="overflow"/>
                </a:tc>
                <a:tc>
                  <a:txBody>
                    <a:bodyPr/>
                    <a:p>
                      <a:pPr algn="ctr" defTabSz="914400" eaLnBrk="1" fontAlgn="base" hangingPunct="1" indent="0" latinLnBrk="0" lvl="0" marL="0" marR="0" rtl="0">
                        <a:lnSpc>
                          <a:spcPct val="100000"/>
                        </a:lnSpc>
                        <a:spcBef>
                          <a:spcPct val="20000"/>
                        </a:spcBef>
                        <a:spcAft>
                          <a:spcPct val="0"/>
                        </a:spcAft>
                        <a:buClrTx/>
                        <a:buSzTx/>
                        <a:buFontTx/>
                        <a:buNone/>
                      </a:pPr>
                      <a:r>
                        <a:rPr altLang="en-US" baseline="0" b="0" cap="none" dirty="0" sz="1600" i="0" kumimoji="0" lang="zh-CN" normalizeH="0" strike="noStrike" u="none">
                          <a:ln>
                            <a:noFill/>
                          </a:ln>
                          <a:solidFill>
                            <a:schemeClr val="tx1"/>
                          </a:solidFill>
                          <a:effectLst/>
                          <a:latin typeface="+mn-ea"/>
                          <a:ea typeface="+mn-ea"/>
                        </a:rPr>
                        <a:t>新投用满</a:t>
                      </a:r>
                      <a:r>
                        <a:rPr altLang="zh-CN" baseline="0" b="0" cap="none" dirty="0" sz="1600" i="0" kumimoji="0" lang="en-US" normalizeH="0" strike="noStrike" u="none">
                          <a:ln>
                            <a:noFill/>
                          </a:ln>
                          <a:solidFill>
                            <a:schemeClr val="tx1"/>
                          </a:solidFill>
                          <a:effectLst/>
                          <a:latin typeface="+mn-ea"/>
                          <a:ea typeface="+mn-ea"/>
                        </a:rPr>
                        <a:t>3</a:t>
                      </a:r>
                      <a:r>
                        <a:rPr altLang="en-US" baseline="0" b="0" cap="none" dirty="0" sz="1600" i="0" kumimoji="0" lang="zh-CN" normalizeH="0" strike="noStrike" u="none">
                          <a:ln>
                            <a:noFill/>
                          </a:ln>
                          <a:solidFill>
                            <a:schemeClr val="tx1"/>
                          </a:solidFill>
                          <a:effectLst/>
                          <a:latin typeface="+mn-ea"/>
                          <a:ea typeface="+mn-ea"/>
                        </a:rPr>
                        <a:t>年时，</a:t>
                      </a:r>
                    </a:p>
                    <a:p>
                      <a:pPr algn="ctr" defTabSz="914400" eaLnBrk="1" fontAlgn="base" hangingPunct="1" indent="0" latinLnBrk="0" lvl="0" marL="0" marR="0" rtl="0">
                        <a:lnSpc>
                          <a:spcPct val="100000"/>
                        </a:lnSpc>
                        <a:spcBef>
                          <a:spcPct val="20000"/>
                        </a:spcBef>
                        <a:spcAft>
                          <a:spcPct val="0"/>
                        </a:spcAft>
                        <a:buClrTx/>
                        <a:buSzTx/>
                        <a:buFontTx/>
                        <a:buNone/>
                      </a:pPr>
                      <a:r>
                        <a:rPr altLang="zh-CN" baseline="0" b="0" cap="none" dirty="0" sz="1600" i="0" kumimoji="0" lang="en-US" normalizeH="0" strike="noStrike" u="none">
                          <a:ln>
                            <a:noFill/>
                          </a:ln>
                          <a:solidFill>
                            <a:schemeClr val="tx1"/>
                          </a:solidFill>
                          <a:effectLst/>
                          <a:latin typeface="+mn-ea"/>
                          <a:ea typeface="+mn-ea"/>
                        </a:rPr>
                        <a:t>1</a:t>
                      </a:r>
                      <a:r>
                        <a:rPr altLang="en-US" baseline="0" b="0" cap="none" dirty="0" sz="1600" i="0" kumimoji="0" lang="zh-CN" normalizeH="0" strike="noStrike" u="none">
                          <a:ln>
                            <a:noFill/>
                          </a:ln>
                          <a:solidFill>
                            <a:schemeClr val="tx1"/>
                          </a:solidFill>
                          <a:effectLst/>
                          <a:latin typeface="+mn-ea"/>
                          <a:ea typeface="+mn-ea"/>
                        </a:rPr>
                        <a:t>、</a:t>
                      </a:r>
                      <a:r>
                        <a:rPr altLang="zh-CN" baseline="0" b="0" cap="none" dirty="0" sz="1600" i="0" kumimoji="0" lang="en-US" normalizeH="0" strike="noStrike" u="none">
                          <a:ln>
                            <a:noFill/>
                          </a:ln>
                          <a:solidFill>
                            <a:schemeClr val="tx1"/>
                          </a:solidFill>
                          <a:effectLst/>
                          <a:latin typeface="+mn-ea"/>
                          <a:ea typeface="+mn-ea"/>
                        </a:rPr>
                        <a:t>2</a:t>
                      </a:r>
                      <a:r>
                        <a:rPr altLang="en-US" baseline="0" b="0" cap="none" dirty="0" sz="1600" i="0" kumimoji="0" lang="zh-CN" normalizeH="0" strike="noStrike" u="none">
                          <a:ln>
                            <a:noFill/>
                          </a:ln>
                          <a:solidFill>
                            <a:schemeClr val="tx1"/>
                          </a:solidFill>
                          <a:effectLst/>
                          <a:latin typeface="+mn-ea"/>
                          <a:ea typeface="+mn-ea"/>
                        </a:rPr>
                        <a:t>级：一般</a:t>
                      </a:r>
                      <a:r>
                        <a:rPr altLang="zh-CN" baseline="0" b="0" cap="none" dirty="0" sz="1600" i="0" kumimoji="0" lang="en-US" normalizeH="0" strike="noStrike" u="none">
                          <a:ln>
                            <a:noFill/>
                          </a:ln>
                          <a:solidFill>
                            <a:schemeClr val="tx1"/>
                          </a:solidFill>
                          <a:effectLst/>
                          <a:latin typeface="+mn-ea"/>
                          <a:ea typeface="+mn-ea"/>
                        </a:rPr>
                        <a:t>6</a:t>
                      </a:r>
                      <a:r>
                        <a:rPr altLang="en-US" baseline="0" b="0" cap="none" dirty="0" sz="1600" i="0" kumimoji="0" lang="zh-CN" normalizeH="0" strike="noStrike" u="none">
                          <a:ln>
                            <a:noFill/>
                          </a:ln>
                          <a:solidFill>
                            <a:schemeClr val="tx1"/>
                          </a:solidFill>
                          <a:effectLst/>
                          <a:latin typeface="+mn-ea"/>
                          <a:ea typeface="+mn-ea"/>
                        </a:rPr>
                        <a:t>年一次       </a:t>
                      </a:r>
                    </a:p>
                    <a:p>
                      <a:pPr algn="ctr" defTabSz="914400" eaLnBrk="1" fontAlgn="base" hangingPunct="1" indent="0" latinLnBrk="0" lvl="0" marL="0" marR="0" rtl="0">
                        <a:lnSpc>
                          <a:spcPct val="100000"/>
                        </a:lnSpc>
                        <a:spcBef>
                          <a:spcPct val="20000"/>
                        </a:spcBef>
                        <a:spcAft>
                          <a:spcPct val="0"/>
                        </a:spcAft>
                        <a:buClrTx/>
                        <a:buSzTx/>
                        <a:buFontTx/>
                        <a:buNone/>
                      </a:pPr>
                      <a:r>
                        <a:rPr altLang="zh-CN" baseline="0" b="0" cap="none" dirty="0" sz="1600" i="0" kumimoji="0" lang="en-US" normalizeH="0" strike="noStrike" u="none">
                          <a:ln>
                            <a:noFill/>
                          </a:ln>
                          <a:solidFill>
                            <a:schemeClr val="tx1"/>
                          </a:solidFill>
                          <a:effectLst/>
                          <a:latin typeface="+mn-ea"/>
                          <a:ea typeface="+mn-ea"/>
                        </a:rPr>
                        <a:t>3</a:t>
                      </a:r>
                      <a:r>
                        <a:rPr altLang="en-US" baseline="0" b="0" cap="none" dirty="0" sz="1600" i="0" kumimoji="0" lang="zh-CN" normalizeH="0" strike="noStrike" u="none">
                          <a:ln>
                            <a:noFill/>
                          </a:ln>
                          <a:solidFill>
                            <a:schemeClr val="tx1"/>
                          </a:solidFill>
                          <a:effectLst/>
                          <a:latin typeface="+mn-ea"/>
                          <a:ea typeface="+mn-ea"/>
                        </a:rPr>
                        <a:t>级：一般</a:t>
                      </a:r>
                      <a:r>
                        <a:rPr altLang="zh-CN" baseline="0" b="0" cap="none" dirty="0" sz="1600" i="0" kumimoji="0" lang="en-US" normalizeH="0" strike="noStrike" u="none">
                          <a:ln>
                            <a:noFill/>
                          </a:ln>
                          <a:solidFill>
                            <a:schemeClr val="tx1"/>
                          </a:solidFill>
                          <a:effectLst/>
                          <a:latin typeface="+mn-ea"/>
                          <a:ea typeface="+mn-ea"/>
                        </a:rPr>
                        <a:t>3~6</a:t>
                      </a:r>
                      <a:r>
                        <a:rPr altLang="en-US" baseline="0" b="0" cap="none" dirty="0" sz="1600" i="0" kumimoji="0" lang="zh-CN" normalizeH="0" strike="noStrike" u="none">
                          <a:ln>
                            <a:noFill/>
                          </a:ln>
                          <a:solidFill>
                            <a:schemeClr val="tx1"/>
                          </a:solidFill>
                          <a:effectLst/>
                          <a:latin typeface="+mn-ea"/>
                          <a:ea typeface="+mn-ea"/>
                        </a:rPr>
                        <a:t>年一次</a:t>
                      </a:r>
                    </a:p>
                    <a:p>
                      <a:pPr algn="ctr" defTabSz="914400" eaLnBrk="1" fontAlgn="base" hangingPunct="1" indent="0" latinLnBrk="0" lvl="0" marL="0" marR="0" rtl="0">
                        <a:lnSpc>
                          <a:spcPct val="100000"/>
                        </a:lnSpc>
                        <a:spcBef>
                          <a:spcPct val="20000"/>
                        </a:spcBef>
                        <a:spcAft>
                          <a:spcPct val="0"/>
                        </a:spcAft>
                        <a:buClrTx/>
                        <a:buSzTx/>
                        <a:buFontTx/>
                        <a:buNone/>
                      </a:pPr>
                      <a:r>
                        <a:rPr altLang="zh-CN" baseline="0" b="0" cap="none" dirty="0" sz="1600" i="0" kumimoji="0" lang="en-US" normalizeH="0" strike="noStrike" u="none">
                          <a:ln>
                            <a:noFill/>
                          </a:ln>
                          <a:solidFill>
                            <a:schemeClr val="tx1"/>
                          </a:solidFill>
                          <a:effectLst/>
                          <a:latin typeface="+mn-ea"/>
                          <a:ea typeface="+mn-ea"/>
                        </a:rPr>
                        <a:t>4</a:t>
                      </a:r>
                      <a:r>
                        <a:rPr altLang="en-US" baseline="0" b="0" cap="none" dirty="0" sz="1600" i="0" kumimoji="0" lang="zh-CN" normalizeH="0" strike="noStrike" u="none">
                          <a:ln>
                            <a:noFill/>
                          </a:ln>
                          <a:solidFill>
                            <a:schemeClr val="tx1"/>
                          </a:solidFill>
                          <a:effectLst/>
                          <a:latin typeface="+mn-ea"/>
                          <a:ea typeface="+mn-ea"/>
                        </a:rPr>
                        <a:t>级：由检验机构确定</a:t>
                      </a:r>
                      <a:endParaRPr altLang="zh-CN" baseline="0" b="0" cap="none" dirty="0" sz="1600" i="0" kumimoji="0" lang="en-US" normalizeH="0" strike="noStrike" u="none">
                        <a:ln>
                          <a:noFill/>
                        </a:ln>
                        <a:solidFill>
                          <a:schemeClr val="tx1"/>
                        </a:solidFill>
                        <a:effectLst/>
                        <a:latin typeface="+mn-ea"/>
                        <a:ea typeface="+mn-ea"/>
                      </a:endParaRPr>
                    </a:p>
                    <a:p>
                      <a:pPr algn="ctr" defTabSz="914400" eaLnBrk="1" fontAlgn="base" hangingPunct="1" indent="0" latinLnBrk="0" lvl="0" marL="0" marR="0" rtl="0">
                        <a:lnSpc>
                          <a:spcPct val="100000"/>
                        </a:lnSpc>
                        <a:spcBef>
                          <a:spcPct val="20000"/>
                        </a:spcBef>
                        <a:spcAft>
                          <a:spcPct val="0"/>
                        </a:spcAft>
                        <a:buClrTx/>
                        <a:buSzTx/>
                        <a:buFontTx/>
                        <a:buNone/>
                      </a:pPr>
                      <a:r>
                        <a:rPr altLang="zh-CN" baseline="0" b="0" cap="none" dirty="0" sz="1600" i="0" kumimoji="0" lang="en-US" normalizeH="0" strike="noStrike" u="none">
                          <a:ln>
                            <a:noFill/>
                          </a:ln>
                          <a:solidFill>
                            <a:schemeClr val="tx1"/>
                          </a:solidFill>
                          <a:effectLst/>
                          <a:latin typeface="+mn-ea"/>
                          <a:ea typeface="+mn-ea"/>
                        </a:rPr>
                        <a:t>5</a:t>
                      </a:r>
                      <a:r>
                        <a:rPr altLang="en-US" baseline="0" b="0" cap="none" dirty="0" sz="1600" i="0" kumimoji="0" lang="zh-CN" normalizeH="0" strike="noStrike" u="none">
                          <a:ln>
                            <a:noFill/>
                          </a:ln>
                          <a:solidFill>
                            <a:schemeClr val="tx1"/>
                          </a:solidFill>
                          <a:effectLst/>
                          <a:latin typeface="+mn-ea"/>
                          <a:ea typeface="+mn-ea"/>
                        </a:rPr>
                        <a:t>级：对缺陷处理前不得使用</a:t>
                      </a:r>
                    </a:p>
                  </a:txBody>
                  <a:tcPr marL="91460" marR="91460" marT="45715" marB="45715" anchor="ctr" horzOverflow="overflow"/>
                </a:tc>
                <a:tc>
                  <a:txBody>
                    <a:bodyPr/>
                    <a:p>
                      <a:pPr algn="ctr" defTabSz="914400" eaLnBrk="1" fontAlgn="base" hangingPunct="1" indent="0" latinLnBrk="0" lvl="0" marL="0" marR="0" rtl="0">
                        <a:lnSpc>
                          <a:spcPct val="100000"/>
                        </a:lnSpc>
                        <a:spcBef>
                          <a:spcPct val="20000"/>
                        </a:spcBef>
                        <a:spcAft>
                          <a:spcPct val="0"/>
                        </a:spcAft>
                        <a:buClrTx/>
                        <a:buSzTx/>
                        <a:buFontTx/>
                        <a:buNone/>
                      </a:pPr>
                      <a:r>
                        <a:rPr altLang="en-US" baseline="0" b="0" cap="none" dirty="0" sz="1600" i="0" kumimoji="0" lang="zh-CN" normalizeH="0" strike="noStrike" u="none">
                          <a:ln>
                            <a:noFill/>
                          </a:ln>
                          <a:solidFill>
                            <a:schemeClr val="tx1"/>
                          </a:solidFill>
                          <a:effectLst/>
                          <a:latin typeface="+mn-ea"/>
                          <a:ea typeface="+mn-ea"/>
                        </a:rPr>
                        <a:t>超高压容器，至少</a:t>
                      </a:r>
                      <a:r>
                        <a:rPr altLang="zh-CN" baseline="0" b="0" cap="none" dirty="0" sz="1600" i="0" kumimoji="0" lang="en-US" normalizeH="0" strike="noStrike" u="none">
                          <a:ln>
                            <a:noFill/>
                          </a:ln>
                          <a:solidFill>
                            <a:schemeClr val="tx1"/>
                          </a:solidFill>
                          <a:effectLst/>
                          <a:latin typeface="+mn-ea"/>
                          <a:ea typeface="+mn-ea"/>
                        </a:rPr>
                        <a:t>1</a:t>
                      </a:r>
                      <a:r>
                        <a:rPr altLang="en-US" baseline="0" b="0" cap="none" dirty="0" sz="1600" i="0" kumimoji="0" lang="zh-CN" normalizeH="0" strike="noStrike" u="none">
                          <a:ln>
                            <a:noFill/>
                          </a:ln>
                          <a:solidFill>
                            <a:schemeClr val="tx1"/>
                          </a:solidFill>
                          <a:effectLst/>
                          <a:latin typeface="+mn-ea"/>
                          <a:ea typeface="+mn-ea"/>
                        </a:rPr>
                        <a:t>次</a:t>
                      </a:r>
                      <a:r>
                        <a:rPr altLang="zh-CN" baseline="0" b="0" cap="none" dirty="0" sz="1600" i="0" kumimoji="0" lang="en-US" normalizeH="0" strike="noStrike" u="none">
                          <a:ln>
                            <a:noFill/>
                          </a:ln>
                          <a:solidFill>
                            <a:schemeClr val="tx1"/>
                          </a:solidFill>
                          <a:effectLst/>
                          <a:latin typeface="+mn-ea"/>
                          <a:ea typeface="+mn-ea"/>
                        </a:rPr>
                        <a:t>/10</a:t>
                      </a:r>
                      <a:r>
                        <a:rPr altLang="en-US" baseline="0" b="0" cap="none" dirty="0" sz="1600" i="0" kumimoji="0" lang="zh-CN" normalizeH="0" strike="noStrike" u="none">
                          <a:ln>
                            <a:noFill/>
                          </a:ln>
                          <a:solidFill>
                            <a:schemeClr val="tx1"/>
                          </a:solidFill>
                          <a:effectLst/>
                          <a:latin typeface="+mn-ea"/>
                          <a:ea typeface="+mn-ea"/>
                        </a:rPr>
                        <a:t>年</a:t>
                      </a:r>
                    </a:p>
                  </a:txBody>
                  <a:tcPr marL="91460" marR="91460" marT="45715" marB="45715" anchor="ctr" horzOverflow="overflow"/>
                </a:tc>
              </a:tr>
              <a:tr h="370891">
                <a:tc>
                  <a:txBody>
                    <a:bodyPr/>
                    <a:p>
                      <a:pPr algn="ctr"/>
                      <a:r>
                        <a:rPr altLang="en-US" b="1" dirty="0" sz="1600" lang="zh-CN">
                          <a:latin typeface="+mn-ea"/>
                          <a:ea typeface="+mn-ea"/>
                        </a:rPr>
                        <a:t>压力管道</a:t>
                      </a:r>
                    </a:p>
                  </a:txBody>
                  <a:tcPr marL="91460" marR="91460" marT="45727" marB="45727"/>
                </a:tc>
                <a:tc gridSpan="3">
                  <a:txBody>
                    <a:bodyPr/>
                    <a:p>
                      <a:pPr algn="ctr"/>
                      <a:r>
                        <a:rPr altLang="en-US" dirty="0" sz="1600" lang="zh-CN">
                          <a:latin typeface="+mn-ea"/>
                          <a:ea typeface="+mn-ea"/>
                        </a:rPr>
                        <a:t>工业管道：</a:t>
                      </a:r>
                      <a:r>
                        <a:rPr altLang="zh-CN" dirty="0" sz="1600" lang="en-US">
                          <a:latin typeface="+mn-ea"/>
                          <a:ea typeface="+mn-ea"/>
                        </a:rPr>
                        <a:t>1</a:t>
                      </a:r>
                      <a:r>
                        <a:rPr altLang="en-US" dirty="0" sz="1600" lang="zh-CN">
                          <a:latin typeface="+mn-ea"/>
                          <a:ea typeface="+mn-ea"/>
                        </a:rPr>
                        <a:t>年</a:t>
                      </a:r>
                      <a:r>
                        <a:rPr altLang="zh-CN" dirty="0" sz="1600" lang="en-US">
                          <a:latin typeface="+mn-ea"/>
                          <a:ea typeface="+mn-ea"/>
                        </a:rPr>
                        <a:t>1</a:t>
                      </a:r>
                      <a:r>
                        <a:rPr altLang="en-US" dirty="0" sz="1600" lang="zh-CN">
                          <a:latin typeface="+mn-ea"/>
                          <a:ea typeface="+mn-ea"/>
                        </a:rPr>
                        <a:t>次在线检验；全面检验周期一般不超过</a:t>
                      </a:r>
                      <a:r>
                        <a:rPr altLang="zh-CN" dirty="0" sz="1600" lang="en-US">
                          <a:latin typeface="+mn-ea"/>
                          <a:ea typeface="+mn-ea"/>
                        </a:rPr>
                        <a:t>6</a:t>
                      </a:r>
                      <a:r>
                        <a:rPr altLang="en-US" dirty="0" sz="1600" lang="zh-CN">
                          <a:latin typeface="+mn-ea"/>
                          <a:ea typeface="+mn-ea"/>
                        </a:rPr>
                        <a:t>年</a:t>
                      </a:r>
                    </a:p>
                  </a:txBody>
                  <a:tcPr marL="91460" marR="91460" marT="45727" marB="45727"/>
                </a:tc>
                <a:tc hMerge="1">
                  <a:txBody>
                    <a:bodyPr/>
                    <a:p>
                      <a:endParaRPr altLang="en-US" dirty="0" sz="1600" lang="zh-CN"/>
                    </a:p>
                  </a:txBody>
                </a:tc>
                <a:tc hMerge="1">
                  <a:txBody>
                    <a:bodyPr/>
                    <a:p>
                      <a:endParaRPr altLang="en-US" dirty="0" sz="1600" lang="zh-CN"/>
                    </a:p>
                  </a:txBody>
                </a:tc>
              </a:tr>
            </a:tbl>
          </a:graphicData>
        </a:graphic>
      </p:graphicFrame>
      <p:graphicFrame>
        <p:nvGraphicFramePr>
          <p:cNvPr id="4194309" name="表格 7"/>
          <p:cNvGraphicFramePr>
            <a:graphicFrameLocks noGrp="1"/>
          </p:cNvGraphicFramePr>
          <p:nvPr/>
        </p:nvGraphicFramePr>
        <p:xfrm>
          <a:off x="1790017" y="4282201"/>
          <a:ext cx="8788845" cy="2480249"/>
        </p:xfrm>
        <a:graphic>
          <a:graphicData uri="http://schemas.openxmlformats.org/drawingml/2006/table">
            <a:tbl>
              <a:tblPr firstRow="1" bandRow="1">
                <a:tableStyleId>{5C22544A-7EE6-4342-B048-85BDC9FD1C3A}</a:tableStyleId>
              </a:tblPr>
              <a:tblGrid>
                <a:gridCol w="1071810"/>
                <a:gridCol w="3286886"/>
                <a:gridCol w="1357626"/>
                <a:gridCol w="3072523"/>
              </a:tblGrid>
              <a:tr h="371014">
                <a:tc>
                  <a:txBody>
                    <a:bodyPr/>
                    <a:p>
                      <a:pPr algn="ctr"/>
                      <a:r>
                        <a:rPr altLang="en-US" b="1" dirty="0" sz="1600" lang="zh-CN">
                          <a:effectLst/>
                          <a:latin typeface="+mn-ea"/>
                          <a:ea typeface="+mn-ea"/>
                        </a:rPr>
                        <a:t>设备</a:t>
                      </a:r>
                    </a:p>
                  </a:txBody>
                  <a:tcPr marL="91460" marR="91460" marT="45742" marB="45742"/>
                </a:tc>
                <a:tc>
                  <a:txBody>
                    <a:bodyPr/>
                    <a:p>
                      <a:pPr algn="ctr"/>
                      <a:r>
                        <a:rPr altLang="en-US" b="1" dirty="0" sz="1600" lang="zh-CN">
                          <a:effectLst/>
                          <a:latin typeface="+mn-ea"/>
                          <a:ea typeface="+mn-ea"/>
                        </a:rPr>
                        <a:t>检验周期</a:t>
                      </a:r>
                    </a:p>
                  </a:txBody>
                  <a:tcPr marL="91460" marR="91460" marT="45742" marB="45742"/>
                </a:tc>
                <a:tc>
                  <a:txBody>
                    <a:bodyPr/>
                    <a:p>
                      <a:pPr algn="ctr"/>
                      <a:r>
                        <a:rPr altLang="en-US" b="1" dirty="0" sz="1600" lang="zh-CN">
                          <a:effectLst/>
                          <a:latin typeface="+mn-ea"/>
                          <a:ea typeface="+mn-ea"/>
                        </a:rPr>
                        <a:t>设备</a:t>
                      </a:r>
                      <a:r>
                        <a:rPr altLang="zh-CN" b="1" dirty="0" sz="1600" lang="en-US">
                          <a:effectLst/>
                          <a:latin typeface="+mn-ea"/>
                          <a:ea typeface="+mn-ea"/>
                        </a:rPr>
                        <a:t>/</a:t>
                      </a:r>
                      <a:r>
                        <a:rPr altLang="en-US" b="1" dirty="0" sz="1600" lang="zh-CN">
                          <a:effectLst/>
                          <a:latin typeface="+mn-ea"/>
                          <a:ea typeface="+mn-ea"/>
                        </a:rPr>
                        <a:t>附件</a:t>
                      </a:r>
                    </a:p>
                  </a:txBody>
                  <a:tcPr marL="91460" marR="91460" marT="45742" marB="45742"/>
                </a:tc>
                <a:tc>
                  <a:txBody>
                    <a:bodyPr/>
                    <a:p>
                      <a:pPr algn="ctr"/>
                      <a:r>
                        <a:rPr altLang="en-US" b="1" dirty="0" sz="1600" lang="zh-CN">
                          <a:effectLst/>
                          <a:latin typeface="+mn-ea"/>
                          <a:ea typeface="+mn-ea"/>
                        </a:rPr>
                        <a:t>检验周期</a:t>
                      </a:r>
                    </a:p>
                  </a:txBody>
                  <a:tcPr marL="91460" marR="91460" marT="45742" marB="45742"/>
                </a:tc>
              </a:tr>
              <a:tr h="579407">
                <a:tc>
                  <a:txBody>
                    <a:bodyPr/>
                    <a:p>
                      <a:pPr algn="ctr" defTabSz="914400" eaLnBrk="1" fontAlgn="base" hangingPunct="1" indent="0" latinLnBrk="0" lvl="0" marL="0" marR="0" rtl="0">
                        <a:lnSpc>
                          <a:spcPct val="100000"/>
                        </a:lnSpc>
                        <a:spcBef>
                          <a:spcPct val="20000"/>
                        </a:spcBef>
                        <a:spcAft>
                          <a:spcPct val="0"/>
                        </a:spcAft>
                        <a:buClrTx/>
                        <a:buSzTx/>
                        <a:buFontTx/>
                        <a:buNone/>
                      </a:pPr>
                      <a:r>
                        <a:rPr altLang="en-US" baseline="0" b="1" cap="none" dirty="0" sz="1600" i="0" kern="1200" kumimoji="0" lang="zh-CN" normalizeH="0" strike="noStrike" u="none">
                          <a:ln>
                            <a:noFill/>
                          </a:ln>
                          <a:solidFill>
                            <a:schemeClr val="tx1"/>
                          </a:solidFill>
                          <a:effectLst/>
                          <a:latin typeface="+mn-ea"/>
                          <a:ea typeface="+mn-ea"/>
                          <a:cs typeface="+mn-cs"/>
                        </a:rPr>
                        <a:t>电梯</a:t>
                      </a:r>
                    </a:p>
                  </a:txBody>
                  <a:tcPr marL="91460" marR="91460" marT="45750" marB="45750" anchor="ctr" horzOverflow="overflow"/>
                </a:tc>
                <a:tc>
                  <a:txBody>
                    <a:bodyPr/>
                    <a:p>
                      <a:pPr algn="ctr" defTabSz="914400" eaLnBrk="1" fontAlgn="base" hangingPunct="1" indent="0" latinLnBrk="0" lvl="0" marL="0" marR="0" rtl="0">
                        <a:lnSpc>
                          <a:spcPct val="100000"/>
                        </a:lnSpc>
                        <a:spcBef>
                          <a:spcPct val="20000"/>
                        </a:spcBef>
                        <a:spcAft>
                          <a:spcPct val="0"/>
                        </a:spcAft>
                        <a:buClrTx/>
                        <a:buSzTx/>
                        <a:buFontTx/>
                        <a:buNone/>
                      </a:pPr>
                      <a:r>
                        <a:rPr altLang="en-US" baseline="0" b="0" cap="none" dirty="0" sz="1600" i="0" kern="1200" kumimoji="0" lang="zh-CN" normalizeH="0" strike="noStrike" u="none">
                          <a:ln>
                            <a:noFill/>
                          </a:ln>
                          <a:solidFill>
                            <a:schemeClr val="tx1"/>
                          </a:solidFill>
                          <a:effectLst/>
                          <a:latin typeface="+mn-ea"/>
                          <a:ea typeface="+mn-ea"/>
                          <a:cs typeface="+mn-cs"/>
                        </a:rPr>
                        <a:t>一般每年一次 </a:t>
                      </a:r>
                    </a:p>
                  </a:txBody>
                  <a:tcPr marL="91460" marR="91460" marT="45750" marB="45750" anchor="ctr" horzOverflow="overflow"/>
                </a:tc>
                <a:tc>
                  <a:txBody>
                    <a:bodyPr/>
                    <a:p>
                      <a:pPr algn="ctr" defTabSz="914400" eaLnBrk="1" fontAlgn="base" hangingPunct="1" indent="0" latinLnBrk="0" lvl="0" marL="0" marR="0" rtl="0">
                        <a:lnSpc>
                          <a:spcPct val="100000"/>
                        </a:lnSpc>
                        <a:spcBef>
                          <a:spcPct val="20000"/>
                        </a:spcBef>
                        <a:spcAft>
                          <a:spcPct val="0"/>
                        </a:spcAft>
                        <a:buClrTx/>
                        <a:buSzTx/>
                        <a:buFontTx/>
                        <a:buNone/>
                      </a:pPr>
                      <a:r>
                        <a:rPr altLang="en-US" baseline="0" b="1" cap="none" dirty="0" sz="1600" i="0" kern="1200" kumimoji="0" lang="zh-CN" normalizeH="0" strike="noStrike" u="none">
                          <a:ln>
                            <a:noFill/>
                          </a:ln>
                          <a:solidFill>
                            <a:schemeClr val="tx1"/>
                          </a:solidFill>
                          <a:effectLst/>
                          <a:latin typeface="+mn-ea"/>
                          <a:ea typeface="+mn-ea"/>
                          <a:cs typeface="+mn-cs"/>
                        </a:rPr>
                        <a:t>客运索道</a:t>
                      </a:r>
                    </a:p>
                  </a:txBody>
                  <a:tcPr marL="91460" marR="91460" marT="45750" marB="45750" anchor="ctr" horzOverflow="overflow"/>
                </a:tc>
                <a:tc>
                  <a:txBody>
                    <a:bodyPr/>
                    <a:p>
                      <a:pPr algn="ctr" defTabSz="914400" eaLnBrk="1" fontAlgn="base" hangingPunct="1" indent="0" latinLnBrk="0" lvl="0" marL="0" marR="0" rtl="0">
                        <a:lnSpc>
                          <a:spcPct val="100000"/>
                        </a:lnSpc>
                        <a:spcBef>
                          <a:spcPct val="20000"/>
                        </a:spcBef>
                        <a:spcAft>
                          <a:spcPct val="0"/>
                        </a:spcAft>
                        <a:buClrTx/>
                        <a:buSzTx/>
                        <a:buFontTx/>
                        <a:buNone/>
                      </a:pPr>
                      <a:r>
                        <a:rPr altLang="en-US" baseline="0" b="0" cap="none" dirty="0" sz="1600" i="0" kern="1200" kumimoji="0" lang="zh-CN" normalizeH="0" strike="noStrike" u="none">
                          <a:ln>
                            <a:noFill/>
                          </a:ln>
                          <a:solidFill>
                            <a:schemeClr val="tx1"/>
                          </a:solidFill>
                          <a:effectLst/>
                          <a:latin typeface="+mn-ea"/>
                          <a:ea typeface="+mn-ea"/>
                          <a:cs typeface="+mn-cs"/>
                        </a:rPr>
                        <a:t>全面检验每</a:t>
                      </a:r>
                      <a:r>
                        <a:rPr altLang="zh-CN" baseline="0" b="0" cap="none" dirty="0" sz="1600" i="0" kern="1200" kumimoji="0" lang="en-US" normalizeH="0" strike="noStrike" u="none">
                          <a:ln>
                            <a:noFill/>
                          </a:ln>
                          <a:solidFill>
                            <a:schemeClr val="tx1"/>
                          </a:solidFill>
                          <a:effectLst/>
                          <a:latin typeface="+mn-ea"/>
                          <a:ea typeface="+mn-ea"/>
                          <a:cs typeface="+mn-cs"/>
                        </a:rPr>
                        <a:t>3</a:t>
                      </a:r>
                      <a:r>
                        <a:rPr altLang="en-US" baseline="0" b="0" cap="none" dirty="0" sz="1600" i="0" kern="1200" kumimoji="0" lang="zh-CN" normalizeH="0" strike="noStrike" u="none">
                          <a:ln>
                            <a:noFill/>
                          </a:ln>
                          <a:solidFill>
                            <a:schemeClr val="tx1"/>
                          </a:solidFill>
                          <a:effectLst/>
                          <a:latin typeface="+mn-ea"/>
                          <a:ea typeface="+mn-ea"/>
                          <a:cs typeface="+mn-cs"/>
                        </a:rPr>
                        <a:t>年</a:t>
                      </a:r>
                      <a:r>
                        <a:rPr altLang="zh-CN" baseline="0" b="0" cap="none" dirty="0" sz="1600" i="0" kern="1200" kumimoji="0" lang="en-US" normalizeH="0" strike="noStrike" u="none">
                          <a:ln>
                            <a:noFill/>
                          </a:ln>
                          <a:solidFill>
                            <a:schemeClr val="tx1"/>
                          </a:solidFill>
                          <a:effectLst/>
                          <a:latin typeface="+mn-ea"/>
                          <a:ea typeface="+mn-ea"/>
                          <a:cs typeface="+mn-cs"/>
                        </a:rPr>
                        <a:t>1</a:t>
                      </a:r>
                      <a:r>
                        <a:rPr altLang="en-US" baseline="0" b="0" cap="none" dirty="0" sz="1600" i="0" kern="1200" kumimoji="0" lang="zh-CN" normalizeH="0" strike="noStrike" u="none">
                          <a:ln>
                            <a:noFill/>
                          </a:ln>
                          <a:solidFill>
                            <a:schemeClr val="tx1"/>
                          </a:solidFill>
                          <a:effectLst/>
                          <a:latin typeface="+mn-ea"/>
                          <a:ea typeface="+mn-ea"/>
                          <a:cs typeface="+mn-cs"/>
                        </a:rPr>
                        <a:t>次，每年</a:t>
                      </a:r>
                      <a:r>
                        <a:rPr altLang="zh-CN" baseline="0" b="0" cap="none" dirty="0" sz="1600" i="0" kern="1200" kumimoji="0" lang="en-US" normalizeH="0" strike="noStrike" u="none">
                          <a:ln>
                            <a:noFill/>
                          </a:ln>
                          <a:solidFill>
                            <a:schemeClr val="tx1"/>
                          </a:solidFill>
                          <a:effectLst/>
                          <a:latin typeface="+mn-ea"/>
                          <a:ea typeface="+mn-ea"/>
                          <a:cs typeface="+mn-cs"/>
                        </a:rPr>
                        <a:t>1</a:t>
                      </a:r>
                      <a:r>
                        <a:rPr altLang="en-US" baseline="0" b="0" cap="none" dirty="0" sz="1600" i="0" kern="1200" kumimoji="0" lang="zh-CN" normalizeH="0" strike="noStrike" u="none">
                          <a:ln>
                            <a:noFill/>
                          </a:ln>
                          <a:solidFill>
                            <a:schemeClr val="tx1"/>
                          </a:solidFill>
                          <a:effectLst/>
                          <a:latin typeface="+mn-ea"/>
                          <a:ea typeface="+mn-ea"/>
                          <a:cs typeface="+mn-cs"/>
                        </a:rPr>
                        <a:t>次年度检验</a:t>
                      </a:r>
                    </a:p>
                  </a:txBody>
                  <a:tcPr marL="91460" marR="91460" marT="45750" marB="45750" anchor="ctr" horzOverflow="overflow"/>
                </a:tc>
              </a:tr>
              <a:tr h="371014">
                <a:tc>
                  <a:txBody>
                    <a:bodyPr/>
                    <a:p>
                      <a:pPr algn="ctr" defTabSz="914400" eaLnBrk="1" fontAlgn="base" hangingPunct="1" indent="0" latinLnBrk="0" lvl="0" marL="0" marR="0" rtl="0">
                        <a:lnSpc>
                          <a:spcPct val="100000"/>
                        </a:lnSpc>
                        <a:spcBef>
                          <a:spcPct val="20000"/>
                        </a:spcBef>
                        <a:spcAft>
                          <a:spcPct val="0"/>
                        </a:spcAft>
                        <a:buClrTx/>
                        <a:buSzTx/>
                        <a:buFontTx/>
                        <a:buNone/>
                      </a:pPr>
                      <a:r>
                        <a:rPr altLang="en-US" baseline="0" b="1" cap="none" dirty="0" sz="1600" i="0" kern="1200" kumimoji="0" lang="zh-CN" normalizeH="0" strike="noStrike" u="none">
                          <a:ln>
                            <a:noFill/>
                          </a:ln>
                          <a:solidFill>
                            <a:schemeClr val="tx1"/>
                          </a:solidFill>
                          <a:effectLst/>
                          <a:latin typeface="+mn-ea"/>
                          <a:ea typeface="+mn-ea"/>
                          <a:cs typeface="+mn-cs"/>
                        </a:rPr>
                        <a:t>起重机械</a:t>
                      </a:r>
                    </a:p>
                  </a:txBody>
                  <a:tcPr marL="91460" marR="91460" marT="45750" marB="45750" anchor="ctr" horzOverflow="overflow"/>
                </a:tc>
                <a:tc>
                  <a:txBody>
                    <a:bodyPr/>
                    <a:p>
                      <a:pPr algn="ctr" defTabSz="914400" eaLnBrk="1" fontAlgn="base" hangingPunct="1" indent="0" latinLnBrk="0" lvl="0" marL="0" marR="0" rtl="0">
                        <a:lnSpc>
                          <a:spcPct val="100000"/>
                        </a:lnSpc>
                        <a:spcBef>
                          <a:spcPct val="20000"/>
                        </a:spcBef>
                        <a:spcAft>
                          <a:spcPct val="0"/>
                        </a:spcAft>
                        <a:buClrTx/>
                        <a:buSzTx/>
                        <a:buFontTx/>
                        <a:buNone/>
                      </a:pPr>
                      <a:r>
                        <a:rPr altLang="en-US" baseline="0" b="0" cap="none" dirty="0" sz="1600" i="0" kern="1200" kumimoji="0" lang="zh-CN" normalizeH="0" strike="noStrike" u="none">
                          <a:ln>
                            <a:noFill/>
                          </a:ln>
                          <a:solidFill>
                            <a:schemeClr val="tx1"/>
                          </a:solidFill>
                          <a:effectLst/>
                          <a:latin typeface="+mn-ea"/>
                          <a:ea typeface="+mn-ea"/>
                          <a:cs typeface="+mn-cs"/>
                        </a:rPr>
                        <a:t>一般每</a:t>
                      </a:r>
                      <a:r>
                        <a:rPr altLang="zh-CN" baseline="0" b="0" cap="none" dirty="0" sz="1600" i="0" kern="1200" kumimoji="0" lang="en-US" normalizeH="0" strike="noStrike" u="none">
                          <a:ln>
                            <a:noFill/>
                          </a:ln>
                          <a:solidFill>
                            <a:schemeClr val="tx1"/>
                          </a:solidFill>
                          <a:effectLst/>
                          <a:latin typeface="+mn-ea"/>
                          <a:ea typeface="+mn-ea"/>
                          <a:cs typeface="+mn-cs"/>
                        </a:rPr>
                        <a:t>2</a:t>
                      </a:r>
                      <a:r>
                        <a:rPr altLang="en-US" baseline="0" b="0" cap="none" dirty="0" sz="1600" i="0" kern="1200" kumimoji="0" lang="zh-CN" normalizeH="0" strike="noStrike" u="none">
                          <a:ln>
                            <a:noFill/>
                          </a:ln>
                          <a:solidFill>
                            <a:schemeClr val="tx1"/>
                          </a:solidFill>
                          <a:effectLst/>
                          <a:latin typeface="+mn-ea"/>
                          <a:ea typeface="+mn-ea"/>
                          <a:cs typeface="+mn-cs"/>
                        </a:rPr>
                        <a:t>年一次</a:t>
                      </a:r>
                    </a:p>
                  </a:txBody>
                  <a:tcPr marL="91460" marR="91460" marT="45750" marB="45750" anchor="ctr" horzOverflow="overflow"/>
                </a:tc>
                <a:tc>
                  <a:txBody>
                    <a:bodyPr/>
                    <a:p>
                      <a:pPr algn="ctr" defTabSz="914400" eaLnBrk="1" fontAlgn="base" hangingPunct="1" indent="0" latinLnBrk="0" lvl="0" marL="0" marR="0" rtl="0">
                        <a:lnSpc>
                          <a:spcPct val="100000"/>
                        </a:lnSpc>
                        <a:spcBef>
                          <a:spcPct val="20000"/>
                        </a:spcBef>
                        <a:spcAft>
                          <a:spcPct val="0"/>
                        </a:spcAft>
                        <a:buClrTx/>
                        <a:buSzTx/>
                        <a:buFontTx/>
                        <a:buNone/>
                      </a:pPr>
                      <a:r>
                        <a:rPr altLang="en-US" baseline="0" b="1" cap="none" dirty="0" sz="1600" i="0" kern="1200" kumimoji="0" lang="zh-CN" normalizeH="0" strike="noStrike" u="none">
                          <a:ln>
                            <a:noFill/>
                          </a:ln>
                          <a:solidFill>
                            <a:schemeClr val="tx1"/>
                          </a:solidFill>
                          <a:effectLst/>
                          <a:latin typeface="+mn-ea"/>
                          <a:ea typeface="+mn-ea"/>
                          <a:cs typeface="+mn-cs"/>
                        </a:rPr>
                        <a:t>安全阀 </a:t>
                      </a:r>
                    </a:p>
                  </a:txBody>
                  <a:tcPr marL="91460" marR="91460" marT="45749" marB="45749" anchor="ctr" horzOverflow="overflow"/>
                </a:tc>
                <a:tc>
                  <a:txBody>
                    <a:bodyPr/>
                    <a:p>
                      <a:pPr algn="ctr" defTabSz="914400" eaLnBrk="1" fontAlgn="base" hangingPunct="1" indent="0" latinLnBrk="0" lvl="0" marL="0" marR="0" rtl="0">
                        <a:lnSpc>
                          <a:spcPct val="100000"/>
                        </a:lnSpc>
                        <a:spcBef>
                          <a:spcPct val="20000"/>
                        </a:spcBef>
                        <a:spcAft>
                          <a:spcPct val="0"/>
                        </a:spcAft>
                        <a:buClrTx/>
                        <a:buSzTx/>
                        <a:buFontTx/>
                        <a:buNone/>
                      </a:pPr>
                      <a:r>
                        <a:rPr altLang="en-US" baseline="0" b="0" cap="none" dirty="0" sz="1600" i="0" kern="1200" kumimoji="0" lang="zh-CN" normalizeH="0" strike="noStrike" u="none">
                          <a:ln>
                            <a:noFill/>
                          </a:ln>
                          <a:solidFill>
                            <a:schemeClr val="tx1"/>
                          </a:solidFill>
                          <a:effectLst/>
                          <a:latin typeface="+mn-ea"/>
                          <a:ea typeface="+mn-ea"/>
                          <a:cs typeface="+mn-cs"/>
                        </a:rPr>
                        <a:t>一般每年至少校验一次 </a:t>
                      </a:r>
                    </a:p>
                  </a:txBody>
                  <a:tcPr marL="91460" marR="91460" marT="45749" marB="45749" anchor="ctr" horzOverflow="overflow"/>
                </a:tc>
              </a:tr>
              <a:tr h="579407">
                <a:tc>
                  <a:txBody>
                    <a:bodyPr/>
                    <a:p>
                      <a:pPr algn="ctr" defTabSz="914400" eaLnBrk="1" fontAlgn="base" hangingPunct="1" indent="0" latinLnBrk="0" lvl="0" marL="0" marR="0" rtl="0">
                        <a:lnSpc>
                          <a:spcPct val="100000"/>
                        </a:lnSpc>
                        <a:spcBef>
                          <a:spcPct val="20000"/>
                        </a:spcBef>
                        <a:spcAft>
                          <a:spcPct val="0"/>
                        </a:spcAft>
                        <a:buClrTx/>
                        <a:buSzTx/>
                        <a:buFontTx/>
                        <a:buNone/>
                      </a:pPr>
                      <a:r>
                        <a:rPr altLang="en-US" baseline="0" b="1" cap="none" dirty="0" sz="1600" i="0" kern="1200" kumimoji="0" lang="zh-CN" normalizeH="0" strike="noStrike" u="none">
                          <a:ln>
                            <a:noFill/>
                          </a:ln>
                          <a:solidFill>
                            <a:schemeClr val="tx1"/>
                          </a:solidFill>
                          <a:effectLst/>
                          <a:latin typeface="+mn-ea"/>
                          <a:ea typeface="+mn-ea"/>
                          <a:cs typeface="+mn-cs"/>
                        </a:rPr>
                        <a:t>厂内机动车辆 </a:t>
                      </a:r>
                    </a:p>
                  </a:txBody>
                  <a:tcPr marL="91460" marR="91460" marT="45750" marB="45750" anchor="ctr" horzOverflow="overflow"/>
                </a:tc>
                <a:tc>
                  <a:txBody>
                    <a:bodyPr/>
                    <a:p>
                      <a:pPr algn="ctr" defTabSz="914400" eaLnBrk="1" fontAlgn="base" hangingPunct="1" indent="0" latinLnBrk="0" lvl="0" marL="0" marR="0" rtl="0">
                        <a:lnSpc>
                          <a:spcPct val="100000"/>
                        </a:lnSpc>
                        <a:spcBef>
                          <a:spcPct val="20000"/>
                        </a:spcBef>
                        <a:spcAft>
                          <a:spcPct val="0"/>
                        </a:spcAft>
                        <a:buClrTx/>
                        <a:buSzTx/>
                        <a:buFontTx/>
                        <a:buNone/>
                      </a:pPr>
                      <a:r>
                        <a:rPr altLang="en-US" baseline="0" b="0" cap="none" dirty="0" sz="1600" i="0" kern="1200" kumimoji="0" lang="zh-CN" normalizeH="0" strike="noStrike" u="none">
                          <a:ln>
                            <a:noFill/>
                          </a:ln>
                          <a:solidFill>
                            <a:schemeClr val="tx1"/>
                          </a:solidFill>
                          <a:effectLst/>
                          <a:latin typeface="+mn-ea"/>
                          <a:ea typeface="+mn-ea"/>
                          <a:cs typeface="+mn-cs"/>
                        </a:rPr>
                        <a:t>一般每年一次 </a:t>
                      </a:r>
                    </a:p>
                  </a:txBody>
                  <a:tcPr marL="91460" marR="91460" marT="45750" marB="45750" anchor="ctr" horzOverflow="overflow"/>
                </a:tc>
                <a:tc>
                  <a:txBody>
                    <a:bodyPr/>
                    <a:p>
                      <a:pPr algn="ctr" defTabSz="914400" eaLnBrk="1" fontAlgn="base" hangingPunct="1" indent="0" latinLnBrk="0" lvl="0" marL="0" marR="0" rtl="0">
                        <a:lnSpc>
                          <a:spcPct val="100000"/>
                        </a:lnSpc>
                        <a:spcBef>
                          <a:spcPct val="20000"/>
                        </a:spcBef>
                        <a:spcAft>
                          <a:spcPct val="0"/>
                        </a:spcAft>
                        <a:buClrTx/>
                        <a:buSzTx/>
                        <a:buFontTx/>
                        <a:buNone/>
                      </a:pPr>
                      <a:r>
                        <a:rPr altLang="en-US" baseline="0" b="1" cap="none" dirty="0" sz="1600" i="0" kern="1200" kumimoji="0" lang="zh-CN" normalizeH="0" strike="noStrike" u="none">
                          <a:ln>
                            <a:noFill/>
                          </a:ln>
                          <a:solidFill>
                            <a:schemeClr val="tx1"/>
                          </a:solidFill>
                          <a:effectLst/>
                          <a:latin typeface="+mn-ea"/>
                          <a:ea typeface="+mn-ea"/>
                          <a:cs typeface="+mn-cs"/>
                        </a:rPr>
                        <a:t>压力表</a:t>
                      </a:r>
                    </a:p>
                  </a:txBody>
                  <a:tcPr marL="91460" marR="91460" marT="45749" marB="45749" anchor="ctr" horzOverflow="overflow"/>
                </a:tc>
                <a:tc>
                  <a:txBody>
                    <a:bodyPr/>
                    <a:p>
                      <a:pPr algn="ctr" defTabSz="914400" eaLnBrk="1" fontAlgn="base" hangingPunct="1" indent="0" latinLnBrk="0" lvl="0" marL="0" marR="0" rtl="0">
                        <a:lnSpc>
                          <a:spcPct val="100000"/>
                        </a:lnSpc>
                        <a:spcBef>
                          <a:spcPct val="20000"/>
                        </a:spcBef>
                        <a:spcAft>
                          <a:spcPct val="0"/>
                        </a:spcAft>
                        <a:buClrTx/>
                        <a:buSzTx/>
                        <a:buFontTx/>
                        <a:buNone/>
                      </a:pPr>
                      <a:r>
                        <a:rPr altLang="en-US" baseline="0" b="0" cap="none" dirty="0" sz="1600" i="0" kern="1200" kumimoji="0" lang="zh-CN" normalizeH="0" strike="noStrike" u="none">
                          <a:ln>
                            <a:noFill/>
                          </a:ln>
                          <a:solidFill>
                            <a:schemeClr val="tx1"/>
                          </a:solidFill>
                          <a:effectLst/>
                          <a:latin typeface="+mn-ea"/>
                          <a:ea typeface="+mn-ea"/>
                          <a:cs typeface="+mn-cs"/>
                        </a:rPr>
                        <a:t>一般每半年至少校验一次</a:t>
                      </a:r>
                    </a:p>
                  </a:txBody>
                  <a:tcPr marL="91460" marR="91460" marT="45749" marB="45749" anchor="ctr" horzOverflow="overflow"/>
                </a:tc>
              </a:tr>
              <a:tr h="579407">
                <a:tc>
                  <a:txBody>
                    <a:bodyPr/>
                    <a:p>
                      <a:pPr algn="ctr" defTabSz="914400" eaLnBrk="1" fontAlgn="base" hangingPunct="1" indent="0" latinLnBrk="0" lvl="0" marL="0" marR="0" rtl="0">
                        <a:lnSpc>
                          <a:spcPct val="100000"/>
                        </a:lnSpc>
                        <a:spcBef>
                          <a:spcPct val="20000"/>
                        </a:spcBef>
                        <a:spcAft>
                          <a:spcPct val="0"/>
                        </a:spcAft>
                        <a:buClrTx/>
                        <a:buSzTx/>
                        <a:buFontTx/>
                        <a:buNone/>
                      </a:pPr>
                      <a:r>
                        <a:rPr altLang="en-US" baseline="0" b="1" cap="none" dirty="0" sz="1600" i="0" kern="1200" kumimoji="0" lang="zh-CN" normalizeH="0" strike="noStrike" u="none">
                          <a:ln>
                            <a:noFill/>
                          </a:ln>
                          <a:solidFill>
                            <a:schemeClr val="tx1"/>
                          </a:solidFill>
                          <a:effectLst/>
                          <a:latin typeface="+mn-ea"/>
                          <a:ea typeface="+mn-ea"/>
                          <a:cs typeface="+mn-cs"/>
                        </a:rPr>
                        <a:t>大型游乐设施</a:t>
                      </a:r>
                    </a:p>
                  </a:txBody>
                  <a:tcPr marL="91460" marR="91460" marT="45750" marB="45750" anchor="ctr" horzOverflow="overflow"/>
                </a:tc>
                <a:tc>
                  <a:txBody>
                    <a:bodyPr/>
                    <a:p>
                      <a:pPr algn="ctr" defTabSz="914400" eaLnBrk="1" fontAlgn="base" hangingPunct="1" indent="0" latinLnBrk="0" lvl="0" marL="0" marR="0" rtl="0">
                        <a:lnSpc>
                          <a:spcPct val="100000"/>
                        </a:lnSpc>
                        <a:spcBef>
                          <a:spcPct val="20000"/>
                        </a:spcBef>
                        <a:spcAft>
                          <a:spcPct val="0"/>
                        </a:spcAft>
                        <a:buClrTx/>
                        <a:buSzTx/>
                        <a:buFontTx/>
                        <a:buNone/>
                      </a:pPr>
                      <a:r>
                        <a:rPr altLang="en-US" baseline="0" b="0" cap="none" dirty="0" sz="1600" i="0" kern="1200" kumimoji="0" lang="zh-CN" normalizeH="0" strike="noStrike" u="none">
                          <a:ln>
                            <a:noFill/>
                          </a:ln>
                          <a:solidFill>
                            <a:schemeClr val="tx1"/>
                          </a:solidFill>
                          <a:effectLst/>
                          <a:latin typeface="+mn-ea"/>
                          <a:ea typeface="+mn-ea"/>
                          <a:cs typeface="+mn-cs"/>
                        </a:rPr>
                        <a:t>一般每年一次</a:t>
                      </a:r>
                    </a:p>
                  </a:txBody>
                  <a:tcPr marL="91460" marR="91460" marT="45750" marB="45750" anchor="ctr" horzOverflow="overflow"/>
                </a:tc>
                <a:tc>
                  <a:txBody>
                    <a:bodyPr/>
                    <a:p>
                      <a:pPr algn="ctr" defTabSz="914400" eaLnBrk="1" fontAlgn="base" hangingPunct="1" indent="0" latinLnBrk="0" lvl="0" marL="0" marR="0" rtl="0">
                        <a:lnSpc>
                          <a:spcPct val="100000"/>
                        </a:lnSpc>
                        <a:spcBef>
                          <a:spcPct val="20000"/>
                        </a:spcBef>
                        <a:spcAft>
                          <a:spcPct val="0"/>
                        </a:spcAft>
                        <a:buClrTx/>
                        <a:buSzTx/>
                        <a:buFontTx/>
                        <a:buNone/>
                      </a:pPr>
                      <a:r>
                        <a:rPr altLang="en-US" baseline="0" b="1" cap="none" dirty="0" sz="1600" i="0" kern="1200" kumimoji="0" lang="zh-CN" normalizeH="0" strike="noStrike" u="none">
                          <a:ln>
                            <a:noFill/>
                          </a:ln>
                          <a:solidFill>
                            <a:schemeClr val="tx1"/>
                          </a:solidFill>
                          <a:effectLst/>
                          <a:latin typeface="+mn-ea"/>
                          <a:ea typeface="+mn-ea"/>
                          <a:cs typeface="+mn-cs"/>
                        </a:rPr>
                        <a:t>电梯限速器</a:t>
                      </a:r>
                    </a:p>
                  </a:txBody>
                  <a:tcPr marL="91460" marR="91460" marT="45749" marB="45749" anchor="ctr" horzOverflow="overflow"/>
                </a:tc>
                <a:tc>
                  <a:txBody>
                    <a:bodyPr/>
                    <a:p>
                      <a:pPr algn="ctr" defTabSz="914400" eaLnBrk="1" fontAlgn="base" hangingPunct="1" indent="0" latinLnBrk="0" lvl="0" marL="0" marR="0" rtl="0">
                        <a:lnSpc>
                          <a:spcPct val="100000"/>
                        </a:lnSpc>
                        <a:spcBef>
                          <a:spcPct val="20000"/>
                        </a:spcBef>
                        <a:spcAft>
                          <a:spcPct val="0"/>
                        </a:spcAft>
                        <a:buClrTx/>
                        <a:buSzTx/>
                        <a:buFontTx/>
                        <a:buNone/>
                      </a:pPr>
                      <a:r>
                        <a:rPr altLang="en-US" baseline="0" b="0" cap="none" dirty="0" sz="1600" i="0" kern="1200" kumimoji="0" lang="zh-CN" normalizeH="0" strike="noStrike" u="none">
                          <a:ln>
                            <a:noFill/>
                          </a:ln>
                          <a:solidFill>
                            <a:schemeClr val="tx1"/>
                          </a:solidFill>
                          <a:effectLst/>
                          <a:latin typeface="+mn-ea"/>
                          <a:ea typeface="+mn-ea"/>
                          <a:cs typeface="+mn-cs"/>
                        </a:rPr>
                        <a:t>一般每年校验一次 </a:t>
                      </a:r>
                    </a:p>
                  </a:txBody>
                  <a:tcPr marL="91460" marR="91460" marT="45749" marB="45749" anchor="ctr" horzOverflow="overflow"/>
                </a:tc>
              </a:tr>
            </a:tbl>
          </a:graphicData>
        </a:graphic>
      </p:graphicFrame>
      <p:sp>
        <p:nvSpPr>
          <p:cNvPr id="1049829" name="Rectangle 2"/>
          <p:cNvSpPr txBox="1">
            <a:spLocks noChangeArrowheads="1"/>
          </p:cNvSpPr>
          <p:nvPr/>
        </p:nvSpPr>
        <p:spPr bwMode="auto">
          <a:xfrm>
            <a:off x="1999325" y="332966"/>
            <a:ext cx="8231505" cy="1143265"/>
          </a:xfrm>
          <a:prstGeom prst="rect"/>
          <a:noFill/>
          <a:ln w="9525">
            <a:noFill/>
            <a:miter lim="800000"/>
            <a:headEnd/>
            <a:tailEnd/>
          </a:ln>
        </p:spPr>
        <p:txBody>
          <a:bodyPr anchor="b" bIns="0" lIns="0" rIns="0"/>
          <a:p>
            <a:pPr algn="ctr"/>
            <a:r>
              <a:rPr altLang="en-US" b="1" dirty="0" sz="4001" lang="zh-CN">
                <a:solidFill>
                  <a:schemeClr val="tx2"/>
                </a:solidFill>
                <a:latin typeface="Calibri" pitchFamily="34" charset="0"/>
                <a:ea typeface="隶书" pitchFamily="49" charset="-122"/>
              </a:rPr>
              <a:t>定期检验周期</a:t>
            </a:r>
            <a:endParaRPr altLang="zh-CN" b="1" dirty="0" sz="4001" lang="en-US">
              <a:solidFill>
                <a:schemeClr val="tx2"/>
              </a:solidFill>
              <a:latin typeface="Calibri" pitchFamily="34" charset="0"/>
              <a:ea typeface="隶书" pitchFamily="49" charset="-122"/>
            </a:endParaRPr>
          </a:p>
        </p:txBody>
      </p:sp>
      <p:sp>
        <p:nvSpPr>
          <p:cNvPr id="1049830" name="TextBox 23"/>
          <p:cNvSpPr txBox="1"/>
          <p:nvPr/>
        </p:nvSpPr>
        <p:spPr>
          <a:xfrm>
            <a:off x="2241768" y="381294"/>
            <a:ext cx="4881400" cy="523305"/>
          </a:xfrm>
          <a:prstGeom prst="rect"/>
          <a:noFill/>
          <a:ln>
            <a:noFill/>
          </a:ln>
        </p:spPr>
        <p:txBody>
          <a:bodyPr anchor="ctr" anchorCtr="0" bIns="45713" compatLnSpc="1" lIns="91425" numCol="1" rIns="91425" rtlCol="0" tIns="45713" vert="horz" wrap="square">
            <a:spAutoFit/>
          </a:bodyPr>
          <a:lstStyle>
            <a:lvl1pPr>
              <a:defRPr b="1" sz="2800">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fontAlgn="base" marL="457200">
              <a:spcBef>
                <a:spcPct val="0"/>
              </a:spcBef>
              <a:spcAft>
                <a:spcPct val="0"/>
              </a:spcAft>
              <a:defRPr sz="2400">
                <a:solidFill>
                  <a:schemeClr val="tx2"/>
                </a:solidFill>
                <a:ea typeface="微软雅黑" panose="020B0503020204020204" pitchFamily="34" charset="-122"/>
              </a:defRPr>
            </a:lvl6pPr>
            <a:lvl7pPr fontAlgn="base" marL="914400">
              <a:spcBef>
                <a:spcPct val="0"/>
              </a:spcBef>
              <a:spcAft>
                <a:spcPct val="0"/>
              </a:spcAft>
              <a:defRPr sz="2400">
                <a:solidFill>
                  <a:schemeClr val="tx2"/>
                </a:solidFill>
                <a:ea typeface="微软雅黑" panose="020B0503020204020204" pitchFamily="34" charset="-122"/>
              </a:defRPr>
            </a:lvl7pPr>
            <a:lvl8pPr fontAlgn="base" marL="1371600">
              <a:spcBef>
                <a:spcPct val="0"/>
              </a:spcBef>
              <a:spcAft>
                <a:spcPct val="0"/>
              </a:spcAft>
              <a:defRPr sz="2400">
                <a:solidFill>
                  <a:schemeClr val="tx2"/>
                </a:solidFill>
                <a:ea typeface="微软雅黑" panose="020B0503020204020204" pitchFamily="34" charset="-122"/>
              </a:defRPr>
            </a:lvl8pPr>
            <a:lvl9pPr fontAlgn="base" marL="1828800">
              <a:spcBef>
                <a:spcPct val="0"/>
              </a:spcBef>
              <a:spcAft>
                <a:spcPct val="0"/>
              </a:spcAft>
              <a:defRPr sz="2400">
                <a:solidFill>
                  <a:schemeClr val="tx2"/>
                </a:solidFill>
                <a:ea typeface="微软雅黑" panose="020B0503020204020204" pitchFamily="34" charset="-122"/>
              </a:defRPr>
            </a:lvl9pPr>
          </a:lstStyle>
          <a:p>
            <a:pPr defTabSz="914217"/>
            <a:r>
              <a:rPr altLang="en-US" dirty="0" sz="2801" kern="0" lang="zh-CN">
                <a:solidFill>
                  <a:schemeClr val="tx1">
                    <a:lumMod val="65000"/>
                    <a:lumOff val="35000"/>
                  </a:schemeClr>
                </a:solidFill>
                <a:latin typeface="微软雅黑" panose="020B0503020204020204" pitchFamily="34" charset="-122"/>
                <a:ea typeface="微软雅黑" panose="020B0503020204020204" pitchFamily="34" charset="-122"/>
              </a:rPr>
              <a:t>二、特种设备使用管理要求</a:t>
            </a:r>
          </a:p>
        </p:txBody>
      </p:sp>
      <p:grpSp>
        <p:nvGrpSpPr>
          <p:cNvPr id="325" name="组合 5"/>
          <p:cNvGrpSpPr/>
          <p:nvPr/>
        </p:nvGrpSpPr>
        <p:grpSpPr>
          <a:xfrm>
            <a:off x="380038" y="442944"/>
            <a:ext cx="1735402" cy="428158"/>
            <a:chOff x="157476" y="152440"/>
            <a:chExt cx="2474408" cy="847436"/>
          </a:xfrm>
        </p:grpSpPr>
        <p:sp>
          <p:nvSpPr>
            <p:cNvPr id="1049831" name="Freeform 24"/>
            <p:cNvSpPr/>
            <p:nvPr/>
          </p:nvSpPr>
          <p:spPr>
            <a:xfrm>
              <a:off x="1332597" y="152440"/>
              <a:ext cx="1299287" cy="847436"/>
            </a:xfrm>
            <a:custGeom>
              <a:avLst/>
              <a:ahLst/>
              <a:cxnLst>
                <a:cxn ang="0">
                  <a:pos x="448270" y="0"/>
                </a:cxn>
                <a:cxn ang="0">
                  <a:pos x="2349604" y="0"/>
                </a:cxn>
                <a:cxn ang="0">
                  <a:pos x="2374000" y="55145"/>
                </a:cxn>
                <a:cxn ang="0">
                  <a:pos x="1989769" y="1497335"/>
                </a:cxn>
                <a:cxn ang="0">
                  <a:pos x="1934879" y="1553246"/>
                </a:cxn>
                <a:cxn ang="0">
                  <a:pos x="33544" y="1553246"/>
                </a:cxn>
                <a:cxn ang="0">
                  <a:pos x="8386" y="1497335"/>
                </a:cxn>
                <a:cxn ang="0">
                  <a:pos x="393380" y="55145"/>
                </a:cxn>
                <a:cxn ang="0">
                  <a:pos x="448270" y="0"/>
                </a:cxn>
              </a:cxnLst>
              <a:rect l="0" t="0" r="0" b="0"/>
              <a:pathLst>
                <a:path w="3125" h="2028">
                  <a:moveTo>
                    <a:pt x="588" y="0"/>
                  </a:moveTo>
                  <a:lnTo>
                    <a:pt x="3082" y="0"/>
                  </a:lnTo>
                  <a:cubicBezTo>
                    <a:pt x="3110" y="0"/>
                    <a:pt x="3125" y="32"/>
                    <a:pt x="3114" y="72"/>
                  </a:cubicBezTo>
                  <a:lnTo>
                    <a:pt x="2610" y="1955"/>
                  </a:lnTo>
                  <a:cubicBezTo>
                    <a:pt x="2599" y="1995"/>
                    <a:pt x="2567" y="2028"/>
                    <a:pt x="2538" y="2028"/>
                  </a:cubicBezTo>
                  <a:lnTo>
                    <a:pt x="44" y="2028"/>
                  </a:lnTo>
                  <a:cubicBezTo>
                    <a:pt x="15" y="2028"/>
                    <a:pt x="0" y="1995"/>
                    <a:pt x="11" y="1955"/>
                  </a:cubicBezTo>
                  <a:lnTo>
                    <a:pt x="516" y="72"/>
                  </a:lnTo>
                  <a:cubicBezTo>
                    <a:pt x="527" y="32"/>
                    <a:pt x="559" y="0"/>
                    <a:pt x="588" y="0"/>
                  </a:cubicBezTo>
                  <a:close/>
                </a:path>
              </a:pathLst>
            </a:custGeom>
            <a:solidFill>
              <a:srgbClr val="4BAF32"/>
            </a:solidFill>
            <a:ln w="9525">
              <a:noFill/>
            </a:ln>
          </p:spPr>
          <p:txBody>
            <a:bodyPr/>
            <a:p>
              <a:endParaRPr altLang="en-US" dirty="0" sz="1400" lang="zh-CN">
                <a:ea typeface="微软雅黑" panose="020B0503020204020204" pitchFamily="34" charset="-122"/>
              </a:endParaRPr>
            </a:p>
          </p:txBody>
        </p:sp>
        <p:sp>
          <p:nvSpPr>
            <p:cNvPr id="1049832" name="Freeform 22"/>
            <p:cNvSpPr/>
            <p:nvPr/>
          </p:nvSpPr>
          <p:spPr>
            <a:xfrm>
              <a:off x="157476" y="152440"/>
              <a:ext cx="1298421" cy="846571"/>
            </a:xfrm>
            <a:custGeom>
              <a:avLst/>
              <a:ahLst/>
              <a:cxnLst>
                <a:cxn ang="0">
                  <a:pos x="448114" y="0"/>
                </a:cxn>
                <a:cxn ang="0">
                  <a:pos x="2346501" y="0"/>
                </a:cxn>
                <a:cxn ang="0">
                  <a:pos x="2372412" y="56677"/>
                </a:cxn>
                <a:cxn ang="0">
                  <a:pos x="1988314" y="1496569"/>
                </a:cxn>
                <a:cxn ang="0">
                  <a:pos x="1932681" y="1553246"/>
                </a:cxn>
                <a:cxn ang="0">
                  <a:pos x="33532" y="1553246"/>
                </a:cxn>
                <a:cxn ang="0">
                  <a:pos x="8383" y="1496569"/>
                </a:cxn>
                <a:cxn ang="0">
                  <a:pos x="392481" y="56677"/>
                </a:cxn>
                <a:cxn ang="0">
                  <a:pos x="448114" y="0"/>
                </a:cxn>
              </a:cxnLst>
              <a:rect l="0" t="0" r="0" b="0"/>
              <a:pathLst>
                <a:path w="3124" h="2028">
                  <a:moveTo>
                    <a:pt x="588" y="0"/>
                  </a:moveTo>
                  <a:lnTo>
                    <a:pt x="3079" y="0"/>
                  </a:lnTo>
                  <a:cubicBezTo>
                    <a:pt x="3109" y="0"/>
                    <a:pt x="3124" y="33"/>
                    <a:pt x="3113" y="74"/>
                  </a:cubicBezTo>
                  <a:lnTo>
                    <a:pt x="2609" y="1954"/>
                  </a:lnTo>
                  <a:cubicBezTo>
                    <a:pt x="2598" y="1994"/>
                    <a:pt x="2565" y="2028"/>
                    <a:pt x="2536" y="2028"/>
                  </a:cubicBezTo>
                  <a:lnTo>
                    <a:pt x="44" y="2028"/>
                  </a:lnTo>
                  <a:cubicBezTo>
                    <a:pt x="15" y="2028"/>
                    <a:pt x="0" y="1994"/>
                    <a:pt x="11" y="1954"/>
                  </a:cubicBezTo>
                  <a:lnTo>
                    <a:pt x="515" y="74"/>
                  </a:lnTo>
                  <a:cubicBezTo>
                    <a:pt x="526" y="33"/>
                    <a:pt x="559" y="0"/>
                    <a:pt x="588" y="0"/>
                  </a:cubicBezTo>
                  <a:close/>
                </a:path>
              </a:pathLst>
            </a:custGeom>
            <a:solidFill>
              <a:srgbClr val="004B7D"/>
            </a:solidFill>
            <a:ln w="9525">
              <a:noFill/>
            </a:ln>
          </p:spPr>
          <p:txBody>
            <a:bodyPr/>
            <a:p>
              <a:endParaRPr altLang="en-US" dirty="0" sz="1400" lang="zh-CN">
                <a:ea typeface="微软雅黑" panose="020B0503020204020204" pitchFamily="34" charset="-122"/>
              </a:endParaRPr>
            </a:p>
          </p:txBody>
        </p:sp>
      </p:grpSp>
      <p:sp>
        <p:nvSpPr>
          <p:cNvPr id="1049833" name="Freeform 29"/>
          <p:cNvSpPr/>
          <p:nvPr/>
        </p:nvSpPr>
        <p:spPr>
          <a:xfrm>
            <a:off x="1531888" y="576044"/>
            <a:ext cx="259717" cy="197584"/>
          </a:xfrm>
          <a:custGeom>
            <a:avLst/>
            <a:ahLst/>
            <a:cxnLst>
              <a:cxn ang="0">
                <a:pos x="663631" y="247672"/>
              </a:cxn>
              <a:cxn ang="0">
                <a:pos x="593534" y="318216"/>
              </a:cxn>
              <a:cxn ang="0">
                <a:pos x="406103" y="506078"/>
              </a:cxn>
              <a:cxn ang="0">
                <a:pos x="266671" y="506078"/>
              </a:cxn>
              <a:cxn ang="0">
                <a:pos x="473913" y="297513"/>
              </a:cxn>
              <a:cxn ang="0">
                <a:pos x="0" y="297513"/>
              </a:cxn>
              <a:cxn ang="0">
                <a:pos x="0" y="197830"/>
              </a:cxn>
              <a:cxn ang="0">
                <a:pos x="473913" y="197830"/>
              </a:cxn>
              <a:cxn ang="0">
                <a:pos x="278100" y="0"/>
              </a:cxn>
              <a:cxn ang="0">
                <a:pos x="417531" y="0"/>
              </a:cxn>
              <a:cxn ang="0">
                <a:pos x="593534" y="177127"/>
              </a:cxn>
              <a:cxn ang="0">
                <a:pos x="663631" y="247672"/>
              </a:cxn>
            </a:cxnLst>
            <a:rect l="0" t="0" r="0" b="0"/>
            <a:pathLst>
              <a:path w="871" h="660">
                <a:moveTo>
                  <a:pt x="871" y="323"/>
                </a:moveTo>
                <a:lnTo>
                  <a:pt x="779" y="415"/>
                </a:lnTo>
                <a:lnTo>
                  <a:pt x="533" y="660"/>
                </a:lnTo>
                <a:lnTo>
                  <a:pt x="350" y="660"/>
                </a:lnTo>
                <a:lnTo>
                  <a:pt x="622" y="388"/>
                </a:lnTo>
                <a:lnTo>
                  <a:pt x="0" y="388"/>
                </a:lnTo>
                <a:lnTo>
                  <a:pt x="0" y="258"/>
                </a:lnTo>
                <a:lnTo>
                  <a:pt x="622" y="258"/>
                </a:lnTo>
                <a:lnTo>
                  <a:pt x="365" y="0"/>
                </a:lnTo>
                <a:lnTo>
                  <a:pt x="548" y="0"/>
                </a:lnTo>
                <a:lnTo>
                  <a:pt x="779" y="231"/>
                </a:lnTo>
                <a:lnTo>
                  <a:pt x="871" y="323"/>
                </a:lnTo>
                <a:close/>
              </a:path>
            </a:pathLst>
          </a:custGeom>
          <a:solidFill>
            <a:srgbClr val="FFFFFF"/>
          </a:solidFill>
          <a:ln w="9525">
            <a:noFill/>
          </a:ln>
        </p:spPr>
        <p:txBody>
          <a:bodyPr/>
          <a:p>
            <a:endParaRPr altLang="en-US" dirty="0" sz="1400" lang="zh-CN">
              <a:ea typeface="微软雅黑" panose="020B0503020204020204" pitchFamily="34" charset="-122"/>
            </a:endParaRPr>
          </a:p>
        </p:txBody>
      </p:sp>
      <p:sp>
        <p:nvSpPr>
          <p:cNvPr id="1049834" name="TextBox 23"/>
          <p:cNvSpPr txBox="1"/>
          <p:nvPr/>
        </p:nvSpPr>
        <p:spPr>
          <a:xfrm>
            <a:off x="495546" y="519542"/>
            <a:ext cx="877779" cy="307811"/>
          </a:xfrm>
          <a:prstGeom prst="rect"/>
          <a:noFill/>
          <a:ln>
            <a:noFill/>
          </a:ln>
        </p:spPr>
        <p:txBody>
          <a:bodyPr anchor="ctr" anchorCtr="0" bIns="45713" compatLnSpc="1" lIns="91425" numCol="1" rIns="91425" rtlCol="0" tIns="45713" vert="horz" wrap="square">
            <a:spAutoFit/>
          </a:bodyPr>
          <a:lstStyle>
            <a:lvl1pPr>
              <a:defRPr b="1" sz="2800">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fontAlgn="base" marL="457200">
              <a:spcBef>
                <a:spcPct val="0"/>
              </a:spcBef>
              <a:spcAft>
                <a:spcPct val="0"/>
              </a:spcAft>
              <a:defRPr sz="2400">
                <a:solidFill>
                  <a:schemeClr val="tx2"/>
                </a:solidFill>
                <a:ea typeface="微软雅黑" panose="020B0503020204020204" pitchFamily="34" charset="-122"/>
              </a:defRPr>
            </a:lvl6pPr>
            <a:lvl7pPr fontAlgn="base" marL="914400">
              <a:spcBef>
                <a:spcPct val="0"/>
              </a:spcBef>
              <a:spcAft>
                <a:spcPct val="0"/>
              </a:spcAft>
              <a:defRPr sz="2400">
                <a:solidFill>
                  <a:schemeClr val="tx2"/>
                </a:solidFill>
                <a:ea typeface="微软雅黑" panose="020B0503020204020204" pitchFamily="34" charset="-122"/>
              </a:defRPr>
            </a:lvl7pPr>
            <a:lvl8pPr fontAlgn="base" marL="1371600">
              <a:spcBef>
                <a:spcPct val="0"/>
              </a:spcBef>
              <a:spcAft>
                <a:spcPct val="0"/>
              </a:spcAft>
              <a:defRPr sz="2400">
                <a:solidFill>
                  <a:schemeClr val="tx2"/>
                </a:solidFill>
                <a:ea typeface="微软雅黑" panose="020B0503020204020204" pitchFamily="34" charset="-122"/>
              </a:defRPr>
            </a:lvl8pPr>
            <a:lvl9pPr fontAlgn="base" marL="1828800">
              <a:spcBef>
                <a:spcPct val="0"/>
              </a:spcBef>
              <a:spcAft>
                <a:spcPct val="0"/>
              </a:spcAft>
              <a:defRPr sz="2400">
                <a:solidFill>
                  <a:schemeClr val="tx2"/>
                </a:solidFill>
                <a:ea typeface="微软雅黑" panose="020B0503020204020204" pitchFamily="34" charset="-122"/>
              </a:defRPr>
            </a:lvl9pPr>
          </a:lstStyle>
          <a:p>
            <a:pPr defTabSz="914217"/>
            <a:r>
              <a:rPr altLang="zh-CN" dirty="0" sz="1400" kern="0" lang="en-US">
                <a:solidFill>
                  <a:srgbClr val="FFFFFF"/>
                </a:solidFill>
                <a:latin typeface="微软雅黑" panose="020B0503020204020204" pitchFamily="34" charset="-122"/>
                <a:ea typeface="微软雅黑" panose="020B0503020204020204" pitchFamily="34" charset="-122"/>
              </a:rPr>
              <a:t>LOGO</a:t>
            </a:r>
            <a:endParaRPr altLang="en-US" dirty="0" sz="1400" kern="0" lang="zh-CN">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326" name=""/>
        <p:cNvGrpSpPr/>
        <p:nvPr/>
      </p:nvGrpSpPr>
      <p:grpSpPr>
        <a:xfrm>
          <a:off x="0" y="0"/>
          <a:ext cx="0" cy="0"/>
          <a:chOff x="0" y="0"/>
          <a:chExt cx="0" cy="0"/>
        </a:xfrm>
      </p:grpSpPr>
      <p:sp>
        <p:nvSpPr>
          <p:cNvPr id="1049835" name="Rectangle 3"/>
          <p:cNvSpPr>
            <a:spLocks noChangeArrowheads="1"/>
          </p:cNvSpPr>
          <p:nvPr/>
        </p:nvSpPr>
        <p:spPr bwMode="auto">
          <a:xfrm>
            <a:off x="835355" y="1629594"/>
            <a:ext cx="10833067" cy="2574991"/>
          </a:xfrm>
          <a:prstGeom prst="rect"/>
          <a:noFill/>
          <a:ln>
            <a:noFill/>
          </a:ln>
        </p:spPr>
        <p:txBody>
          <a:bodyPr/>
          <a:lstStyle>
            <a:lvl1pPr eaLnBrk="0" hangingPunct="0" indent="-273050" marL="273050">
              <a:defRPr sz="2400">
                <a:solidFill>
                  <a:schemeClr val="tx1"/>
                </a:solidFill>
                <a:latin typeface="Arial" panose="020B0604020202020204" pitchFamily="34" charset="0"/>
                <a:ea typeface="宋体" panose="02010600030101010101" pitchFamily="2" charset="-122"/>
              </a:defRPr>
            </a:lvl1pPr>
            <a:lvl2pPr eaLnBrk="0" hangingPunct="0" indent="-285750" marL="742950">
              <a:defRPr sz="2400">
                <a:solidFill>
                  <a:schemeClr val="tx1"/>
                </a:solidFill>
                <a:latin typeface="Arial" panose="020B0604020202020204" pitchFamily="34" charset="0"/>
                <a:ea typeface="宋体" panose="02010600030101010101" pitchFamily="2" charset="-122"/>
              </a:defRPr>
            </a:lvl2pPr>
            <a:lvl3pPr eaLnBrk="0" hangingPunct="0" indent="-228600" marL="1143000">
              <a:defRPr sz="2400">
                <a:solidFill>
                  <a:schemeClr val="tx1"/>
                </a:solidFill>
                <a:latin typeface="Arial" panose="020B0604020202020204" pitchFamily="34" charset="0"/>
                <a:ea typeface="宋体" panose="02010600030101010101" pitchFamily="2" charset="-122"/>
              </a:defRPr>
            </a:lvl3pPr>
            <a:lvl4pPr eaLnBrk="0" hangingPunct="0" indent="-228600" marL="1600200">
              <a:defRPr sz="2400">
                <a:solidFill>
                  <a:schemeClr val="tx1"/>
                </a:solidFill>
                <a:latin typeface="Arial" panose="020B0604020202020204" pitchFamily="34" charset="0"/>
                <a:ea typeface="宋体" panose="02010600030101010101" pitchFamily="2" charset="-122"/>
              </a:defRPr>
            </a:lvl4pPr>
            <a:lvl5pPr eaLnBrk="0" hangingPunct="0" indent="-228600" marL="2057400">
              <a:defRPr sz="2400">
                <a:solidFill>
                  <a:schemeClr val="tx1"/>
                </a:solidFill>
                <a:latin typeface="Arial" panose="020B0604020202020204" pitchFamily="34" charset="0"/>
                <a:ea typeface="宋体" panose="02010600030101010101" pitchFamily="2" charset="-122"/>
              </a:defRPr>
            </a:lvl5pPr>
            <a:lvl6pPr eaLnBrk="0" fontAlgn="base" hangingPunct="0" indent="-228600" marL="251460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eaLnBrk="0" fontAlgn="base" hangingPunct="0" indent="-228600" marL="297180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eaLnBrk="0" fontAlgn="base" hangingPunct="0" indent="-228600" marL="342900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eaLnBrk="0" fontAlgn="base" hangingPunct="0" indent="-228600" marL="388620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indent="0" marL="0">
              <a:lnSpc>
                <a:spcPct val="150000"/>
              </a:lnSpc>
            </a:pPr>
            <a:r>
              <a:rPr altLang="zh-CN" dirty="0" sz="2800" lang="en-US">
                <a:latin typeface="+mn-ea"/>
              </a:rPr>
              <a:t>《</a:t>
            </a:r>
            <a:r>
              <a:rPr altLang="en-US" dirty="0" sz="2800" lang="zh-CN">
                <a:latin typeface="+mn-ea"/>
              </a:rPr>
              <a:t>特种设备使用管理规则</a:t>
            </a:r>
            <a:r>
              <a:rPr altLang="zh-CN" dirty="0" sz="2800" lang="en-US">
                <a:latin typeface="+mn-ea"/>
              </a:rPr>
              <a:t>》2.12.1</a:t>
            </a:r>
            <a:r>
              <a:rPr altLang="en-US" dirty="0" sz="2800" lang="zh-CN">
                <a:latin typeface="+mn-ea"/>
              </a:rPr>
              <a:t>应急预案</a:t>
            </a:r>
            <a:endParaRPr altLang="zh-CN" dirty="0" sz="2800" lang="en-US">
              <a:latin typeface="+mn-ea"/>
            </a:endParaRPr>
          </a:p>
          <a:p>
            <a:pPr eaLnBrk="1" hangingPunct="1" indent="0" marL="0">
              <a:lnSpc>
                <a:spcPct val="150000"/>
              </a:lnSpc>
            </a:pPr>
            <a:endParaRPr altLang="zh-CN" dirty="0" sz="2800" lang="en-US">
              <a:latin typeface="+mn-ea"/>
            </a:endParaRPr>
          </a:p>
          <a:p>
            <a:pPr eaLnBrk="1" hangingPunct="1" indent="0" marL="0">
              <a:lnSpc>
                <a:spcPct val="150000"/>
              </a:lnSpc>
            </a:pPr>
            <a:r>
              <a:rPr altLang="en-US" dirty="0" sz="2800" lang="zh-CN">
                <a:latin typeface="黑体" pitchFamily="49" charset="-122"/>
                <a:ea typeface="黑体" pitchFamily="49" charset="-122"/>
              </a:rPr>
              <a:t>    按照本规则要求设置特种设备安全管理机构和配备专职安全管理员的使用单位，应当制定特种设备事故应急专项预案，每年至少演练一次，并且作出记录；其他使用单位可以在综合应急预案中编制特种设备事故应急的内容，适时开展特种设备事故应急演练，并且作出记录。</a:t>
            </a:r>
          </a:p>
          <a:p>
            <a:pPr eaLnBrk="1" hangingPunct="1" indent="0" marL="0">
              <a:lnSpc>
                <a:spcPct val="150000"/>
              </a:lnSpc>
            </a:pPr>
            <a:endParaRPr altLang="en-US" dirty="0" sz="2800" lang="zh-CN">
              <a:latin typeface="黑体" pitchFamily="49" charset="-122"/>
              <a:ea typeface="黑体" pitchFamily="49" charset="-122"/>
            </a:endParaRPr>
          </a:p>
          <a:p>
            <a:pPr eaLnBrk="1" hangingPunct="1" indent="0" marL="0">
              <a:lnSpc>
                <a:spcPct val="150000"/>
              </a:lnSpc>
            </a:pPr>
            <a:endParaRPr altLang="zh-CN" dirty="0" sz="2800" lang="en-US">
              <a:latin typeface="黑体" pitchFamily="49" charset="-122"/>
              <a:ea typeface="黑体" pitchFamily="49" charset="-122"/>
            </a:endParaRPr>
          </a:p>
          <a:p>
            <a:pPr eaLnBrk="1" hangingPunct="1" indent="0" marL="0">
              <a:lnSpc>
                <a:spcPct val="150000"/>
              </a:lnSpc>
            </a:pPr>
            <a:endParaRPr altLang="zh-CN" dirty="0" sz="2800" lang="en-US">
              <a:latin typeface="黑体" pitchFamily="49" charset="-122"/>
              <a:ea typeface="黑体" pitchFamily="49" charset="-122"/>
            </a:endParaRPr>
          </a:p>
        </p:txBody>
      </p:sp>
      <p:sp>
        <p:nvSpPr>
          <p:cNvPr id="1049836" name="TextBox 23"/>
          <p:cNvSpPr txBox="1"/>
          <p:nvPr/>
        </p:nvSpPr>
        <p:spPr>
          <a:xfrm>
            <a:off x="2241768" y="381294"/>
            <a:ext cx="4881400" cy="523305"/>
          </a:xfrm>
          <a:prstGeom prst="rect"/>
          <a:noFill/>
          <a:ln>
            <a:noFill/>
          </a:ln>
        </p:spPr>
        <p:txBody>
          <a:bodyPr anchor="ctr" anchorCtr="0" bIns="45713" compatLnSpc="1" lIns="91425" numCol="1" rIns="91425" rtlCol="0" tIns="45713" vert="horz" wrap="square">
            <a:spAutoFit/>
          </a:bodyPr>
          <a:lstStyle>
            <a:lvl1pPr>
              <a:defRPr b="1" sz="2800">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fontAlgn="base" marL="457200">
              <a:spcBef>
                <a:spcPct val="0"/>
              </a:spcBef>
              <a:spcAft>
                <a:spcPct val="0"/>
              </a:spcAft>
              <a:defRPr sz="2400">
                <a:solidFill>
                  <a:schemeClr val="tx2"/>
                </a:solidFill>
                <a:ea typeface="微软雅黑" panose="020B0503020204020204" pitchFamily="34" charset="-122"/>
              </a:defRPr>
            </a:lvl6pPr>
            <a:lvl7pPr fontAlgn="base" marL="914400">
              <a:spcBef>
                <a:spcPct val="0"/>
              </a:spcBef>
              <a:spcAft>
                <a:spcPct val="0"/>
              </a:spcAft>
              <a:defRPr sz="2400">
                <a:solidFill>
                  <a:schemeClr val="tx2"/>
                </a:solidFill>
                <a:ea typeface="微软雅黑" panose="020B0503020204020204" pitchFamily="34" charset="-122"/>
              </a:defRPr>
            </a:lvl7pPr>
            <a:lvl8pPr fontAlgn="base" marL="1371600">
              <a:spcBef>
                <a:spcPct val="0"/>
              </a:spcBef>
              <a:spcAft>
                <a:spcPct val="0"/>
              </a:spcAft>
              <a:defRPr sz="2400">
                <a:solidFill>
                  <a:schemeClr val="tx2"/>
                </a:solidFill>
                <a:ea typeface="微软雅黑" panose="020B0503020204020204" pitchFamily="34" charset="-122"/>
              </a:defRPr>
            </a:lvl8pPr>
            <a:lvl9pPr fontAlgn="base" marL="1828800">
              <a:spcBef>
                <a:spcPct val="0"/>
              </a:spcBef>
              <a:spcAft>
                <a:spcPct val="0"/>
              </a:spcAft>
              <a:defRPr sz="2400">
                <a:solidFill>
                  <a:schemeClr val="tx2"/>
                </a:solidFill>
                <a:ea typeface="微软雅黑" panose="020B0503020204020204" pitchFamily="34" charset="-122"/>
              </a:defRPr>
            </a:lvl9pPr>
          </a:lstStyle>
          <a:p>
            <a:pPr defTabSz="914217"/>
            <a:r>
              <a:rPr altLang="en-US" dirty="0" sz="2801" kern="0" lang="zh-CN">
                <a:solidFill>
                  <a:schemeClr val="tx1">
                    <a:lumMod val="65000"/>
                    <a:lumOff val="35000"/>
                  </a:schemeClr>
                </a:solidFill>
                <a:latin typeface="微软雅黑" panose="020B0503020204020204" pitchFamily="34" charset="-122"/>
                <a:ea typeface="微软雅黑" panose="020B0503020204020204" pitchFamily="34" charset="-122"/>
              </a:rPr>
              <a:t>二、特种设备使用管理要求</a:t>
            </a:r>
          </a:p>
        </p:txBody>
      </p:sp>
      <p:grpSp>
        <p:nvGrpSpPr>
          <p:cNvPr id="327" name="组合 4"/>
          <p:cNvGrpSpPr/>
          <p:nvPr/>
        </p:nvGrpSpPr>
        <p:grpSpPr>
          <a:xfrm>
            <a:off x="380038" y="442944"/>
            <a:ext cx="1735402" cy="428158"/>
            <a:chOff x="157476" y="152440"/>
            <a:chExt cx="2474408" cy="847436"/>
          </a:xfrm>
        </p:grpSpPr>
        <p:sp>
          <p:nvSpPr>
            <p:cNvPr id="1049837" name="Freeform 24"/>
            <p:cNvSpPr/>
            <p:nvPr/>
          </p:nvSpPr>
          <p:spPr>
            <a:xfrm>
              <a:off x="1332597" y="152440"/>
              <a:ext cx="1299287" cy="847436"/>
            </a:xfrm>
            <a:custGeom>
              <a:avLst/>
              <a:ahLst/>
              <a:cxnLst>
                <a:cxn ang="0">
                  <a:pos x="448270" y="0"/>
                </a:cxn>
                <a:cxn ang="0">
                  <a:pos x="2349604" y="0"/>
                </a:cxn>
                <a:cxn ang="0">
                  <a:pos x="2374000" y="55145"/>
                </a:cxn>
                <a:cxn ang="0">
                  <a:pos x="1989769" y="1497335"/>
                </a:cxn>
                <a:cxn ang="0">
                  <a:pos x="1934879" y="1553246"/>
                </a:cxn>
                <a:cxn ang="0">
                  <a:pos x="33544" y="1553246"/>
                </a:cxn>
                <a:cxn ang="0">
                  <a:pos x="8386" y="1497335"/>
                </a:cxn>
                <a:cxn ang="0">
                  <a:pos x="393380" y="55145"/>
                </a:cxn>
                <a:cxn ang="0">
                  <a:pos x="448270" y="0"/>
                </a:cxn>
              </a:cxnLst>
              <a:rect l="0" t="0" r="0" b="0"/>
              <a:pathLst>
                <a:path w="3125" h="2028">
                  <a:moveTo>
                    <a:pt x="588" y="0"/>
                  </a:moveTo>
                  <a:lnTo>
                    <a:pt x="3082" y="0"/>
                  </a:lnTo>
                  <a:cubicBezTo>
                    <a:pt x="3110" y="0"/>
                    <a:pt x="3125" y="32"/>
                    <a:pt x="3114" y="72"/>
                  </a:cubicBezTo>
                  <a:lnTo>
                    <a:pt x="2610" y="1955"/>
                  </a:lnTo>
                  <a:cubicBezTo>
                    <a:pt x="2599" y="1995"/>
                    <a:pt x="2567" y="2028"/>
                    <a:pt x="2538" y="2028"/>
                  </a:cubicBezTo>
                  <a:lnTo>
                    <a:pt x="44" y="2028"/>
                  </a:lnTo>
                  <a:cubicBezTo>
                    <a:pt x="15" y="2028"/>
                    <a:pt x="0" y="1995"/>
                    <a:pt x="11" y="1955"/>
                  </a:cubicBezTo>
                  <a:lnTo>
                    <a:pt x="516" y="72"/>
                  </a:lnTo>
                  <a:cubicBezTo>
                    <a:pt x="527" y="32"/>
                    <a:pt x="559" y="0"/>
                    <a:pt x="588" y="0"/>
                  </a:cubicBezTo>
                  <a:close/>
                </a:path>
              </a:pathLst>
            </a:custGeom>
            <a:solidFill>
              <a:srgbClr val="4BAF32"/>
            </a:solidFill>
            <a:ln w="9525">
              <a:noFill/>
            </a:ln>
          </p:spPr>
          <p:txBody>
            <a:bodyPr/>
            <a:p>
              <a:endParaRPr altLang="en-US" dirty="0" sz="1400" lang="zh-CN">
                <a:ea typeface="微软雅黑" panose="020B0503020204020204" pitchFamily="34" charset="-122"/>
              </a:endParaRPr>
            </a:p>
          </p:txBody>
        </p:sp>
        <p:sp>
          <p:nvSpPr>
            <p:cNvPr id="1049838" name="Freeform 22"/>
            <p:cNvSpPr/>
            <p:nvPr/>
          </p:nvSpPr>
          <p:spPr>
            <a:xfrm>
              <a:off x="157476" y="152440"/>
              <a:ext cx="1298421" cy="846571"/>
            </a:xfrm>
            <a:custGeom>
              <a:avLst/>
              <a:ahLst/>
              <a:cxnLst>
                <a:cxn ang="0">
                  <a:pos x="448114" y="0"/>
                </a:cxn>
                <a:cxn ang="0">
                  <a:pos x="2346501" y="0"/>
                </a:cxn>
                <a:cxn ang="0">
                  <a:pos x="2372412" y="56677"/>
                </a:cxn>
                <a:cxn ang="0">
                  <a:pos x="1988314" y="1496569"/>
                </a:cxn>
                <a:cxn ang="0">
                  <a:pos x="1932681" y="1553246"/>
                </a:cxn>
                <a:cxn ang="0">
                  <a:pos x="33532" y="1553246"/>
                </a:cxn>
                <a:cxn ang="0">
                  <a:pos x="8383" y="1496569"/>
                </a:cxn>
                <a:cxn ang="0">
                  <a:pos x="392481" y="56677"/>
                </a:cxn>
                <a:cxn ang="0">
                  <a:pos x="448114" y="0"/>
                </a:cxn>
              </a:cxnLst>
              <a:rect l="0" t="0" r="0" b="0"/>
              <a:pathLst>
                <a:path w="3124" h="2028">
                  <a:moveTo>
                    <a:pt x="588" y="0"/>
                  </a:moveTo>
                  <a:lnTo>
                    <a:pt x="3079" y="0"/>
                  </a:lnTo>
                  <a:cubicBezTo>
                    <a:pt x="3109" y="0"/>
                    <a:pt x="3124" y="33"/>
                    <a:pt x="3113" y="74"/>
                  </a:cubicBezTo>
                  <a:lnTo>
                    <a:pt x="2609" y="1954"/>
                  </a:lnTo>
                  <a:cubicBezTo>
                    <a:pt x="2598" y="1994"/>
                    <a:pt x="2565" y="2028"/>
                    <a:pt x="2536" y="2028"/>
                  </a:cubicBezTo>
                  <a:lnTo>
                    <a:pt x="44" y="2028"/>
                  </a:lnTo>
                  <a:cubicBezTo>
                    <a:pt x="15" y="2028"/>
                    <a:pt x="0" y="1994"/>
                    <a:pt x="11" y="1954"/>
                  </a:cubicBezTo>
                  <a:lnTo>
                    <a:pt x="515" y="74"/>
                  </a:lnTo>
                  <a:cubicBezTo>
                    <a:pt x="526" y="33"/>
                    <a:pt x="559" y="0"/>
                    <a:pt x="588" y="0"/>
                  </a:cubicBezTo>
                  <a:close/>
                </a:path>
              </a:pathLst>
            </a:custGeom>
            <a:solidFill>
              <a:srgbClr val="004B7D"/>
            </a:solidFill>
            <a:ln w="9525">
              <a:noFill/>
            </a:ln>
          </p:spPr>
          <p:txBody>
            <a:bodyPr/>
            <a:p>
              <a:endParaRPr altLang="en-US" dirty="0" sz="1400" lang="zh-CN">
                <a:ea typeface="微软雅黑" panose="020B0503020204020204" pitchFamily="34" charset="-122"/>
              </a:endParaRPr>
            </a:p>
          </p:txBody>
        </p:sp>
      </p:grpSp>
      <p:sp>
        <p:nvSpPr>
          <p:cNvPr id="1049839" name="Freeform 29"/>
          <p:cNvSpPr/>
          <p:nvPr/>
        </p:nvSpPr>
        <p:spPr>
          <a:xfrm>
            <a:off x="1531888" y="576044"/>
            <a:ext cx="259717" cy="197584"/>
          </a:xfrm>
          <a:custGeom>
            <a:avLst/>
            <a:ahLst/>
            <a:cxnLst>
              <a:cxn ang="0">
                <a:pos x="663631" y="247672"/>
              </a:cxn>
              <a:cxn ang="0">
                <a:pos x="593534" y="318216"/>
              </a:cxn>
              <a:cxn ang="0">
                <a:pos x="406103" y="506078"/>
              </a:cxn>
              <a:cxn ang="0">
                <a:pos x="266671" y="506078"/>
              </a:cxn>
              <a:cxn ang="0">
                <a:pos x="473913" y="297513"/>
              </a:cxn>
              <a:cxn ang="0">
                <a:pos x="0" y="297513"/>
              </a:cxn>
              <a:cxn ang="0">
                <a:pos x="0" y="197830"/>
              </a:cxn>
              <a:cxn ang="0">
                <a:pos x="473913" y="197830"/>
              </a:cxn>
              <a:cxn ang="0">
                <a:pos x="278100" y="0"/>
              </a:cxn>
              <a:cxn ang="0">
                <a:pos x="417531" y="0"/>
              </a:cxn>
              <a:cxn ang="0">
                <a:pos x="593534" y="177127"/>
              </a:cxn>
              <a:cxn ang="0">
                <a:pos x="663631" y="247672"/>
              </a:cxn>
            </a:cxnLst>
            <a:rect l="0" t="0" r="0" b="0"/>
            <a:pathLst>
              <a:path w="871" h="660">
                <a:moveTo>
                  <a:pt x="871" y="323"/>
                </a:moveTo>
                <a:lnTo>
                  <a:pt x="779" y="415"/>
                </a:lnTo>
                <a:lnTo>
                  <a:pt x="533" y="660"/>
                </a:lnTo>
                <a:lnTo>
                  <a:pt x="350" y="660"/>
                </a:lnTo>
                <a:lnTo>
                  <a:pt x="622" y="388"/>
                </a:lnTo>
                <a:lnTo>
                  <a:pt x="0" y="388"/>
                </a:lnTo>
                <a:lnTo>
                  <a:pt x="0" y="258"/>
                </a:lnTo>
                <a:lnTo>
                  <a:pt x="622" y="258"/>
                </a:lnTo>
                <a:lnTo>
                  <a:pt x="365" y="0"/>
                </a:lnTo>
                <a:lnTo>
                  <a:pt x="548" y="0"/>
                </a:lnTo>
                <a:lnTo>
                  <a:pt x="779" y="231"/>
                </a:lnTo>
                <a:lnTo>
                  <a:pt x="871" y="323"/>
                </a:lnTo>
                <a:close/>
              </a:path>
            </a:pathLst>
          </a:custGeom>
          <a:solidFill>
            <a:srgbClr val="FFFFFF"/>
          </a:solidFill>
          <a:ln w="9525">
            <a:noFill/>
          </a:ln>
        </p:spPr>
        <p:txBody>
          <a:bodyPr/>
          <a:p>
            <a:endParaRPr altLang="en-US" dirty="0" sz="1400" lang="zh-CN">
              <a:ea typeface="微软雅黑" panose="020B0503020204020204" pitchFamily="34" charset="-122"/>
            </a:endParaRPr>
          </a:p>
        </p:txBody>
      </p:sp>
      <p:sp>
        <p:nvSpPr>
          <p:cNvPr id="1049840" name="TextBox 23"/>
          <p:cNvSpPr txBox="1"/>
          <p:nvPr/>
        </p:nvSpPr>
        <p:spPr>
          <a:xfrm>
            <a:off x="495546" y="519542"/>
            <a:ext cx="877779" cy="307811"/>
          </a:xfrm>
          <a:prstGeom prst="rect"/>
          <a:noFill/>
          <a:ln>
            <a:noFill/>
          </a:ln>
        </p:spPr>
        <p:txBody>
          <a:bodyPr anchor="ctr" anchorCtr="0" bIns="45713" compatLnSpc="1" lIns="91425" numCol="1" rIns="91425" rtlCol="0" tIns="45713" vert="horz" wrap="square">
            <a:spAutoFit/>
          </a:bodyPr>
          <a:lstStyle>
            <a:lvl1pPr>
              <a:defRPr b="1" sz="2800">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fontAlgn="base" marL="457200">
              <a:spcBef>
                <a:spcPct val="0"/>
              </a:spcBef>
              <a:spcAft>
                <a:spcPct val="0"/>
              </a:spcAft>
              <a:defRPr sz="2400">
                <a:solidFill>
                  <a:schemeClr val="tx2"/>
                </a:solidFill>
                <a:ea typeface="微软雅黑" panose="020B0503020204020204" pitchFamily="34" charset="-122"/>
              </a:defRPr>
            </a:lvl6pPr>
            <a:lvl7pPr fontAlgn="base" marL="914400">
              <a:spcBef>
                <a:spcPct val="0"/>
              </a:spcBef>
              <a:spcAft>
                <a:spcPct val="0"/>
              </a:spcAft>
              <a:defRPr sz="2400">
                <a:solidFill>
                  <a:schemeClr val="tx2"/>
                </a:solidFill>
                <a:ea typeface="微软雅黑" panose="020B0503020204020204" pitchFamily="34" charset="-122"/>
              </a:defRPr>
            </a:lvl7pPr>
            <a:lvl8pPr fontAlgn="base" marL="1371600">
              <a:spcBef>
                <a:spcPct val="0"/>
              </a:spcBef>
              <a:spcAft>
                <a:spcPct val="0"/>
              </a:spcAft>
              <a:defRPr sz="2400">
                <a:solidFill>
                  <a:schemeClr val="tx2"/>
                </a:solidFill>
                <a:ea typeface="微软雅黑" panose="020B0503020204020204" pitchFamily="34" charset="-122"/>
              </a:defRPr>
            </a:lvl8pPr>
            <a:lvl9pPr fontAlgn="base" marL="1828800">
              <a:spcBef>
                <a:spcPct val="0"/>
              </a:spcBef>
              <a:spcAft>
                <a:spcPct val="0"/>
              </a:spcAft>
              <a:defRPr sz="2400">
                <a:solidFill>
                  <a:schemeClr val="tx2"/>
                </a:solidFill>
                <a:ea typeface="微软雅黑" panose="020B0503020204020204" pitchFamily="34" charset="-122"/>
              </a:defRPr>
            </a:lvl9pPr>
          </a:lstStyle>
          <a:p>
            <a:pPr defTabSz="914217"/>
            <a:r>
              <a:rPr altLang="zh-CN" dirty="0" sz="1400" kern="0" lang="en-US">
                <a:solidFill>
                  <a:srgbClr val="FFFFFF"/>
                </a:solidFill>
                <a:latin typeface="微软雅黑" panose="020B0503020204020204" pitchFamily="34" charset="-122"/>
                <a:ea typeface="微软雅黑" panose="020B0503020204020204" pitchFamily="34" charset="-122"/>
              </a:rPr>
              <a:t>LOGO</a:t>
            </a:r>
            <a:endParaRPr altLang="en-US" dirty="0" sz="1400" kern="0" lang="zh-CN">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328" name=""/>
        <p:cNvGrpSpPr/>
        <p:nvPr/>
      </p:nvGrpSpPr>
      <p:grpSpPr>
        <a:xfrm>
          <a:off x="0" y="0"/>
          <a:ext cx="0" cy="0"/>
          <a:chOff x="0" y="0"/>
          <a:chExt cx="0" cy="0"/>
        </a:xfrm>
      </p:grpSpPr>
      <p:sp>
        <p:nvSpPr>
          <p:cNvPr id="1049841" name="Rectangle 3"/>
          <p:cNvSpPr>
            <a:spLocks noChangeArrowheads="1"/>
          </p:cNvSpPr>
          <p:nvPr/>
        </p:nvSpPr>
        <p:spPr bwMode="auto">
          <a:xfrm>
            <a:off x="1130623" y="1368451"/>
            <a:ext cx="8712210" cy="5041479"/>
          </a:xfrm>
          <a:prstGeom prst="rect"/>
          <a:noFill/>
          <a:ln>
            <a:noFill/>
          </a:ln>
        </p:spPr>
        <p:txBody>
          <a:bodyPr/>
          <a:lstStyle>
            <a:lvl1pPr eaLnBrk="0" hangingPunct="0" indent="-273050" marL="273050">
              <a:defRPr sz="2400">
                <a:solidFill>
                  <a:schemeClr val="tx1"/>
                </a:solidFill>
                <a:latin typeface="Arial" panose="020B0604020202020204" pitchFamily="34" charset="0"/>
                <a:ea typeface="宋体" panose="02010600030101010101" pitchFamily="2" charset="-122"/>
              </a:defRPr>
            </a:lvl1pPr>
            <a:lvl2pPr eaLnBrk="0" hangingPunct="0" indent="-285750" marL="742950">
              <a:defRPr sz="2400">
                <a:solidFill>
                  <a:schemeClr val="tx1"/>
                </a:solidFill>
                <a:latin typeface="Arial" panose="020B0604020202020204" pitchFamily="34" charset="0"/>
                <a:ea typeface="宋体" panose="02010600030101010101" pitchFamily="2" charset="-122"/>
              </a:defRPr>
            </a:lvl2pPr>
            <a:lvl3pPr eaLnBrk="0" hangingPunct="0" indent="-228600" marL="1143000">
              <a:defRPr sz="2400">
                <a:solidFill>
                  <a:schemeClr val="tx1"/>
                </a:solidFill>
                <a:latin typeface="Arial" panose="020B0604020202020204" pitchFamily="34" charset="0"/>
                <a:ea typeface="宋体" panose="02010600030101010101" pitchFamily="2" charset="-122"/>
              </a:defRPr>
            </a:lvl3pPr>
            <a:lvl4pPr eaLnBrk="0" hangingPunct="0" indent="-228600" marL="1600200">
              <a:defRPr sz="2400">
                <a:solidFill>
                  <a:schemeClr val="tx1"/>
                </a:solidFill>
                <a:latin typeface="Arial" panose="020B0604020202020204" pitchFamily="34" charset="0"/>
                <a:ea typeface="宋体" panose="02010600030101010101" pitchFamily="2" charset="-122"/>
              </a:defRPr>
            </a:lvl4pPr>
            <a:lvl5pPr eaLnBrk="0" hangingPunct="0" indent="-228600" marL="2057400">
              <a:defRPr sz="2400">
                <a:solidFill>
                  <a:schemeClr val="tx1"/>
                </a:solidFill>
                <a:latin typeface="Arial" panose="020B0604020202020204" pitchFamily="34" charset="0"/>
                <a:ea typeface="宋体" panose="02010600030101010101" pitchFamily="2" charset="-122"/>
              </a:defRPr>
            </a:lvl5pPr>
            <a:lvl6pPr eaLnBrk="0" fontAlgn="base" hangingPunct="0" indent="-228600" marL="251460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eaLnBrk="0" fontAlgn="base" hangingPunct="0" indent="-228600" marL="297180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eaLnBrk="0" fontAlgn="base" hangingPunct="0" indent="-228600" marL="342900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eaLnBrk="0" fontAlgn="base" hangingPunct="0" indent="-228600" marL="388620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indent="-285807" marL="285807">
              <a:lnSpc>
                <a:spcPct val="150000"/>
              </a:lnSpc>
              <a:buFont typeface="Arial" pitchFamily="34" charset="0"/>
              <a:buChar char="•"/>
            </a:pPr>
            <a:r>
              <a:rPr altLang="en-US" dirty="0" lang="zh-CN">
                <a:latin typeface="微软雅黑" panose="020B0503020204020204" pitchFamily="34" charset="-122"/>
                <a:ea typeface="微软雅黑" panose="020B0503020204020204" pitchFamily="34" charset="-122"/>
              </a:rPr>
              <a:t>经常性维护保养</a:t>
            </a:r>
            <a:endParaRPr altLang="zh-CN" dirty="0" lang="en-US">
              <a:latin typeface="微软雅黑" panose="020B0503020204020204" pitchFamily="34" charset="-122"/>
              <a:ea typeface="微软雅黑" panose="020B0503020204020204" pitchFamily="34" charset="-122"/>
            </a:endParaRPr>
          </a:p>
          <a:p>
            <a:pPr eaLnBrk="1" hangingPunct="1" indent="-285807" marL="285807">
              <a:lnSpc>
                <a:spcPct val="150000"/>
              </a:lnSpc>
              <a:buFont typeface="Arial" pitchFamily="34" charset="0"/>
              <a:buChar char="•"/>
            </a:pPr>
            <a:r>
              <a:rPr altLang="en-US" dirty="0" lang="zh-CN">
                <a:latin typeface="微软雅黑" panose="020B0503020204020204" pitchFamily="34" charset="-122"/>
                <a:ea typeface="微软雅黑" panose="020B0503020204020204" pitchFamily="34" charset="-122"/>
              </a:rPr>
              <a:t>定期自行检查</a:t>
            </a:r>
            <a:endParaRPr altLang="zh-CN" dirty="0" lang="en-US">
              <a:latin typeface="微软雅黑" panose="020B0503020204020204" pitchFamily="34" charset="-122"/>
              <a:ea typeface="微软雅黑" panose="020B0503020204020204" pitchFamily="34" charset="-122"/>
            </a:endParaRPr>
          </a:p>
          <a:p>
            <a:pPr eaLnBrk="1" hangingPunct="1" indent="-285807" marL="285807">
              <a:lnSpc>
                <a:spcPct val="150000"/>
              </a:lnSpc>
              <a:buFont typeface="Arial" pitchFamily="34" charset="0"/>
              <a:buChar char="•"/>
            </a:pPr>
            <a:r>
              <a:rPr altLang="en-US" dirty="0" lang="zh-CN">
                <a:latin typeface="微软雅黑" panose="020B0503020204020204" pitchFamily="34" charset="-122"/>
                <a:ea typeface="微软雅黑" panose="020B0503020204020204" pitchFamily="34" charset="-122"/>
              </a:rPr>
              <a:t>隐患排查</a:t>
            </a:r>
            <a:endParaRPr altLang="zh-CN" dirty="0" lang="en-US">
              <a:latin typeface="微软雅黑" panose="020B0503020204020204" pitchFamily="34" charset="-122"/>
              <a:ea typeface="微软雅黑" panose="020B0503020204020204" pitchFamily="34" charset="-122"/>
            </a:endParaRPr>
          </a:p>
          <a:p>
            <a:pPr eaLnBrk="1" hangingPunct="1" indent="-285807" marL="285807">
              <a:lnSpc>
                <a:spcPct val="150000"/>
              </a:lnSpc>
              <a:buFont typeface="Arial" pitchFamily="34" charset="0"/>
              <a:buChar char="•"/>
            </a:pPr>
            <a:r>
              <a:rPr altLang="en-US" dirty="0" lang="zh-CN">
                <a:latin typeface="微软雅黑" panose="020B0503020204020204" pitchFamily="34" charset="-122"/>
                <a:ea typeface="微软雅黑" panose="020B0503020204020204" pitchFamily="34" charset="-122"/>
              </a:rPr>
              <a:t>异常情况处理（全面检查，消除事故隐患）</a:t>
            </a:r>
            <a:endParaRPr altLang="zh-CN" dirty="0" lang="en-US">
              <a:latin typeface="微软雅黑" panose="020B0503020204020204" pitchFamily="34" charset="-122"/>
              <a:ea typeface="微软雅黑" panose="020B0503020204020204" pitchFamily="34" charset="-122"/>
            </a:endParaRPr>
          </a:p>
          <a:p>
            <a:pPr eaLnBrk="1" hangingPunct="1" indent="-285807" marL="285807">
              <a:lnSpc>
                <a:spcPct val="150000"/>
              </a:lnSpc>
              <a:buFont typeface="Arial" pitchFamily="34" charset="0"/>
              <a:buChar char="•"/>
            </a:pPr>
            <a:r>
              <a:rPr altLang="en-US" dirty="0" lang="zh-CN">
                <a:latin typeface="微软雅黑" panose="020B0503020204020204" pitchFamily="34" charset="-122"/>
                <a:ea typeface="微软雅黑" panose="020B0503020204020204" pitchFamily="34" charset="-122"/>
              </a:rPr>
              <a:t>移装（办理使用登记变更）</a:t>
            </a:r>
            <a:endParaRPr altLang="zh-CN" dirty="0" lang="en-US">
              <a:latin typeface="微软雅黑" panose="020B0503020204020204" pitchFamily="34" charset="-122"/>
              <a:ea typeface="微软雅黑" panose="020B0503020204020204" pitchFamily="34" charset="-122"/>
            </a:endParaRPr>
          </a:p>
          <a:p>
            <a:pPr eaLnBrk="1" hangingPunct="1" indent="-285807" marL="285807">
              <a:lnSpc>
                <a:spcPct val="150000"/>
              </a:lnSpc>
              <a:buFont typeface="Arial" pitchFamily="34" charset="0"/>
              <a:buChar char="•"/>
            </a:pPr>
            <a:r>
              <a:rPr altLang="en-US" dirty="0" lang="zh-CN">
                <a:latin typeface="微软雅黑" panose="020B0503020204020204" pitchFamily="34" charset="-122"/>
                <a:ea typeface="微软雅黑" panose="020B0503020204020204" pitchFamily="34" charset="-122"/>
              </a:rPr>
              <a:t>达到设计使用年限的特种设备（经检验或者安全评估合格，主要负责人批准，办理使用登记变更）</a:t>
            </a:r>
            <a:endParaRPr altLang="zh-CN" dirty="0" lang="en-US">
              <a:latin typeface="微软雅黑" panose="020B0503020204020204" pitchFamily="34" charset="-122"/>
              <a:ea typeface="微软雅黑" panose="020B0503020204020204" pitchFamily="34" charset="-122"/>
            </a:endParaRPr>
          </a:p>
          <a:p>
            <a:pPr eaLnBrk="1" hangingPunct="1" indent="-285807" marL="285807">
              <a:lnSpc>
                <a:spcPct val="150000"/>
              </a:lnSpc>
              <a:buFont typeface="Arial" pitchFamily="34" charset="0"/>
              <a:buChar char="•"/>
            </a:pPr>
            <a:r>
              <a:rPr altLang="en-US" dirty="0" lang="zh-CN">
                <a:latin typeface="微软雅黑" panose="020B0503020204020204" pitchFamily="34" charset="-122"/>
                <a:ea typeface="微软雅黑" panose="020B0503020204020204" pitchFamily="34" charset="-122"/>
              </a:rPr>
              <a:t>起重机械使用单位特别规定（负责塔式起重机、施工升降机在使用过程中的顶升行为，并且对其安全性能负责）</a:t>
            </a:r>
            <a:endParaRPr altLang="zh-CN" dirty="0" lang="en-US">
              <a:latin typeface="微软雅黑" panose="020B0503020204020204" pitchFamily="34" charset="-122"/>
              <a:ea typeface="微软雅黑" panose="020B0503020204020204" pitchFamily="34" charset="-122"/>
            </a:endParaRPr>
          </a:p>
          <a:p>
            <a:pPr eaLnBrk="1" hangingPunct="1" indent="0" marL="0">
              <a:lnSpc>
                <a:spcPct val="150000"/>
              </a:lnSpc>
            </a:pPr>
            <a:endParaRPr altLang="zh-CN" dirty="0" sz="1800" lang="en-US">
              <a:latin typeface="黑体" pitchFamily="49" charset="-122"/>
              <a:ea typeface="黑体" pitchFamily="49" charset="-122"/>
            </a:endParaRPr>
          </a:p>
        </p:txBody>
      </p:sp>
      <p:sp>
        <p:nvSpPr>
          <p:cNvPr id="1049842" name="TextBox 23"/>
          <p:cNvSpPr txBox="1"/>
          <p:nvPr/>
        </p:nvSpPr>
        <p:spPr>
          <a:xfrm>
            <a:off x="2111785" y="430209"/>
            <a:ext cx="4881400" cy="523305"/>
          </a:xfrm>
          <a:prstGeom prst="rect"/>
          <a:noFill/>
          <a:ln>
            <a:noFill/>
          </a:ln>
        </p:spPr>
        <p:txBody>
          <a:bodyPr anchor="ctr" anchorCtr="0" bIns="45713" compatLnSpc="1" lIns="91425" numCol="1" rIns="91425" rtlCol="0" tIns="45713" vert="horz" wrap="square">
            <a:spAutoFit/>
          </a:bodyPr>
          <a:lstStyle>
            <a:lvl1pPr>
              <a:defRPr b="1" sz="2800">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fontAlgn="base" marL="457200">
              <a:spcBef>
                <a:spcPct val="0"/>
              </a:spcBef>
              <a:spcAft>
                <a:spcPct val="0"/>
              </a:spcAft>
              <a:defRPr sz="2400">
                <a:solidFill>
                  <a:schemeClr val="tx2"/>
                </a:solidFill>
                <a:ea typeface="微软雅黑" panose="020B0503020204020204" pitchFamily="34" charset="-122"/>
              </a:defRPr>
            </a:lvl6pPr>
            <a:lvl7pPr fontAlgn="base" marL="914400">
              <a:spcBef>
                <a:spcPct val="0"/>
              </a:spcBef>
              <a:spcAft>
                <a:spcPct val="0"/>
              </a:spcAft>
              <a:defRPr sz="2400">
                <a:solidFill>
                  <a:schemeClr val="tx2"/>
                </a:solidFill>
                <a:ea typeface="微软雅黑" panose="020B0503020204020204" pitchFamily="34" charset="-122"/>
              </a:defRPr>
            </a:lvl7pPr>
            <a:lvl8pPr fontAlgn="base" marL="1371600">
              <a:spcBef>
                <a:spcPct val="0"/>
              </a:spcBef>
              <a:spcAft>
                <a:spcPct val="0"/>
              </a:spcAft>
              <a:defRPr sz="2400">
                <a:solidFill>
                  <a:schemeClr val="tx2"/>
                </a:solidFill>
                <a:ea typeface="微软雅黑" panose="020B0503020204020204" pitchFamily="34" charset="-122"/>
              </a:defRPr>
            </a:lvl8pPr>
            <a:lvl9pPr fontAlgn="base" marL="1828800">
              <a:spcBef>
                <a:spcPct val="0"/>
              </a:spcBef>
              <a:spcAft>
                <a:spcPct val="0"/>
              </a:spcAft>
              <a:defRPr sz="2400">
                <a:solidFill>
                  <a:schemeClr val="tx2"/>
                </a:solidFill>
                <a:ea typeface="微软雅黑" panose="020B0503020204020204" pitchFamily="34" charset="-122"/>
              </a:defRPr>
            </a:lvl9pPr>
          </a:lstStyle>
          <a:p>
            <a:pPr defTabSz="914217"/>
            <a:r>
              <a:rPr altLang="en-US" dirty="0" sz="2801" kern="0" lang="zh-CN">
                <a:solidFill>
                  <a:schemeClr val="tx1">
                    <a:lumMod val="65000"/>
                    <a:lumOff val="35000"/>
                  </a:schemeClr>
                </a:solidFill>
                <a:latin typeface="微软雅黑" panose="020B0503020204020204" pitchFamily="34" charset="-122"/>
                <a:ea typeface="微软雅黑" panose="020B0503020204020204" pitchFamily="34" charset="-122"/>
              </a:rPr>
              <a:t>二、特种设备使用管理要求</a:t>
            </a:r>
          </a:p>
        </p:txBody>
      </p:sp>
      <p:grpSp>
        <p:nvGrpSpPr>
          <p:cNvPr id="329" name="组合 4"/>
          <p:cNvGrpSpPr/>
          <p:nvPr/>
        </p:nvGrpSpPr>
        <p:grpSpPr>
          <a:xfrm>
            <a:off x="380038" y="442944"/>
            <a:ext cx="1735402" cy="428158"/>
            <a:chOff x="157476" y="152440"/>
            <a:chExt cx="2474408" cy="847436"/>
          </a:xfrm>
        </p:grpSpPr>
        <p:sp>
          <p:nvSpPr>
            <p:cNvPr id="1049843" name="Freeform 24"/>
            <p:cNvSpPr/>
            <p:nvPr/>
          </p:nvSpPr>
          <p:spPr>
            <a:xfrm>
              <a:off x="1332597" y="152440"/>
              <a:ext cx="1299287" cy="847436"/>
            </a:xfrm>
            <a:custGeom>
              <a:avLst/>
              <a:ahLst/>
              <a:cxnLst>
                <a:cxn ang="0">
                  <a:pos x="448270" y="0"/>
                </a:cxn>
                <a:cxn ang="0">
                  <a:pos x="2349604" y="0"/>
                </a:cxn>
                <a:cxn ang="0">
                  <a:pos x="2374000" y="55145"/>
                </a:cxn>
                <a:cxn ang="0">
                  <a:pos x="1989769" y="1497335"/>
                </a:cxn>
                <a:cxn ang="0">
                  <a:pos x="1934879" y="1553246"/>
                </a:cxn>
                <a:cxn ang="0">
                  <a:pos x="33544" y="1553246"/>
                </a:cxn>
                <a:cxn ang="0">
                  <a:pos x="8386" y="1497335"/>
                </a:cxn>
                <a:cxn ang="0">
                  <a:pos x="393380" y="55145"/>
                </a:cxn>
                <a:cxn ang="0">
                  <a:pos x="448270" y="0"/>
                </a:cxn>
              </a:cxnLst>
              <a:rect l="0" t="0" r="0" b="0"/>
              <a:pathLst>
                <a:path w="3125" h="2028">
                  <a:moveTo>
                    <a:pt x="588" y="0"/>
                  </a:moveTo>
                  <a:lnTo>
                    <a:pt x="3082" y="0"/>
                  </a:lnTo>
                  <a:cubicBezTo>
                    <a:pt x="3110" y="0"/>
                    <a:pt x="3125" y="32"/>
                    <a:pt x="3114" y="72"/>
                  </a:cubicBezTo>
                  <a:lnTo>
                    <a:pt x="2610" y="1955"/>
                  </a:lnTo>
                  <a:cubicBezTo>
                    <a:pt x="2599" y="1995"/>
                    <a:pt x="2567" y="2028"/>
                    <a:pt x="2538" y="2028"/>
                  </a:cubicBezTo>
                  <a:lnTo>
                    <a:pt x="44" y="2028"/>
                  </a:lnTo>
                  <a:cubicBezTo>
                    <a:pt x="15" y="2028"/>
                    <a:pt x="0" y="1995"/>
                    <a:pt x="11" y="1955"/>
                  </a:cubicBezTo>
                  <a:lnTo>
                    <a:pt x="516" y="72"/>
                  </a:lnTo>
                  <a:cubicBezTo>
                    <a:pt x="527" y="32"/>
                    <a:pt x="559" y="0"/>
                    <a:pt x="588" y="0"/>
                  </a:cubicBezTo>
                  <a:close/>
                </a:path>
              </a:pathLst>
            </a:custGeom>
            <a:solidFill>
              <a:srgbClr val="4BAF32"/>
            </a:solidFill>
            <a:ln w="9525">
              <a:noFill/>
            </a:ln>
          </p:spPr>
          <p:txBody>
            <a:bodyPr/>
            <a:p>
              <a:endParaRPr altLang="en-US" dirty="0" sz="1400" lang="zh-CN">
                <a:ea typeface="微软雅黑" panose="020B0503020204020204" pitchFamily="34" charset="-122"/>
              </a:endParaRPr>
            </a:p>
          </p:txBody>
        </p:sp>
        <p:sp>
          <p:nvSpPr>
            <p:cNvPr id="1049844" name="Freeform 22"/>
            <p:cNvSpPr/>
            <p:nvPr/>
          </p:nvSpPr>
          <p:spPr>
            <a:xfrm>
              <a:off x="157476" y="152440"/>
              <a:ext cx="1298421" cy="846571"/>
            </a:xfrm>
            <a:custGeom>
              <a:avLst/>
              <a:ahLst/>
              <a:cxnLst>
                <a:cxn ang="0">
                  <a:pos x="448114" y="0"/>
                </a:cxn>
                <a:cxn ang="0">
                  <a:pos x="2346501" y="0"/>
                </a:cxn>
                <a:cxn ang="0">
                  <a:pos x="2372412" y="56677"/>
                </a:cxn>
                <a:cxn ang="0">
                  <a:pos x="1988314" y="1496569"/>
                </a:cxn>
                <a:cxn ang="0">
                  <a:pos x="1932681" y="1553246"/>
                </a:cxn>
                <a:cxn ang="0">
                  <a:pos x="33532" y="1553246"/>
                </a:cxn>
                <a:cxn ang="0">
                  <a:pos x="8383" y="1496569"/>
                </a:cxn>
                <a:cxn ang="0">
                  <a:pos x="392481" y="56677"/>
                </a:cxn>
                <a:cxn ang="0">
                  <a:pos x="448114" y="0"/>
                </a:cxn>
              </a:cxnLst>
              <a:rect l="0" t="0" r="0" b="0"/>
              <a:pathLst>
                <a:path w="3124" h="2028">
                  <a:moveTo>
                    <a:pt x="588" y="0"/>
                  </a:moveTo>
                  <a:lnTo>
                    <a:pt x="3079" y="0"/>
                  </a:lnTo>
                  <a:cubicBezTo>
                    <a:pt x="3109" y="0"/>
                    <a:pt x="3124" y="33"/>
                    <a:pt x="3113" y="74"/>
                  </a:cubicBezTo>
                  <a:lnTo>
                    <a:pt x="2609" y="1954"/>
                  </a:lnTo>
                  <a:cubicBezTo>
                    <a:pt x="2598" y="1994"/>
                    <a:pt x="2565" y="2028"/>
                    <a:pt x="2536" y="2028"/>
                  </a:cubicBezTo>
                  <a:lnTo>
                    <a:pt x="44" y="2028"/>
                  </a:lnTo>
                  <a:cubicBezTo>
                    <a:pt x="15" y="2028"/>
                    <a:pt x="0" y="1994"/>
                    <a:pt x="11" y="1954"/>
                  </a:cubicBezTo>
                  <a:lnTo>
                    <a:pt x="515" y="74"/>
                  </a:lnTo>
                  <a:cubicBezTo>
                    <a:pt x="526" y="33"/>
                    <a:pt x="559" y="0"/>
                    <a:pt x="588" y="0"/>
                  </a:cubicBezTo>
                  <a:close/>
                </a:path>
              </a:pathLst>
            </a:custGeom>
            <a:solidFill>
              <a:srgbClr val="004B7D"/>
            </a:solidFill>
            <a:ln w="9525">
              <a:noFill/>
            </a:ln>
          </p:spPr>
          <p:txBody>
            <a:bodyPr/>
            <a:p>
              <a:endParaRPr altLang="en-US" dirty="0" sz="1400" lang="zh-CN">
                <a:ea typeface="微软雅黑" panose="020B0503020204020204" pitchFamily="34" charset="-122"/>
              </a:endParaRPr>
            </a:p>
          </p:txBody>
        </p:sp>
      </p:grpSp>
      <p:sp>
        <p:nvSpPr>
          <p:cNvPr id="1049845" name="Freeform 29"/>
          <p:cNvSpPr/>
          <p:nvPr/>
        </p:nvSpPr>
        <p:spPr>
          <a:xfrm>
            <a:off x="1531888" y="576044"/>
            <a:ext cx="259717" cy="197584"/>
          </a:xfrm>
          <a:custGeom>
            <a:avLst/>
            <a:ahLst/>
            <a:cxnLst>
              <a:cxn ang="0">
                <a:pos x="663631" y="247672"/>
              </a:cxn>
              <a:cxn ang="0">
                <a:pos x="593534" y="318216"/>
              </a:cxn>
              <a:cxn ang="0">
                <a:pos x="406103" y="506078"/>
              </a:cxn>
              <a:cxn ang="0">
                <a:pos x="266671" y="506078"/>
              </a:cxn>
              <a:cxn ang="0">
                <a:pos x="473913" y="297513"/>
              </a:cxn>
              <a:cxn ang="0">
                <a:pos x="0" y="297513"/>
              </a:cxn>
              <a:cxn ang="0">
                <a:pos x="0" y="197830"/>
              </a:cxn>
              <a:cxn ang="0">
                <a:pos x="473913" y="197830"/>
              </a:cxn>
              <a:cxn ang="0">
                <a:pos x="278100" y="0"/>
              </a:cxn>
              <a:cxn ang="0">
                <a:pos x="417531" y="0"/>
              </a:cxn>
              <a:cxn ang="0">
                <a:pos x="593534" y="177127"/>
              </a:cxn>
              <a:cxn ang="0">
                <a:pos x="663631" y="247672"/>
              </a:cxn>
            </a:cxnLst>
            <a:rect l="0" t="0" r="0" b="0"/>
            <a:pathLst>
              <a:path w="871" h="660">
                <a:moveTo>
                  <a:pt x="871" y="323"/>
                </a:moveTo>
                <a:lnTo>
                  <a:pt x="779" y="415"/>
                </a:lnTo>
                <a:lnTo>
                  <a:pt x="533" y="660"/>
                </a:lnTo>
                <a:lnTo>
                  <a:pt x="350" y="660"/>
                </a:lnTo>
                <a:lnTo>
                  <a:pt x="622" y="388"/>
                </a:lnTo>
                <a:lnTo>
                  <a:pt x="0" y="388"/>
                </a:lnTo>
                <a:lnTo>
                  <a:pt x="0" y="258"/>
                </a:lnTo>
                <a:lnTo>
                  <a:pt x="622" y="258"/>
                </a:lnTo>
                <a:lnTo>
                  <a:pt x="365" y="0"/>
                </a:lnTo>
                <a:lnTo>
                  <a:pt x="548" y="0"/>
                </a:lnTo>
                <a:lnTo>
                  <a:pt x="779" y="231"/>
                </a:lnTo>
                <a:lnTo>
                  <a:pt x="871" y="323"/>
                </a:lnTo>
                <a:close/>
              </a:path>
            </a:pathLst>
          </a:custGeom>
          <a:solidFill>
            <a:srgbClr val="FFFFFF"/>
          </a:solidFill>
          <a:ln w="9525">
            <a:noFill/>
          </a:ln>
        </p:spPr>
        <p:txBody>
          <a:bodyPr/>
          <a:p>
            <a:endParaRPr altLang="en-US" dirty="0" sz="1400" lang="zh-CN">
              <a:ea typeface="微软雅黑" panose="020B0503020204020204" pitchFamily="34" charset="-122"/>
            </a:endParaRPr>
          </a:p>
        </p:txBody>
      </p:sp>
      <p:sp>
        <p:nvSpPr>
          <p:cNvPr id="1049846" name="TextBox 23"/>
          <p:cNvSpPr txBox="1"/>
          <p:nvPr/>
        </p:nvSpPr>
        <p:spPr>
          <a:xfrm>
            <a:off x="495546" y="519542"/>
            <a:ext cx="877779" cy="307811"/>
          </a:xfrm>
          <a:prstGeom prst="rect"/>
          <a:noFill/>
          <a:ln>
            <a:noFill/>
          </a:ln>
        </p:spPr>
        <p:txBody>
          <a:bodyPr anchor="ctr" anchorCtr="0" bIns="45713" compatLnSpc="1" lIns="91425" numCol="1" rIns="91425" rtlCol="0" tIns="45713" vert="horz" wrap="square">
            <a:spAutoFit/>
          </a:bodyPr>
          <a:lstStyle>
            <a:lvl1pPr>
              <a:defRPr b="1" sz="2800">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fontAlgn="base" marL="457200">
              <a:spcBef>
                <a:spcPct val="0"/>
              </a:spcBef>
              <a:spcAft>
                <a:spcPct val="0"/>
              </a:spcAft>
              <a:defRPr sz="2400">
                <a:solidFill>
                  <a:schemeClr val="tx2"/>
                </a:solidFill>
                <a:ea typeface="微软雅黑" panose="020B0503020204020204" pitchFamily="34" charset="-122"/>
              </a:defRPr>
            </a:lvl6pPr>
            <a:lvl7pPr fontAlgn="base" marL="914400">
              <a:spcBef>
                <a:spcPct val="0"/>
              </a:spcBef>
              <a:spcAft>
                <a:spcPct val="0"/>
              </a:spcAft>
              <a:defRPr sz="2400">
                <a:solidFill>
                  <a:schemeClr val="tx2"/>
                </a:solidFill>
                <a:ea typeface="微软雅黑" panose="020B0503020204020204" pitchFamily="34" charset="-122"/>
              </a:defRPr>
            </a:lvl7pPr>
            <a:lvl8pPr fontAlgn="base" marL="1371600">
              <a:spcBef>
                <a:spcPct val="0"/>
              </a:spcBef>
              <a:spcAft>
                <a:spcPct val="0"/>
              </a:spcAft>
              <a:defRPr sz="2400">
                <a:solidFill>
                  <a:schemeClr val="tx2"/>
                </a:solidFill>
                <a:ea typeface="微软雅黑" panose="020B0503020204020204" pitchFamily="34" charset="-122"/>
              </a:defRPr>
            </a:lvl8pPr>
            <a:lvl9pPr fontAlgn="base" marL="1828800">
              <a:spcBef>
                <a:spcPct val="0"/>
              </a:spcBef>
              <a:spcAft>
                <a:spcPct val="0"/>
              </a:spcAft>
              <a:defRPr sz="2400">
                <a:solidFill>
                  <a:schemeClr val="tx2"/>
                </a:solidFill>
                <a:ea typeface="微软雅黑" panose="020B0503020204020204" pitchFamily="34" charset="-122"/>
              </a:defRPr>
            </a:lvl9pPr>
          </a:lstStyle>
          <a:p>
            <a:pPr defTabSz="914217"/>
            <a:r>
              <a:rPr altLang="zh-CN" dirty="0" sz="1400" kern="0" lang="en-US">
                <a:solidFill>
                  <a:srgbClr val="FFFFFF"/>
                </a:solidFill>
                <a:latin typeface="微软雅黑" panose="020B0503020204020204" pitchFamily="34" charset="-122"/>
                <a:ea typeface="微软雅黑" panose="020B0503020204020204" pitchFamily="34" charset="-122"/>
              </a:rPr>
              <a:t>LOGO</a:t>
            </a:r>
            <a:endParaRPr altLang="en-US" dirty="0" sz="1400" kern="0" lang="zh-CN">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29" name=""/>
        <p:cNvGrpSpPr/>
        <p:nvPr/>
      </p:nvGrpSpPr>
      <p:grpSpPr>
        <a:xfrm>
          <a:off x="0" y="0"/>
          <a:ext cx="0" cy="0"/>
          <a:chOff x="0" y="0"/>
          <a:chExt cx="0" cy="0"/>
        </a:xfrm>
      </p:grpSpPr>
      <p:sp>
        <p:nvSpPr>
          <p:cNvPr id="1048674" name="object 2"/>
          <p:cNvSpPr txBox="1"/>
          <p:nvPr/>
        </p:nvSpPr>
        <p:spPr>
          <a:xfrm>
            <a:off x="6171183" y="2709714"/>
            <a:ext cx="5616624" cy="2585323"/>
          </a:xfrm>
          <a:prstGeom prst="rect"/>
        </p:spPr>
        <p:txBody>
          <a:bodyPr bIns="0" lIns="0" rIns="0" rtlCol="0" tIns="0" vert="horz" wrap="square">
            <a:spAutoFit/>
          </a:bodyPr>
          <a:p>
            <a:pPr marL="12700">
              <a:lnSpc>
                <a:spcPct val="100000"/>
              </a:lnSpc>
            </a:pPr>
            <a:r>
              <a:rPr altLang="en-US" b="1" dirty="0" sz="2800" i="0" lang="zh-CN">
                <a:solidFill>
                  <a:srgbClr val="CC6600"/>
                </a:solidFill>
                <a:effectLst/>
                <a:latin typeface="微软雅黑" panose="020B0503020204020204" pitchFamily="34" charset="-122"/>
                <a:ea typeface="微软雅黑" panose="020B0503020204020204" pitchFamily="34" charset="-122"/>
              </a:rPr>
              <a:t>生产经营单位的主要负责人是本单位安全生产第一责任人，对本单位的安全生产工作全面负责。</a:t>
            </a:r>
            <a:endParaRPr altLang="zh-CN" b="1" dirty="0" sz="2800" i="0" lang="en-US">
              <a:solidFill>
                <a:srgbClr val="CC6600"/>
              </a:solidFill>
              <a:effectLst/>
              <a:latin typeface="微软雅黑" panose="020B0503020204020204" pitchFamily="34" charset="-122"/>
              <a:ea typeface="微软雅黑" panose="020B0503020204020204" pitchFamily="34" charset="-122"/>
            </a:endParaRPr>
          </a:p>
          <a:p>
            <a:pPr marL="12700">
              <a:lnSpc>
                <a:spcPct val="100000"/>
              </a:lnSpc>
            </a:pPr>
            <a:endParaRPr altLang="zh-CN" b="1" dirty="0" sz="2800" lang="en-US">
              <a:solidFill>
                <a:srgbClr val="CC6600"/>
              </a:solidFill>
              <a:latin typeface="微软雅黑" panose="020B0503020204020204" pitchFamily="34" charset="-122"/>
              <a:ea typeface="微软雅黑" panose="020B0503020204020204" pitchFamily="34" charset="-122"/>
            </a:endParaRPr>
          </a:p>
          <a:p>
            <a:pPr marL="12700">
              <a:lnSpc>
                <a:spcPct val="100000"/>
              </a:lnSpc>
            </a:pPr>
            <a:r>
              <a:rPr altLang="en-US" b="1" dirty="0" sz="2800" i="0" lang="zh-CN">
                <a:solidFill>
                  <a:srgbClr val="CC6600"/>
                </a:solidFill>
                <a:effectLst/>
                <a:latin typeface="微软雅黑" panose="020B0503020204020204" pitchFamily="34" charset="-122"/>
                <a:ea typeface="微软雅黑" panose="020B0503020204020204" pitchFamily="34" charset="-122"/>
              </a:rPr>
              <a:t>其他负责人对职责范围内的安全生产工作负责。</a:t>
            </a:r>
            <a:endParaRPr b="1" dirty="0" sz="3600">
              <a:solidFill>
                <a:srgbClr val="CC6600"/>
              </a:solidFill>
              <a:latin typeface="微软雅黑" panose="020B0503020204020204" pitchFamily="34" charset="-122"/>
              <a:ea typeface="微软雅黑" panose="020B0503020204020204" pitchFamily="34" charset="-122"/>
              <a:cs typeface="微软雅黑"/>
            </a:endParaRPr>
          </a:p>
        </p:txBody>
      </p:sp>
      <p:sp>
        <p:nvSpPr>
          <p:cNvPr id="1048675" name="object 3"/>
          <p:cNvSpPr/>
          <p:nvPr/>
        </p:nvSpPr>
        <p:spPr>
          <a:xfrm>
            <a:off x="554559" y="1986151"/>
            <a:ext cx="5261945" cy="4032448"/>
          </a:xfrm>
          <a:prstGeom prst="rect"/>
          <a:blipFill>
            <a:blip xmlns:r="http://schemas.openxmlformats.org/officeDocument/2006/relationships" r:embed="rId1" cstate="print"/>
            <a:stretch>
              <a:fillRect/>
            </a:stretch>
          </a:blipFill>
        </p:spPr>
        <p:txBody>
          <a:bodyPr bIns="0" lIns="0" rIns="0" rtlCol="0" tIns="0" wrap="square">
            <a:spAutoFit/>
          </a:bodyPr>
          <a:p>
            <a:endParaRPr dirty="0"/>
          </a:p>
        </p:txBody>
      </p:sp>
      <p:grpSp>
        <p:nvGrpSpPr>
          <p:cNvPr id="130" name="组合 3"/>
          <p:cNvGrpSpPr/>
          <p:nvPr/>
        </p:nvGrpSpPr>
        <p:grpSpPr>
          <a:xfrm>
            <a:off x="194519" y="948674"/>
            <a:ext cx="5116038" cy="523220"/>
            <a:chOff x="400233" y="909514"/>
            <a:chExt cx="5116038" cy="523220"/>
          </a:xfrm>
        </p:grpSpPr>
        <p:sp>
          <p:nvSpPr>
            <p:cNvPr id="1048676" name="矩形 4"/>
            <p:cNvSpPr/>
            <p:nvPr/>
          </p:nvSpPr>
          <p:spPr>
            <a:xfrm flipH="1">
              <a:off x="400233" y="929898"/>
              <a:ext cx="226334" cy="502836"/>
            </a:xfrm>
            <a:prstGeom prst="rect"/>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677" name="文本框 5"/>
            <p:cNvSpPr txBox="1"/>
            <p:nvPr/>
          </p:nvSpPr>
          <p:spPr>
            <a:xfrm>
              <a:off x="626567" y="909514"/>
              <a:ext cx="4889704" cy="523220"/>
            </a:xfrm>
            <a:prstGeom prst="rect"/>
            <a:noFill/>
          </p:spPr>
          <p:txBody>
            <a:bodyPr rtlCol="0" wrap="square">
              <a:spAutoFit/>
            </a:bodyPr>
            <a:p>
              <a:r>
                <a:rPr altLang="en-US" b="1" dirty="0" sz="2800" lang="zh-CN">
                  <a:solidFill>
                    <a:schemeClr val="bg1">
                      <a:lumMod val="50000"/>
                    </a:schemeClr>
                  </a:solidFill>
                  <a:latin typeface="微软雅黑" panose="020B0503020204020204" pitchFamily="34" charset="-122"/>
                  <a:ea typeface="微软雅黑" panose="020B0503020204020204" pitchFamily="34" charset="-122"/>
                </a:rPr>
                <a:t>生产经营单位的安全生产保障</a:t>
              </a:r>
            </a:p>
          </p:txBody>
        </p:sp>
      </p:gr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330" name=""/>
        <p:cNvGrpSpPr/>
        <p:nvPr/>
      </p:nvGrpSpPr>
      <p:grpSpPr>
        <a:xfrm>
          <a:off x="0" y="0"/>
          <a:ext cx="0" cy="0"/>
          <a:chOff x="0" y="0"/>
          <a:chExt cx="0" cy="0"/>
        </a:xfrm>
      </p:grpSpPr>
      <p:sp>
        <p:nvSpPr>
          <p:cNvPr id="1049847" name="Rectangle 3"/>
          <p:cNvSpPr>
            <a:spLocks noChangeArrowheads="1"/>
          </p:cNvSpPr>
          <p:nvPr/>
        </p:nvSpPr>
        <p:spPr bwMode="auto">
          <a:xfrm>
            <a:off x="489275" y="1197546"/>
            <a:ext cx="11213450" cy="4153543"/>
          </a:xfrm>
          <a:prstGeom prst="rect"/>
          <a:noFill/>
          <a:ln>
            <a:noFill/>
          </a:ln>
        </p:spPr>
        <p:txBody>
          <a:bodyPr/>
          <a:lstStyle>
            <a:lvl1pPr eaLnBrk="0" hangingPunct="0" indent="-273050" marL="273050">
              <a:defRPr sz="2400">
                <a:solidFill>
                  <a:schemeClr val="tx1"/>
                </a:solidFill>
                <a:latin typeface="Arial" panose="020B0604020202020204" pitchFamily="34" charset="0"/>
                <a:ea typeface="宋体" panose="02010600030101010101" pitchFamily="2" charset="-122"/>
              </a:defRPr>
            </a:lvl1pPr>
            <a:lvl2pPr eaLnBrk="0" hangingPunct="0" indent="-285750" marL="742950">
              <a:defRPr sz="2400">
                <a:solidFill>
                  <a:schemeClr val="tx1"/>
                </a:solidFill>
                <a:latin typeface="Arial" panose="020B0604020202020204" pitchFamily="34" charset="0"/>
                <a:ea typeface="宋体" panose="02010600030101010101" pitchFamily="2" charset="-122"/>
              </a:defRPr>
            </a:lvl2pPr>
            <a:lvl3pPr eaLnBrk="0" hangingPunct="0" indent="-228600" marL="1143000">
              <a:defRPr sz="2400">
                <a:solidFill>
                  <a:schemeClr val="tx1"/>
                </a:solidFill>
                <a:latin typeface="Arial" panose="020B0604020202020204" pitchFamily="34" charset="0"/>
                <a:ea typeface="宋体" panose="02010600030101010101" pitchFamily="2" charset="-122"/>
              </a:defRPr>
            </a:lvl3pPr>
            <a:lvl4pPr eaLnBrk="0" hangingPunct="0" indent="-228600" marL="1600200">
              <a:defRPr sz="2400">
                <a:solidFill>
                  <a:schemeClr val="tx1"/>
                </a:solidFill>
                <a:latin typeface="Arial" panose="020B0604020202020204" pitchFamily="34" charset="0"/>
                <a:ea typeface="宋体" panose="02010600030101010101" pitchFamily="2" charset="-122"/>
              </a:defRPr>
            </a:lvl4pPr>
            <a:lvl5pPr eaLnBrk="0" hangingPunct="0" indent="-228600" marL="2057400">
              <a:defRPr sz="2400">
                <a:solidFill>
                  <a:schemeClr val="tx1"/>
                </a:solidFill>
                <a:latin typeface="Arial" panose="020B0604020202020204" pitchFamily="34" charset="0"/>
                <a:ea typeface="宋体" panose="02010600030101010101" pitchFamily="2" charset="-122"/>
              </a:defRPr>
            </a:lvl5pPr>
            <a:lvl6pPr eaLnBrk="0" fontAlgn="base" hangingPunct="0" indent="-228600" marL="251460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eaLnBrk="0" fontAlgn="base" hangingPunct="0" indent="-228600" marL="297180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eaLnBrk="0" fontAlgn="base" hangingPunct="0" indent="-228600" marL="342900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eaLnBrk="0" fontAlgn="base" hangingPunct="0" indent="-228600" marL="388620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indent="0" marL="0">
              <a:lnSpc>
                <a:spcPct val="150000"/>
              </a:lnSpc>
            </a:pPr>
            <a:r>
              <a:rPr altLang="zh-CN" dirty="0" lang="en-US">
                <a:latin typeface="+mn-ea"/>
                <a:ea typeface="+mn-ea"/>
              </a:rPr>
              <a:t>《</a:t>
            </a:r>
            <a:r>
              <a:rPr altLang="en-US" dirty="0" lang="zh-CN">
                <a:latin typeface="+mn-ea"/>
                <a:ea typeface="+mn-ea"/>
              </a:rPr>
              <a:t>锅炉安全技术监察规程</a:t>
            </a:r>
            <a:r>
              <a:rPr altLang="zh-CN" dirty="0" lang="en-US">
                <a:latin typeface="+mn-ea"/>
                <a:ea typeface="+mn-ea"/>
              </a:rPr>
              <a:t>》 TSG G0001-2012</a:t>
            </a:r>
          </a:p>
          <a:p>
            <a:pPr eaLnBrk="1" hangingPunct="1" indent="0" marL="0">
              <a:lnSpc>
                <a:spcPct val="150000"/>
              </a:lnSpc>
            </a:pPr>
            <a:endParaRPr altLang="zh-CN" dirty="0" lang="en-US">
              <a:latin typeface="黑体" pitchFamily="49" charset="-122"/>
              <a:ea typeface="黑体" pitchFamily="49" charset="-122"/>
            </a:endParaRPr>
          </a:p>
          <a:p>
            <a:pPr eaLnBrk="1" hangingPunct="1" indent="0" marL="0">
              <a:lnSpc>
                <a:spcPct val="150000"/>
              </a:lnSpc>
            </a:pPr>
            <a:r>
              <a:rPr altLang="en-US" dirty="0" lang="zh-CN">
                <a:latin typeface="黑体" pitchFamily="49" charset="-122"/>
                <a:ea typeface="黑体" pitchFamily="49" charset="-122"/>
              </a:rPr>
              <a:t>内外检周期</a:t>
            </a:r>
            <a:endParaRPr altLang="zh-CN" dirty="0" lang="en-US">
              <a:latin typeface="黑体" pitchFamily="49" charset="-122"/>
              <a:ea typeface="黑体" pitchFamily="49" charset="-122"/>
            </a:endParaRPr>
          </a:p>
          <a:p>
            <a:pPr eaLnBrk="1" hangingPunct="1" indent="0" marL="0">
              <a:lnSpc>
                <a:spcPct val="150000"/>
              </a:lnSpc>
            </a:pPr>
            <a:r>
              <a:rPr altLang="en-US" dirty="0" lang="zh-CN">
                <a:latin typeface="黑体" pitchFamily="49" charset="-122"/>
                <a:ea typeface="黑体" pitchFamily="49" charset="-122"/>
              </a:rPr>
              <a:t>内检每两年一次，外检每年一次，注意检验周期，防止出现超期未检。</a:t>
            </a:r>
            <a:endParaRPr altLang="zh-CN" dirty="0" lang="en-US">
              <a:latin typeface="黑体" pitchFamily="49" charset="-122"/>
              <a:ea typeface="黑体" pitchFamily="49" charset="-122"/>
            </a:endParaRPr>
          </a:p>
          <a:p>
            <a:pPr eaLnBrk="1" hangingPunct="1" indent="0" marL="0">
              <a:lnSpc>
                <a:spcPct val="150000"/>
              </a:lnSpc>
            </a:pPr>
            <a:endParaRPr altLang="zh-CN" dirty="0" lang="en-US">
              <a:latin typeface="黑体" pitchFamily="49" charset="-122"/>
              <a:ea typeface="黑体" pitchFamily="49" charset="-122"/>
            </a:endParaRPr>
          </a:p>
          <a:p>
            <a:pPr eaLnBrk="1" hangingPunct="1" indent="0" marL="0">
              <a:lnSpc>
                <a:spcPct val="150000"/>
              </a:lnSpc>
            </a:pPr>
            <a:r>
              <a:rPr altLang="en-US" dirty="0" lang="zh-CN">
                <a:latin typeface="黑体" pitchFamily="49" charset="-122"/>
                <a:ea typeface="黑体" pitchFamily="49" charset="-122"/>
              </a:rPr>
              <a:t>锅炉水处理</a:t>
            </a:r>
            <a:endParaRPr altLang="zh-CN" dirty="0" lang="en-US">
              <a:latin typeface="黑体" pitchFamily="49" charset="-122"/>
              <a:ea typeface="黑体" pitchFamily="49" charset="-122"/>
            </a:endParaRPr>
          </a:p>
          <a:p>
            <a:pPr eaLnBrk="1" hangingPunct="1" indent="0" marL="0">
              <a:lnSpc>
                <a:spcPct val="150000"/>
              </a:lnSpc>
            </a:pPr>
            <a:r>
              <a:rPr altLang="en-US" dirty="0" lang="zh-CN">
                <a:latin typeface="黑体" pitchFamily="49" charset="-122"/>
                <a:ea typeface="黑体" pitchFamily="49" charset="-122"/>
              </a:rPr>
              <a:t>锅炉水处理作业人员应当持证上岗。</a:t>
            </a:r>
            <a:endParaRPr altLang="zh-CN" dirty="0" lang="en-US">
              <a:latin typeface="黑体" pitchFamily="49" charset="-122"/>
              <a:ea typeface="黑体" pitchFamily="49" charset="-122"/>
            </a:endParaRPr>
          </a:p>
          <a:p>
            <a:pPr eaLnBrk="1" hangingPunct="1" indent="0" marL="0">
              <a:lnSpc>
                <a:spcPct val="150000"/>
              </a:lnSpc>
            </a:pPr>
            <a:r>
              <a:rPr altLang="en-US" dirty="0" lang="zh-CN">
                <a:latin typeface="黑体" pitchFamily="49" charset="-122"/>
                <a:ea typeface="黑体" pitchFamily="49" charset="-122"/>
              </a:rPr>
              <a:t>定期巡检</a:t>
            </a:r>
            <a:endParaRPr altLang="zh-CN" dirty="0" lang="en-US">
              <a:latin typeface="黑体" pitchFamily="49" charset="-122"/>
              <a:ea typeface="黑体" pitchFamily="49" charset="-122"/>
            </a:endParaRPr>
          </a:p>
          <a:p>
            <a:pPr eaLnBrk="1" hangingPunct="1" indent="0" marL="0">
              <a:lnSpc>
                <a:spcPct val="150000"/>
              </a:lnSpc>
            </a:pPr>
            <a:r>
              <a:rPr altLang="zh-CN" dirty="0" lang="en-US">
                <a:latin typeface="黑体" pitchFamily="49" charset="-122"/>
                <a:ea typeface="黑体" pitchFamily="49" charset="-122"/>
              </a:rPr>
              <a:t>B</a:t>
            </a:r>
            <a:r>
              <a:rPr altLang="en-US" dirty="0" lang="zh-CN">
                <a:latin typeface="黑体" pitchFamily="49" charset="-122"/>
                <a:ea typeface="黑体" pitchFamily="49" charset="-122"/>
              </a:rPr>
              <a:t>级以下全自动锅炉可以不设跟班锅炉运行操作人员，但是应当建立定期巡回检查制度。</a:t>
            </a:r>
            <a:endParaRPr altLang="zh-CN" dirty="0" lang="en-US">
              <a:latin typeface="黑体" pitchFamily="49" charset="-122"/>
              <a:ea typeface="黑体" pitchFamily="49" charset="-122"/>
            </a:endParaRPr>
          </a:p>
        </p:txBody>
      </p:sp>
      <p:sp>
        <p:nvSpPr>
          <p:cNvPr id="1049848" name="TextBox 23"/>
          <p:cNvSpPr txBox="1"/>
          <p:nvPr/>
        </p:nvSpPr>
        <p:spPr>
          <a:xfrm>
            <a:off x="2241768" y="381294"/>
            <a:ext cx="4881400" cy="523305"/>
          </a:xfrm>
          <a:prstGeom prst="rect"/>
          <a:noFill/>
          <a:ln>
            <a:noFill/>
          </a:ln>
        </p:spPr>
        <p:txBody>
          <a:bodyPr anchor="ctr" anchorCtr="0" bIns="45713" compatLnSpc="1" lIns="91425" numCol="1" rIns="91425" rtlCol="0" tIns="45713" vert="horz" wrap="square">
            <a:spAutoFit/>
          </a:bodyPr>
          <a:lstStyle>
            <a:lvl1pPr>
              <a:defRPr b="1" sz="2800">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fontAlgn="base" marL="457200">
              <a:spcBef>
                <a:spcPct val="0"/>
              </a:spcBef>
              <a:spcAft>
                <a:spcPct val="0"/>
              </a:spcAft>
              <a:defRPr sz="2400">
                <a:solidFill>
                  <a:schemeClr val="tx2"/>
                </a:solidFill>
                <a:ea typeface="微软雅黑" panose="020B0503020204020204" pitchFamily="34" charset="-122"/>
              </a:defRPr>
            </a:lvl6pPr>
            <a:lvl7pPr fontAlgn="base" marL="914400">
              <a:spcBef>
                <a:spcPct val="0"/>
              </a:spcBef>
              <a:spcAft>
                <a:spcPct val="0"/>
              </a:spcAft>
              <a:defRPr sz="2400">
                <a:solidFill>
                  <a:schemeClr val="tx2"/>
                </a:solidFill>
                <a:ea typeface="微软雅黑" panose="020B0503020204020204" pitchFamily="34" charset="-122"/>
              </a:defRPr>
            </a:lvl7pPr>
            <a:lvl8pPr fontAlgn="base" marL="1371600">
              <a:spcBef>
                <a:spcPct val="0"/>
              </a:spcBef>
              <a:spcAft>
                <a:spcPct val="0"/>
              </a:spcAft>
              <a:defRPr sz="2400">
                <a:solidFill>
                  <a:schemeClr val="tx2"/>
                </a:solidFill>
                <a:ea typeface="微软雅黑" panose="020B0503020204020204" pitchFamily="34" charset="-122"/>
              </a:defRPr>
            </a:lvl8pPr>
            <a:lvl9pPr fontAlgn="base" marL="1828800">
              <a:spcBef>
                <a:spcPct val="0"/>
              </a:spcBef>
              <a:spcAft>
                <a:spcPct val="0"/>
              </a:spcAft>
              <a:defRPr sz="2400">
                <a:solidFill>
                  <a:schemeClr val="tx2"/>
                </a:solidFill>
                <a:ea typeface="微软雅黑" panose="020B0503020204020204" pitchFamily="34" charset="-122"/>
              </a:defRPr>
            </a:lvl9pPr>
          </a:lstStyle>
          <a:p>
            <a:pPr defTabSz="914217"/>
            <a:r>
              <a:rPr altLang="en-US" dirty="0" sz="2801" kern="0" lang="zh-CN">
                <a:solidFill>
                  <a:schemeClr val="tx1">
                    <a:lumMod val="65000"/>
                    <a:lumOff val="35000"/>
                  </a:schemeClr>
                </a:solidFill>
                <a:latin typeface="微软雅黑" panose="020B0503020204020204" pitchFamily="34" charset="-122"/>
                <a:ea typeface="微软雅黑" panose="020B0503020204020204" pitchFamily="34" charset="-122"/>
              </a:rPr>
              <a:t>二、特种设备使用管理要求</a:t>
            </a:r>
          </a:p>
        </p:txBody>
      </p:sp>
      <p:grpSp>
        <p:nvGrpSpPr>
          <p:cNvPr id="331" name="组合 4"/>
          <p:cNvGrpSpPr/>
          <p:nvPr/>
        </p:nvGrpSpPr>
        <p:grpSpPr>
          <a:xfrm>
            <a:off x="380038" y="442944"/>
            <a:ext cx="1735402" cy="428158"/>
            <a:chOff x="157476" y="152440"/>
            <a:chExt cx="2474408" cy="847436"/>
          </a:xfrm>
        </p:grpSpPr>
        <p:sp>
          <p:nvSpPr>
            <p:cNvPr id="1049849" name="Freeform 24"/>
            <p:cNvSpPr/>
            <p:nvPr/>
          </p:nvSpPr>
          <p:spPr>
            <a:xfrm>
              <a:off x="1332597" y="152440"/>
              <a:ext cx="1299287" cy="847436"/>
            </a:xfrm>
            <a:custGeom>
              <a:avLst/>
              <a:ahLst/>
              <a:cxnLst>
                <a:cxn ang="0">
                  <a:pos x="448270" y="0"/>
                </a:cxn>
                <a:cxn ang="0">
                  <a:pos x="2349604" y="0"/>
                </a:cxn>
                <a:cxn ang="0">
                  <a:pos x="2374000" y="55145"/>
                </a:cxn>
                <a:cxn ang="0">
                  <a:pos x="1989769" y="1497335"/>
                </a:cxn>
                <a:cxn ang="0">
                  <a:pos x="1934879" y="1553246"/>
                </a:cxn>
                <a:cxn ang="0">
                  <a:pos x="33544" y="1553246"/>
                </a:cxn>
                <a:cxn ang="0">
                  <a:pos x="8386" y="1497335"/>
                </a:cxn>
                <a:cxn ang="0">
                  <a:pos x="393380" y="55145"/>
                </a:cxn>
                <a:cxn ang="0">
                  <a:pos x="448270" y="0"/>
                </a:cxn>
              </a:cxnLst>
              <a:rect l="0" t="0" r="0" b="0"/>
              <a:pathLst>
                <a:path w="3125" h="2028">
                  <a:moveTo>
                    <a:pt x="588" y="0"/>
                  </a:moveTo>
                  <a:lnTo>
                    <a:pt x="3082" y="0"/>
                  </a:lnTo>
                  <a:cubicBezTo>
                    <a:pt x="3110" y="0"/>
                    <a:pt x="3125" y="32"/>
                    <a:pt x="3114" y="72"/>
                  </a:cubicBezTo>
                  <a:lnTo>
                    <a:pt x="2610" y="1955"/>
                  </a:lnTo>
                  <a:cubicBezTo>
                    <a:pt x="2599" y="1995"/>
                    <a:pt x="2567" y="2028"/>
                    <a:pt x="2538" y="2028"/>
                  </a:cubicBezTo>
                  <a:lnTo>
                    <a:pt x="44" y="2028"/>
                  </a:lnTo>
                  <a:cubicBezTo>
                    <a:pt x="15" y="2028"/>
                    <a:pt x="0" y="1995"/>
                    <a:pt x="11" y="1955"/>
                  </a:cubicBezTo>
                  <a:lnTo>
                    <a:pt x="516" y="72"/>
                  </a:lnTo>
                  <a:cubicBezTo>
                    <a:pt x="527" y="32"/>
                    <a:pt x="559" y="0"/>
                    <a:pt x="588" y="0"/>
                  </a:cubicBezTo>
                  <a:close/>
                </a:path>
              </a:pathLst>
            </a:custGeom>
            <a:solidFill>
              <a:srgbClr val="4BAF32"/>
            </a:solidFill>
            <a:ln w="9525">
              <a:noFill/>
            </a:ln>
          </p:spPr>
          <p:txBody>
            <a:bodyPr/>
            <a:p>
              <a:endParaRPr altLang="en-US" dirty="0" sz="1400" lang="zh-CN">
                <a:ea typeface="微软雅黑" panose="020B0503020204020204" pitchFamily="34" charset="-122"/>
              </a:endParaRPr>
            </a:p>
          </p:txBody>
        </p:sp>
        <p:sp>
          <p:nvSpPr>
            <p:cNvPr id="1049850" name="Freeform 22"/>
            <p:cNvSpPr/>
            <p:nvPr/>
          </p:nvSpPr>
          <p:spPr>
            <a:xfrm>
              <a:off x="157476" y="152440"/>
              <a:ext cx="1298421" cy="846571"/>
            </a:xfrm>
            <a:custGeom>
              <a:avLst/>
              <a:ahLst/>
              <a:cxnLst>
                <a:cxn ang="0">
                  <a:pos x="448114" y="0"/>
                </a:cxn>
                <a:cxn ang="0">
                  <a:pos x="2346501" y="0"/>
                </a:cxn>
                <a:cxn ang="0">
                  <a:pos x="2372412" y="56677"/>
                </a:cxn>
                <a:cxn ang="0">
                  <a:pos x="1988314" y="1496569"/>
                </a:cxn>
                <a:cxn ang="0">
                  <a:pos x="1932681" y="1553246"/>
                </a:cxn>
                <a:cxn ang="0">
                  <a:pos x="33532" y="1553246"/>
                </a:cxn>
                <a:cxn ang="0">
                  <a:pos x="8383" y="1496569"/>
                </a:cxn>
                <a:cxn ang="0">
                  <a:pos x="392481" y="56677"/>
                </a:cxn>
                <a:cxn ang="0">
                  <a:pos x="448114" y="0"/>
                </a:cxn>
              </a:cxnLst>
              <a:rect l="0" t="0" r="0" b="0"/>
              <a:pathLst>
                <a:path w="3124" h="2028">
                  <a:moveTo>
                    <a:pt x="588" y="0"/>
                  </a:moveTo>
                  <a:lnTo>
                    <a:pt x="3079" y="0"/>
                  </a:lnTo>
                  <a:cubicBezTo>
                    <a:pt x="3109" y="0"/>
                    <a:pt x="3124" y="33"/>
                    <a:pt x="3113" y="74"/>
                  </a:cubicBezTo>
                  <a:lnTo>
                    <a:pt x="2609" y="1954"/>
                  </a:lnTo>
                  <a:cubicBezTo>
                    <a:pt x="2598" y="1994"/>
                    <a:pt x="2565" y="2028"/>
                    <a:pt x="2536" y="2028"/>
                  </a:cubicBezTo>
                  <a:lnTo>
                    <a:pt x="44" y="2028"/>
                  </a:lnTo>
                  <a:cubicBezTo>
                    <a:pt x="15" y="2028"/>
                    <a:pt x="0" y="1994"/>
                    <a:pt x="11" y="1954"/>
                  </a:cubicBezTo>
                  <a:lnTo>
                    <a:pt x="515" y="74"/>
                  </a:lnTo>
                  <a:cubicBezTo>
                    <a:pt x="526" y="33"/>
                    <a:pt x="559" y="0"/>
                    <a:pt x="588" y="0"/>
                  </a:cubicBezTo>
                  <a:close/>
                </a:path>
              </a:pathLst>
            </a:custGeom>
            <a:solidFill>
              <a:srgbClr val="004B7D"/>
            </a:solidFill>
            <a:ln w="9525">
              <a:noFill/>
            </a:ln>
          </p:spPr>
          <p:txBody>
            <a:bodyPr/>
            <a:p>
              <a:endParaRPr altLang="en-US" dirty="0" sz="1400" lang="zh-CN">
                <a:ea typeface="微软雅黑" panose="020B0503020204020204" pitchFamily="34" charset="-122"/>
              </a:endParaRPr>
            </a:p>
          </p:txBody>
        </p:sp>
      </p:grpSp>
      <p:sp>
        <p:nvSpPr>
          <p:cNvPr id="1049851" name="Freeform 29"/>
          <p:cNvSpPr/>
          <p:nvPr/>
        </p:nvSpPr>
        <p:spPr>
          <a:xfrm>
            <a:off x="1531888" y="576044"/>
            <a:ext cx="259717" cy="197584"/>
          </a:xfrm>
          <a:custGeom>
            <a:avLst/>
            <a:ahLst/>
            <a:cxnLst>
              <a:cxn ang="0">
                <a:pos x="663631" y="247672"/>
              </a:cxn>
              <a:cxn ang="0">
                <a:pos x="593534" y="318216"/>
              </a:cxn>
              <a:cxn ang="0">
                <a:pos x="406103" y="506078"/>
              </a:cxn>
              <a:cxn ang="0">
                <a:pos x="266671" y="506078"/>
              </a:cxn>
              <a:cxn ang="0">
                <a:pos x="473913" y="297513"/>
              </a:cxn>
              <a:cxn ang="0">
                <a:pos x="0" y="297513"/>
              </a:cxn>
              <a:cxn ang="0">
                <a:pos x="0" y="197830"/>
              </a:cxn>
              <a:cxn ang="0">
                <a:pos x="473913" y="197830"/>
              </a:cxn>
              <a:cxn ang="0">
                <a:pos x="278100" y="0"/>
              </a:cxn>
              <a:cxn ang="0">
                <a:pos x="417531" y="0"/>
              </a:cxn>
              <a:cxn ang="0">
                <a:pos x="593534" y="177127"/>
              </a:cxn>
              <a:cxn ang="0">
                <a:pos x="663631" y="247672"/>
              </a:cxn>
            </a:cxnLst>
            <a:rect l="0" t="0" r="0" b="0"/>
            <a:pathLst>
              <a:path w="871" h="660">
                <a:moveTo>
                  <a:pt x="871" y="323"/>
                </a:moveTo>
                <a:lnTo>
                  <a:pt x="779" y="415"/>
                </a:lnTo>
                <a:lnTo>
                  <a:pt x="533" y="660"/>
                </a:lnTo>
                <a:lnTo>
                  <a:pt x="350" y="660"/>
                </a:lnTo>
                <a:lnTo>
                  <a:pt x="622" y="388"/>
                </a:lnTo>
                <a:lnTo>
                  <a:pt x="0" y="388"/>
                </a:lnTo>
                <a:lnTo>
                  <a:pt x="0" y="258"/>
                </a:lnTo>
                <a:lnTo>
                  <a:pt x="622" y="258"/>
                </a:lnTo>
                <a:lnTo>
                  <a:pt x="365" y="0"/>
                </a:lnTo>
                <a:lnTo>
                  <a:pt x="548" y="0"/>
                </a:lnTo>
                <a:lnTo>
                  <a:pt x="779" y="231"/>
                </a:lnTo>
                <a:lnTo>
                  <a:pt x="871" y="323"/>
                </a:lnTo>
                <a:close/>
              </a:path>
            </a:pathLst>
          </a:custGeom>
          <a:solidFill>
            <a:srgbClr val="FFFFFF"/>
          </a:solidFill>
          <a:ln w="9525">
            <a:noFill/>
          </a:ln>
        </p:spPr>
        <p:txBody>
          <a:bodyPr/>
          <a:p>
            <a:endParaRPr altLang="en-US" dirty="0" sz="1400" lang="zh-CN">
              <a:ea typeface="微软雅黑" panose="020B0503020204020204" pitchFamily="34" charset="-122"/>
            </a:endParaRPr>
          </a:p>
        </p:txBody>
      </p:sp>
      <p:sp>
        <p:nvSpPr>
          <p:cNvPr id="1049852" name="TextBox 23"/>
          <p:cNvSpPr txBox="1"/>
          <p:nvPr/>
        </p:nvSpPr>
        <p:spPr>
          <a:xfrm>
            <a:off x="495546" y="519542"/>
            <a:ext cx="877779" cy="307811"/>
          </a:xfrm>
          <a:prstGeom prst="rect"/>
          <a:noFill/>
          <a:ln>
            <a:noFill/>
          </a:ln>
        </p:spPr>
        <p:txBody>
          <a:bodyPr anchor="ctr" anchorCtr="0" bIns="45713" compatLnSpc="1" lIns="91425" numCol="1" rIns="91425" rtlCol="0" tIns="45713" vert="horz" wrap="square">
            <a:spAutoFit/>
          </a:bodyPr>
          <a:lstStyle>
            <a:lvl1pPr>
              <a:defRPr b="1" sz="2800">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fontAlgn="base" marL="457200">
              <a:spcBef>
                <a:spcPct val="0"/>
              </a:spcBef>
              <a:spcAft>
                <a:spcPct val="0"/>
              </a:spcAft>
              <a:defRPr sz="2400">
                <a:solidFill>
                  <a:schemeClr val="tx2"/>
                </a:solidFill>
                <a:ea typeface="微软雅黑" panose="020B0503020204020204" pitchFamily="34" charset="-122"/>
              </a:defRPr>
            </a:lvl6pPr>
            <a:lvl7pPr fontAlgn="base" marL="914400">
              <a:spcBef>
                <a:spcPct val="0"/>
              </a:spcBef>
              <a:spcAft>
                <a:spcPct val="0"/>
              </a:spcAft>
              <a:defRPr sz="2400">
                <a:solidFill>
                  <a:schemeClr val="tx2"/>
                </a:solidFill>
                <a:ea typeface="微软雅黑" panose="020B0503020204020204" pitchFamily="34" charset="-122"/>
              </a:defRPr>
            </a:lvl7pPr>
            <a:lvl8pPr fontAlgn="base" marL="1371600">
              <a:spcBef>
                <a:spcPct val="0"/>
              </a:spcBef>
              <a:spcAft>
                <a:spcPct val="0"/>
              </a:spcAft>
              <a:defRPr sz="2400">
                <a:solidFill>
                  <a:schemeClr val="tx2"/>
                </a:solidFill>
                <a:ea typeface="微软雅黑" panose="020B0503020204020204" pitchFamily="34" charset="-122"/>
              </a:defRPr>
            </a:lvl8pPr>
            <a:lvl9pPr fontAlgn="base" marL="1828800">
              <a:spcBef>
                <a:spcPct val="0"/>
              </a:spcBef>
              <a:spcAft>
                <a:spcPct val="0"/>
              </a:spcAft>
              <a:defRPr sz="2400">
                <a:solidFill>
                  <a:schemeClr val="tx2"/>
                </a:solidFill>
                <a:ea typeface="微软雅黑" panose="020B0503020204020204" pitchFamily="34" charset="-122"/>
              </a:defRPr>
            </a:lvl9pPr>
          </a:lstStyle>
          <a:p>
            <a:pPr defTabSz="914217"/>
            <a:r>
              <a:rPr altLang="zh-CN" dirty="0" sz="1400" kern="0" lang="en-US">
                <a:solidFill>
                  <a:srgbClr val="FFFFFF"/>
                </a:solidFill>
                <a:latin typeface="微软雅黑" panose="020B0503020204020204" pitchFamily="34" charset="-122"/>
                <a:ea typeface="微软雅黑" panose="020B0503020204020204" pitchFamily="34" charset="-122"/>
              </a:rPr>
              <a:t>LOGO</a:t>
            </a:r>
            <a:endParaRPr altLang="en-US" dirty="0" sz="1400" kern="0" lang="zh-CN">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332" name=""/>
        <p:cNvGrpSpPr/>
        <p:nvPr/>
      </p:nvGrpSpPr>
      <p:grpSpPr>
        <a:xfrm>
          <a:off x="0" y="0"/>
          <a:ext cx="0" cy="0"/>
          <a:chOff x="0" y="0"/>
          <a:chExt cx="0" cy="0"/>
        </a:xfrm>
      </p:grpSpPr>
      <p:sp>
        <p:nvSpPr>
          <p:cNvPr id="1049853" name="Rectangle 3"/>
          <p:cNvSpPr>
            <a:spLocks noChangeArrowheads="1"/>
          </p:cNvSpPr>
          <p:nvPr/>
        </p:nvSpPr>
        <p:spPr bwMode="auto">
          <a:xfrm>
            <a:off x="380038" y="1125538"/>
            <a:ext cx="11652781" cy="4031595"/>
          </a:xfrm>
          <a:prstGeom prst="rect"/>
          <a:noFill/>
          <a:ln w="9525">
            <a:noFill/>
            <a:miter lim="800000"/>
            <a:headEnd/>
            <a:tailEnd/>
          </a:ln>
        </p:spPr>
        <p:txBody>
          <a:bodyPr/>
          <a:p>
            <a:pPr>
              <a:lnSpc>
                <a:spcPct val="150000"/>
              </a:lnSpc>
            </a:pPr>
            <a:r>
              <a:rPr altLang="zh-CN" dirty="0" lang="en-US">
                <a:latin typeface="宋体" charset="-122"/>
              </a:rPr>
              <a:t>《</a:t>
            </a:r>
            <a:r>
              <a:rPr altLang="en-US" dirty="0" lang="zh-CN">
                <a:latin typeface="宋体" charset="-122"/>
              </a:rPr>
              <a:t>固定式压力容器安全技术监察规程</a:t>
            </a:r>
            <a:r>
              <a:rPr altLang="zh-CN" dirty="0" lang="en-US">
                <a:latin typeface="宋体" charset="-122"/>
              </a:rPr>
              <a:t>》 TSG 21-2016</a:t>
            </a:r>
          </a:p>
          <a:p>
            <a:pPr>
              <a:lnSpc>
                <a:spcPct val="150000"/>
              </a:lnSpc>
            </a:pPr>
            <a:endParaRPr altLang="zh-CN" dirty="0" lang="en-US">
              <a:latin typeface="黑体" pitchFamily="2" charset="-122"/>
              <a:ea typeface="黑体" pitchFamily="2" charset="-122"/>
            </a:endParaRPr>
          </a:p>
          <a:p>
            <a:pPr>
              <a:lnSpc>
                <a:spcPct val="150000"/>
              </a:lnSpc>
            </a:pPr>
            <a:r>
              <a:rPr altLang="en-US" dirty="0" lang="zh-CN">
                <a:latin typeface="黑体" pitchFamily="2" charset="-122"/>
                <a:ea typeface="黑体" pitchFamily="2" charset="-122"/>
              </a:rPr>
              <a:t>定期自行检查</a:t>
            </a:r>
            <a:endParaRPr altLang="zh-CN" dirty="0" lang="en-US">
              <a:latin typeface="黑体" pitchFamily="2" charset="-122"/>
              <a:ea typeface="黑体" pitchFamily="2" charset="-122"/>
            </a:endParaRPr>
          </a:p>
          <a:p>
            <a:pPr>
              <a:lnSpc>
                <a:spcPct val="150000"/>
              </a:lnSpc>
            </a:pPr>
            <a:r>
              <a:rPr altLang="en-US" dirty="0" lang="zh-CN">
                <a:latin typeface="黑体" pitchFamily="2" charset="-122"/>
                <a:ea typeface="黑体" pitchFamily="2" charset="-122"/>
              </a:rPr>
              <a:t>包括月度检查和年度检查。使用单位每年对所使用的压力容器至少进行</a:t>
            </a:r>
            <a:r>
              <a:rPr altLang="zh-CN" dirty="0" lang="en-US">
                <a:latin typeface="黑体" pitchFamily="2" charset="-122"/>
                <a:ea typeface="黑体" pitchFamily="2" charset="-122"/>
              </a:rPr>
              <a:t>1</a:t>
            </a:r>
            <a:r>
              <a:rPr altLang="en-US" dirty="0" lang="zh-CN">
                <a:latin typeface="黑体" pitchFamily="2" charset="-122"/>
                <a:ea typeface="黑体" pitchFamily="2" charset="-122"/>
              </a:rPr>
              <a:t>次年度检查。年度检查工作完成后，应当进行压力容器使用安全状况分析，并且对年度检查中发现的隐患及时消除。</a:t>
            </a:r>
            <a:endParaRPr altLang="zh-CN" dirty="0" lang="en-US">
              <a:latin typeface="黑体" pitchFamily="2" charset="-122"/>
              <a:ea typeface="黑体" pitchFamily="2" charset="-122"/>
            </a:endParaRPr>
          </a:p>
          <a:p>
            <a:pPr>
              <a:lnSpc>
                <a:spcPct val="150000"/>
              </a:lnSpc>
            </a:pPr>
            <a:endParaRPr altLang="zh-CN" dirty="0" lang="en-US">
              <a:latin typeface="黑体" pitchFamily="2" charset="-122"/>
              <a:ea typeface="黑体" pitchFamily="2" charset="-122"/>
            </a:endParaRPr>
          </a:p>
          <a:p>
            <a:pPr>
              <a:lnSpc>
                <a:spcPct val="150000"/>
              </a:lnSpc>
            </a:pPr>
            <a:r>
              <a:rPr altLang="en-US" dirty="0" lang="zh-CN">
                <a:latin typeface="黑体" pitchFamily="2" charset="-122"/>
                <a:ea typeface="黑体" pitchFamily="2" charset="-122"/>
              </a:rPr>
              <a:t>定期检验的资料审查中会要求提供定期检验周期内的年度检查报告。</a:t>
            </a:r>
          </a:p>
          <a:p>
            <a:pPr>
              <a:lnSpc>
                <a:spcPct val="150000"/>
              </a:lnSpc>
            </a:pPr>
            <a:endParaRPr altLang="zh-CN" dirty="0" lang="en-US">
              <a:latin typeface="黑体" pitchFamily="2" charset="-122"/>
              <a:ea typeface="黑体" pitchFamily="2" charset="-122"/>
            </a:endParaRPr>
          </a:p>
          <a:p>
            <a:pPr>
              <a:lnSpc>
                <a:spcPct val="150000"/>
              </a:lnSpc>
            </a:pPr>
            <a:r>
              <a:rPr altLang="en-US" dirty="0" lang="zh-CN">
                <a:latin typeface="黑体" pitchFamily="2" charset="-122"/>
                <a:ea typeface="黑体" pitchFamily="2" charset="-122"/>
              </a:rPr>
              <a:t>气瓶的使用单位一般是指其充装单位，用气单位应注意查验气瓶和保障用气安全。</a:t>
            </a:r>
          </a:p>
        </p:txBody>
      </p:sp>
      <p:sp>
        <p:nvSpPr>
          <p:cNvPr id="1049854" name="TextBox 23"/>
          <p:cNvSpPr txBox="1"/>
          <p:nvPr/>
        </p:nvSpPr>
        <p:spPr>
          <a:xfrm>
            <a:off x="2241768" y="381294"/>
            <a:ext cx="4881400" cy="523305"/>
          </a:xfrm>
          <a:prstGeom prst="rect"/>
          <a:noFill/>
          <a:ln>
            <a:noFill/>
          </a:ln>
        </p:spPr>
        <p:txBody>
          <a:bodyPr anchor="ctr" anchorCtr="0" bIns="45713" compatLnSpc="1" lIns="91425" numCol="1" rIns="91425" rtlCol="0" tIns="45713" vert="horz" wrap="square">
            <a:spAutoFit/>
          </a:bodyPr>
          <a:lstStyle>
            <a:lvl1pPr>
              <a:defRPr b="1" sz="2800">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fontAlgn="base" marL="457200">
              <a:spcBef>
                <a:spcPct val="0"/>
              </a:spcBef>
              <a:spcAft>
                <a:spcPct val="0"/>
              </a:spcAft>
              <a:defRPr sz="2400">
                <a:solidFill>
                  <a:schemeClr val="tx2"/>
                </a:solidFill>
                <a:ea typeface="微软雅黑" panose="020B0503020204020204" pitchFamily="34" charset="-122"/>
              </a:defRPr>
            </a:lvl6pPr>
            <a:lvl7pPr fontAlgn="base" marL="914400">
              <a:spcBef>
                <a:spcPct val="0"/>
              </a:spcBef>
              <a:spcAft>
                <a:spcPct val="0"/>
              </a:spcAft>
              <a:defRPr sz="2400">
                <a:solidFill>
                  <a:schemeClr val="tx2"/>
                </a:solidFill>
                <a:ea typeface="微软雅黑" panose="020B0503020204020204" pitchFamily="34" charset="-122"/>
              </a:defRPr>
            </a:lvl7pPr>
            <a:lvl8pPr fontAlgn="base" marL="1371600">
              <a:spcBef>
                <a:spcPct val="0"/>
              </a:spcBef>
              <a:spcAft>
                <a:spcPct val="0"/>
              </a:spcAft>
              <a:defRPr sz="2400">
                <a:solidFill>
                  <a:schemeClr val="tx2"/>
                </a:solidFill>
                <a:ea typeface="微软雅黑" panose="020B0503020204020204" pitchFamily="34" charset="-122"/>
              </a:defRPr>
            </a:lvl8pPr>
            <a:lvl9pPr fontAlgn="base" marL="1828800">
              <a:spcBef>
                <a:spcPct val="0"/>
              </a:spcBef>
              <a:spcAft>
                <a:spcPct val="0"/>
              </a:spcAft>
              <a:defRPr sz="2400">
                <a:solidFill>
                  <a:schemeClr val="tx2"/>
                </a:solidFill>
                <a:ea typeface="微软雅黑" panose="020B0503020204020204" pitchFamily="34" charset="-122"/>
              </a:defRPr>
            </a:lvl9pPr>
          </a:lstStyle>
          <a:p>
            <a:pPr defTabSz="914217"/>
            <a:r>
              <a:rPr altLang="en-US" dirty="0" sz="2801" kern="0" lang="zh-CN">
                <a:solidFill>
                  <a:schemeClr val="tx1">
                    <a:lumMod val="65000"/>
                    <a:lumOff val="35000"/>
                  </a:schemeClr>
                </a:solidFill>
                <a:latin typeface="微软雅黑" panose="020B0503020204020204" pitchFamily="34" charset="-122"/>
                <a:ea typeface="微软雅黑" panose="020B0503020204020204" pitchFamily="34" charset="-122"/>
              </a:rPr>
              <a:t>二、特种设备使用管理要求</a:t>
            </a:r>
          </a:p>
        </p:txBody>
      </p:sp>
      <p:grpSp>
        <p:nvGrpSpPr>
          <p:cNvPr id="333" name="组合 4"/>
          <p:cNvGrpSpPr/>
          <p:nvPr/>
        </p:nvGrpSpPr>
        <p:grpSpPr>
          <a:xfrm>
            <a:off x="380038" y="442944"/>
            <a:ext cx="1735402" cy="428158"/>
            <a:chOff x="157476" y="152440"/>
            <a:chExt cx="2474408" cy="847436"/>
          </a:xfrm>
        </p:grpSpPr>
        <p:sp>
          <p:nvSpPr>
            <p:cNvPr id="1049855" name="Freeform 24"/>
            <p:cNvSpPr/>
            <p:nvPr/>
          </p:nvSpPr>
          <p:spPr>
            <a:xfrm>
              <a:off x="1332597" y="152440"/>
              <a:ext cx="1299287" cy="847436"/>
            </a:xfrm>
            <a:custGeom>
              <a:avLst/>
              <a:ahLst/>
              <a:cxnLst>
                <a:cxn ang="0">
                  <a:pos x="448270" y="0"/>
                </a:cxn>
                <a:cxn ang="0">
                  <a:pos x="2349604" y="0"/>
                </a:cxn>
                <a:cxn ang="0">
                  <a:pos x="2374000" y="55145"/>
                </a:cxn>
                <a:cxn ang="0">
                  <a:pos x="1989769" y="1497335"/>
                </a:cxn>
                <a:cxn ang="0">
                  <a:pos x="1934879" y="1553246"/>
                </a:cxn>
                <a:cxn ang="0">
                  <a:pos x="33544" y="1553246"/>
                </a:cxn>
                <a:cxn ang="0">
                  <a:pos x="8386" y="1497335"/>
                </a:cxn>
                <a:cxn ang="0">
                  <a:pos x="393380" y="55145"/>
                </a:cxn>
                <a:cxn ang="0">
                  <a:pos x="448270" y="0"/>
                </a:cxn>
              </a:cxnLst>
              <a:rect l="0" t="0" r="0" b="0"/>
              <a:pathLst>
                <a:path w="3125" h="2028">
                  <a:moveTo>
                    <a:pt x="588" y="0"/>
                  </a:moveTo>
                  <a:lnTo>
                    <a:pt x="3082" y="0"/>
                  </a:lnTo>
                  <a:cubicBezTo>
                    <a:pt x="3110" y="0"/>
                    <a:pt x="3125" y="32"/>
                    <a:pt x="3114" y="72"/>
                  </a:cubicBezTo>
                  <a:lnTo>
                    <a:pt x="2610" y="1955"/>
                  </a:lnTo>
                  <a:cubicBezTo>
                    <a:pt x="2599" y="1995"/>
                    <a:pt x="2567" y="2028"/>
                    <a:pt x="2538" y="2028"/>
                  </a:cubicBezTo>
                  <a:lnTo>
                    <a:pt x="44" y="2028"/>
                  </a:lnTo>
                  <a:cubicBezTo>
                    <a:pt x="15" y="2028"/>
                    <a:pt x="0" y="1995"/>
                    <a:pt x="11" y="1955"/>
                  </a:cubicBezTo>
                  <a:lnTo>
                    <a:pt x="516" y="72"/>
                  </a:lnTo>
                  <a:cubicBezTo>
                    <a:pt x="527" y="32"/>
                    <a:pt x="559" y="0"/>
                    <a:pt x="588" y="0"/>
                  </a:cubicBezTo>
                  <a:close/>
                </a:path>
              </a:pathLst>
            </a:custGeom>
            <a:solidFill>
              <a:srgbClr val="4BAF32"/>
            </a:solidFill>
            <a:ln w="9525">
              <a:noFill/>
            </a:ln>
          </p:spPr>
          <p:txBody>
            <a:bodyPr/>
            <a:p>
              <a:endParaRPr altLang="en-US" dirty="0" sz="1400" lang="zh-CN">
                <a:ea typeface="微软雅黑" panose="020B0503020204020204" pitchFamily="34" charset="-122"/>
              </a:endParaRPr>
            </a:p>
          </p:txBody>
        </p:sp>
        <p:sp>
          <p:nvSpPr>
            <p:cNvPr id="1049856" name="Freeform 22"/>
            <p:cNvSpPr/>
            <p:nvPr/>
          </p:nvSpPr>
          <p:spPr>
            <a:xfrm>
              <a:off x="157476" y="152440"/>
              <a:ext cx="1298421" cy="846571"/>
            </a:xfrm>
            <a:custGeom>
              <a:avLst/>
              <a:ahLst/>
              <a:cxnLst>
                <a:cxn ang="0">
                  <a:pos x="448114" y="0"/>
                </a:cxn>
                <a:cxn ang="0">
                  <a:pos x="2346501" y="0"/>
                </a:cxn>
                <a:cxn ang="0">
                  <a:pos x="2372412" y="56677"/>
                </a:cxn>
                <a:cxn ang="0">
                  <a:pos x="1988314" y="1496569"/>
                </a:cxn>
                <a:cxn ang="0">
                  <a:pos x="1932681" y="1553246"/>
                </a:cxn>
                <a:cxn ang="0">
                  <a:pos x="33532" y="1553246"/>
                </a:cxn>
                <a:cxn ang="0">
                  <a:pos x="8383" y="1496569"/>
                </a:cxn>
                <a:cxn ang="0">
                  <a:pos x="392481" y="56677"/>
                </a:cxn>
                <a:cxn ang="0">
                  <a:pos x="448114" y="0"/>
                </a:cxn>
              </a:cxnLst>
              <a:rect l="0" t="0" r="0" b="0"/>
              <a:pathLst>
                <a:path w="3124" h="2028">
                  <a:moveTo>
                    <a:pt x="588" y="0"/>
                  </a:moveTo>
                  <a:lnTo>
                    <a:pt x="3079" y="0"/>
                  </a:lnTo>
                  <a:cubicBezTo>
                    <a:pt x="3109" y="0"/>
                    <a:pt x="3124" y="33"/>
                    <a:pt x="3113" y="74"/>
                  </a:cubicBezTo>
                  <a:lnTo>
                    <a:pt x="2609" y="1954"/>
                  </a:lnTo>
                  <a:cubicBezTo>
                    <a:pt x="2598" y="1994"/>
                    <a:pt x="2565" y="2028"/>
                    <a:pt x="2536" y="2028"/>
                  </a:cubicBezTo>
                  <a:lnTo>
                    <a:pt x="44" y="2028"/>
                  </a:lnTo>
                  <a:cubicBezTo>
                    <a:pt x="15" y="2028"/>
                    <a:pt x="0" y="1994"/>
                    <a:pt x="11" y="1954"/>
                  </a:cubicBezTo>
                  <a:lnTo>
                    <a:pt x="515" y="74"/>
                  </a:lnTo>
                  <a:cubicBezTo>
                    <a:pt x="526" y="33"/>
                    <a:pt x="559" y="0"/>
                    <a:pt x="588" y="0"/>
                  </a:cubicBezTo>
                  <a:close/>
                </a:path>
              </a:pathLst>
            </a:custGeom>
            <a:solidFill>
              <a:srgbClr val="004B7D"/>
            </a:solidFill>
            <a:ln w="9525">
              <a:noFill/>
            </a:ln>
          </p:spPr>
          <p:txBody>
            <a:bodyPr/>
            <a:p>
              <a:endParaRPr altLang="en-US" dirty="0" sz="1400" lang="zh-CN">
                <a:ea typeface="微软雅黑" panose="020B0503020204020204" pitchFamily="34" charset="-122"/>
              </a:endParaRPr>
            </a:p>
          </p:txBody>
        </p:sp>
      </p:grpSp>
      <p:sp>
        <p:nvSpPr>
          <p:cNvPr id="1049857" name="Freeform 29"/>
          <p:cNvSpPr/>
          <p:nvPr/>
        </p:nvSpPr>
        <p:spPr>
          <a:xfrm>
            <a:off x="1531888" y="576044"/>
            <a:ext cx="259717" cy="197584"/>
          </a:xfrm>
          <a:custGeom>
            <a:avLst/>
            <a:ahLst/>
            <a:cxnLst>
              <a:cxn ang="0">
                <a:pos x="663631" y="247672"/>
              </a:cxn>
              <a:cxn ang="0">
                <a:pos x="593534" y="318216"/>
              </a:cxn>
              <a:cxn ang="0">
                <a:pos x="406103" y="506078"/>
              </a:cxn>
              <a:cxn ang="0">
                <a:pos x="266671" y="506078"/>
              </a:cxn>
              <a:cxn ang="0">
                <a:pos x="473913" y="297513"/>
              </a:cxn>
              <a:cxn ang="0">
                <a:pos x="0" y="297513"/>
              </a:cxn>
              <a:cxn ang="0">
                <a:pos x="0" y="197830"/>
              </a:cxn>
              <a:cxn ang="0">
                <a:pos x="473913" y="197830"/>
              </a:cxn>
              <a:cxn ang="0">
                <a:pos x="278100" y="0"/>
              </a:cxn>
              <a:cxn ang="0">
                <a:pos x="417531" y="0"/>
              </a:cxn>
              <a:cxn ang="0">
                <a:pos x="593534" y="177127"/>
              </a:cxn>
              <a:cxn ang="0">
                <a:pos x="663631" y="247672"/>
              </a:cxn>
            </a:cxnLst>
            <a:rect l="0" t="0" r="0" b="0"/>
            <a:pathLst>
              <a:path w="871" h="660">
                <a:moveTo>
                  <a:pt x="871" y="323"/>
                </a:moveTo>
                <a:lnTo>
                  <a:pt x="779" y="415"/>
                </a:lnTo>
                <a:lnTo>
                  <a:pt x="533" y="660"/>
                </a:lnTo>
                <a:lnTo>
                  <a:pt x="350" y="660"/>
                </a:lnTo>
                <a:lnTo>
                  <a:pt x="622" y="388"/>
                </a:lnTo>
                <a:lnTo>
                  <a:pt x="0" y="388"/>
                </a:lnTo>
                <a:lnTo>
                  <a:pt x="0" y="258"/>
                </a:lnTo>
                <a:lnTo>
                  <a:pt x="622" y="258"/>
                </a:lnTo>
                <a:lnTo>
                  <a:pt x="365" y="0"/>
                </a:lnTo>
                <a:lnTo>
                  <a:pt x="548" y="0"/>
                </a:lnTo>
                <a:lnTo>
                  <a:pt x="779" y="231"/>
                </a:lnTo>
                <a:lnTo>
                  <a:pt x="871" y="323"/>
                </a:lnTo>
                <a:close/>
              </a:path>
            </a:pathLst>
          </a:custGeom>
          <a:solidFill>
            <a:srgbClr val="FFFFFF"/>
          </a:solidFill>
          <a:ln w="9525">
            <a:noFill/>
          </a:ln>
        </p:spPr>
        <p:txBody>
          <a:bodyPr/>
          <a:p>
            <a:endParaRPr altLang="en-US" dirty="0" sz="1400" lang="zh-CN">
              <a:ea typeface="微软雅黑" panose="020B0503020204020204" pitchFamily="34" charset="-122"/>
            </a:endParaRPr>
          </a:p>
        </p:txBody>
      </p:sp>
      <p:sp>
        <p:nvSpPr>
          <p:cNvPr id="1049858" name="TextBox 23"/>
          <p:cNvSpPr txBox="1"/>
          <p:nvPr/>
        </p:nvSpPr>
        <p:spPr>
          <a:xfrm>
            <a:off x="495546" y="519542"/>
            <a:ext cx="877779" cy="307811"/>
          </a:xfrm>
          <a:prstGeom prst="rect"/>
          <a:noFill/>
          <a:ln>
            <a:noFill/>
          </a:ln>
        </p:spPr>
        <p:txBody>
          <a:bodyPr anchor="ctr" anchorCtr="0" bIns="45713" compatLnSpc="1" lIns="91425" numCol="1" rIns="91425" rtlCol="0" tIns="45713" vert="horz" wrap="square">
            <a:spAutoFit/>
          </a:bodyPr>
          <a:lstStyle>
            <a:lvl1pPr>
              <a:defRPr b="1" sz="2800">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fontAlgn="base" marL="457200">
              <a:spcBef>
                <a:spcPct val="0"/>
              </a:spcBef>
              <a:spcAft>
                <a:spcPct val="0"/>
              </a:spcAft>
              <a:defRPr sz="2400">
                <a:solidFill>
                  <a:schemeClr val="tx2"/>
                </a:solidFill>
                <a:ea typeface="微软雅黑" panose="020B0503020204020204" pitchFamily="34" charset="-122"/>
              </a:defRPr>
            </a:lvl6pPr>
            <a:lvl7pPr fontAlgn="base" marL="914400">
              <a:spcBef>
                <a:spcPct val="0"/>
              </a:spcBef>
              <a:spcAft>
                <a:spcPct val="0"/>
              </a:spcAft>
              <a:defRPr sz="2400">
                <a:solidFill>
                  <a:schemeClr val="tx2"/>
                </a:solidFill>
                <a:ea typeface="微软雅黑" panose="020B0503020204020204" pitchFamily="34" charset="-122"/>
              </a:defRPr>
            </a:lvl7pPr>
            <a:lvl8pPr fontAlgn="base" marL="1371600">
              <a:spcBef>
                <a:spcPct val="0"/>
              </a:spcBef>
              <a:spcAft>
                <a:spcPct val="0"/>
              </a:spcAft>
              <a:defRPr sz="2400">
                <a:solidFill>
                  <a:schemeClr val="tx2"/>
                </a:solidFill>
                <a:ea typeface="微软雅黑" panose="020B0503020204020204" pitchFamily="34" charset="-122"/>
              </a:defRPr>
            </a:lvl8pPr>
            <a:lvl9pPr fontAlgn="base" marL="1828800">
              <a:spcBef>
                <a:spcPct val="0"/>
              </a:spcBef>
              <a:spcAft>
                <a:spcPct val="0"/>
              </a:spcAft>
              <a:defRPr sz="2400">
                <a:solidFill>
                  <a:schemeClr val="tx2"/>
                </a:solidFill>
                <a:ea typeface="微软雅黑" panose="020B0503020204020204" pitchFamily="34" charset="-122"/>
              </a:defRPr>
            </a:lvl9pPr>
          </a:lstStyle>
          <a:p>
            <a:pPr defTabSz="914217"/>
            <a:r>
              <a:rPr altLang="zh-CN" dirty="0" sz="1400" kern="0" lang="en-US">
                <a:solidFill>
                  <a:srgbClr val="FFFFFF"/>
                </a:solidFill>
                <a:latin typeface="微软雅黑" panose="020B0503020204020204" pitchFamily="34" charset="-122"/>
                <a:ea typeface="微软雅黑" panose="020B0503020204020204" pitchFamily="34" charset="-122"/>
              </a:rPr>
              <a:t>LOGO</a:t>
            </a:r>
            <a:endParaRPr altLang="en-US" dirty="0" sz="1400" kern="0" lang="zh-CN">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334" name=""/>
        <p:cNvGrpSpPr/>
        <p:nvPr/>
      </p:nvGrpSpPr>
      <p:grpSpPr>
        <a:xfrm>
          <a:off x="0" y="0"/>
          <a:ext cx="0" cy="0"/>
          <a:chOff x="0" y="0"/>
          <a:chExt cx="0" cy="0"/>
        </a:xfrm>
      </p:grpSpPr>
      <p:sp>
        <p:nvSpPr>
          <p:cNvPr id="1049859" name="Rectangle 3"/>
          <p:cNvSpPr>
            <a:spLocks noChangeArrowheads="1"/>
          </p:cNvSpPr>
          <p:nvPr/>
        </p:nvSpPr>
        <p:spPr bwMode="auto">
          <a:xfrm>
            <a:off x="770583" y="1269554"/>
            <a:ext cx="11089232" cy="3780924"/>
          </a:xfrm>
          <a:prstGeom prst="rect"/>
          <a:noFill/>
          <a:ln>
            <a:noFill/>
          </a:ln>
        </p:spPr>
        <p:txBody>
          <a:bodyPr/>
          <a:lstStyle>
            <a:lvl1pPr eaLnBrk="0" hangingPunct="0" indent="-273050" marL="273050">
              <a:defRPr sz="2400">
                <a:solidFill>
                  <a:schemeClr val="tx1"/>
                </a:solidFill>
                <a:latin typeface="Arial" panose="020B0604020202020204" pitchFamily="34" charset="0"/>
                <a:ea typeface="宋体" panose="02010600030101010101" pitchFamily="2" charset="-122"/>
              </a:defRPr>
            </a:lvl1pPr>
            <a:lvl2pPr eaLnBrk="0" hangingPunct="0" indent="-285750" marL="742950">
              <a:defRPr sz="2400">
                <a:solidFill>
                  <a:schemeClr val="tx1"/>
                </a:solidFill>
                <a:latin typeface="Arial" panose="020B0604020202020204" pitchFamily="34" charset="0"/>
                <a:ea typeface="宋体" panose="02010600030101010101" pitchFamily="2" charset="-122"/>
              </a:defRPr>
            </a:lvl2pPr>
            <a:lvl3pPr eaLnBrk="0" hangingPunct="0" indent="-228600" marL="1143000">
              <a:defRPr sz="2400">
                <a:solidFill>
                  <a:schemeClr val="tx1"/>
                </a:solidFill>
                <a:latin typeface="Arial" panose="020B0604020202020204" pitchFamily="34" charset="0"/>
                <a:ea typeface="宋体" panose="02010600030101010101" pitchFamily="2" charset="-122"/>
              </a:defRPr>
            </a:lvl3pPr>
            <a:lvl4pPr eaLnBrk="0" hangingPunct="0" indent="-228600" marL="1600200">
              <a:defRPr sz="2400">
                <a:solidFill>
                  <a:schemeClr val="tx1"/>
                </a:solidFill>
                <a:latin typeface="Arial" panose="020B0604020202020204" pitchFamily="34" charset="0"/>
                <a:ea typeface="宋体" panose="02010600030101010101" pitchFamily="2" charset="-122"/>
              </a:defRPr>
            </a:lvl4pPr>
            <a:lvl5pPr eaLnBrk="0" hangingPunct="0" indent="-228600" marL="2057400">
              <a:defRPr sz="2400">
                <a:solidFill>
                  <a:schemeClr val="tx1"/>
                </a:solidFill>
                <a:latin typeface="Arial" panose="020B0604020202020204" pitchFamily="34" charset="0"/>
                <a:ea typeface="宋体" panose="02010600030101010101" pitchFamily="2" charset="-122"/>
              </a:defRPr>
            </a:lvl5pPr>
            <a:lvl6pPr eaLnBrk="0" fontAlgn="base" hangingPunct="0" indent="-228600" marL="251460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eaLnBrk="0" fontAlgn="base" hangingPunct="0" indent="-228600" marL="297180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eaLnBrk="0" fontAlgn="base" hangingPunct="0" indent="-228600" marL="342900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eaLnBrk="0" fontAlgn="base" hangingPunct="0" indent="-228600" marL="388620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indent="0" marL="0">
              <a:lnSpc>
                <a:spcPct val="150000"/>
              </a:lnSpc>
            </a:pPr>
            <a:r>
              <a:rPr altLang="zh-CN" dirty="0" lang="en-US">
                <a:latin typeface="+mn-ea"/>
                <a:ea typeface="+mn-ea"/>
              </a:rPr>
              <a:t>《</a:t>
            </a:r>
            <a:r>
              <a:rPr altLang="en-US" dirty="0" lang="zh-CN">
                <a:latin typeface="+mn-ea"/>
                <a:ea typeface="+mn-ea"/>
              </a:rPr>
              <a:t>压力管道安全技术监察规程</a:t>
            </a:r>
            <a:r>
              <a:rPr altLang="zh-CN" dirty="0" lang="en-US">
                <a:latin typeface="+mn-ea"/>
                <a:ea typeface="+mn-ea"/>
              </a:rPr>
              <a:t>—</a:t>
            </a:r>
            <a:r>
              <a:rPr altLang="en-US" dirty="0" lang="zh-CN">
                <a:latin typeface="+mn-ea"/>
                <a:ea typeface="+mn-ea"/>
              </a:rPr>
              <a:t>工业管道</a:t>
            </a:r>
            <a:r>
              <a:rPr altLang="zh-CN" dirty="0" lang="en-US">
                <a:latin typeface="+mn-ea"/>
                <a:ea typeface="+mn-ea"/>
              </a:rPr>
              <a:t>》 TSG D7001-2009</a:t>
            </a:r>
          </a:p>
          <a:p>
            <a:pPr eaLnBrk="1" hangingPunct="1" indent="0" marL="0">
              <a:lnSpc>
                <a:spcPct val="150000"/>
              </a:lnSpc>
            </a:pPr>
            <a:r>
              <a:rPr altLang="zh-CN" dirty="0" lang="en-US">
                <a:latin typeface="+mn-ea"/>
                <a:ea typeface="+mn-ea"/>
              </a:rPr>
              <a:t>《</a:t>
            </a:r>
            <a:r>
              <a:rPr altLang="en-US" dirty="0" lang="zh-CN">
                <a:latin typeface="+mn-ea"/>
                <a:ea typeface="+mn-ea"/>
              </a:rPr>
              <a:t>压力管道定期检验规则</a:t>
            </a:r>
            <a:r>
              <a:rPr altLang="zh-CN" dirty="0" lang="en-US">
                <a:latin typeface="+mn-ea"/>
                <a:ea typeface="+mn-ea"/>
              </a:rPr>
              <a:t>—</a:t>
            </a:r>
            <a:r>
              <a:rPr altLang="en-US" dirty="0" lang="zh-CN">
                <a:latin typeface="+mn-ea"/>
                <a:ea typeface="+mn-ea"/>
              </a:rPr>
              <a:t>工业管道</a:t>
            </a:r>
            <a:r>
              <a:rPr altLang="zh-CN" dirty="0" lang="en-US">
                <a:latin typeface="+mn-ea"/>
                <a:ea typeface="+mn-ea"/>
              </a:rPr>
              <a:t>》 TSG D7005-2018</a:t>
            </a:r>
          </a:p>
          <a:p>
            <a:pPr eaLnBrk="1" hangingPunct="1" indent="0" marL="0">
              <a:lnSpc>
                <a:spcPct val="150000"/>
              </a:lnSpc>
            </a:pPr>
            <a:endParaRPr altLang="zh-CN" dirty="0" lang="en-US">
              <a:latin typeface="黑体" pitchFamily="49" charset="-122"/>
              <a:ea typeface="黑体" pitchFamily="49" charset="-122"/>
            </a:endParaRPr>
          </a:p>
          <a:p>
            <a:pPr eaLnBrk="1" hangingPunct="1" indent="0" marL="0">
              <a:lnSpc>
                <a:spcPct val="150000"/>
              </a:lnSpc>
            </a:pPr>
            <a:r>
              <a:rPr altLang="en-US" dirty="0" lang="zh-CN">
                <a:latin typeface="黑体" pitchFamily="49" charset="-122"/>
                <a:ea typeface="黑体" pitchFamily="49" charset="-122"/>
              </a:rPr>
              <a:t>年度检查</a:t>
            </a:r>
            <a:endParaRPr altLang="zh-CN" dirty="0" lang="en-US">
              <a:latin typeface="黑体" pitchFamily="49" charset="-122"/>
              <a:ea typeface="黑体" pitchFamily="49" charset="-122"/>
            </a:endParaRPr>
          </a:p>
          <a:p>
            <a:pPr eaLnBrk="1" hangingPunct="1" indent="0" marL="0">
              <a:lnSpc>
                <a:spcPct val="150000"/>
              </a:lnSpc>
            </a:pPr>
            <a:r>
              <a:rPr altLang="en-US" dirty="0" lang="zh-CN">
                <a:latin typeface="黑体" pitchFamily="49" charset="-122"/>
                <a:ea typeface="黑体" pitchFamily="49" charset="-122"/>
              </a:rPr>
              <a:t>在管道运行条件下，对管道是否有影响安全运行的异常情况进行检查</a:t>
            </a:r>
            <a:endParaRPr altLang="zh-CN" dirty="0" lang="en-US">
              <a:latin typeface="黑体" pitchFamily="49" charset="-122"/>
              <a:ea typeface="黑体" pitchFamily="49" charset="-122"/>
            </a:endParaRPr>
          </a:p>
          <a:p>
            <a:pPr eaLnBrk="1" hangingPunct="1" indent="0" marL="0">
              <a:lnSpc>
                <a:spcPct val="150000"/>
              </a:lnSpc>
            </a:pPr>
            <a:endParaRPr altLang="zh-CN" dirty="0" lang="en-US">
              <a:latin typeface="黑体" pitchFamily="49" charset="-122"/>
              <a:ea typeface="黑体" pitchFamily="49" charset="-122"/>
            </a:endParaRPr>
          </a:p>
          <a:p>
            <a:pPr eaLnBrk="1" hangingPunct="1" indent="0" marL="0">
              <a:lnSpc>
                <a:spcPct val="150000"/>
              </a:lnSpc>
            </a:pPr>
            <a:r>
              <a:rPr altLang="en-US" dirty="0" lang="zh-CN">
                <a:latin typeface="黑体" pitchFamily="49" charset="-122"/>
                <a:ea typeface="黑体" pitchFamily="49" charset="-122"/>
              </a:rPr>
              <a:t>定期检验</a:t>
            </a:r>
            <a:endParaRPr altLang="zh-CN" dirty="0" lang="en-US">
              <a:latin typeface="黑体" pitchFamily="49" charset="-122"/>
              <a:ea typeface="黑体" pitchFamily="49" charset="-122"/>
            </a:endParaRPr>
          </a:p>
          <a:p>
            <a:pPr eaLnBrk="1" hangingPunct="1" indent="0" marL="0">
              <a:lnSpc>
                <a:spcPct val="150000"/>
              </a:lnSpc>
            </a:pPr>
            <a:r>
              <a:rPr altLang="en-US" dirty="0" lang="zh-CN">
                <a:latin typeface="黑体" pitchFamily="49" charset="-122"/>
                <a:ea typeface="黑体" pitchFamily="49" charset="-122"/>
              </a:rPr>
              <a:t>投入使用后</a:t>
            </a:r>
            <a:r>
              <a:rPr altLang="zh-CN" dirty="0" lang="en-US">
                <a:latin typeface="黑体" pitchFamily="49" charset="-122"/>
                <a:ea typeface="黑体" pitchFamily="49" charset="-122"/>
              </a:rPr>
              <a:t>3</a:t>
            </a:r>
            <a:r>
              <a:rPr altLang="en-US" dirty="0" lang="zh-CN">
                <a:latin typeface="黑体" pitchFamily="49" charset="-122"/>
                <a:ea typeface="黑体" pitchFamily="49" charset="-122"/>
              </a:rPr>
              <a:t>年内进行首次定期检验。以后的检验周期由检验机构根据管道安全状况登记确定。</a:t>
            </a:r>
            <a:endParaRPr altLang="zh-CN" dirty="0" lang="en-US">
              <a:latin typeface="黑体" pitchFamily="49" charset="-122"/>
              <a:ea typeface="黑体" pitchFamily="49" charset="-122"/>
            </a:endParaRPr>
          </a:p>
          <a:p>
            <a:pPr eaLnBrk="1" hangingPunct="1" indent="0" marL="0">
              <a:lnSpc>
                <a:spcPct val="150000"/>
              </a:lnSpc>
            </a:pPr>
            <a:endParaRPr altLang="zh-CN" dirty="0" lang="en-US">
              <a:latin typeface="黑体" pitchFamily="49" charset="-122"/>
              <a:ea typeface="黑体" pitchFamily="49" charset="-122"/>
            </a:endParaRPr>
          </a:p>
        </p:txBody>
      </p:sp>
      <p:sp>
        <p:nvSpPr>
          <p:cNvPr id="1049860" name="TextBox 23"/>
          <p:cNvSpPr txBox="1"/>
          <p:nvPr/>
        </p:nvSpPr>
        <p:spPr>
          <a:xfrm>
            <a:off x="2241768" y="381294"/>
            <a:ext cx="4881400" cy="523305"/>
          </a:xfrm>
          <a:prstGeom prst="rect"/>
          <a:noFill/>
          <a:ln>
            <a:noFill/>
          </a:ln>
        </p:spPr>
        <p:txBody>
          <a:bodyPr anchor="ctr" anchorCtr="0" bIns="45713" compatLnSpc="1" lIns="91425" numCol="1" rIns="91425" rtlCol="0" tIns="45713" vert="horz" wrap="square">
            <a:spAutoFit/>
          </a:bodyPr>
          <a:lstStyle>
            <a:lvl1pPr>
              <a:defRPr b="1" sz="2800">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fontAlgn="base" marL="457200">
              <a:spcBef>
                <a:spcPct val="0"/>
              </a:spcBef>
              <a:spcAft>
                <a:spcPct val="0"/>
              </a:spcAft>
              <a:defRPr sz="2400">
                <a:solidFill>
                  <a:schemeClr val="tx2"/>
                </a:solidFill>
                <a:ea typeface="微软雅黑" panose="020B0503020204020204" pitchFamily="34" charset="-122"/>
              </a:defRPr>
            </a:lvl6pPr>
            <a:lvl7pPr fontAlgn="base" marL="914400">
              <a:spcBef>
                <a:spcPct val="0"/>
              </a:spcBef>
              <a:spcAft>
                <a:spcPct val="0"/>
              </a:spcAft>
              <a:defRPr sz="2400">
                <a:solidFill>
                  <a:schemeClr val="tx2"/>
                </a:solidFill>
                <a:ea typeface="微软雅黑" panose="020B0503020204020204" pitchFamily="34" charset="-122"/>
              </a:defRPr>
            </a:lvl7pPr>
            <a:lvl8pPr fontAlgn="base" marL="1371600">
              <a:spcBef>
                <a:spcPct val="0"/>
              </a:spcBef>
              <a:spcAft>
                <a:spcPct val="0"/>
              </a:spcAft>
              <a:defRPr sz="2400">
                <a:solidFill>
                  <a:schemeClr val="tx2"/>
                </a:solidFill>
                <a:ea typeface="微软雅黑" panose="020B0503020204020204" pitchFamily="34" charset="-122"/>
              </a:defRPr>
            </a:lvl8pPr>
            <a:lvl9pPr fontAlgn="base" marL="1828800">
              <a:spcBef>
                <a:spcPct val="0"/>
              </a:spcBef>
              <a:spcAft>
                <a:spcPct val="0"/>
              </a:spcAft>
              <a:defRPr sz="2400">
                <a:solidFill>
                  <a:schemeClr val="tx2"/>
                </a:solidFill>
                <a:ea typeface="微软雅黑" panose="020B0503020204020204" pitchFamily="34" charset="-122"/>
              </a:defRPr>
            </a:lvl9pPr>
          </a:lstStyle>
          <a:p>
            <a:pPr defTabSz="914217"/>
            <a:r>
              <a:rPr altLang="en-US" dirty="0" sz="2801" kern="0" lang="zh-CN">
                <a:solidFill>
                  <a:schemeClr val="tx1">
                    <a:lumMod val="65000"/>
                    <a:lumOff val="35000"/>
                  </a:schemeClr>
                </a:solidFill>
                <a:latin typeface="微软雅黑" panose="020B0503020204020204" pitchFamily="34" charset="-122"/>
                <a:ea typeface="微软雅黑" panose="020B0503020204020204" pitchFamily="34" charset="-122"/>
              </a:rPr>
              <a:t>二、特种设备使用管理要求</a:t>
            </a:r>
          </a:p>
        </p:txBody>
      </p:sp>
      <p:grpSp>
        <p:nvGrpSpPr>
          <p:cNvPr id="335" name="组合 4"/>
          <p:cNvGrpSpPr/>
          <p:nvPr/>
        </p:nvGrpSpPr>
        <p:grpSpPr>
          <a:xfrm>
            <a:off x="380038" y="442944"/>
            <a:ext cx="1735402" cy="428158"/>
            <a:chOff x="157476" y="152440"/>
            <a:chExt cx="2474408" cy="847436"/>
          </a:xfrm>
        </p:grpSpPr>
        <p:sp>
          <p:nvSpPr>
            <p:cNvPr id="1049861" name="Freeform 24"/>
            <p:cNvSpPr/>
            <p:nvPr/>
          </p:nvSpPr>
          <p:spPr>
            <a:xfrm>
              <a:off x="1332597" y="152440"/>
              <a:ext cx="1299287" cy="847436"/>
            </a:xfrm>
            <a:custGeom>
              <a:avLst/>
              <a:ahLst/>
              <a:cxnLst>
                <a:cxn ang="0">
                  <a:pos x="448270" y="0"/>
                </a:cxn>
                <a:cxn ang="0">
                  <a:pos x="2349604" y="0"/>
                </a:cxn>
                <a:cxn ang="0">
                  <a:pos x="2374000" y="55145"/>
                </a:cxn>
                <a:cxn ang="0">
                  <a:pos x="1989769" y="1497335"/>
                </a:cxn>
                <a:cxn ang="0">
                  <a:pos x="1934879" y="1553246"/>
                </a:cxn>
                <a:cxn ang="0">
                  <a:pos x="33544" y="1553246"/>
                </a:cxn>
                <a:cxn ang="0">
                  <a:pos x="8386" y="1497335"/>
                </a:cxn>
                <a:cxn ang="0">
                  <a:pos x="393380" y="55145"/>
                </a:cxn>
                <a:cxn ang="0">
                  <a:pos x="448270" y="0"/>
                </a:cxn>
              </a:cxnLst>
              <a:rect l="0" t="0" r="0" b="0"/>
              <a:pathLst>
                <a:path w="3125" h="2028">
                  <a:moveTo>
                    <a:pt x="588" y="0"/>
                  </a:moveTo>
                  <a:lnTo>
                    <a:pt x="3082" y="0"/>
                  </a:lnTo>
                  <a:cubicBezTo>
                    <a:pt x="3110" y="0"/>
                    <a:pt x="3125" y="32"/>
                    <a:pt x="3114" y="72"/>
                  </a:cubicBezTo>
                  <a:lnTo>
                    <a:pt x="2610" y="1955"/>
                  </a:lnTo>
                  <a:cubicBezTo>
                    <a:pt x="2599" y="1995"/>
                    <a:pt x="2567" y="2028"/>
                    <a:pt x="2538" y="2028"/>
                  </a:cubicBezTo>
                  <a:lnTo>
                    <a:pt x="44" y="2028"/>
                  </a:lnTo>
                  <a:cubicBezTo>
                    <a:pt x="15" y="2028"/>
                    <a:pt x="0" y="1995"/>
                    <a:pt x="11" y="1955"/>
                  </a:cubicBezTo>
                  <a:lnTo>
                    <a:pt x="516" y="72"/>
                  </a:lnTo>
                  <a:cubicBezTo>
                    <a:pt x="527" y="32"/>
                    <a:pt x="559" y="0"/>
                    <a:pt x="588" y="0"/>
                  </a:cubicBezTo>
                  <a:close/>
                </a:path>
              </a:pathLst>
            </a:custGeom>
            <a:solidFill>
              <a:srgbClr val="4BAF32"/>
            </a:solidFill>
            <a:ln w="9525">
              <a:noFill/>
            </a:ln>
          </p:spPr>
          <p:txBody>
            <a:bodyPr/>
            <a:p>
              <a:endParaRPr altLang="en-US" dirty="0" sz="1400" lang="zh-CN">
                <a:ea typeface="微软雅黑" panose="020B0503020204020204" pitchFamily="34" charset="-122"/>
              </a:endParaRPr>
            </a:p>
          </p:txBody>
        </p:sp>
        <p:sp>
          <p:nvSpPr>
            <p:cNvPr id="1049862" name="Freeform 22"/>
            <p:cNvSpPr/>
            <p:nvPr/>
          </p:nvSpPr>
          <p:spPr>
            <a:xfrm>
              <a:off x="157476" y="152440"/>
              <a:ext cx="1298421" cy="846571"/>
            </a:xfrm>
            <a:custGeom>
              <a:avLst/>
              <a:ahLst/>
              <a:cxnLst>
                <a:cxn ang="0">
                  <a:pos x="448114" y="0"/>
                </a:cxn>
                <a:cxn ang="0">
                  <a:pos x="2346501" y="0"/>
                </a:cxn>
                <a:cxn ang="0">
                  <a:pos x="2372412" y="56677"/>
                </a:cxn>
                <a:cxn ang="0">
                  <a:pos x="1988314" y="1496569"/>
                </a:cxn>
                <a:cxn ang="0">
                  <a:pos x="1932681" y="1553246"/>
                </a:cxn>
                <a:cxn ang="0">
                  <a:pos x="33532" y="1553246"/>
                </a:cxn>
                <a:cxn ang="0">
                  <a:pos x="8383" y="1496569"/>
                </a:cxn>
                <a:cxn ang="0">
                  <a:pos x="392481" y="56677"/>
                </a:cxn>
                <a:cxn ang="0">
                  <a:pos x="448114" y="0"/>
                </a:cxn>
              </a:cxnLst>
              <a:rect l="0" t="0" r="0" b="0"/>
              <a:pathLst>
                <a:path w="3124" h="2028">
                  <a:moveTo>
                    <a:pt x="588" y="0"/>
                  </a:moveTo>
                  <a:lnTo>
                    <a:pt x="3079" y="0"/>
                  </a:lnTo>
                  <a:cubicBezTo>
                    <a:pt x="3109" y="0"/>
                    <a:pt x="3124" y="33"/>
                    <a:pt x="3113" y="74"/>
                  </a:cubicBezTo>
                  <a:lnTo>
                    <a:pt x="2609" y="1954"/>
                  </a:lnTo>
                  <a:cubicBezTo>
                    <a:pt x="2598" y="1994"/>
                    <a:pt x="2565" y="2028"/>
                    <a:pt x="2536" y="2028"/>
                  </a:cubicBezTo>
                  <a:lnTo>
                    <a:pt x="44" y="2028"/>
                  </a:lnTo>
                  <a:cubicBezTo>
                    <a:pt x="15" y="2028"/>
                    <a:pt x="0" y="1994"/>
                    <a:pt x="11" y="1954"/>
                  </a:cubicBezTo>
                  <a:lnTo>
                    <a:pt x="515" y="74"/>
                  </a:lnTo>
                  <a:cubicBezTo>
                    <a:pt x="526" y="33"/>
                    <a:pt x="559" y="0"/>
                    <a:pt x="588" y="0"/>
                  </a:cubicBezTo>
                  <a:close/>
                </a:path>
              </a:pathLst>
            </a:custGeom>
            <a:solidFill>
              <a:srgbClr val="004B7D"/>
            </a:solidFill>
            <a:ln w="9525">
              <a:noFill/>
            </a:ln>
          </p:spPr>
          <p:txBody>
            <a:bodyPr/>
            <a:p>
              <a:endParaRPr altLang="en-US" dirty="0" sz="1400" lang="zh-CN">
                <a:ea typeface="微软雅黑" panose="020B0503020204020204" pitchFamily="34" charset="-122"/>
              </a:endParaRPr>
            </a:p>
          </p:txBody>
        </p:sp>
      </p:grpSp>
      <p:sp>
        <p:nvSpPr>
          <p:cNvPr id="1049863" name="Freeform 29"/>
          <p:cNvSpPr/>
          <p:nvPr/>
        </p:nvSpPr>
        <p:spPr>
          <a:xfrm>
            <a:off x="1531888" y="576044"/>
            <a:ext cx="259717" cy="197584"/>
          </a:xfrm>
          <a:custGeom>
            <a:avLst/>
            <a:ahLst/>
            <a:cxnLst>
              <a:cxn ang="0">
                <a:pos x="663631" y="247672"/>
              </a:cxn>
              <a:cxn ang="0">
                <a:pos x="593534" y="318216"/>
              </a:cxn>
              <a:cxn ang="0">
                <a:pos x="406103" y="506078"/>
              </a:cxn>
              <a:cxn ang="0">
                <a:pos x="266671" y="506078"/>
              </a:cxn>
              <a:cxn ang="0">
                <a:pos x="473913" y="297513"/>
              </a:cxn>
              <a:cxn ang="0">
                <a:pos x="0" y="297513"/>
              </a:cxn>
              <a:cxn ang="0">
                <a:pos x="0" y="197830"/>
              </a:cxn>
              <a:cxn ang="0">
                <a:pos x="473913" y="197830"/>
              </a:cxn>
              <a:cxn ang="0">
                <a:pos x="278100" y="0"/>
              </a:cxn>
              <a:cxn ang="0">
                <a:pos x="417531" y="0"/>
              </a:cxn>
              <a:cxn ang="0">
                <a:pos x="593534" y="177127"/>
              </a:cxn>
              <a:cxn ang="0">
                <a:pos x="663631" y="247672"/>
              </a:cxn>
            </a:cxnLst>
            <a:rect l="0" t="0" r="0" b="0"/>
            <a:pathLst>
              <a:path w="871" h="660">
                <a:moveTo>
                  <a:pt x="871" y="323"/>
                </a:moveTo>
                <a:lnTo>
                  <a:pt x="779" y="415"/>
                </a:lnTo>
                <a:lnTo>
                  <a:pt x="533" y="660"/>
                </a:lnTo>
                <a:lnTo>
                  <a:pt x="350" y="660"/>
                </a:lnTo>
                <a:lnTo>
                  <a:pt x="622" y="388"/>
                </a:lnTo>
                <a:lnTo>
                  <a:pt x="0" y="388"/>
                </a:lnTo>
                <a:lnTo>
                  <a:pt x="0" y="258"/>
                </a:lnTo>
                <a:lnTo>
                  <a:pt x="622" y="258"/>
                </a:lnTo>
                <a:lnTo>
                  <a:pt x="365" y="0"/>
                </a:lnTo>
                <a:lnTo>
                  <a:pt x="548" y="0"/>
                </a:lnTo>
                <a:lnTo>
                  <a:pt x="779" y="231"/>
                </a:lnTo>
                <a:lnTo>
                  <a:pt x="871" y="323"/>
                </a:lnTo>
                <a:close/>
              </a:path>
            </a:pathLst>
          </a:custGeom>
          <a:solidFill>
            <a:srgbClr val="FFFFFF"/>
          </a:solidFill>
          <a:ln w="9525">
            <a:noFill/>
          </a:ln>
        </p:spPr>
        <p:txBody>
          <a:bodyPr/>
          <a:p>
            <a:endParaRPr altLang="en-US" dirty="0" sz="1400" lang="zh-CN">
              <a:ea typeface="微软雅黑" panose="020B0503020204020204" pitchFamily="34" charset="-122"/>
            </a:endParaRPr>
          </a:p>
        </p:txBody>
      </p:sp>
      <p:sp>
        <p:nvSpPr>
          <p:cNvPr id="1049864" name="TextBox 23"/>
          <p:cNvSpPr txBox="1"/>
          <p:nvPr/>
        </p:nvSpPr>
        <p:spPr>
          <a:xfrm>
            <a:off x="495546" y="519542"/>
            <a:ext cx="877779" cy="307811"/>
          </a:xfrm>
          <a:prstGeom prst="rect"/>
          <a:noFill/>
          <a:ln>
            <a:noFill/>
          </a:ln>
        </p:spPr>
        <p:txBody>
          <a:bodyPr anchor="ctr" anchorCtr="0" bIns="45713" compatLnSpc="1" lIns="91425" numCol="1" rIns="91425" rtlCol="0" tIns="45713" vert="horz" wrap="square">
            <a:spAutoFit/>
          </a:bodyPr>
          <a:lstStyle>
            <a:lvl1pPr>
              <a:defRPr b="1" sz="2800">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fontAlgn="base" marL="457200">
              <a:spcBef>
                <a:spcPct val="0"/>
              </a:spcBef>
              <a:spcAft>
                <a:spcPct val="0"/>
              </a:spcAft>
              <a:defRPr sz="2400">
                <a:solidFill>
                  <a:schemeClr val="tx2"/>
                </a:solidFill>
                <a:ea typeface="微软雅黑" panose="020B0503020204020204" pitchFamily="34" charset="-122"/>
              </a:defRPr>
            </a:lvl6pPr>
            <a:lvl7pPr fontAlgn="base" marL="914400">
              <a:spcBef>
                <a:spcPct val="0"/>
              </a:spcBef>
              <a:spcAft>
                <a:spcPct val="0"/>
              </a:spcAft>
              <a:defRPr sz="2400">
                <a:solidFill>
                  <a:schemeClr val="tx2"/>
                </a:solidFill>
                <a:ea typeface="微软雅黑" panose="020B0503020204020204" pitchFamily="34" charset="-122"/>
              </a:defRPr>
            </a:lvl7pPr>
            <a:lvl8pPr fontAlgn="base" marL="1371600">
              <a:spcBef>
                <a:spcPct val="0"/>
              </a:spcBef>
              <a:spcAft>
                <a:spcPct val="0"/>
              </a:spcAft>
              <a:defRPr sz="2400">
                <a:solidFill>
                  <a:schemeClr val="tx2"/>
                </a:solidFill>
                <a:ea typeface="微软雅黑" panose="020B0503020204020204" pitchFamily="34" charset="-122"/>
              </a:defRPr>
            </a:lvl8pPr>
            <a:lvl9pPr fontAlgn="base" marL="1828800">
              <a:spcBef>
                <a:spcPct val="0"/>
              </a:spcBef>
              <a:spcAft>
                <a:spcPct val="0"/>
              </a:spcAft>
              <a:defRPr sz="2400">
                <a:solidFill>
                  <a:schemeClr val="tx2"/>
                </a:solidFill>
                <a:ea typeface="微软雅黑" panose="020B0503020204020204" pitchFamily="34" charset="-122"/>
              </a:defRPr>
            </a:lvl9pPr>
          </a:lstStyle>
          <a:p>
            <a:pPr defTabSz="914217"/>
            <a:r>
              <a:rPr altLang="zh-CN" dirty="0" sz="1400" kern="0" lang="en-US">
                <a:solidFill>
                  <a:srgbClr val="FFFFFF"/>
                </a:solidFill>
                <a:latin typeface="微软雅黑" panose="020B0503020204020204" pitchFamily="34" charset="-122"/>
                <a:ea typeface="微软雅黑" panose="020B0503020204020204" pitchFamily="34" charset="-122"/>
              </a:rPr>
              <a:t>LOGO</a:t>
            </a:r>
            <a:endParaRPr altLang="en-US" dirty="0" sz="1400" kern="0" lang="zh-CN">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336" name=""/>
        <p:cNvGrpSpPr/>
        <p:nvPr/>
      </p:nvGrpSpPr>
      <p:grpSpPr>
        <a:xfrm>
          <a:off x="0" y="0"/>
          <a:ext cx="0" cy="0"/>
          <a:chOff x="0" y="0"/>
          <a:chExt cx="0" cy="0"/>
        </a:xfrm>
      </p:grpSpPr>
      <p:sp>
        <p:nvSpPr>
          <p:cNvPr id="1049865" name="Rectangle 3"/>
          <p:cNvSpPr>
            <a:spLocks noChangeArrowheads="1"/>
          </p:cNvSpPr>
          <p:nvPr/>
        </p:nvSpPr>
        <p:spPr bwMode="auto">
          <a:xfrm>
            <a:off x="554559" y="1197546"/>
            <a:ext cx="11312492" cy="3779581"/>
          </a:xfrm>
          <a:prstGeom prst="rect"/>
          <a:noFill/>
          <a:ln w="9525">
            <a:noFill/>
            <a:miter lim="800000"/>
            <a:headEnd/>
            <a:tailEnd/>
          </a:ln>
        </p:spPr>
        <p:txBody>
          <a:bodyPr/>
          <a:p>
            <a:pPr indent="-285807" marL="285807">
              <a:lnSpc>
                <a:spcPct val="150000"/>
              </a:lnSpc>
              <a:buFont typeface="Arial" charset="0"/>
              <a:buChar char="•"/>
            </a:pPr>
            <a:r>
              <a:rPr altLang="zh-CN" dirty="0" lang="zh-CN">
                <a:latin typeface="宋体" charset="-122"/>
              </a:rPr>
              <a:t>电梯的维护保养应当由电梯制造单位或者依照本法取得许可的安装、改造、修理单位进行。</a:t>
            </a:r>
            <a:r>
              <a:rPr altLang="en-US" dirty="0" lang="zh-CN">
                <a:latin typeface="宋体" charset="-122"/>
              </a:rPr>
              <a:t>要签订维护保养合同。</a:t>
            </a:r>
            <a:endParaRPr altLang="zh-CN" dirty="0" lang="en-US">
              <a:latin typeface="宋体" charset="-122"/>
            </a:endParaRPr>
          </a:p>
          <a:p>
            <a:pPr indent="-285807" marL="285807">
              <a:lnSpc>
                <a:spcPct val="150000"/>
              </a:lnSpc>
              <a:buFont typeface="Arial" charset="0"/>
              <a:buChar char="•"/>
            </a:pPr>
            <a:endParaRPr altLang="zh-CN" dirty="0" sz="1100" lang="en-US">
              <a:latin typeface="宋体" charset="-122"/>
            </a:endParaRPr>
          </a:p>
          <a:p>
            <a:pPr indent="-285807" marL="285807">
              <a:lnSpc>
                <a:spcPct val="150000"/>
              </a:lnSpc>
              <a:buFont typeface="Arial" charset="0"/>
              <a:buChar char="•"/>
            </a:pPr>
            <a:r>
              <a:rPr altLang="en-US" dirty="0" lang="zh-CN">
                <a:latin typeface="宋体" charset="-122"/>
              </a:rPr>
              <a:t>电梯应当至少每</a:t>
            </a:r>
            <a:r>
              <a:rPr altLang="zh-CN" dirty="0" lang="en-US">
                <a:latin typeface="宋体" charset="-122"/>
              </a:rPr>
              <a:t>15</a:t>
            </a:r>
            <a:r>
              <a:rPr altLang="en-US" dirty="0" lang="zh-CN">
                <a:latin typeface="宋体" charset="-122"/>
              </a:rPr>
              <a:t>天进行一次清洁、润滑、调整和检查的维护保养。</a:t>
            </a:r>
            <a:endParaRPr altLang="zh-CN" dirty="0" lang="en-US">
              <a:latin typeface="宋体" charset="-122"/>
            </a:endParaRPr>
          </a:p>
          <a:p>
            <a:pPr indent="-285807" marL="285807">
              <a:lnSpc>
                <a:spcPct val="150000"/>
              </a:lnSpc>
              <a:buFont typeface="Arial" charset="0"/>
              <a:buChar char="•"/>
            </a:pPr>
            <a:endParaRPr altLang="zh-CN" dirty="0" sz="1100" lang="en-US">
              <a:latin typeface="宋体" charset="-122"/>
            </a:endParaRPr>
          </a:p>
          <a:p>
            <a:pPr indent="-285807" marL="285807">
              <a:lnSpc>
                <a:spcPct val="150000"/>
              </a:lnSpc>
              <a:buFont typeface="Arial" charset="0"/>
              <a:buChar char="•"/>
            </a:pPr>
            <a:r>
              <a:rPr altLang="en-US" dirty="0" lang="zh-CN">
                <a:latin typeface="宋体" charset="-122"/>
              </a:rPr>
              <a:t>电梯显著位置应张贴电梯安全注意事项和警示标志，宣传安全使用和应对紧急情况的常识</a:t>
            </a:r>
            <a:r>
              <a:rPr altLang="zh-CN" dirty="0" lang="zh-CN">
                <a:latin typeface="宋体" charset="-122"/>
              </a:rPr>
              <a:t>。</a:t>
            </a:r>
            <a:endParaRPr altLang="en-US" dirty="0" lang="zh-CN">
              <a:latin typeface="宋体" charset="-122"/>
            </a:endParaRPr>
          </a:p>
          <a:p>
            <a:pPr indent="-285807" marL="285807">
              <a:lnSpc>
                <a:spcPct val="150000"/>
              </a:lnSpc>
              <a:buFont typeface="Arial" charset="0"/>
              <a:buChar char="•"/>
            </a:pPr>
            <a:endParaRPr altLang="en-US" dirty="0" sz="1100" lang="zh-CN">
              <a:latin typeface="宋体" charset="-122"/>
            </a:endParaRPr>
          </a:p>
          <a:p>
            <a:pPr indent="-285807" marL="285807">
              <a:lnSpc>
                <a:spcPct val="150000"/>
              </a:lnSpc>
              <a:buFont typeface="Arial" charset="0"/>
              <a:buChar char="•"/>
            </a:pPr>
            <a:r>
              <a:rPr altLang="en-US" dirty="0" lang="zh-CN">
                <a:latin typeface="宋体" charset="-122"/>
              </a:rPr>
              <a:t>加强电梯日常巡检（尤其是人员密集公共场所电梯运营单位）</a:t>
            </a:r>
          </a:p>
          <a:p>
            <a:pPr indent="-285807" marL="285807">
              <a:lnSpc>
                <a:spcPct val="150000"/>
              </a:lnSpc>
              <a:buFont typeface="Arial" charset="0"/>
              <a:buChar char="•"/>
            </a:pPr>
            <a:endParaRPr altLang="zh-CN" dirty="0" sz="1100" lang="en-US">
              <a:latin typeface="宋体" charset="-122"/>
            </a:endParaRPr>
          </a:p>
          <a:p>
            <a:pPr indent="-285807" marL="285807">
              <a:lnSpc>
                <a:spcPct val="150000"/>
              </a:lnSpc>
              <a:buFont typeface="Arial" charset="0"/>
              <a:buChar char="•"/>
            </a:pPr>
            <a:r>
              <a:rPr altLang="en-US" dirty="0" lang="zh-CN">
                <a:latin typeface="宋体" charset="-122"/>
              </a:rPr>
              <a:t>加强电梯施工管理，电梯改造、重大修理、一般修理的范围见</a:t>
            </a:r>
            <a:r>
              <a:rPr altLang="zh-CN" dirty="0" lang="en-US">
                <a:latin typeface="宋体" charset="-122"/>
              </a:rPr>
              <a:t>《</a:t>
            </a:r>
            <a:r>
              <a:rPr altLang="en-US" dirty="0" lang="zh-CN">
                <a:latin typeface="宋体" charset="-122"/>
              </a:rPr>
              <a:t>电梯施工类别划分表</a:t>
            </a:r>
            <a:r>
              <a:rPr altLang="zh-CN" dirty="0" lang="en-US">
                <a:latin typeface="宋体" charset="-122"/>
              </a:rPr>
              <a:t>》</a:t>
            </a:r>
            <a:r>
              <a:rPr altLang="en-US" dirty="0" lang="zh-CN">
                <a:latin typeface="宋体" charset="-122"/>
              </a:rPr>
              <a:t>（</a:t>
            </a:r>
            <a:r>
              <a:rPr altLang="zh-CN" dirty="0" lang="en-US">
                <a:latin typeface="宋体" charset="-122"/>
              </a:rPr>
              <a:t>2019</a:t>
            </a:r>
            <a:r>
              <a:rPr altLang="en-US" dirty="0" lang="zh-CN">
                <a:latin typeface="宋体" charset="-122"/>
              </a:rPr>
              <a:t>版）</a:t>
            </a:r>
          </a:p>
        </p:txBody>
      </p:sp>
      <p:sp>
        <p:nvSpPr>
          <p:cNvPr id="1049866" name="TextBox 23"/>
          <p:cNvSpPr txBox="1"/>
          <p:nvPr/>
        </p:nvSpPr>
        <p:spPr>
          <a:xfrm>
            <a:off x="2241768" y="381294"/>
            <a:ext cx="4881400" cy="523305"/>
          </a:xfrm>
          <a:prstGeom prst="rect"/>
          <a:noFill/>
          <a:ln>
            <a:noFill/>
          </a:ln>
        </p:spPr>
        <p:txBody>
          <a:bodyPr anchor="ctr" anchorCtr="0" bIns="45713" compatLnSpc="1" lIns="91425" numCol="1" rIns="91425" rtlCol="0" tIns="45713" vert="horz" wrap="square">
            <a:spAutoFit/>
          </a:bodyPr>
          <a:lstStyle>
            <a:lvl1pPr>
              <a:defRPr b="1" sz="2800">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fontAlgn="base" marL="457200">
              <a:spcBef>
                <a:spcPct val="0"/>
              </a:spcBef>
              <a:spcAft>
                <a:spcPct val="0"/>
              </a:spcAft>
              <a:defRPr sz="2400">
                <a:solidFill>
                  <a:schemeClr val="tx2"/>
                </a:solidFill>
                <a:ea typeface="微软雅黑" panose="020B0503020204020204" pitchFamily="34" charset="-122"/>
              </a:defRPr>
            </a:lvl6pPr>
            <a:lvl7pPr fontAlgn="base" marL="914400">
              <a:spcBef>
                <a:spcPct val="0"/>
              </a:spcBef>
              <a:spcAft>
                <a:spcPct val="0"/>
              </a:spcAft>
              <a:defRPr sz="2400">
                <a:solidFill>
                  <a:schemeClr val="tx2"/>
                </a:solidFill>
                <a:ea typeface="微软雅黑" panose="020B0503020204020204" pitchFamily="34" charset="-122"/>
              </a:defRPr>
            </a:lvl7pPr>
            <a:lvl8pPr fontAlgn="base" marL="1371600">
              <a:spcBef>
                <a:spcPct val="0"/>
              </a:spcBef>
              <a:spcAft>
                <a:spcPct val="0"/>
              </a:spcAft>
              <a:defRPr sz="2400">
                <a:solidFill>
                  <a:schemeClr val="tx2"/>
                </a:solidFill>
                <a:ea typeface="微软雅黑" panose="020B0503020204020204" pitchFamily="34" charset="-122"/>
              </a:defRPr>
            </a:lvl8pPr>
            <a:lvl9pPr fontAlgn="base" marL="1828800">
              <a:spcBef>
                <a:spcPct val="0"/>
              </a:spcBef>
              <a:spcAft>
                <a:spcPct val="0"/>
              </a:spcAft>
              <a:defRPr sz="2400">
                <a:solidFill>
                  <a:schemeClr val="tx2"/>
                </a:solidFill>
                <a:ea typeface="微软雅黑" panose="020B0503020204020204" pitchFamily="34" charset="-122"/>
              </a:defRPr>
            </a:lvl9pPr>
          </a:lstStyle>
          <a:p>
            <a:pPr defTabSz="914217"/>
            <a:r>
              <a:rPr altLang="en-US" dirty="0" sz="2801" kern="0" lang="zh-CN">
                <a:solidFill>
                  <a:schemeClr val="tx1">
                    <a:lumMod val="65000"/>
                    <a:lumOff val="35000"/>
                  </a:schemeClr>
                </a:solidFill>
                <a:latin typeface="微软雅黑" panose="020B0503020204020204" pitchFamily="34" charset="-122"/>
                <a:ea typeface="微软雅黑" panose="020B0503020204020204" pitchFamily="34" charset="-122"/>
              </a:rPr>
              <a:t>二、特种设备使用管理要求</a:t>
            </a:r>
          </a:p>
        </p:txBody>
      </p:sp>
      <p:grpSp>
        <p:nvGrpSpPr>
          <p:cNvPr id="337" name="组合 4"/>
          <p:cNvGrpSpPr/>
          <p:nvPr/>
        </p:nvGrpSpPr>
        <p:grpSpPr>
          <a:xfrm>
            <a:off x="380038" y="442944"/>
            <a:ext cx="1735402" cy="428158"/>
            <a:chOff x="157476" y="152440"/>
            <a:chExt cx="2474408" cy="847436"/>
          </a:xfrm>
        </p:grpSpPr>
        <p:sp>
          <p:nvSpPr>
            <p:cNvPr id="1049867" name="Freeform 24"/>
            <p:cNvSpPr/>
            <p:nvPr/>
          </p:nvSpPr>
          <p:spPr>
            <a:xfrm>
              <a:off x="1332597" y="152440"/>
              <a:ext cx="1299287" cy="847436"/>
            </a:xfrm>
            <a:custGeom>
              <a:avLst/>
              <a:ahLst/>
              <a:cxnLst>
                <a:cxn ang="0">
                  <a:pos x="448270" y="0"/>
                </a:cxn>
                <a:cxn ang="0">
                  <a:pos x="2349604" y="0"/>
                </a:cxn>
                <a:cxn ang="0">
                  <a:pos x="2374000" y="55145"/>
                </a:cxn>
                <a:cxn ang="0">
                  <a:pos x="1989769" y="1497335"/>
                </a:cxn>
                <a:cxn ang="0">
                  <a:pos x="1934879" y="1553246"/>
                </a:cxn>
                <a:cxn ang="0">
                  <a:pos x="33544" y="1553246"/>
                </a:cxn>
                <a:cxn ang="0">
                  <a:pos x="8386" y="1497335"/>
                </a:cxn>
                <a:cxn ang="0">
                  <a:pos x="393380" y="55145"/>
                </a:cxn>
                <a:cxn ang="0">
                  <a:pos x="448270" y="0"/>
                </a:cxn>
              </a:cxnLst>
              <a:rect l="0" t="0" r="0" b="0"/>
              <a:pathLst>
                <a:path w="3125" h="2028">
                  <a:moveTo>
                    <a:pt x="588" y="0"/>
                  </a:moveTo>
                  <a:lnTo>
                    <a:pt x="3082" y="0"/>
                  </a:lnTo>
                  <a:cubicBezTo>
                    <a:pt x="3110" y="0"/>
                    <a:pt x="3125" y="32"/>
                    <a:pt x="3114" y="72"/>
                  </a:cubicBezTo>
                  <a:lnTo>
                    <a:pt x="2610" y="1955"/>
                  </a:lnTo>
                  <a:cubicBezTo>
                    <a:pt x="2599" y="1995"/>
                    <a:pt x="2567" y="2028"/>
                    <a:pt x="2538" y="2028"/>
                  </a:cubicBezTo>
                  <a:lnTo>
                    <a:pt x="44" y="2028"/>
                  </a:lnTo>
                  <a:cubicBezTo>
                    <a:pt x="15" y="2028"/>
                    <a:pt x="0" y="1995"/>
                    <a:pt x="11" y="1955"/>
                  </a:cubicBezTo>
                  <a:lnTo>
                    <a:pt x="516" y="72"/>
                  </a:lnTo>
                  <a:cubicBezTo>
                    <a:pt x="527" y="32"/>
                    <a:pt x="559" y="0"/>
                    <a:pt x="588" y="0"/>
                  </a:cubicBezTo>
                  <a:close/>
                </a:path>
              </a:pathLst>
            </a:custGeom>
            <a:solidFill>
              <a:srgbClr val="4BAF32"/>
            </a:solidFill>
            <a:ln w="9525">
              <a:noFill/>
            </a:ln>
          </p:spPr>
          <p:txBody>
            <a:bodyPr/>
            <a:p>
              <a:endParaRPr altLang="en-US" dirty="0" sz="1400" lang="zh-CN">
                <a:ea typeface="微软雅黑" panose="020B0503020204020204" pitchFamily="34" charset="-122"/>
              </a:endParaRPr>
            </a:p>
          </p:txBody>
        </p:sp>
        <p:sp>
          <p:nvSpPr>
            <p:cNvPr id="1049868" name="Freeform 22"/>
            <p:cNvSpPr/>
            <p:nvPr/>
          </p:nvSpPr>
          <p:spPr>
            <a:xfrm>
              <a:off x="157476" y="152440"/>
              <a:ext cx="1298421" cy="846571"/>
            </a:xfrm>
            <a:custGeom>
              <a:avLst/>
              <a:ahLst/>
              <a:cxnLst>
                <a:cxn ang="0">
                  <a:pos x="448114" y="0"/>
                </a:cxn>
                <a:cxn ang="0">
                  <a:pos x="2346501" y="0"/>
                </a:cxn>
                <a:cxn ang="0">
                  <a:pos x="2372412" y="56677"/>
                </a:cxn>
                <a:cxn ang="0">
                  <a:pos x="1988314" y="1496569"/>
                </a:cxn>
                <a:cxn ang="0">
                  <a:pos x="1932681" y="1553246"/>
                </a:cxn>
                <a:cxn ang="0">
                  <a:pos x="33532" y="1553246"/>
                </a:cxn>
                <a:cxn ang="0">
                  <a:pos x="8383" y="1496569"/>
                </a:cxn>
                <a:cxn ang="0">
                  <a:pos x="392481" y="56677"/>
                </a:cxn>
                <a:cxn ang="0">
                  <a:pos x="448114" y="0"/>
                </a:cxn>
              </a:cxnLst>
              <a:rect l="0" t="0" r="0" b="0"/>
              <a:pathLst>
                <a:path w="3124" h="2028">
                  <a:moveTo>
                    <a:pt x="588" y="0"/>
                  </a:moveTo>
                  <a:lnTo>
                    <a:pt x="3079" y="0"/>
                  </a:lnTo>
                  <a:cubicBezTo>
                    <a:pt x="3109" y="0"/>
                    <a:pt x="3124" y="33"/>
                    <a:pt x="3113" y="74"/>
                  </a:cubicBezTo>
                  <a:lnTo>
                    <a:pt x="2609" y="1954"/>
                  </a:lnTo>
                  <a:cubicBezTo>
                    <a:pt x="2598" y="1994"/>
                    <a:pt x="2565" y="2028"/>
                    <a:pt x="2536" y="2028"/>
                  </a:cubicBezTo>
                  <a:lnTo>
                    <a:pt x="44" y="2028"/>
                  </a:lnTo>
                  <a:cubicBezTo>
                    <a:pt x="15" y="2028"/>
                    <a:pt x="0" y="1994"/>
                    <a:pt x="11" y="1954"/>
                  </a:cubicBezTo>
                  <a:lnTo>
                    <a:pt x="515" y="74"/>
                  </a:lnTo>
                  <a:cubicBezTo>
                    <a:pt x="526" y="33"/>
                    <a:pt x="559" y="0"/>
                    <a:pt x="588" y="0"/>
                  </a:cubicBezTo>
                  <a:close/>
                </a:path>
              </a:pathLst>
            </a:custGeom>
            <a:solidFill>
              <a:srgbClr val="004B7D"/>
            </a:solidFill>
            <a:ln w="9525">
              <a:noFill/>
            </a:ln>
          </p:spPr>
          <p:txBody>
            <a:bodyPr/>
            <a:p>
              <a:endParaRPr altLang="en-US" dirty="0" sz="1400" lang="zh-CN">
                <a:ea typeface="微软雅黑" panose="020B0503020204020204" pitchFamily="34" charset="-122"/>
              </a:endParaRPr>
            </a:p>
          </p:txBody>
        </p:sp>
      </p:grpSp>
      <p:sp>
        <p:nvSpPr>
          <p:cNvPr id="1049869" name="Freeform 29"/>
          <p:cNvSpPr/>
          <p:nvPr/>
        </p:nvSpPr>
        <p:spPr>
          <a:xfrm>
            <a:off x="1531888" y="576044"/>
            <a:ext cx="259717" cy="197584"/>
          </a:xfrm>
          <a:custGeom>
            <a:avLst/>
            <a:ahLst/>
            <a:cxnLst>
              <a:cxn ang="0">
                <a:pos x="663631" y="247672"/>
              </a:cxn>
              <a:cxn ang="0">
                <a:pos x="593534" y="318216"/>
              </a:cxn>
              <a:cxn ang="0">
                <a:pos x="406103" y="506078"/>
              </a:cxn>
              <a:cxn ang="0">
                <a:pos x="266671" y="506078"/>
              </a:cxn>
              <a:cxn ang="0">
                <a:pos x="473913" y="297513"/>
              </a:cxn>
              <a:cxn ang="0">
                <a:pos x="0" y="297513"/>
              </a:cxn>
              <a:cxn ang="0">
                <a:pos x="0" y="197830"/>
              </a:cxn>
              <a:cxn ang="0">
                <a:pos x="473913" y="197830"/>
              </a:cxn>
              <a:cxn ang="0">
                <a:pos x="278100" y="0"/>
              </a:cxn>
              <a:cxn ang="0">
                <a:pos x="417531" y="0"/>
              </a:cxn>
              <a:cxn ang="0">
                <a:pos x="593534" y="177127"/>
              </a:cxn>
              <a:cxn ang="0">
                <a:pos x="663631" y="247672"/>
              </a:cxn>
            </a:cxnLst>
            <a:rect l="0" t="0" r="0" b="0"/>
            <a:pathLst>
              <a:path w="871" h="660">
                <a:moveTo>
                  <a:pt x="871" y="323"/>
                </a:moveTo>
                <a:lnTo>
                  <a:pt x="779" y="415"/>
                </a:lnTo>
                <a:lnTo>
                  <a:pt x="533" y="660"/>
                </a:lnTo>
                <a:lnTo>
                  <a:pt x="350" y="660"/>
                </a:lnTo>
                <a:lnTo>
                  <a:pt x="622" y="388"/>
                </a:lnTo>
                <a:lnTo>
                  <a:pt x="0" y="388"/>
                </a:lnTo>
                <a:lnTo>
                  <a:pt x="0" y="258"/>
                </a:lnTo>
                <a:lnTo>
                  <a:pt x="622" y="258"/>
                </a:lnTo>
                <a:lnTo>
                  <a:pt x="365" y="0"/>
                </a:lnTo>
                <a:lnTo>
                  <a:pt x="548" y="0"/>
                </a:lnTo>
                <a:lnTo>
                  <a:pt x="779" y="231"/>
                </a:lnTo>
                <a:lnTo>
                  <a:pt x="871" y="323"/>
                </a:lnTo>
                <a:close/>
              </a:path>
            </a:pathLst>
          </a:custGeom>
          <a:solidFill>
            <a:srgbClr val="FFFFFF"/>
          </a:solidFill>
          <a:ln w="9525">
            <a:noFill/>
          </a:ln>
        </p:spPr>
        <p:txBody>
          <a:bodyPr/>
          <a:p>
            <a:endParaRPr altLang="en-US" dirty="0" sz="1400" lang="zh-CN">
              <a:ea typeface="微软雅黑" panose="020B0503020204020204" pitchFamily="34" charset="-122"/>
            </a:endParaRPr>
          </a:p>
        </p:txBody>
      </p:sp>
      <p:sp>
        <p:nvSpPr>
          <p:cNvPr id="1049870" name="TextBox 23"/>
          <p:cNvSpPr txBox="1"/>
          <p:nvPr/>
        </p:nvSpPr>
        <p:spPr>
          <a:xfrm>
            <a:off x="495546" y="519542"/>
            <a:ext cx="877779" cy="307811"/>
          </a:xfrm>
          <a:prstGeom prst="rect"/>
          <a:noFill/>
          <a:ln>
            <a:noFill/>
          </a:ln>
        </p:spPr>
        <p:txBody>
          <a:bodyPr anchor="ctr" anchorCtr="0" bIns="45713" compatLnSpc="1" lIns="91425" numCol="1" rIns="91425" rtlCol="0" tIns="45713" vert="horz" wrap="square">
            <a:spAutoFit/>
          </a:bodyPr>
          <a:lstStyle>
            <a:lvl1pPr>
              <a:defRPr b="1" sz="2800">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fontAlgn="base" marL="457200">
              <a:spcBef>
                <a:spcPct val="0"/>
              </a:spcBef>
              <a:spcAft>
                <a:spcPct val="0"/>
              </a:spcAft>
              <a:defRPr sz="2400">
                <a:solidFill>
                  <a:schemeClr val="tx2"/>
                </a:solidFill>
                <a:ea typeface="微软雅黑" panose="020B0503020204020204" pitchFamily="34" charset="-122"/>
              </a:defRPr>
            </a:lvl6pPr>
            <a:lvl7pPr fontAlgn="base" marL="914400">
              <a:spcBef>
                <a:spcPct val="0"/>
              </a:spcBef>
              <a:spcAft>
                <a:spcPct val="0"/>
              </a:spcAft>
              <a:defRPr sz="2400">
                <a:solidFill>
                  <a:schemeClr val="tx2"/>
                </a:solidFill>
                <a:ea typeface="微软雅黑" panose="020B0503020204020204" pitchFamily="34" charset="-122"/>
              </a:defRPr>
            </a:lvl7pPr>
            <a:lvl8pPr fontAlgn="base" marL="1371600">
              <a:spcBef>
                <a:spcPct val="0"/>
              </a:spcBef>
              <a:spcAft>
                <a:spcPct val="0"/>
              </a:spcAft>
              <a:defRPr sz="2400">
                <a:solidFill>
                  <a:schemeClr val="tx2"/>
                </a:solidFill>
                <a:ea typeface="微软雅黑" panose="020B0503020204020204" pitchFamily="34" charset="-122"/>
              </a:defRPr>
            </a:lvl8pPr>
            <a:lvl9pPr fontAlgn="base" marL="1828800">
              <a:spcBef>
                <a:spcPct val="0"/>
              </a:spcBef>
              <a:spcAft>
                <a:spcPct val="0"/>
              </a:spcAft>
              <a:defRPr sz="2400">
                <a:solidFill>
                  <a:schemeClr val="tx2"/>
                </a:solidFill>
                <a:ea typeface="微软雅黑" panose="020B0503020204020204" pitchFamily="34" charset="-122"/>
              </a:defRPr>
            </a:lvl9pPr>
          </a:lstStyle>
          <a:p>
            <a:pPr defTabSz="914217"/>
            <a:r>
              <a:rPr altLang="zh-CN" dirty="0" sz="1400" kern="0" lang="en-US">
                <a:solidFill>
                  <a:srgbClr val="FFFFFF"/>
                </a:solidFill>
                <a:latin typeface="微软雅黑" panose="020B0503020204020204" pitchFamily="34" charset="-122"/>
                <a:ea typeface="微软雅黑" panose="020B0503020204020204" pitchFamily="34" charset="-122"/>
              </a:rPr>
              <a:t>LOGO</a:t>
            </a:r>
            <a:endParaRPr altLang="en-US" dirty="0" sz="1400" kern="0" lang="zh-CN">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338" name=""/>
        <p:cNvGrpSpPr/>
        <p:nvPr/>
      </p:nvGrpSpPr>
      <p:grpSpPr>
        <a:xfrm>
          <a:off x="0" y="0"/>
          <a:ext cx="0" cy="0"/>
          <a:chOff x="0" y="0"/>
          <a:chExt cx="0" cy="0"/>
        </a:xfrm>
      </p:grpSpPr>
      <p:sp>
        <p:nvSpPr>
          <p:cNvPr id="1049871" name="Rectangle 3"/>
          <p:cNvSpPr>
            <a:spLocks noChangeArrowheads="1"/>
          </p:cNvSpPr>
          <p:nvPr/>
        </p:nvSpPr>
        <p:spPr bwMode="auto">
          <a:xfrm>
            <a:off x="835355" y="1741327"/>
            <a:ext cx="11313806" cy="3625101"/>
          </a:xfrm>
          <a:prstGeom prst="rect"/>
          <a:noFill/>
          <a:ln>
            <a:noFill/>
          </a:ln>
        </p:spPr>
        <p:txBody>
          <a:bodyPr/>
          <a:lstStyle>
            <a:lvl1pPr eaLnBrk="0" hangingPunct="0" indent="-273050" marL="273050">
              <a:defRPr sz="2400">
                <a:solidFill>
                  <a:schemeClr val="tx1"/>
                </a:solidFill>
                <a:latin typeface="Arial" panose="020B0604020202020204" pitchFamily="34" charset="0"/>
                <a:ea typeface="宋体" panose="02010600030101010101" pitchFamily="2" charset="-122"/>
              </a:defRPr>
            </a:lvl1pPr>
            <a:lvl2pPr eaLnBrk="0" hangingPunct="0" indent="-285750" marL="742950">
              <a:defRPr sz="2400">
                <a:solidFill>
                  <a:schemeClr val="tx1"/>
                </a:solidFill>
                <a:latin typeface="Arial" panose="020B0604020202020204" pitchFamily="34" charset="0"/>
                <a:ea typeface="宋体" panose="02010600030101010101" pitchFamily="2" charset="-122"/>
              </a:defRPr>
            </a:lvl2pPr>
            <a:lvl3pPr eaLnBrk="0" hangingPunct="0" indent="-228600" marL="1143000">
              <a:defRPr sz="2400">
                <a:solidFill>
                  <a:schemeClr val="tx1"/>
                </a:solidFill>
                <a:latin typeface="Arial" panose="020B0604020202020204" pitchFamily="34" charset="0"/>
                <a:ea typeface="宋体" panose="02010600030101010101" pitchFamily="2" charset="-122"/>
              </a:defRPr>
            </a:lvl3pPr>
            <a:lvl4pPr eaLnBrk="0" hangingPunct="0" indent="-228600" marL="1600200">
              <a:defRPr sz="2400">
                <a:solidFill>
                  <a:schemeClr val="tx1"/>
                </a:solidFill>
                <a:latin typeface="Arial" panose="020B0604020202020204" pitchFamily="34" charset="0"/>
                <a:ea typeface="宋体" panose="02010600030101010101" pitchFamily="2" charset="-122"/>
              </a:defRPr>
            </a:lvl4pPr>
            <a:lvl5pPr eaLnBrk="0" hangingPunct="0" indent="-228600" marL="2057400">
              <a:defRPr sz="2400">
                <a:solidFill>
                  <a:schemeClr val="tx1"/>
                </a:solidFill>
                <a:latin typeface="Arial" panose="020B0604020202020204" pitchFamily="34" charset="0"/>
                <a:ea typeface="宋体" panose="02010600030101010101" pitchFamily="2" charset="-122"/>
              </a:defRPr>
            </a:lvl5pPr>
            <a:lvl6pPr eaLnBrk="0" fontAlgn="base" hangingPunct="0" indent="-228600" marL="251460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eaLnBrk="0" fontAlgn="base" hangingPunct="0" indent="-228600" marL="297180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eaLnBrk="0" fontAlgn="base" hangingPunct="0" indent="-228600" marL="342900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eaLnBrk="0" fontAlgn="base" hangingPunct="0" indent="-228600" marL="388620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indent="0" marL="0">
              <a:lnSpc>
                <a:spcPct val="150000"/>
              </a:lnSpc>
            </a:pPr>
            <a:r>
              <a:rPr altLang="zh-CN" dirty="0" lang="en-US">
                <a:latin typeface="+mn-ea"/>
              </a:rPr>
              <a:t>《</a:t>
            </a:r>
            <a:r>
              <a:rPr altLang="en-US" dirty="0" lang="zh-CN">
                <a:latin typeface="+mn-ea"/>
              </a:rPr>
              <a:t>起重机械安全监察规定</a:t>
            </a:r>
            <a:r>
              <a:rPr altLang="zh-CN" dirty="0" lang="en-US">
                <a:latin typeface="+mn-ea"/>
              </a:rPr>
              <a:t>》</a:t>
            </a:r>
          </a:p>
          <a:p>
            <a:pPr eaLnBrk="1" hangingPunct="1" indent="0" marL="0">
              <a:lnSpc>
                <a:spcPct val="150000"/>
              </a:lnSpc>
            </a:pPr>
            <a:endParaRPr altLang="zh-CN" dirty="0" lang="en-US">
              <a:latin typeface="黑体" pitchFamily="49" charset="-122"/>
              <a:ea typeface="黑体" pitchFamily="49" charset="-122"/>
            </a:endParaRPr>
          </a:p>
          <a:p>
            <a:pPr eaLnBrk="1" hangingPunct="1" indent="0" marL="0">
              <a:lnSpc>
                <a:spcPct val="150000"/>
              </a:lnSpc>
            </a:pPr>
            <a:r>
              <a:rPr altLang="en-US" dirty="0" lang="zh-CN">
                <a:latin typeface="黑体" pitchFamily="49" charset="-122"/>
                <a:ea typeface="黑体" pitchFamily="49" charset="-122"/>
              </a:rPr>
              <a:t>配备符合安全要求的索具、吊具，加强日常安全检查和维护保养，保证索具、吊具安全使用。</a:t>
            </a:r>
            <a:endParaRPr altLang="zh-CN" dirty="0" lang="en-US">
              <a:latin typeface="黑体" pitchFamily="49" charset="-122"/>
              <a:ea typeface="黑体" pitchFamily="49" charset="-122"/>
            </a:endParaRPr>
          </a:p>
          <a:p>
            <a:pPr eaLnBrk="1" hangingPunct="1" indent="0" marL="0">
              <a:lnSpc>
                <a:spcPct val="150000"/>
              </a:lnSpc>
            </a:pPr>
            <a:endParaRPr altLang="zh-CN" dirty="0" lang="en-US">
              <a:latin typeface="黑体" pitchFamily="49" charset="-122"/>
              <a:ea typeface="黑体" pitchFamily="49" charset="-122"/>
            </a:endParaRPr>
          </a:p>
          <a:p>
            <a:pPr eaLnBrk="1" hangingPunct="1" indent="0" marL="0">
              <a:lnSpc>
                <a:spcPct val="150000"/>
              </a:lnSpc>
            </a:pPr>
            <a:r>
              <a:rPr altLang="en-US" dirty="0" lang="zh-CN">
                <a:latin typeface="黑体" pitchFamily="49" charset="-122"/>
                <a:ea typeface="黑体" pitchFamily="49" charset="-122"/>
              </a:rPr>
              <a:t>起重机械的拆卸应当由具有相应安装许可资质的单位实施。</a:t>
            </a:r>
            <a:endParaRPr altLang="zh-CN" dirty="0" lang="en-US">
              <a:latin typeface="黑体" pitchFamily="49" charset="-122"/>
              <a:ea typeface="黑体" pitchFamily="49" charset="-122"/>
            </a:endParaRPr>
          </a:p>
          <a:p>
            <a:pPr eaLnBrk="1" hangingPunct="1" indent="0" marL="0">
              <a:lnSpc>
                <a:spcPct val="150000"/>
              </a:lnSpc>
            </a:pPr>
            <a:r>
              <a:rPr altLang="en-US" dirty="0" lang="zh-CN">
                <a:latin typeface="黑体" pitchFamily="49" charset="-122"/>
                <a:ea typeface="黑体" pitchFamily="49" charset="-122"/>
              </a:rPr>
              <a:t>起重机械拆卸施工前，应当制定周密的拆卸作业指导书，按照拆卸作业指导书的要求进行施工，保证起重机械拆卸过程的安全。</a:t>
            </a:r>
            <a:endParaRPr altLang="zh-CN" dirty="0" lang="en-US">
              <a:latin typeface="黑体" pitchFamily="49" charset="-122"/>
              <a:ea typeface="黑体" pitchFamily="49" charset="-122"/>
            </a:endParaRPr>
          </a:p>
        </p:txBody>
      </p:sp>
      <p:sp>
        <p:nvSpPr>
          <p:cNvPr id="1049872" name="TextBox 23"/>
          <p:cNvSpPr txBox="1"/>
          <p:nvPr/>
        </p:nvSpPr>
        <p:spPr>
          <a:xfrm>
            <a:off x="2241768" y="381294"/>
            <a:ext cx="4881400" cy="523305"/>
          </a:xfrm>
          <a:prstGeom prst="rect"/>
          <a:noFill/>
          <a:ln>
            <a:noFill/>
          </a:ln>
        </p:spPr>
        <p:txBody>
          <a:bodyPr anchor="ctr" anchorCtr="0" bIns="45713" compatLnSpc="1" lIns="91425" numCol="1" rIns="91425" rtlCol="0" tIns="45713" vert="horz" wrap="square">
            <a:spAutoFit/>
          </a:bodyPr>
          <a:lstStyle>
            <a:lvl1pPr>
              <a:defRPr b="1" sz="2800">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fontAlgn="base" marL="457200">
              <a:spcBef>
                <a:spcPct val="0"/>
              </a:spcBef>
              <a:spcAft>
                <a:spcPct val="0"/>
              </a:spcAft>
              <a:defRPr sz="2400">
                <a:solidFill>
                  <a:schemeClr val="tx2"/>
                </a:solidFill>
                <a:ea typeface="微软雅黑" panose="020B0503020204020204" pitchFamily="34" charset="-122"/>
              </a:defRPr>
            </a:lvl6pPr>
            <a:lvl7pPr fontAlgn="base" marL="914400">
              <a:spcBef>
                <a:spcPct val="0"/>
              </a:spcBef>
              <a:spcAft>
                <a:spcPct val="0"/>
              </a:spcAft>
              <a:defRPr sz="2400">
                <a:solidFill>
                  <a:schemeClr val="tx2"/>
                </a:solidFill>
                <a:ea typeface="微软雅黑" panose="020B0503020204020204" pitchFamily="34" charset="-122"/>
              </a:defRPr>
            </a:lvl7pPr>
            <a:lvl8pPr fontAlgn="base" marL="1371600">
              <a:spcBef>
                <a:spcPct val="0"/>
              </a:spcBef>
              <a:spcAft>
                <a:spcPct val="0"/>
              </a:spcAft>
              <a:defRPr sz="2400">
                <a:solidFill>
                  <a:schemeClr val="tx2"/>
                </a:solidFill>
                <a:ea typeface="微软雅黑" panose="020B0503020204020204" pitchFamily="34" charset="-122"/>
              </a:defRPr>
            </a:lvl8pPr>
            <a:lvl9pPr fontAlgn="base" marL="1828800">
              <a:spcBef>
                <a:spcPct val="0"/>
              </a:spcBef>
              <a:spcAft>
                <a:spcPct val="0"/>
              </a:spcAft>
              <a:defRPr sz="2400">
                <a:solidFill>
                  <a:schemeClr val="tx2"/>
                </a:solidFill>
                <a:ea typeface="微软雅黑" panose="020B0503020204020204" pitchFamily="34" charset="-122"/>
              </a:defRPr>
            </a:lvl9pPr>
          </a:lstStyle>
          <a:p>
            <a:pPr defTabSz="914217"/>
            <a:r>
              <a:rPr altLang="en-US" dirty="0" sz="2801" kern="0" lang="zh-CN">
                <a:solidFill>
                  <a:schemeClr val="tx1">
                    <a:lumMod val="65000"/>
                    <a:lumOff val="35000"/>
                  </a:schemeClr>
                </a:solidFill>
                <a:latin typeface="微软雅黑" panose="020B0503020204020204" pitchFamily="34" charset="-122"/>
                <a:ea typeface="微软雅黑" panose="020B0503020204020204" pitchFamily="34" charset="-122"/>
              </a:rPr>
              <a:t>二、特种设备使用管理要求</a:t>
            </a:r>
          </a:p>
        </p:txBody>
      </p:sp>
      <p:grpSp>
        <p:nvGrpSpPr>
          <p:cNvPr id="339" name="组合 4"/>
          <p:cNvGrpSpPr/>
          <p:nvPr/>
        </p:nvGrpSpPr>
        <p:grpSpPr>
          <a:xfrm>
            <a:off x="380038" y="442944"/>
            <a:ext cx="1735402" cy="428158"/>
            <a:chOff x="157476" y="152440"/>
            <a:chExt cx="2474408" cy="847436"/>
          </a:xfrm>
        </p:grpSpPr>
        <p:sp>
          <p:nvSpPr>
            <p:cNvPr id="1049873" name="Freeform 24"/>
            <p:cNvSpPr/>
            <p:nvPr/>
          </p:nvSpPr>
          <p:spPr>
            <a:xfrm>
              <a:off x="1332597" y="152440"/>
              <a:ext cx="1299287" cy="847436"/>
            </a:xfrm>
            <a:custGeom>
              <a:avLst/>
              <a:ahLst/>
              <a:cxnLst>
                <a:cxn ang="0">
                  <a:pos x="448270" y="0"/>
                </a:cxn>
                <a:cxn ang="0">
                  <a:pos x="2349604" y="0"/>
                </a:cxn>
                <a:cxn ang="0">
                  <a:pos x="2374000" y="55145"/>
                </a:cxn>
                <a:cxn ang="0">
                  <a:pos x="1989769" y="1497335"/>
                </a:cxn>
                <a:cxn ang="0">
                  <a:pos x="1934879" y="1553246"/>
                </a:cxn>
                <a:cxn ang="0">
                  <a:pos x="33544" y="1553246"/>
                </a:cxn>
                <a:cxn ang="0">
                  <a:pos x="8386" y="1497335"/>
                </a:cxn>
                <a:cxn ang="0">
                  <a:pos x="393380" y="55145"/>
                </a:cxn>
                <a:cxn ang="0">
                  <a:pos x="448270" y="0"/>
                </a:cxn>
              </a:cxnLst>
              <a:rect l="0" t="0" r="0" b="0"/>
              <a:pathLst>
                <a:path w="3125" h="2028">
                  <a:moveTo>
                    <a:pt x="588" y="0"/>
                  </a:moveTo>
                  <a:lnTo>
                    <a:pt x="3082" y="0"/>
                  </a:lnTo>
                  <a:cubicBezTo>
                    <a:pt x="3110" y="0"/>
                    <a:pt x="3125" y="32"/>
                    <a:pt x="3114" y="72"/>
                  </a:cubicBezTo>
                  <a:lnTo>
                    <a:pt x="2610" y="1955"/>
                  </a:lnTo>
                  <a:cubicBezTo>
                    <a:pt x="2599" y="1995"/>
                    <a:pt x="2567" y="2028"/>
                    <a:pt x="2538" y="2028"/>
                  </a:cubicBezTo>
                  <a:lnTo>
                    <a:pt x="44" y="2028"/>
                  </a:lnTo>
                  <a:cubicBezTo>
                    <a:pt x="15" y="2028"/>
                    <a:pt x="0" y="1995"/>
                    <a:pt x="11" y="1955"/>
                  </a:cubicBezTo>
                  <a:lnTo>
                    <a:pt x="516" y="72"/>
                  </a:lnTo>
                  <a:cubicBezTo>
                    <a:pt x="527" y="32"/>
                    <a:pt x="559" y="0"/>
                    <a:pt x="588" y="0"/>
                  </a:cubicBezTo>
                  <a:close/>
                </a:path>
              </a:pathLst>
            </a:custGeom>
            <a:solidFill>
              <a:srgbClr val="4BAF32"/>
            </a:solidFill>
            <a:ln w="9525">
              <a:noFill/>
            </a:ln>
          </p:spPr>
          <p:txBody>
            <a:bodyPr/>
            <a:p>
              <a:endParaRPr altLang="en-US" dirty="0" sz="1400" lang="zh-CN">
                <a:ea typeface="微软雅黑" panose="020B0503020204020204" pitchFamily="34" charset="-122"/>
              </a:endParaRPr>
            </a:p>
          </p:txBody>
        </p:sp>
        <p:sp>
          <p:nvSpPr>
            <p:cNvPr id="1049874" name="Freeform 22"/>
            <p:cNvSpPr/>
            <p:nvPr/>
          </p:nvSpPr>
          <p:spPr>
            <a:xfrm>
              <a:off x="157476" y="152440"/>
              <a:ext cx="1298421" cy="846571"/>
            </a:xfrm>
            <a:custGeom>
              <a:avLst/>
              <a:ahLst/>
              <a:cxnLst>
                <a:cxn ang="0">
                  <a:pos x="448114" y="0"/>
                </a:cxn>
                <a:cxn ang="0">
                  <a:pos x="2346501" y="0"/>
                </a:cxn>
                <a:cxn ang="0">
                  <a:pos x="2372412" y="56677"/>
                </a:cxn>
                <a:cxn ang="0">
                  <a:pos x="1988314" y="1496569"/>
                </a:cxn>
                <a:cxn ang="0">
                  <a:pos x="1932681" y="1553246"/>
                </a:cxn>
                <a:cxn ang="0">
                  <a:pos x="33532" y="1553246"/>
                </a:cxn>
                <a:cxn ang="0">
                  <a:pos x="8383" y="1496569"/>
                </a:cxn>
                <a:cxn ang="0">
                  <a:pos x="392481" y="56677"/>
                </a:cxn>
                <a:cxn ang="0">
                  <a:pos x="448114" y="0"/>
                </a:cxn>
              </a:cxnLst>
              <a:rect l="0" t="0" r="0" b="0"/>
              <a:pathLst>
                <a:path w="3124" h="2028">
                  <a:moveTo>
                    <a:pt x="588" y="0"/>
                  </a:moveTo>
                  <a:lnTo>
                    <a:pt x="3079" y="0"/>
                  </a:lnTo>
                  <a:cubicBezTo>
                    <a:pt x="3109" y="0"/>
                    <a:pt x="3124" y="33"/>
                    <a:pt x="3113" y="74"/>
                  </a:cubicBezTo>
                  <a:lnTo>
                    <a:pt x="2609" y="1954"/>
                  </a:lnTo>
                  <a:cubicBezTo>
                    <a:pt x="2598" y="1994"/>
                    <a:pt x="2565" y="2028"/>
                    <a:pt x="2536" y="2028"/>
                  </a:cubicBezTo>
                  <a:lnTo>
                    <a:pt x="44" y="2028"/>
                  </a:lnTo>
                  <a:cubicBezTo>
                    <a:pt x="15" y="2028"/>
                    <a:pt x="0" y="1994"/>
                    <a:pt x="11" y="1954"/>
                  </a:cubicBezTo>
                  <a:lnTo>
                    <a:pt x="515" y="74"/>
                  </a:lnTo>
                  <a:cubicBezTo>
                    <a:pt x="526" y="33"/>
                    <a:pt x="559" y="0"/>
                    <a:pt x="588" y="0"/>
                  </a:cubicBezTo>
                  <a:close/>
                </a:path>
              </a:pathLst>
            </a:custGeom>
            <a:solidFill>
              <a:srgbClr val="004B7D"/>
            </a:solidFill>
            <a:ln w="9525">
              <a:noFill/>
            </a:ln>
          </p:spPr>
          <p:txBody>
            <a:bodyPr/>
            <a:p>
              <a:endParaRPr altLang="en-US" dirty="0" sz="1400" lang="zh-CN">
                <a:ea typeface="微软雅黑" panose="020B0503020204020204" pitchFamily="34" charset="-122"/>
              </a:endParaRPr>
            </a:p>
          </p:txBody>
        </p:sp>
      </p:grpSp>
      <p:sp>
        <p:nvSpPr>
          <p:cNvPr id="1049875" name="Freeform 29"/>
          <p:cNvSpPr/>
          <p:nvPr/>
        </p:nvSpPr>
        <p:spPr>
          <a:xfrm>
            <a:off x="1531888" y="576044"/>
            <a:ext cx="259717" cy="197584"/>
          </a:xfrm>
          <a:custGeom>
            <a:avLst/>
            <a:ahLst/>
            <a:cxnLst>
              <a:cxn ang="0">
                <a:pos x="663631" y="247672"/>
              </a:cxn>
              <a:cxn ang="0">
                <a:pos x="593534" y="318216"/>
              </a:cxn>
              <a:cxn ang="0">
                <a:pos x="406103" y="506078"/>
              </a:cxn>
              <a:cxn ang="0">
                <a:pos x="266671" y="506078"/>
              </a:cxn>
              <a:cxn ang="0">
                <a:pos x="473913" y="297513"/>
              </a:cxn>
              <a:cxn ang="0">
                <a:pos x="0" y="297513"/>
              </a:cxn>
              <a:cxn ang="0">
                <a:pos x="0" y="197830"/>
              </a:cxn>
              <a:cxn ang="0">
                <a:pos x="473913" y="197830"/>
              </a:cxn>
              <a:cxn ang="0">
                <a:pos x="278100" y="0"/>
              </a:cxn>
              <a:cxn ang="0">
                <a:pos x="417531" y="0"/>
              </a:cxn>
              <a:cxn ang="0">
                <a:pos x="593534" y="177127"/>
              </a:cxn>
              <a:cxn ang="0">
                <a:pos x="663631" y="247672"/>
              </a:cxn>
            </a:cxnLst>
            <a:rect l="0" t="0" r="0" b="0"/>
            <a:pathLst>
              <a:path w="871" h="660">
                <a:moveTo>
                  <a:pt x="871" y="323"/>
                </a:moveTo>
                <a:lnTo>
                  <a:pt x="779" y="415"/>
                </a:lnTo>
                <a:lnTo>
                  <a:pt x="533" y="660"/>
                </a:lnTo>
                <a:lnTo>
                  <a:pt x="350" y="660"/>
                </a:lnTo>
                <a:lnTo>
                  <a:pt x="622" y="388"/>
                </a:lnTo>
                <a:lnTo>
                  <a:pt x="0" y="388"/>
                </a:lnTo>
                <a:lnTo>
                  <a:pt x="0" y="258"/>
                </a:lnTo>
                <a:lnTo>
                  <a:pt x="622" y="258"/>
                </a:lnTo>
                <a:lnTo>
                  <a:pt x="365" y="0"/>
                </a:lnTo>
                <a:lnTo>
                  <a:pt x="548" y="0"/>
                </a:lnTo>
                <a:lnTo>
                  <a:pt x="779" y="231"/>
                </a:lnTo>
                <a:lnTo>
                  <a:pt x="871" y="323"/>
                </a:lnTo>
                <a:close/>
              </a:path>
            </a:pathLst>
          </a:custGeom>
          <a:solidFill>
            <a:srgbClr val="FFFFFF"/>
          </a:solidFill>
          <a:ln w="9525">
            <a:noFill/>
          </a:ln>
        </p:spPr>
        <p:txBody>
          <a:bodyPr/>
          <a:p>
            <a:endParaRPr altLang="en-US" dirty="0" sz="1400" lang="zh-CN">
              <a:ea typeface="微软雅黑" panose="020B0503020204020204" pitchFamily="34" charset="-122"/>
            </a:endParaRPr>
          </a:p>
        </p:txBody>
      </p:sp>
      <p:sp>
        <p:nvSpPr>
          <p:cNvPr id="1049876" name="TextBox 23"/>
          <p:cNvSpPr txBox="1"/>
          <p:nvPr/>
        </p:nvSpPr>
        <p:spPr>
          <a:xfrm>
            <a:off x="495546" y="519542"/>
            <a:ext cx="877779" cy="307811"/>
          </a:xfrm>
          <a:prstGeom prst="rect"/>
          <a:noFill/>
          <a:ln>
            <a:noFill/>
          </a:ln>
        </p:spPr>
        <p:txBody>
          <a:bodyPr anchor="ctr" anchorCtr="0" bIns="45713" compatLnSpc="1" lIns="91425" numCol="1" rIns="91425" rtlCol="0" tIns="45713" vert="horz" wrap="square">
            <a:spAutoFit/>
          </a:bodyPr>
          <a:lstStyle>
            <a:lvl1pPr>
              <a:defRPr b="1" sz="2800">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fontAlgn="base" marL="457200">
              <a:spcBef>
                <a:spcPct val="0"/>
              </a:spcBef>
              <a:spcAft>
                <a:spcPct val="0"/>
              </a:spcAft>
              <a:defRPr sz="2400">
                <a:solidFill>
                  <a:schemeClr val="tx2"/>
                </a:solidFill>
                <a:ea typeface="微软雅黑" panose="020B0503020204020204" pitchFamily="34" charset="-122"/>
              </a:defRPr>
            </a:lvl6pPr>
            <a:lvl7pPr fontAlgn="base" marL="914400">
              <a:spcBef>
                <a:spcPct val="0"/>
              </a:spcBef>
              <a:spcAft>
                <a:spcPct val="0"/>
              </a:spcAft>
              <a:defRPr sz="2400">
                <a:solidFill>
                  <a:schemeClr val="tx2"/>
                </a:solidFill>
                <a:ea typeface="微软雅黑" panose="020B0503020204020204" pitchFamily="34" charset="-122"/>
              </a:defRPr>
            </a:lvl7pPr>
            <a:lvl8pPr fontAlgn="base" marL="1371600">
              <a:spcBef>
                <a:spcPct val="0"/>
              </a:spcBef>
              <a:spcAft>
                <a:spcPct val="0"/>
              </a:spcAft>
              <a:defRPr sz="2400">
                <a:solidFill>
                  <a:schemeClr val="tx2"/>
                </a:solidFill>
                <a:ea typeface="微软雅黑" panose="020B0503020204020204" pitchFamily="34" charset="-122"/>
              </a:defRPr>
            </a:lvl8pPr>
            <a:lvl9pPr fontAlgn="base" marL="1828800">
              <a:spcBef>
                <a:spcPct val="0"/>
              </a:spcBef>
              <a:spcAft>
                <a:spcPct val="0"/>
              </a:spcAft>
              <a:defRPr sz="2400">
                <a:solidFill>
                  <a:schemeClr val="tx2"/>
                </a:solidFill>
                <a:ea typeface="微软雅黑" panose="020B0503020204020204" pitchFamily="34" charset="-122"/>
              </a:defRPr>
            </a:lvl9pPr>
          </a:lstStyle>
          <a:p>
            <a:pPr defTabSz="914217"/>
            <a:r>
              <a:rPr altLang="zh-CN" dirty="0" sz="1400" kern="0" lang="en-US">
                <a:solidFill>
                  <a:srgbClr val="FFFFFF"/>
                </a:solidFill>
                <a:latin typeface="微软雅黑" panose="020B0503020204020204" pitchFamily="34" charset="-122"/>
                <a:ea typeface="微软雅黑" panose="020B0503020204020204" pitchFamily="34" charset="-122"/>
              </a:rPr>
              <a:t>LOGO</a:t>
            </a:r>
            <a:endParaRPr altLang="en-US" dirty="0" sz="1400" kern="0" lang="zh-CN">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340" name=""/>
        <p:cNvGrpSpPr/>
        <p:nvPr/>
      </p:nvGrpSpPr>
      <p:grpSpPr>
        <a:xfrm>
          <a:off x="0" y="0"/>
          <a:ext cx="0" cy="0"/>
          <a:chOff x="0" y="0"/>
          <a:chExt cx="0" cy="0"/>
        </a:xfrm>
      </p:grpSpPr>
      <p:sp>
        <p:nvSpPr>
          <p:cNvPr id="1049877" name="Rectangle 3"/>
          <p:cNvSpPr>
            <a:spLocks noChangeArrowheads="1"/>
          </p:cNvSpPr>
          <p:nvPr/>
        </p:nvSpPr>
        <p:spPr bwMode="auto">
          <a:xfrm>
            <a:off x="597306" y="2077936"/>
            <a:ext cx="10997388" cy="2703715"/>
          </a:xfrm>
          <a:prstGeom prst="rect"/>
          <a:noFill/>
          <a:ln>
            <a:noFill/>
          </a:ln>
        </p:spPr>
        <p:txBody>
          <a:bodyPr/>
          <a:lstStyle>
            <a:lvl1pPr eaLnBrk="0" hangingPunct="0" indent="-273050" marL="273050">
              <a:defRPr sz="2400">
                <a:solidFill>
                  <a:schemeClr val="tx1"/>
                </a:solidFill>
                <a:latin typeface="Arial" panose="020B0604020202020204" pitchFamily="34" charset="0"/>
                <a:ea typeface="宋体" panose="02010600030101010101" pitchFamily="2" charset="-122"/>
              </a:defRPr>
            </a:lvl1pPr>
            <a:lvl2pPr eaLnBrk="0" hangingPunct="0" indent="-285750" marL="742950">
              <a:defRPr sz="2400">
                <a:solidFill>
                  <a:schemeClr val="tx1"/>
                </a:solidFill>
                <a:latin typeface="Arial" panose="020B0604020202020204" pitchFamily="34" charset="0"/>
                <a:ea typeface="宋体" panose="02010600030101010101" pitchFamily="2" charset="-122"/>
              </a:defRPr>
            </a:lvl2pPr>
            <a:lvl3pPr eaLnBrk="0" hangingPunct="0" indent="-228600" marL="1143000">
              <a:defRPr sz="2400">
                <a:solidFill>
                  <a:schemeClr val="tx1"/>
                </a:solidFill>
                <a:latin typeface="Arial" panose="020B0604020202020204" pitchFamily="34" charset="0"/>
                <a:ea typeface="宋体" panose="02010600030101010101" pitchFamily="2" charset="-122"/>
              </a:defRPr>
            </a:lvl3pPr>
            <a:lvl4pPr eaLnBrk="0" hangingPunct="0" indent="-228600" marL="1600200">
              <a:defRPr sz="2400">
                <a:solidFill>
                  <a:schemeClr val="tx1"/>
                </a:solidFill>
                <a:latin typeface="Arial" panose="020B0604020202020204" pitchFamily="34" charset="0"/>
                <a:ea typeface="宋体" panose="02010600030101010101" pitchFamily="2" charset="-122"/>
              </a:defRPr>
            </a:lvl4pPr>
            <a:lvl5pPr eaLnBrk="0" hangingPunct="0" indent="-228600" marL="2057400">
              <a:defRPr sz="2400">
                <a:solidFill>
                  <a:schemeClr val="tx1"/>
                </a:solidFill>
                <a:latin typeface="Arial" panose="020B0604020202020204" pitchFamily="34" charset="0"/>
                <a:ea typeface="宋体" panose="02010600030101010101" pitchFamily="2" charset="-122"/>
              </a:defRPr>
            </a:lvl5pPr>
            <a:lvl6pPr eaLnBrk="0" fontAlgn="base" hangingPunct="0" indent="-228600" marL="251460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eaLnBrk="0" fontAlgn="base" hangingPunct="0" indent="-228600" marL="297180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eaLnBrk="0" fontAlgn="base" hangingPunct="0" indent="-228600" marL="342900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eaLnBrk="0" fontAlgn="base" hangingPunct="0" indent="-228600" marL="388620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indent="0" marL="0">
              <a:lnSpc>
                <a:spcPct val="150000"/>
              </a:lnSpc>
            </a:pPr>
            <a:r>
              <a:rPr altLang="zh-CN" dirty="0" lang="en-US">
                <a:latin typeface="+mn-ea"/>
              </a:rPr>
              <a:t>《</a:t>
            </a:r>
            <a:r>
              <a:rPr altLang="en-US" dirty="0" lang="zh-CN">
                <a:latin typeface="+mn-ea"/>
              </a:rPr>
              <a:t>场（厂）内专用机动车辆安全技术监察规程</a:t>
            </a:r>
            <a:r>
              <a:rPr altLang="zh-CN" dirty="0" lang="en-US">
                <a:latin typeface="+mn-ea"/>
              </a:rPr>
              <a:t>》 TSG N0001-2017</a:t>
            </a:r>
          </a:p>
          <a:p>
            <a:pPr eaLnBrk="1" hangingPunct="1" indent="0" marL="0">
              <a:lnSpc>
                <a:spcPct val="150000"/>
              </a:lnSpc>
            </a:pPr>
            <a:endParaRPr altLang="zh-CN" dirty="0" lang="en-US">
              <a:latin typeface="+mn-ea"/>
              <a:ea typeface="+mn-ea"/>
            </a:endParaRPr>
          </a:p>
          <a:p>
            <a:pPr eaLnBrk="1" hangingPunct="1" indent="0" marL="0">
              <a:lnSpc>
                <a:spcPct val="150000"/>
              </a:lnSpc>
            </a:pPr>
            <a:r>
              <a:rPr altLang="en-US" dirty="0" lang="zh-CN">
                <a:latin typeface="黑体" pitchFamily="49" charset="-122"/>
                <a:ea typeface="黑体" pitchFamily="49" charset="-122"/>
              </a:rPr>
              <a:t>无货叉的车辆不属于叉车。叉车使用中，如果将货叉更换为其他属具，该设备的使用安全由使用单位负责。</a:t>
            </a:r>
            <a:endParaRPr altLang="zh-CN" dirty="0" lang="en-US">
              <a:latin typeface="黑体" pitchFamily="49" charset="-122"/>
              <a:ea typeface="黑体" pitchFamily="49" charset="-122"/>
            </a:endParaRPr>
          </a:p>
          <a:p>
            <a:pPr eaLnBrk="1" hangingPunct="1" indent="0" marL="0">
              <a:lnSpc>
                <a:spcPct val="150000"/>
              </a:lnSpc>
            </a:pPr>
            <a:endParaRPr altLang="zh-CN" dirty="0" lang="en-US">
              <a:latin typeface="黑体" pitchFamily="49" charset="-122"/>
              <a:ea typeface="黑体" pitchFamily="49" charset="-122"/>
            </a:endParaRPr>
          </a:p>
          <a:p>
            <a:pPr eaLnBrk="1" hangingPunct="1" indent="0" marL="0">
              <a:lnSpc>
                <a:spcPct val="150000"/>
              </a:lnSpc>
            </a:pPr>
            <a:r>
              <a:rPr altLang="en-US" dirty="0" lang="zh-CN">
                <a:latin typeface="黑体" pitchFamily="49" charset="-122"/>
                <a:ea typeface="黑体" pitchFamily="49" charset="-122"/>
              </a:rPr>
              <a:t>制定安全操作规程，至少包括安全带、转弯减速、下坡减速和超高限速等要求。</a:t>
            </a:r>
            <a:endParaRPr altLang="zh-CN" dirty="0" lang="en-US">
              <a:latin typeface="黑体" pitchFamily="49" charset="-122"/>
              <a:ea typeface="黑体" pitchFamily="49" charset="-122"/>
            </a:endParaRPr>
          </a:p>
          <a:p>
            <a:pPr eaLnBrk="1" hangingPunct="1" indent="0" marL="0">
              <a:lnSpc>
                <a:spcPct val="150000"/>
              </a:lnSpc>
            </a:pPr>
            <a:endParaRPr altLang="zh-CN" dirty="0" lang="en-US">
              <a:latin typeface="黑体" pitchFamily="49" charset="-122"/>
              <a:ea typeface="黑体" pitchFamily="49" charset="-122"/>
            </a:endParaRPr>
          </a:p>
          <a:p>
            <a:pPr eaLnBrk="1" hangingPunct="1" indent="0" marL="0">
              <a:lnSpc>
                <a:spcPct val="150000"/>
              </a:lnSpc>
            </a:pPr>
            <a:endParaRPr altLang="zh-CN" dirty="0" lang="en-US">
              <a:latin typeface="黑体" pitchFamily="49" charset="-122"/>
              <a:ea typeface="黑体" pitchFamily="49" charset="-122"/>
            </a:endParaRPr>
          </a:p>
          <a:p>
            <a:pPr eaLnBrk="1" hangingPunct="1" indent="0" marL="0">
              <a:lnSpc>
                <a:spcPct val="150000"/>
              </a:lnSpc>
            </a:pPr>
            <a:endParaRPr altLang="zh-CN" dirty="0" lang="en-US">
              <a:latin typeface="黑体" pitchFamily="49" charset="-122"/>
              <a:ea typeface="黑体" pitchFamily="49" charset="-122"/>
            </a:endParaRPr>
          </a:p>
          <a:p>
            <a:pPr eaLnBrk="1" hangingPunct="1" indent="0" marL="0">
              <a:lnSpc>
                <a:spcPct val="150000"/>
              </a:lnSpc>
            </a:pPr>
            <a:endParaRPr altLang="zh-CN" dirty="0" lang="en-US">
              <a:latin typeface="黑体" pitchFamily="49" charset="-122"/>
              <a:ea typeface="黑体" pitchFamily="49" charset="-122"/>
            </a:endParaRPr>
          </a:p>
        </p:txBody>
      </p:sp>
      <p:sp>
        <p:nvSpPr>
          <p:cNvPr id="1049878" name="TextBox 23"/>
          <p:cNvSpPr txBox="1"/>
          <p:nvPr/>
        </p:nvSpPr>
        <p:spPr>
          <a:xfrm>
            <a:off x="2241768" y="381294"/>
            <a:ext cx="4881400" cy="523305"/>
          </a:xfrm>
          <a:prstGeom prst="rect"/>
          <a:noFill/>
          <a:ln>
            <a:noFill/>
          </a:ln>
        </p:spPr>
        <p:txBody>
          <a:bodyPr anchor="ctr" anchorCtr="0" bIns="45713" compatLnSpc="1" lIns="91425" numCol="1" rIns="91425" rtlCol="0" tIns="45713" vert="horz" wrap="square">
            <a:spAutoFit/>
          </a:bodyPr>
          <a:lstStyle>
            <a:lvl1pPr>
              <a:defRPr b="1" sz="2800">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fontAlgn="base" marL="457200">
              <a:spcBef>
                <a:spcPct val="0"/>
              </a:spcBef>
              <a:spcAft>
                <a:spcPct val="0"/>
              </a:spcAft>
              <a:defRPr sz="2400">
                <a:solidFill>
                  <a:schemeClr val="tx2"/>
                </a:solidFill>
                <a:ea typeface="微软雅黑" panose="020B0503020204020204" pitchFamily="34" charset="-122"/>
              </a:defRPr>
            </a:lvl6pPr>
            <a:lvl7pPr fontAlgn="base" marL="914400">
              <a:spcBef>
                <a:spcPct val="0"/>
              </a:spcBef>
              <a:spcAft>
                <a:spcPct val="0"/>
              </a:spcAft>
              <a:defRPr sz="2400">
                <a:solidFill>
                  <a:schemeClr val="tx2"/>
                </a:solidFill>
                <a:ea typeface="微软雅黑" panose="020B0503020204020204" pitchFamily="34" charset="-122"/>
              </a:defRPr>
            </a:lvl7pPr>
            <a:lvl8pPr fontAlgn="base" marL="1371600">
              <a:spcBef>
                <a:spcPct val="0"/>
              </a:spcBef>
              <a:spcAft>
                <a:spcPct val="0"/>
              </a:spcAft>
              <a:defRPr sz="2400">
                <a:solidFill>
                  <a:schemeClr val="tx2"/>
                </a:solidFill>
                <a:ea typeface="微软雅黑" panose="020B0503020204020204" pitchFamily="34" charset="-122"/>
              </a:defRPr>
            </a:lvl8pPr>
            <a:lvl9pPr fontAlgn="base" marL="1828800">
              <a:spcBef>
                <a:spcPct val="0"/>
              </a:spcBef>
              <a:spcAft>
                <a:spcPct val="0"/>
              </a:spcAft>
              <a:defRPr sz="2400">
                <a:solidFill>
                  <a:schemeClr val="tx2"/>
                </a:solidFill>
                <a:ea typeface="微软雅黑" panose="020B0503020204020204" pitchFamily="34" charset="-122"/>
              </a:defRPr>
            </a:lvl9pPr>
          </a:lstStyle>
          <a:p>
            <a:pPr defTabSz="914217"/>
            <a:r>
              <a:rPr altLang="en-US" dirty="0" sz="2801" kern="0" lang="zh-CN">
                <a:solidFill>
                  <a:schemeClr val="tx1">
                    <a:lumMod val="65000"/>
                    <a:lumOff val="35000"/>
                  </a:schemeClr>
                </a:solidFill>
                <a:latin typeface="微软雅黑" panose="020B0503020204020204" pitchFamily="34" charset="-122"/>
                <a:ea typeface="微软雅黑" panose="020B0503020204020204" pitchFamily="34" charset="-122"/>
              </a:rPr>
              <a:t>二、特种设备使用管理要求</a:t>
            </a:r>
          </a:p>
        </p:txBody>
      </p:sp>
      <p:grpSp>
        <p:nvGrpSpPr>
          <p:cNvPr id="341" name="组合 4"/>
          <p:cNvGrpSpPr/>
          <p:nvPr/>
        </p:nvGrpSpPr>
        <p:grpSpPr>
          <a:xfrm>
            <a:off x="380038" y="442944"/>
            <a:ext cx="1735402" cy="428158"/>
            <a:chOff x="157476" y="152440"/>
            <a:chExt cx="2474408" cy="847436"/>
          </a:xfrm>
        </p:grpSpPr>
        <p:sp>
          <p:nvSpPr>
            <p:cNvPr id="1049879" name="Freeform 24"/>
            <p:cNvSpPr/>
            <p:nvPr/>
          </p:nvSpPr>
          <p:spPr>
            <a:xfrm>
              <a:off x="1332597" y="152440"/>
              <a:ext cx="1299287" cy="847436"/>
            </a:xfrm>
            <a:custGeom>
              <a:avLst/>
              <a:ahLst/>
              <a:cxnLst>
                <a:cxn ang="0">
                  <a:pos x="448270" y="0"/>
                </a:cxn>
                <a:cxn ang="0">
                  <a:pos x="2349604" y="0"/>
                </a:cxn>
                <a:cxn ang="0">
                  <a:pos x="2374000" y="55145"/>
                </a:cxn>
                <a:cxn ang="0">
                  <a:pos x="1989769" y="1497335"/>
                </a:cxn>
                <a:cxn ang="0">
                  <a:pos x="1934879" y="1553246"/>
                </a:cxn>
                <a:cxn ang="0">
                  <a:pos x="33544" y="1553246"/>
                </a:cxn>
                <a:cxn ang="0">
                  <a:pos x="8386" y="1497335"/>
                </a:cxn>
                <a:cxn ang="0">
                  <a:pos x="393380" y="55145"/>
                </a:cxn>
                <a:cxn ang="0">
                  <a:pos x="448270" y="0"/>
                </a:cxn>
              </a:cxnLst>
              <a:rect l="0" t="0" r="0" b="0"/>
              <a:pathLst>
                <a:path w="3125" h="2028">
                  <a:moveTo>
                    <a:pt x="588" y="0"/>
                  </a:moveTo>
                  <a:lnTo>
                    <a:pt x="3082" y="0"/>
                  </a:lnTo>
                  <a:cubicBezTo>
                    <a:pt x="3110" y="0"/>
                    <a:pt x="3125" y="32"/>
                    <a:pt x="3114" y="72"/>
                  </a:cubicBezTo>
                  <a:lnTo>
                    <a:pt x="2610" y="1955"/>
                  </a:lnTo>
                  <a:cubicBezTo>
                    <a:pt x="2599" y="1995"/>
                    <a:pt x="2567" y="2028"/>
                    <a:pt x="2538" y="2028"/>
                  </a:cubicBezTo>
                  <a:lnTo>
                    <a:pt x="44" y="2028"/>
                  </a:lnTo>
                  <a:cubicBezTo>
                    <a:pt x="15" y="2028"/>
                    <a:pt x="0" y="1995"/>
                    <a:pt x="11" y="1955"/>
                  </a:cubicBezTo>
                  <a:lnTo>
                    <a:pt x="516" y="72"/>
                  </a:lnTo>
                  <a:cubicBezTo>
                    <a:pt x="527" y="32"/>
                    <a:pt x="559" y="0"/>
                    <a:pt x="588" y="0"/>
                  </a:cubicBezTo>
                  <a:close/>
                </a:path>
              </a:pathLst>
            </a:custGeom>
            <a:solidFill>
              <a:srgbClr val="4BAF32"/>
            </a:solidFill>
            <a:ln w="9525">
              <a:noFill/>
            </a:ln>
          </p:spPr>
          <p:txBody>
            <a:bodyPr/>
            <a:p>
              <a:endParaRPr altLang="en-US" dirty="0" sz="1400" lang="zh-CN">
                <a:ea typeface="微软雅黑" panose="020B0503020204020204" pitchFamily="34" charset="-122"/>
              </a:endParaRPr>
            </a:p>
          </p:txBody>
        </p:sp>
        <p:sp>
          <p:nvSpPr>
            <p:cNvPr id="1049880" name="Freeform 22"/>
            <p:cNvSpPr/>
            <p:nvPr/>
          </p:nvSpPr>
          <p:spPr>
            <a:xfrm>
              <a:off x="157476" y="152440"/>
              <a:ext cx="1298421" cy="846571"/>
            </a:xfrm>
            <a:custGeom>
              <a:avLst/>
              <a:ahLst/>
              <a:cxnLst>
                <a:cxn ang="0">
                  <a:pos x="448114" y="0"/>
                </a:cxn>
                <a:cxn ang="0">
                  <a:pos x="2346501" y="0"/>
                </a:cxn>
                <a:cxn ang="0">
                  <a:pos x="2372412" y="56677"/>
                </a:cxn>
                <a:cxn ang="0">
                  <a:pos x="1988314" y="1496569"/>
                </a:cxn>
                <a:cxn ang="0">
                  <a:pos x="1932681" y="1553246"/>
                </a:cxn>
                <a:cxn ang="0">
                  <a:pos x="33532" y="1553246"/>
                </a:cxn>
                <a:cxn ang="0">
                  <a:pos x="8383" y="1496569"/>
                </a:cxn>
                <a:cxn ang="0">
                  <a:pos x="392481" y="56677"/>
                </a:cxn>
                <a:cxn ang="0">
                  <a:pos x="448114" y="0"/>
                </a:cxn>
              </a:cxnLst>
              <a:rect l="0" t="0" r="0" b="0"/>
              <a:pathLst>
                <a:path w="3124" h="2028">
                  <a:moveTo>
                    <a:pt x="588" y="0"/>
                  </a:moveTo>
                  <a:lnTo>
                    <a:pt x="3079" y="0"/>
                  </a:lnTo>
                  <a:cubicBezTo>
                    <a:pt x="3109" y="0"/>
                    <a:pt x="3124" y="33"/>
                    <a:pt x="3113" y="74"/>
                  </a:cubicBezTo>
                  <a:lnTo>
                    <a:pt x="2609" y="1954"/>
                  </a:lnTo>
                  <a:cubicBezTo>
                    <a:pt x="2598" y="1994"/>
                    <a:pt x="2565" y="2028"/>
                    <a:pt x="2536" y="2028"/>
                  </a:cubicBezTo>
                  <a:lnTo>
                    <a:pt x="44" y="2028"/>
                  </a:lnTo>
                  <a:cubicBezTo>
                    <a:pt x="15" y="2028"/>
                    <a:pt x="0" y="1994"/>
                    <a:pt x="11" y="1954"/>
                  </a:cubicBezTo>
                  <a:lnTo>
                    <a:pt x="515" y="74"/>
                  </a:lnTo>
                  <a:cubicBezTo>
                    <a:pt x="526" y="33"/>
                    <a:pt x="559" y="0"/>
                    <a:pt x="588" y="0"/>
                  </a:cubicBezTo>
                  <a:close/>
                </a:path>
              </a:pathLst>
            </a:custGeom>
            <a:solidFill>
              <a:srgbClr val="004B7D"/>
            </a:solidFill>
            <a:ln w="9525">
              <a:noFill/>
            </a:ln>
          </p:spPr>
          <p:txBody>
            <a:bodyPr/>
            <a:p>
              <a:endParaRPr altLang="en-US" dirty="0" sz="1400" lang="zh-CN">
                <a:ea typeface="微软雅黑" panose="020B0503020204020204" pitchFamily="34" charset="-122"/>
              </a:endParaRPr>
            </a:p>
          </p:txBody>
        </p:sp>
      </p:grpSp>
      <p:sp>
        <p:nvSpPr>
          <p:cNvPr id="1049881" name="Freeform 29"/>
          <p:cNvSpPr/>
          <p:nvPr/>
        </p:nvSpPr>
        <p:spPr>
          <a:xfrm>
            <a:off x="1531888" y="576044"/>
            <a:ext cx="259717" cy="197584"/>
          </a:xfrm>
          <a:custGeom>
            <a:avLst/>
            <a:ahLst/>
            <a:cxnLst>
              <a:cxn ang="0">
                <a:pos x="663631" y="247672"/>
              </a:cxn>
              <a:cxn ang="0">
                <a:pos x="593534" y="318216"/>
              </a:cxn>
              <a:cxn ang="0">
                <a:pos x="406103" y="506078"/>
              </a:cxn>
              <a:cxn ang="0">
                <a:pos x="266671" y="506078"/>
              </a:cxn>
              <a:cxn ang="0">
                <a:pos x="473913" y="297513"/>
              </a:cxn>
              <a:cxn ang="0">
                <a:pos x="0" y="297513"/>
              </a:cxn>
              <a:cxn ang="0">
                <a:pos x="0" y="197830"/>
              </a:cxn>
              <a:cxn ang="0">
                <a:pos x="473913" y="197830"/>
              </a:cxn>
              <a:cxn ang="0">
                <a:pos x="278100" y="0"/>
              </a:cxn>
              <a:cxn ang="0">
                <a:pos x="417531" y="0"/>
              </a:cxn>
              <a:cxn ang="0">
                <a:pos x="593534" y="177127"/>
              </a:cxn>
              <a:cxn ang="0">
                <a:pos x="663631" y="247672"/>
              </a:cxn>
            </a:cxnLst>
            <a:rect l="0" t="0" r="0" b="0"/>
            <a:pathLst>
              <a:path w="871" h="660">
                <a:moveTo>
                  <a:pt x="871" y="323"/>
                </a:moveTo>
                <a:lnTo>
                  <a:pt x="779" y="415"/>
                </a:lnTo>
                <a:lnTo>
                  <a:pt x="533" y="660"/>
                </a:lnTo>
                <a:lnTo>
                  <a:pt x="350" y="660"/>
                </a:lnTo>
                <a:lnTo>
                  <a:pt x="622" y="388"/>
                </a:lnTo>
                <a:lnTo>
                  <a:pt x="0" y="388"/>
                </a:lnTo>
                <a:lnTo>
                  <a:pt x="0" y="258"/>
                </a:lnTo>
                <a:lnTo>
                  <a:pt x="622" y="258"/>
                </a:lnTo>
                <a:lnTo>
                  <a:pt x="365" y="0"/>
                </a:lnTo>
                <a:lnTo>
                  <a:pt x="548" y="0"/>
                </a:lnTo>
                <a:lnTo>
                  <a:pt x="779" y="231"/>
                </a:lnTo>
                <a:lnTo>
                  <a:pt x="871" y="323"/>
                </a:lnTo>
                <a:close/>
              </a:path>
            </a:pathLst>
          </a:custGeom>
          <a:solidFill>
            <a:srgbClr val="FFFFFF"/>
          </a:solidFill>
          <a:ln w="9525">
            <a:noFill/>
          </a:ln>
        </p:spPr>
        <p:txBody>
          <a:bodyPr/>
          <a:p>
            <a:endParaRPr altLang="en-US" dirty="0" sz="1400" lang="zh-CN">
              <a:ea typeface="微软雅黑" panose="020B0503020204020204" pitchFamily="34" charset="-122"/>
            </a:endParaRPr>
          </a:p>
        </p:txBody>
      </p:sp>
      <p:sp>
        <p:nvSpPr>
          <p:cNvPr id="1049882" name="TextBox 23"/>
          <p:cNvSpPr txBox="1"/>
          <p:nvPr/>
        </p:nvSpPr>
        <p:spPr>
          <a:xfrm>
            <a:off x="495546" y="519542"/>
            <a:ext cx="877779" cy="307811"/>
          </a:xfrm>
          <a:prstGeom prst="rect"/>
          <a:noFill/>
          <a:ln>
            <a:noFill/>
          </a:ln>
        </p:spPr>
        <p:txBody>
          <a:bodyPr anchor="ctr" anchorCtr="0" bIns="45713" compatLnSpc="1" lIns="91425" numCol="1" rIns="91425" rtlCol="0" tIns="45713" vert="horz" wrap="square">
            <a:spAutoFit/>
          </a:bodyPr>
          <a:lstStyle>
            <a:lvl1pPr>
              <a:defRPr b="1" sz="2800">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fontAlgn="base" marL="457200">
              <a:spcBef>
                <a:spcPct val="0"/>
              </a:spcBef>
              <a:spcAft>
                <a:spcPct val="0"/>
              </a:spcAft>
              <a:defRPr sz="2400">
                <a:solidFill>
                  <a:schemeClr val="tx2"/>
                </a:solidFill>
                <a:ea typeface="微软雅黑" panose="020B0503020204020204" pitchFamily="34" charset="-122"/>
              </a:defRPr>
            </a:lvl6pPr>
            <a:lvl7pPr fontAlgn="base" marL="914400">
              <a:spcBef>
                <a:spcPct val="0"/>
              </a:spcBef>
              <a:spcAft>
                <a:spcPct val="0"/>
              </a:spcAft>
              <a:defRPr sz="2400">
                <a:solidFill>
                  <a:schemeClr val="tx2"/>
                </a:solidFill>
                <a:ea typeface="微软雅黑" panose="020B0503020204020204" pitchFamily="34" charset="-122"/>
              </a:defRPr>
            </a:lvl7pPr>
            <a:lvl8pPr fontAlgn="base" marL="1371600">
              <a:spcBef>
                <a:spcPct val="0"/>
              </a:spcBef>
              <a:spcAft>
                <a:spcPct val="0"/>
              </a:spcAft>
              <a:defRPr sz="2400">
                <a:solidFill>
                  <a:schemeClr val="tx2"/>
                </a:solidFill>
                <a:ea typeface="微软雅黑" panose="020B0503020204020204" pitchFamily="34" charset="-122"/>
              </a:defRPr>
            </a:lvl8pPr>
            <a:lvl9pPr fontAlgn="base" marL="1828800">
              <a:spcBef>
                <a:spcPct val="0"/>
              </a:spcBef>
              <a:spcAft>
                <a:spcPct val="0"/>
              </a:spcAft>
              <a:defRPr sz="2400">
                <a:solidFill>
                  <a:schemeClr val="tx2"/>
                </a:solidFill>
                <a:ea typeface="微软雅黑" panose="020B0503020204020204" pitchFamily="34" charset="-122"/>
              </a:defRPr>
            </a:lvl9pPr>
          </a:lstStyle>
          <a:p>
            <a:pPr defTabSz="914217"/>
            <a:r>
              <a:rPr altLang="zh-CN" dirty="0" sz="1400" kern="0" lang="en-US">
                <a:solidFill>
                  <a:srgbClr val="FFFFFF"/>
                </a:solidFill>
                <a:latin typeface="微软雅黑" panose="020B0503020204020204" pitchFamily="34" charset="-122"/>
                <a:ea typeface="微软雅黑" panose="020B0503020204020204" pitchFamily="34" charset="-122"/>
              </a:rPr>
              <a:t>LOGO</a:t>
            </a:r>
            <a:endParaRPr altLang="en-US" dirty="0" sz="1400" kern="0" lang="zh-CN">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342" name=""/>
        <p:cNvGrpSpPr/>
        <p:nvPr/>
      </p:nvGrpSpPr>
      <p:grpSpPr>
        <a:xfrm>
          <a:off x="0" y="0"/>
          <a:ext cx="0" cy="0"/>
          <a:chOff x="0" y="0"/>
          <a:chExt cx="0" cy="0"/>
        </a:xfrm>
      </p:grpSpPr>
      <p:sp>
        <p:nvSpPr>
          <p:cNvPr id="1049883" name="Rectangle 3"/>
          <p:cNvSpPr>
            <a:spLocks noChangeArrowheads="1"/>
          </p:cNvSpPr>
          <p:nvPr/>
        </p:nvSpPr>
        <p:spPr bwMode="auto">
          <a:xfrm>
            <a:off x="848835" y="1989634"/>
            <a:ext cx="10794956" cy="3184732"/>
          </a:xfrm>
          <a:prstGeom prst="rect"/>
          <a:noFill/>
          <a:ln>
            <a:noFill/>
          </a:ln>
        </p:spPr>
        <p:txBody>
          <a:bodyPr/>
          <a:lstStyle>
            <a:lvl1pPr eaLnBrk="0" hangingPunct="0" indent="-273050" marL="273050">
              <a:defRPr sz="2400">
                <a:solidFill>
                  <a:schemeClr val="tx1"/>
                </a:solidFill>
                <a:latin typeface="Arial" panose="020B0604020202020204" pitchFamily="34" charset="0"/>
                <a:ea typeface="宋体" panose="02010600030101010101" pitchFamily="2" charset="-122"/>
              </a:defRPr>
            </a:lvl1pPr>
            <a:lvl2pPr eaLnBrk="0" hangingPunct="0" indent="-285750" marL="742950">
              <a:defRPr sz="2400">
                <a:solidFill>
                  <a:schemeClr val="tx1"/>
                </a:solidFill>
                <a:latin typeface="Arial" panose="020B0604020202020204" pitchFamily="34" charset="0"/>
                <a:ea typeface="宋体" panose="02010600030101010101" pitchFamily="2" charset="-122"/>
              </a:defRPr>
            </a:lvl2pPr>
            <a:lvl3pPr eaLnBrk="0" hangingPunct="0" indent="-228600" marL="1143000">
              <a:defRPr sz="2400">
                <a:solidFill>
                  <a:schemeClr val="tx1"/>
                </a:solidFill>
                <a:latin typeface="Arial" panose="020B0604020202020204" pitchFamily="34" charset="0"/>
                <a:ea typeface="宋体" panose="02010600030101010101" pitchFamily="2" charset="-122"/>
              </a:defRPr>
            </a:lvl3pPr>
            <a:lvl4pPr eaLnBrk="0" hangingPunct="0" indent="-228600" marL="1600200">
              <a:defRPr sz="2400">
                <a:solidFill>
                  <a:schemeClr val="tx1"/>
                </a:solidFill>
                <a:latin typeface="Arial" panose="020B0604020202020204" pitchFamily="34" charset="0"/>
                <a:ea typeface="宋体" panose="02010600030101010101" pitchFamily="2" charset="-122"/>
              </a:defRPr>
            </a:lvl4pPr>
            <a:lvl5pPr eaLnBrk="0" hangingPunct="0" indent="-228600" marL="2057400">
              <a:defRPr sz="2400">
                <a:solidFill>
                  <a:schemeClr val="tx1"/>
                </a:solidFill>
                <a:latin typeface="Arial" panose="020B0604020202020204" pitchFamily="34" charset="0"/>
                <a:ea typeface="宋体" panose="02010600030101010101" pitchFamily="2" charset="-122"/>
              </a:defRPr>
            </a:lvl5pPr>
            <a:lvl6pPr eaLnBrk="0" fontAlgn="base" hangingPunct="0" indent="-228600" marL="251460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eaLnBrk="0" fontAlgn="base" hangingPunct="0" indent="-228600" marL="297180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eaLnBrk="0" fontAlgn="base" hangingPunct="0" indent="-228600" marL="342900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eaLnBrk="0" fontAlgn="base" hangingPunct="0" indent="-228600" marL="388620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indent="-285807" marL="285807">
              <a:lnSpc>
                <a:spcPct val="150000"/>
              </a:lnSpc>
              <a:buFont typeface="Arial" pitchFamily="34" charset="0"/>
              <a:buChar char="•"/>
            </a:pPr>
            <a:r>
              <a:rPr altLang="en-US" dirty="0" lang="zh-CN">
                <a:latin typeface="+mn-ea"/>
              </a:rPr>
              <a:t>特种设备需要停止使用的，使用单位应自行封存停用设备，并到</a:t>
            </a:r>
            <a:r>
              <a:rPr altLang="zh-CN" dirty="0" lang="zh-CN">
                <a:latin typeface="+mn-ea"/>
              </a:rPr>
              <a:t>特种设备登记机关办理备案手续</a:t>
            </a:r>
            <a:r>
              <a:rPr altLang="en-US" dirty="0" lang="zh-CN">
                <a:latin typeface="+mn-ea"/>
              </a:rPr>
              <a:t>。</a:t>
            </a:r>
            <a:endParaRPr altLang="zh-CN" dirty="0" lang="en-US">
              <a:latin typeface="+mn-ea"/>
            </a:endParaRPr>
          </a:p>
          <a:p>
            <a:pPr eaLnBrk="1" hangingPunct="1" indent="-285807" marL="285807">
              <a:lnSpc>
                <a:spcPct val="150000"/>
              </a:lnSpc>
              <a:buFont typeface="Arial" pitchFamily="34" charset="0"/>
              <a:buChar char="•"/>
            </a:pPr>
            <a:endParaRPr altLang="zh-CN" dirty="0" lang="en-US">
              <a:latin typeface="+mn-ea"/>
            </a:endParaRPr>
          </a:p>
          <a:p>
            <a:pPr eaLnBrk="1" hangingPunct="1" indent="-285807" marL="285807">
              <a:lnSpc>
                <a:spcPct val="150000"/>
              </a:lnSpc>
              <a:buFont typeface="Arial" pitchFamily="34" charset="0"/>
              <a:buChar char="•"/>
            </a:pPr>
            <a:r>
              <a:rPr altLang="en-US" dirty="0" lang="zh-CN">
                <a:latin typeface="+mn-ea"/>
              </a:rPr>
              <a:t>未办停用手续，仍要定期检验。</a:t>
            </a:r>
            <a:endParaRPr altLang="zh-CN" dirty="0" lang="en-US">
              <a:latin typeface="+mn-ea"/>
            </a:endParaRPr>
          </a:p>
          <a:p>
            <a:pPr eaLnBrk="1" hangingPunct="1" indent="-285807" marL="285807">
              <a:lnSpc>
                <a:spcPct val="150000"/>
              </a:lnSpc>
              <a:buFont typeface="Arial" pitchFamily="34" charset="0"/>
              <a:buChar char="•"/>
            </a:pPr>
            <a:endParaRPr altLang="zh-CN" dirty="0" lang="en-US">
              <a:latin typeface="+mn-ea"/>
            </a:endParaRPr>
          </a:p>
          <a:p>
            <a:pPr eaLnBrk="1" hangingPunct="1" indent="-285807" marL="285807">
              <a:lnSpc>
                <a:spcPct val="150000"/>
              </a:lnSpc>
              <a:buFont typeface="Arial" pitchFamily="34" charset="0"/>
              <a:buChar char="•"/>
            </a:pPr>
            <a:r>
              <a:rPr altLang="zh-CN" dirty="0" lang="zh-CN">
                <a:latin typeface="+mn-ea"/>
              </a:rPr>
              <a:t>停用的特种设备需重新启用的，应向特种设备登记机关申请特种设备启用，领回原使用登记证</a:t>
            </a:r>
            <a:r>
              <a:rPr altLang="en-US" dirty="0" lang="zh-CN">
                <a:latin typeface="+mn-ea"/>
              </a:rPr>
              <a:t>。</a:t>
            </a:r>
            <a:r>
              <a:rPr altLang="zh-CN" dirty="0" lang="zh-CN">
                <a:latin typeface="+mn-ea"/>
              </a:rPr>
              <a:t>重新启用前需定期检验的，经检验合格后方可使用。</a:t>
            </a:r>
            <a:endParaRPr altLang="en-US" dirty="0" lang="zh-CN">
              <a:latin typeface="+mn-ea"/>
            </a:endParaRPr>
          </a:p>
        </p:txBody>
      </p:sp>
      <p:sp>
        <p:nvSpPr>
          <p:cNvPr id="1049884" name="TextBox 23"/>
          <p:cNvSpPr txBox="1"/>
          <p:nvPr/>
        </p:nvSpPr>
        <p:spPr>
          <a:xfrm>
            <a:off x="2241768" y="381294"/>
            <a:ext cx="4881400" cy="523305"/>
          </a:xfrm>
          <a:prstGeom prst="rect"/>
          <a:noFill/>
          <a:ln>
            <a:noFill/>
          </a:ln>
        </p:spPr>
        <p:txBody>
          <a:bodyPr anchor="ctr" anchorCtr="0" bIns="45713" compatLnSpc="1" lIns="91425" numCol="1" rIns="91425" rtlCol="0" tIns="45713" vert="horz" wrap="square">
            <a:spAutoFit/>
          </a:bodyPr>
          <a:lstStyle>
            <a:lvl1pPr>
              <a:defRPr b="1" sz="2800">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fontAlgn="base" marL="457200">
              <a:spcBef>
                <a:spcPct val="0"/>
              </a:spcBef>
              <a:spcAft>
                <a:spcPct val="0"/>
              </a:spcAft>
              <a:defRPr sz="2400">
                <a:solidFill>
                  <a:schemeClr val="tx2"/>
                </a:solidFill>
                <a:ea typeface="微软雅黑" panose="020B0503020204020204" pitchFamily="34" charset="-122"/>
              </a:defRPr>
            </a:lvl6pPr>
            <a:lvl7pPr fontAlgn="base" marL="914400">
              <a:spcBef>
                <a:spcPct val="0"/>
              </a:spcBef>
              <a:spcAft>
                <a:spcPct val="0"/>
              </a:spcAft>
              <a:defRPr sz="2400">
                <a:solidFill>
                  <a:schemeClr val="tx2"/>
                </a:solidFill>
                <a:ea typeface="微软雅黑" panose="020B0503020204020204" pitchFamily="34" charset="-122"/>
              </a:defRPr>
            </a:lvl7pPr>
            <a:lvl8pPr fontAlgn="base" marL="1371600">
              <a:spcBef>
                <a:spcPct val="0"/>
              </a:spcBef>
              <a:spcAft>
                <a:spcPct val="0"/>
              </a:spcAft>
              <a:defRPr sz="2400">
                <a:solidFill>
                  <a:schemeClr val="tx2"/>
                </a:solidFill>
                <a:ea typeface="微软雅黑" panose="020B0503020204020204" pitchFamily="34" charset="-122"/>
              </a:defRPr>
            </a:lvl8pPr>
            <a:lvl9pPr fontAlgn="base" marL="1828800">
              <a:spcBef>
                <a:spcPct val="0"/>
              </a:spcBef>
              <a:spcAft>
                <a:spcPct val="0"/>
              </a:spcAft>
              <a:defRPr sz="2400">
                <a:solidFill>
                  <a:schemeClr val="tx2"/>
                </a:solidFill>
                <a:ea typeface="微软雅黑" panose="020B0503020204020204" pitchFamily="34" charset="-122"/>
              </a:defRPr>
            </a:lvl9pPr>
          </a:lstStyle>
          <a:p>
            <a:pPr defTabSz="914217"/>
            <a:r>
              <a:rPr altLang="en-US" dirty="0" sz="2801" kern="0" lang="zh-CN">
                <a:solidFill>
                  <a:schemeClr val="tx1">
                    <a:lumMod val="65000"/>
                    <a:lumOff val="35000"/>
                  </a:schemeClr>
                </a:solidFill>
                <a:latin typeface="微软雅黑" panose="020B0503020204020204" pitchFamily="34" charset="-122"/>
                <a:ea typeface="微软雅黑" panose="020B0503020204020204" pitchFamily="34" charset="-122"/>
              </a:rPr>
              <a:t>二、特种设备使用管理要求</a:t>
            </a:r>
          </a:p>
        </p:txBody>
      </p:sp>
      <p:grpSp>
        <p:nvGrpSpPr>
          <p:cNvPr id="343" name="组合 4"/>
          <p:cNvGrpSpPr/>
          <p:nvPr/>
        </p:nvGrpSpPr>
        <p:grpSpPr>
          <a:xfrm>
            <a:off x="380038" y="442944"/>
            <a:ext cx="1735402" cy="428158"/>
            <a:chOff x="157476" y="152440"/>
            <a:chExt cx="2474408" cy="847436"/>
          </a:xfrm>
        </p:grpSpPr>
        <p:sp>
          <p:nvSpPr>
            <p:cNvPr id="1049885" name="Freeform 24"/>
            <p:cNvSpPr/>
            <p:nvPr/>
          </p:nvSpPr>
          <p:spPr>
            <a:xfrm>
              <a:off x="1332597" y="152440"/>
              <a:ext cx="1299287" cy="847436"/>
            </a:xfrm>
            <a:custGeom>
              <a:avLst/>
              <a:ahLst/>
              <a:cxnLst>
                <a:cxn ang="0">
                  <a:pos x="448270" y="0"/>
                </a:cxn>
                <a:cxn ang="0">
                  <a:pos x="2349604" y="0"/>
                </a:cxn>
                <a:cxn ang="0">
                  <a:pos x="2374000" y="55145"/>
                </a:cxn>
                <a:cxn ang="0">
                  <a:pos x="1989769" y="1497335"/>
                </a:cxn>
                <a:cxn ang="0">
                  <a:pos x="1934879" y="1553246"/>
                </a:cxn>
                <a:cxn ang="0">
                  <a:pos x="33544" y="1553246"/>
                </a:cxn>
                <a:cxn ang="0">
                  <a:pos x="8386" y="1497335"/>
                </a:cxn>
                <a:cxn ang="0">
                  <a:pos x="393380" y="55145"/>
                </a:cxn>
                <a:cxn ang="0">
                  <a:pos x="448270" y="0"/>
                </a:cxn>
              </a:cxnLst>
              <a:rect l="0" t="0" r="0" b="0"/>
              <a:pathLst>
                <a:path w="3125" h="2028">
                  <a:moveTo>
                    <a:pt x="588" y="0"/>
                  </a:moveTo>
                  <a:lnTo>
                    <a:pt x="3082" y="0"/>
                  </a:lnTo>
                  <a:cubicBezTo>
                    <a:pt x="3110" y="0"/>
                    <a:pt x="3125" y="32"/>
                    <a:pt x="3114" y="72"/>
                  </a:cubicBezTo>
                  <a:lnTo>
                    <a:pt x="2610" y="1955"/>
                  </a:lnTo>
                  <a:cubicBezTo>
                    <a:pt x="2599" y="1995"/>
                    <a:pt x="2567" y="2028"/>
                    <a:pt x="2538" y="2028"/>
                  </a:cubicBezTo>
                  <a:lnTo>
                    <a:pt x="44" y="2028"/>
                  </a:lnTo>
                  <a:cubicBezTo>
                    <a:pt x="15" y="2028"/>
                    <a:pt x="0" y="1995"/>
                    <a:pt x="11" y="1955"/>
                  </a:cubicBezTo>
                  <a:lnTo>
                    <a:pt x="516" y="72"/>
                  </a:lnTo>
                  <a:cubicBezTo>
                    <a:pt x="527" y="32"/>
                    <a:pt x="559" y="0"/>
                    <a:pt x="588" y="0"/>
                  </a:cubicBezTo>
                  <a:close/>
                </a:path>
              </a:pathLst>
            </a:custGeom>
            <a:solidFill>
              <a:srgbClr val="4BAF32"/>
            </a:solidFill>
            <a:ln w="9525">
              <a:noFill/>
            </a:ln>
          </p:spPr>
          <p:txBody>
            <a:bodyPr/>
            <a:p>
              <a:endParaRPr altLang="en-US" dirty="0" sz="1400" lang="zh-CN">
                <a:ea typeface="微软雅黑" panose="020B0503020204020204" pitchFamily="34" charset="-122"/>
              </a:endParaRPr>
            </a:p>
          </p:txBody>
        </p:sp>
        <p:sp>
          <p:nvSpPr>
            <p:cNvPr id="1049886" name="Freeform 22"/>
            <p:cNvSpPr/>
            <p:nvPr/>
          </p:nvSpPr>
          <p:spPr>
            <a:xfrm>
              <a:off x="157476" y="152440"/>
              <a:ext cx="1298421" cy="846571"/>
            </a:xfrm>
            <a:custGeom>
              <a:avLst/>
              <a:ahLst/>
              <a:cxnLst>
                <a:cxn ang="0">
                  <a:pos x="448114" y="0"/>
                </a:cxn>
                <a:cxn ang="0">
                  <a:pos x="2346501" y="0"/>
                </a:cxn>
                <a:cxn ang="0">
                  <a:pos x="2372412" y="56677"/>
                </a:cxn>
                <a:cxn ang="0">
                  <a:pos x="1988314" y="1496569"/>
                </a:cxn>
                <a:cxn ang="0">
                  <a:pos x="1932681" y="1553246"/>
                </a:cxn>
                <a:cxn ang="0">
                  <a:pos x="33532" y="1553246"/>
                </a:cxn>
                <a:cxn ang="0">
                  <a:pos x="8383" y="1496569"/>
                </a:cxn>
                <a:cxn ang="0">
                  <a:pos x="392481" y="56677"/>
                </a:cxn>
                <a:cxn ang="0">
                  <a:pos x="448114" y="0"/>
                </a:cxn>
              </a:cxnLst>
              <a:rect l="0" t="0" r="0" b="0"/>
              <a:pathLst>
                <a:path w="3124" h="2028">
                  <a:moveTo>
                    <a:pt x="588" y="0"/>
                  </a:moveTo>
                  <a:lnTo>
                    <a:pt x="3079" y="0"/>
                  </a:lnTo>
                  <a:cubicBezTo>
                    <a:pt x="3109" y="0"/>
                    <a:pt x="3124" y="33"/>
                    <a:pt x="3113" y="74"/>
                  </a:cubicBezTo>
                  <a:lnTo>
                    <a:pt x="2609" y="1954"/>
                  </a:lnTo>
                  <a:cubicBezTo>
                    <a:pt x="2598" y="1994"/>
                    <a:pt x="2565" y="2028"/>
                    <a:pt x="2536" y="2028"/>
                  </a:cubicBezTo>
                  <a:lnTo>
                    <a:pt x="44" y="2028"/>
                  </a:lnTo>
                  <a:cubicBezTo>
                    <a:pt x="15" y="2028"/>
                    <a:pt x="0" y="1994"/>
                    <a:pt x="11" y="1954"/>
                  </a:cubicBezTo>
                  <a:lnTo>
                    <a:pt x="515" y="74"/>
                  </a:lnTo>
                  <a:cubicBezTo>
                    <a:pt x="526" y="33"/>
                    <a:pt x="559" y="0"/>
                    <a:pt x="588" y="0"/>
                  </a:cubicBezTo>
                  <a:close/>
                </a:path>
              </a:pathLst>
            </a:custGeom>
            <a:solidFill>
              <a:srgbClr val="004B7D"/>
            </a:solidFill>
            <a:ln w="9525">
              <a:noFill/>
            </a:ln>
          </p:spPr>
          <p:txBody>
            <a:bodyPr/>
            <a:p>
              <a:endParaRPr altLang="en-US" dirty="0" sz="1400" lang="zh-CN">
                <a:ea typeface="微软雅黑" panose="020B0503020204020204" pitchFamily="34" charset="-122"/>
              </a:endParaRPr>
            </a:p>
          </p:txBody>
        </p:sp>
      </p:grpSp>
      <p:sp>
        <p:nvSpPr>
          <p:cNvPr id="1049887" name="Freeform 29"/>
          <p:cNvSpPr/>
          <p:nvPr/>
        </p:nvSpPr>
        <p:spPr>
          <a:xfrm>
            <a:off x="1531888" y="576044"/>
            <a:ext cx="259717" cy="197584"/>
          </a:xfrm>
          <a:custGeom>
            <a:avLst/>
            <a:ahLst/>
            <a:cxnLst>
              <a:cxn ang="0">
                <a:pos x="663631" y="247672"/>
              </a:cxn>
              <a:cxn ang="0">
                <a:pos x="593534" y="318216"/>
              </a:cxn>
              <a:cxn ang="0">
                <a:pos x="406103" y="506078"/>
              </a:cxn>
              <a:cxn ang="0">
                <a:pos x="266671" y="506078"/>
              </a:cxn>
              <a:cxn ang="0">
                <a:pos x="473913" y="297513"/>
              </a:cxn>
              <a:cxn ang="0">
                <a:pos x="0" y="297513"/>
              </a:cxn>
              <a:cxn ang="0">
                <a:pos x="0" y="197830"/>
              </a:cxn>
              <a:cxn ang="0">
                <a:pos x="473913" y="197830"/>
              </a:cxn>
              <a:cxn ang="0">
                <a:pos x="278100" y="0"/>
              </a:cxn>
              <a:cxn ang="0">
                <a:pos x="417531" y="0"/>
              </a:cxn>
              <a:cxn ang="0">
                <a:pos x="593534" y="177127"/>
              </a:cxn>
              <a:cxn ang="0">
                <a:pos x="663631" y="247672"/>
              </a:cxn>
            </a:cxnLst>
            <a:rect l="0" t="0" r="0" b="0"/>
            <a:pathLst>
              <a:path w="871" h="660">
                <a:moveTo>
                  <a:pt x="871" y="323"/>
                </a:moveTo>
                <a:lnTo>
                  <a:pt x="779" y="415"/>
                </a:lnTo>
                <a:lnTo>
                  <a:pt x="533" y="660"/>
                </a:lnTo>
                <a:lnTo>
                  <a:pt x="350" y="660"/>
                </a:lnTo>
                <a:lnTo>
                  <a:pt x="622" y="388"/>
                </a:lnTo>
                <a:lnTo>
                  <a:pt x="0" y="388"/>
                </a:lnTo>
                <a:lnTo>
                  <a:pt x="0" y="258"/>
                </a:lnTo>
                <a:lnTo>
                  <a:pt x="622" y="258"/>
                </a:lnTo>
                <a:lnTo>
                  <a:pt x="365" y="0"/>
                </a:lnTo>
                <a:lnTo>
                  <a:pt x="548" y="0"/>
                </a:lnTo>
                <a:lnTo>
                  <a:pt x="779" y="231"/>
                </a:lnTo>
                <a:lnTo>
                  <a:pt x="871" y="323"/>
                </a:lnTo>
                <a:close/>
              </a:path>
            </a:pathLst>
          </a:custGeom>
          <a:solidFill>
            <a:srgbClr val="FFFFFF"/>
          </a:solidFill>
          <a:ln w="9525">
            <a:noFill/>
          </a:ln>
        </p:spPr>
        <p:txBody>
          <a:bodyPr/>
          <a:p>
            <a:endParaRPr altLang="en-US" dirty="0" sz="1400" lang="zh-CN">
              <a:ea typeface="微软雅黑" panose="020B0503020204020204" pitchFamily="34" charset="-122"/>
            </a:endParaRPr>
          </a:p>
        </p:txBody>
      </p:sp>
      <p:sp>
        <p:nvSpPr>
          <p:cNvPr id="1049888" name="TextBox 23"/>
          <p:cNvSpPr txBox="1"/>
          <p:nvPr/>
        </p:nvSpPr>
        <p:spPr>
          <a:xfrm>
            <a:off x="495546" y="519542"/>
            <a:ext cx="877779" cy="307811"/>
          </a:xfrm>
          <a:prstGeom prst="rect"/>
          <a:noFill/>
          <a:ln>
            <a:noFill/>
          </a:ln>
        </p:spPr>
        <p:txBody>
          <a:bodyPr anchor="ctr" anchorCtr="0" bIns="45713" compatLnSpc="1" lIns="91425" numCol="1" rIns="91425" rtlCol="0" tIns="45713" vert="horz" wrap="square">
            <a:spAutoFit/>
          </a:bodyPr>
          <a:lstStyle>
            <a:lvl1pPr>
              <a:defRPr b="1" sz="2800">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fontAlgn="base" marL="457200">
              <a:spcBef>
                <a:spcPct val="0"/>
              </a:spcBef>
              <a:spcAft>
                <a:spcPct val="0"/>
              </a:spcAft>
              <a:defRPr sz="2400">
                <a:solidFill>
                  <a:schemeClr val="tx2"/>
                </a:solidFill>
                <a:ea typeface="微软雅黑" panose="020B0503020204020204" pitchFamily="34" charset="-122"/>
              </a:defRPr>
            </a:lvl6pPr>
            <a:lvl7pPr fontAlgn="base" marL="914400">
              <a:spcBef>
                <a:spcPct val="0"/>
              </a:spcBef>
              <a:spcAft>
                <a:spcPct val="0"/>
              </a:spcAft>
              <a:defRPr sz="2400">
                <a:solidFill>
                  <a:schemeClr val="tx2"/>
                </a:solidFill>
                <a:ea typeface="微软雅黑" panose="020B0503020204020204" pitchFamily="34" charset="-122"/>
              </a:defRPr>
            </a:lvl7pPr>
            <a:lvl8pPr fontAlgn="base" marL="1371600">
              <a:spcBef>
                <a:spcPct val="0"/>
              </a:spcBef>
              <a:spcAft>
                <a:spcPct val="0"/>
              </a:spcAft>
              <a:defRPr sz="2400">
                <a:solidFill>
                  <a:schemeClr val="tx2"/>
                </a:solidFill>
                <a:ea typeface="微软雅黑" panose="020B0503020204020204" pitchFamily="34" charset="-122"/>
              </a:defRPr>
            </a:lvl8pPr>
            <a:lvl9pPr fontAlgn="base" marL="1828800">
              <a:spcBef>
                <a:spcPct val="0"/>
              </a:spcBef>
              <a:spcAft>
                <a:spcPct val="0"/>
              </a:spcAft>
              <a:defRPr sz="2400">
                <a:solidFill>
                  <a:schemeClr val="tx2"/>
                </a:solidFill>
                <a:ea typeface="微软雅黑" panose="020B0503020204020204" pitchFamily="34" charset="-122"/>
              </a:defRPr>
            </a:lvl9pPr>
          </a:lstStyle>
          <a:p>
            <a:pPr defTabSz="914217"/>
            <a:r>
              <a:rPr altLang="zh-CN" dirty="0" sz="1400" kern="0" lang="en-US">
                <a:solidFill>
                  <a:srgbClr val="FFFFFF"/>
                </a:solidFill>
                <a:latin typeface="微软雅黑" panose="020B0503020204020204" pitchFamily="34" charset="-122"/>
                <a:ea typeface="微软雅黑" panose="020B0503020204020204" pitchFamily="34" charset="-122"/>
              </a:rPr>
              <a:t>LOGO</a:t>
            </a:r>
            <a:endParaRPr altLang="en-US" dirty="0" sz="1400" kern="0" lang="zh-CN">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344" name=""/>
        <p:cNvGrpSpPr/>
        <p:nvPr/>
      </p:nvGrpSpPr>
      <p:grpSpPr>
        <a:xfrm>
          <a:off x="0" y="0"/>
          <a:ext cx="0" cy="0"/>
          <a:chOff x="0" y="0"/>
          <a:chExt cx="0" cy="0"/>
        </a:xfrm>
      </p:grpSpPr>
      <p:sp>
        <p:nvSpPr>
          <p:cNvPr id="1049889" name="Rectangle 3"/>
          <p:cNvSpPr>
            <a:spLocks noChangeArrowheads="1"/>
          </p:cNvSpPr>
          <p:nvPr/>
        </p:nvSpPr>
        <p:spPr bwMode="auto">
          <a:xfrm>
            <a:off x="626567" y="1701602"/>
            <a:ext cx="10945216" cy="3787699"/>
          </a:xfrm>
          <a:prstGeom prst="rect"/>
          <a:noFill/>
          <a:ln w="9525">
            <a:noFill/>
            <a:miter lim="800000"/>
            <a:headEnd/>
            <a:tailEnd/>
          </a:ln>
        </p:spPr>
        <p:txBody>
          <a:bodyPr/>
          <a:p>
            <a:pPr>
              <a:lnSpc>
                <a:spcPct val="150000"/>
              </a:lnSpc>
            </a:pPr>
            <a:endParaRPr altLang="zh-CN" dirty="0" sz="2000" lang="en-US">
              <a:latin typeface="宋体" charset="-122"/>
            </a:endParaRPr>
          </a:p>
          <a:p>
            <a:r>
              <a:rPr altLang="zh-CN" b="1" dirty="0" sz="2800" lang="en-US">
                <a:latin typeface="微软雅黑" panose="020B0503020204020204" pitchFamily="34" charset="-122"/>
                <a:ea typeface="微软雅黑" panose="020B0503020204020204" pitchFamily="34" charset="-122"/>
              </a:rPr>
              <a:t>《</a:t>
            </a:r>
            <a:r>
              <a:rPr altLang="en-US" b="1" dirty="0" sz="2800" lang="zh-CN">
                <a:latin typeface="微软雅黑" panose="020B0503020204020204" pitchFamily="34" charset="-122"/>
                <a:ea typeface="微软雅黑" panose="020B0503020204020204" pitchFamily="34" charset="-122"/>
              </a:rPr>
              <a:t>中华人民共和国特种设备安全法</a:t>
            </a:r>
            <a:r>
              <a:rPr altLang="zh-CN" b="1" dirty="0" sz="2800" lang="en-US">
                <a:latin typeface="微软雅黑" panose="020B0503020204020204" pitchFamily="34" charset="-122"/>
                <a:ea typeface="微软雅黑" panose="020B0503020204020204" pitchFamily="34" charset="-122"/>
              </a:rPr>
              <a:t>》</a:t>
            </a:r>
          </a:p>
          <a:p>
            <a:endParaRPr altLang="zh-CN" b="1" dirty="0" sz="2800" lang="en-US">
              <a:latin typeface="微软雅黑" panose="020B0503020204020204" pitchFamily="34" charset="-122"/>
              <a:ea typeface="微软雅黑" panose="020B0503020204020204" pitchFamily="34" charset="-122"/>
            </a:endParaRPr>
          </a:p>
          <a:p>
            <a:r>
              <a:rPr altLang="en-US" dirty="0" sz="2800" lang="zh-CN">
                <a:latin typeface="微软雅黑" panose="020B0503020204020204" pitchFamily="34" charset="-122"/>
                <a:ea typeface="微软雅黑" panose="020B0503020204020204" pitchFamily="34" charset="-122"/>
              </a:rPr>
              <a:t>    第二十八条 特种设备出租单位不得出租未取得许可生产的特种设备或者国家明令淘汰和已经报废的特种设备，以及未按照安全技术规范的要求进行维护保养和未经检验或者检验不合格的特种设备。</a:t>
            </a:r>
          </a:p>
          <a:p>
            <a:endParaRPr altLang="en-US" dirty="0" sz="2800" lang="zh-CN">
              <a:latin typeface="微软雅黑" panose="020B0503020204020204" pitchFamily="34" charset="-122"/>
              <a:ea typeface="微软雅黑" panose="020B0503020204020204" pitchFamily="34" charset="-122"/>
            </a:endParaRPr>
          </a:p>
          <a:p>
            <a:r>
              <a:rPr altLang="en-US" dirty="0" sz="2800" lang="zh-CN">
                <a:latin typeface="微软雅黑" panose="020B0503020204020204" pitchFamily="34" charset="-122"/>
                <a:ea typeface="微软雅黑" panose="020B0503020204020204" pitchFamily="34" charset="-122"/>
              </a:rPr>
              <a:t>    第二十九条  特种设备在出租期间的使用管理和维护保养义务由特种设备出租单位承担，法律另有规定或者当事人另有约定的除外。</a:t>
            </a:r>
            <a:endParaRPr altLang="zh-CN" dirty="0" sz="2800" lang="en-US">
              <a:latin typeface="微软雅黑" panose="020B0503020204020204" pitchFamily="34" charset="-122"/>
              <a:ea typeface="微软雅黑" panose="020B0503020204020204" pitchFamily="34" charset="-122"/>
            </a:endParaRPr>
          </a:p>
          <a:p>
            <a:pPr>
              <a:lnSpc>
                <a:spcPct val="150000"/>
              </a:lnSpc>
              <a:buFont typeface="Arial" charset="0"/>
              <a:buChar char="•"/>
            </a:pPr>
            <a:endParaRPr altLang="zh-CN" dirty="0" sz="2000" lang="en-US">
              <a:latin typeface="宋体" charset="-122"/>
            </a:endParaRPr>
          </a:p>
        </p:txBody>
      </p:sp>
      <p:sp>
        <p:nvSpPr>
          <p:cNvPr id="1049890" name="TextBox 23"/>
          <p:cNvSpPr txBox="1"/>
          <p:nvPr/>
        </p:nvSpPr>
        <p:spPr>
          <a:xfrm>
            <a:off x="2241768" y="381294"/>
            <a:ext cx="4881400" cy="523305"/>
          </a:xfrm>
          <a:prstGeom prst="rect"/>
          <a:noFill/>
          <a:ln>
            <a:noFill/>
          </a:ln>
        </p:spPr>
        <p:txBody>
          <a:bodyPr anchor="ctr" anchorCtr="0" bIns="45713" compatLnSpc="1" lIns="91425" numCol="1" rIns="91425" rtlCol="0" tIns="45713" vert="horz" wrap="square">
            <a:spAutoFit/>
          </a:bodyPr>
          <a:lstStyle>
            <a:lvl1pPr>
              <a:defRPr b="1" sz="2800">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fontAlgn="base" marL="457200">
              <a:spcBef>
                <a:spcPct val="0"/>
              </a:spcBef>
              <a:spcAft>
                <a:spcPct val="0"/>
              </a:spcAft>
              <a:defRPr sz="2400">
                <a:solidFill>
                  <a:schemeClr val="tx2"/>
                </a:solidFill>
                <a:ea typeface="微软雅黑" panose="020B0503020204020204" pitchFamily="34" charset="-122"/>
              </a:defRPr>
            </a:lvl6pPr>
            <a:lvl7pPr fontAlgn="base" marL="914400">
              <a:spcBef>
                <a:spcPct val="0"/>
              </a:spcBef>
              <a:spcAft>
                <a:spcPct val="0"/>
              </a:spcAft>
              <a:defRPr sz="2400">
                <a:solidFill>
                  <a:schemeClr val="tx2"/>
                </a:solidFill>
                <a:ea typeface="微软雅黑" panose="020B0503020204020204" pitchFamily="34" charset="-122"/>
              </a:defRPr>
            </a:lvl7pPr>
            <a:lvl8pPr fontAlgn="base" marL="1371600">
              <a:spcBef>
                <a:spcPct val="0"/>
              </a:spcBef>
              <a:spcAft>
                <a:spcPct val="0"/>
              </a:spcAft>
              <a:defRPr sz="2400">
                <a:solidFill>
                  <a:schemeClr val="tx2"/>
                </a:solidFill>
                <a:ea typeface="微软雅黑" panose="020B0503020204020204" pitchFamily="34" charset="-122"/>
              </a:defRPr>
            </a:lvl8pPr>
            <a:lvl9pPr fontAlgn="base" marL="1828800">
              <a:spcBef>
                <a:spcPct val="0"/>
              </a:spcBef>
              <a:spcAft>
                <a:spcPct val="0"/>
              </a:spcAft>
              <a:defRPr sz="2400">
                <a:solidFill>
                  <a:schemeClr val="tx2"/>
                </a:solidFill>
                <a:ea typeface="微软雅黑" panose="020B0503020204020204" pitchFamily="34" charset="-122"/>
              </a:defRPr>
            </a:lvl9pPr>
          </a:lstStyle>
          <a:p>
            <a:pPr defTabSz="914217"/>
            <a:r>
              <a:rPr altLang="en-US" dirty="0" sz="2801" kern="0" lang="zh-CN">
                <a:solidFill>
                  <a:schemeClr val="tx1">
                    <a:lumMod val="65000"/>
                    <a:lumOff val="35000"/>
                  </a:schemeClr>
                </a:solidFill>
                <a:latin typeface="微软雅黑" panose="020B0503020204020204" pitchFamily="34" charset="-122"/>
                <a:ea typeface="微软雅黑" panose="020B0503020204020204" pitchFamily="34" charset="-122"/>
              </a:rPr>
              <a:t>二、特种设备使用管理要求</a:t>
            </a:r>
          </a:p>
        </p:txBody>
      </p:sp>
      <p:grpSp>
        <p:nvGrpSpPr>
          <p:cNvPr id="345" name="组合 4"/>
          <p:cNvGrpSpPr/>
          <p:nvPr/>
        </p:nvGrpSpPr>
        <p:grpSpPr>
          <a:xfrm>
            <a:off x="380038" y="442944"/>
            <a:ext cx="1735402" cy="428158"/>
            <a:chOff x="157476" y="152440"/>
            <a:chExt cx="2474408" cy="847436"/>
          </a:xfrm>
        </p:grpSpPr>
        <p:sp>
          <p:nvSpPr>
            <p:cNvPr id="1049891" name="Freeform 24"/>
            <p:cNvSpPr/>
            <p:nvPr/>
          </p:nvSpPr>
          <p:spPr>
            <a:xfrm>
              <a:off x="1332597" y="152440"/>
              <a:ext cx="1299287" cy="847436"/>
            </a:xfrm>
            <a:custGeom>
              <a:avLst/>
              <a:ahLst/>
              <a:cxnLst>
                <a:cxn ang="0">
                  <a:pos x="448270" y="0"/>
                </a:cxn>
                <a:cxn ang="0">
                  <a:pos x="2349604" y="0"/>
                </a:cxn>
                <a:cxn ang="0">
                  <a:pos x="2374000" y="55145"/>
                </a:cxn>
                <a:cxn ang="0">
                  <a:pos x="1989769" y="1497335"/>
                </a:cxn>
                <a:cxn ang="0">
                  <a:pos x="1934879" y="1553246"/>
                </a:cxn>
                <a:cxn ang="0">
                  <a:pos x="33544" y="1553246"/>
                </a:cxn>
                <a:cxn ang="0">
                  <a:pos x="8386" y="1497335"/>
                </a:cxn>
                <a:cxn ang="0">
                  <a:pos x="393380" y="55145"/>
                </a:cxn>
                <a:cxn ang="0">
                  <a:pos x="448270" y="0"/>
                </a:cxn>
              </a:cxnLst>
              <a:rect l="0" t="0" r="0" b="0"/>
              <a:pathLst>
                <a:path w="3125" h="2028">
                  <a:moveTo>
                    <a:pt x="588" y="0"/>
                  </a:moveTo>
                  <a:lnTo>
                    <a:pt x="3082" y="0"/>
                  </a:lnTo>
                  <a:cubicBezTo>
                    <a:pt x="3110" y="0"/>
                    <a:pt x="3125" y="32"/>
                    <a:pt x="3114" y="72"/>
                  </a:cubicBezTo>
                  <a:lnTo>
                    <a:pt x="2610" y="1955"/>
                  </a:lnTo>
                  <a:cubicBezTo>
                    <a:pt x="2599" y="1995"/>
                    <a:pt x="2567" y="2028"/>
                    <a:pt x="2538" y="2028"/>
                  </a:cubicBezTo>
                  <a:lnTo>
                    <a:pt x="44" y="2028"/>
                  </a:lnTo>
                  <a:cubicBezTo>
                    <a:pt x="15" y="2028"/>
                    <a:pt x="0" y="1995"/>
                    <a:pt x="11" y="1955"/>
                  </a:cubicBezTo>
                  <a:lnTo>
                    <a:pt x="516" y="72"/>
                  </a:lnTo>
                  <a:cubicBezTo>
                    <a:pt x="527" y="32"/>
                    <a:pt x="559" y="0"/>
                    <a:pt x="588" y="0"/>
                  </a:cubicBezTo>
                  <a:close/>
                </a:path>
              </a:pathLst>
            </a:custGeom>
            <a:solidFill>
              <a:srgbClr val="4BAF32"/>
            </a:solidFill>
            <a:ln w="9525">
              <a:noFill/>
            </a:ln>
          </p:spPr>
          <p:txBody>
            <a:bodyPr/>
            <a:p>
              <a:endParaRPr altLang="en-US" dirty="0" sz="1400" lang="zh-CN">
                <a:ea typeface="微软雅黑" panose="020B0503020204020204" pitchFamily="34" charset="-122"/>
              </a:endParaRPr>
            </a:p>
          </p:txBody>
        </p:sp>
        <p:sp>
          <p:nvSpPr>
            <p:cNvPr id="1049892" name="Freeform 22"/>
            <p:cNvSpPr/>
            <p:nvPr/>
          </p:nvSpPr>
          <p:spPr>
            <a:xfrm>
              <a:off x="157476" y="152440"/>
              <a:ext cx="1298421" cy="846571"/>
            </a:xfrm>
            <a:custGeom>
              <a:avLst/>
              <a:ahLst/>
              <a:cxnLst>
                <a:cxn ang="0">
                  <a:pos x="448114" y="0"/>
                </a:cxn>
                <a:cxn ang="0">
                  <a:pos x="2346501" y="0"/>
                </a:cxn>
                <a:cxn ang="0">
                  <a:pos x="2372412" y="56677"/>
                </a:cxn>
                <a:cxn ang="0">
                  <a:pos x="1988314" y="1496569"/>
                </a:cxn>
                <a:cxn ang="0">
                  <a:pos x="1932681" y="1553246"/>
                </a:cxn>
                <a:cxn ang="0">
                  <a:pos x="33532" y="1553246"/>
                </a:cxn>
                <a:cxn ang="0">
                  <a:pos x="8383" y="1496569"/>
                </a:cxn>
                <a:cxn ang="0">
                  <a:pos x="392481" y="56677"/>
                </a:cxn>
                <a:cxn ang="0">
                  <a:pos x="448114" y="0"/>
                </a:cxn>
              </a:cxnLst>
              <a:rect l="0" t="0" r="0" b="0"/>
              <a:pathLst>
                <a:path w="3124" h="2028">
                  <a:moveTo>
                    <a:pt x="588" y="0"/>
                  </a:moveTo>
                  <a:lnTo>
                    <a:pt x="3079" y="0"/>
                  </a:lnTo>
                  <a:cubicBezTo>
                    <a:pt x="3109" y="0"/>
                    <a:pt x="3124" y="33"/>
                    <a:pt x="3113" y="74"/>
                  </a:cubicBezTo>
                  <a:lnTo>
                    <a:pt x="2609" y="1954"/>
                  </a:lnTo>
                  <a:cubicBezTo>
                    <a:pt x="2598" y="1994"/>
                    <a:pt x="2565" y="2028"/>
                    <a:pt x="2536" y="2028"/>
                  </a:cubicBezTo>
                  <a:lnTo>
                    <a:pt x="44" y="2028"/>
                  </a:lnTo>
                  <a:cubicBezTo>
                    <a:pt x="15" y="2028"/>
                    <a:pt x="0" y="1994"/>
                    <a:pt x="11" y="1954"/>
                  </a:cubicBezTo>
                  <a:lnTo>
                    <a:pt x="515" y="74"/>
                  </a:lnTo>
                  <a:cubicBezTo>
                    <a:pt x="526" y="33"/>
                    <a:pt x="559" y="0"/>
                    <a:pt x="588" y="0"/>
                  </a:cubicBezTo>
                  <a:close/>
                </a:path>
              </a:pathLst>
            </a:custGeom>
            <a:solidFill>
              <a:srgbClr val="004B7D"/>
            </a:solidFill>
            <a:ln w="9525">
              <a:noFill/>
            </a:ln>
          </p:spPr>
          <p:txBody>
            <a:bodyPr/>
            <a:p>
              <a:endParaRPr altLang="en-US" dirty="0" sz="1400" lang="zh-CN">
                <a:ea typeface="微软雅黑" panose="020B0503020204020204" pitchFamily="34" charset="-122"/>
              </a:endParaRPr>
            </a:p>
          </p:txBody>
        </p:sp>
      </p:grpSp>
      <p:sp>
        <p:nvSpPr>
          <p:cNvPr id="1049893" name="Freeform 29"/>
          <p:cNvSpPr/>
          <p:nvPr/>
        </p:nvSpPr>
        <p:spPr>
          <a:xfrm>
            <a:off x="1531888" y="576044"/>
            <a:ext cx="259717" cy="197584"/>
          </a:xfrm>
          <a:custGeom>
            <a:avLst/>
            <a:ahLst/>
            <a:cxnLst>
              <a:cxn ang="0">
                <a:pos x="663631" y="247672"/>
              </a:cxn>
              <a:cxn ang="0">
                <a:pos x="593534" y="318216"/>
              </a:cxn>
              <a:cxn ang="0">
                <a:pos x="406103" y="506078"/>
              </a:cxn>
              <a:cxn ang="0">
                <a:pos x="266671" y="506078"/>
              </a:cxn>
              <a:cxn ang="0">
                <a:pos x="473913" y="297513"/>
              </a:cxn>
              <a:cxn ang="0">
                <a:pos x="0" y="297513"/>
              </a:cxn>
              <a:cxn ang="0">
                <a:pos x="0" y="197830"/>
              </a:cxn>
              <a:cxn ang="0">
                <a:pos x="473913" y="197830"/>
              </a:cxn>
              <a:cxn ang="0">
                <a:pos x="278100" y="0"/>
              </a:cxn>
              <a:cxn ang="0">
                <a:pos x="417531" y="0"/>
              </a:cxn>
              <a:cxn ang="0">
                <a:pos x="593534" y="177127"/>
              </a:cxn>
              <a:cxn ang="0">
                <a:pos x="663631" y="247672"/>
              </a:cxn>
            </a:cxnLst>
            <a:rect l="0" t="0" r="0" b="0"/>
            <a:pathLst>
              <a:path w="871" h="660">
                <a:moveTo>
                  <a:pt x="871" y="323"/>
                </a:moveTo>
                <a:lnTo>
                  <a:pt x="779" y="415"/>
                </a:lnTo>
                <a:lnTo>
                  <a:pt x="533" y="660"/>
                </a:lnTo>
                <a:lnTo>
                  <a:pt x="350" y="660"/>
                </a:lnTo>
                <a:lnTo>
                  <a:pt x="622" y="388"/>
                </a:lnTo>
                <a:lnTo>
                  <a:pt x="0" y="388"/>
                </a:lnTo>
                <a:lnTo>
                  <a:pt x="0" y="258"/>
                </a:lnTo>
                <a:lnTo>
                  <a:pt x="622" y="258"/>
                </a:lnTo>
                <a:lnTo>
                  <a:pt x="365" y="0"/>
                </a:lnTo>
                <a:lnTo>
                  <a:pt x="548" y="0"/>
                </a:lnTo>
                <a:lnTo>
                  <a:pt x="779" y="231"/>
                </a:lnTo>
                <a:lnTo>
                  <a:pt x="871" y="323"/>
                </a:lnTo>
                <a:close/>
              </a:path>
            </a:pathLst>
          </a:custGeom>
          <a:solidFill>
            <a:srgbClr val="FFFFFF"/>
          </a:solidFill>
          <a:ln w="9525">
            <a:noFill/>
          </a:ln>
        </p:spPr>
        <p:txBody>
          <a:bodyPr/>
          <a:p>
            <a:endParaRPr altLang="en-US" dirty="0" sz="1400" lang="zh-CN">
              <a:ea typeface="微软雅黑" panose="020B0503020204020204" pitchFamily="34" charset="-122"/>
            </a:endParaRPr>
          </a:p>
        </p:txBody>
      </p:sp>
      <p:sp>
        <p:nvSpPr>
          <p:cNvPr id="1049894" name="TextBox 23"/>
          <p:cNvSpPr txBox="1"/>
          <p:nvPr/>
        </p:nvSpPr>
        <p:spPr>
          <a:xfrm>
            <a:off x="495546" y="519542"/>
            <a:ext cx="877779" cy="307811"/>
          </a:xfrm>
          <a:prstGeom prst="rect"/>
          <a:noFill/>
          <a:ln>
            <a:noFill/>
          </a:ln>
        </p:spPr>
        <p:txBody>
          <a:bodyPr anchor="ctr" anchorCtr="0" bIns="45713" compatLnSpc="1" lIns="91425" numCol="1" rIns="91425" rtlCol="0" tIns="45713" vert="horz" wrap="square">
            <a:spAutoFit/>
          </a:bodyPr>
          <a:lstStyle>
            <a:lvl1pPr>
              <a:defRPr b="1" sz="2800">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fontAlgn="base" marL="457200">
              <a:spcBef>
                <a:spcPct val="0"/>
              </a:spcBef>
              <a:spcAft>
                <a:spcPct val="0"/>
              </a:spcAft>
              <a:defRPr sz="2400">
                <a:solidFill>
                  <a:schemeClr val="tx2"/>
                </a:solidFill>
                <a:ea typeface="微软雅黑" panose="020B0503020204020204" pitchFamily="34" charset="-122"/>
              </a:defRPr>
            </a:lvl6pPr>
            <a:lvl7pPr fontAlgn="base" marL="914400">
              <a:spcBef>
                <a:spcPct val="0"/>
              </a:spcBef>
              <a:spcAft>
                <a:spcPct val="0"/>
              </a:spcAft>
              <a:defRPr sz="2400">
                <a:solidFill>
                  <a:schemeClr val="tx2"/>
                </a:solidFill>
                <a:ea typeface="微软雅黑" panose="020B0503020204020204" pitchFamily="34" charset="-122"/>
              </a:defRPr>
            </a:lvl7pPr>
            <a:lvl8pPr fontAlgn="base" marL="1371600">
              <a:spcBef>
                <a:spcPct val="0"/>
              </a:spcBef>
              <a:spcAft>
                <a:spcPct val="0"/>
              </a:spcAft>
              <a:defRPr sz="2400">
                <a:solidFill>
                  <a:schemeClr val="tx2"/>
                </a:solidFill>
                <a:ea typeface="微软雅黑" panose="020B0503020204020204" pitchFamily="34" charset="-122"/>
              </a:defRPr>
            </a:lvl8pPr>
            <a:lvl9pPr fontAlgn="base" marL="1828800">
              <a:spcBef>
                <a:spcPct val="0"/>
              </a:spcBef>
              <a:spcAft>
                <a:spcPct val="0"/>
              </a:spcAft>
              <a:defRPr sz="2400">
                <a:solidFill>
                  <a:schemeClr val="tx2"/>
                </a:solidFill>
                <a:ea typeface="微软雅黑" panose="020B0503020204020204" pitchFamily="34" charset="-122"/>
              </a:defRPr>
            </a:lvl9pPr>
          </a:lstStyle>
          <a:p>
            <a:pPr defTabSz="914217"/>
            <a:r>
              <a:rPr altLang="zh-CN" dirty="0" sz="1400" kern="0" lang="en-US">
                <a:solidFill>
                  <a:srgbClr val="FFFFFF"/>
                </a:solidFill>
                <a:latin typeface="微软雅黑" panose="020B0503020204020204" pitchFamily="34" charset="-122"/>
                <a:ea typeface="微软雅黑" panose="020B0503020204020204" pitchFamily="34" charset="-122"/>
              </a:rPr>
              <a:t>LOGO</a:t>
            </a:r>
            <a:endParaRPr altLang="en-US" dirty="0" sz="1400" kern="0" lang="zh-CN">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346" name=""/>
        <p:cNvGrpSpPr/>
        <p:nvPr/>
      </p:nvGrpSpPr>
      <p:grpSpPr>
        <a:xfrm>
          <a:off x="0" y="0"/>
          <a:ext cx="0" cy="0"/>
          <a:chOff x="0" y="0"/>
          <a:chExt cx="0" cy="0"/>
        </a:xfrm>
      </p:grpSpPr>
      <p:sp>
        <p:nvSpPr>
          <p:cNvPr id="1049895" name="TextBox 9"/>
          <p:cNvSpPr txBox="1"/>
          <p:nvPr/>
        </p:nvSpPr>
        <p:spPr>
          <a:xfrm>
            <a:off x="2509009" y="2260245"/>
            <a:ext cx="7180328" cy="2339098"/>
          </a:xfrm>
          <a:prstGeom prst="rect"/>
          <a:noFill/>
        </p:spPr>
        <p:txBody>
          <a:bodyPr bIns="60958" lIns="121917" rIns="121917" rtlCol="0" tIns="60958" wrap="square">
            <a:spAutoFit/>
          </a:bodyPr>
          <a:p>
            <a:pPr algn="ctr"/>
            <a:r>
              <a:rPr altLang="en-US" b="1" dirty="0" sz="7200" lang="zh-CN">
                <a:solidFill>
                  <a:schemeClr val="accent1"/>
                </a:solidFill>
                <a:latin typeface="华文行楷" panose="02010800040101010101" pitchFamily="2" charset="-122"/>
                <a:ea typeface="华文行楷" panose="02010800040101010101" pitchFamily="2" charset="-122"/>
              </a:rPr>
              <a:t>分 享 完 毕</a:t>
            </a:r>
            <a:endParaRPr altLang="zh-CN" b="1" dirty="0" sz="7200" lang="en-US">
              <a:solidFill>
                <a:schemeClr val="accent1"/>
              </a:solidFill>
              <a:latin typeface="华文行楷" panose="02010800040101010101" pitchFamily="2" charset="-122"/>
              <a:ea typeface="华文行楷" panose="02010800040101010101" pitchFamily="2" charset="-122"/>
            </a:endParaRPr>
          </a:p>
          <a:p>
            <a:pPr algn="ctr"/>
            <a:r>
              <a:rPr altLang="en-US" b="1" dirty="0" sz="7200" lang="zh-CN">
                <a:solidFill>
                  <a:schemeClr val="accent1"/>
                </a:solidFill>
                <a:latin typeface="华文行楷" panose="02010800040101010101" pitchFamily="2" charset="-122"/>
                <a:ea typeface="华文行楷" panose="02010800040101010101" pitchFamily="2" charset="-122"/>
              </a:rPr>
              <a:t>感 谢 聆 听</a:t>
            </a:r>
          </a:p>
        </p:txBody>
      </p:sp>
      <p:sp>
        <p:nvSpPr>
          <p:cNvPr id="1049896" name="TextBox 11"/>
          <p:cNvSpPr txBox="1"/>
          <p:nvPr/>
        </p:nvSpPr>
        <p:spPr>
          <a:xfrm>
            <a:off x="582825" y="455097"/>
            <a:ext cx="2152446" cy="861974"/>
          </a:xfrm>
          <a:prstGeom prst="rect"/>
          <a:noFill/>
        </p:spPr>
        <p:txBody>
          <a:bodyPr bIns="60958" lIns="121917" rIns="121917" rtlCol="0" tIns="60958" wrap="none">
            <a:spAutoFit/>
          </a:bodyPr>
          <a:p>
            <a:r>
              <a:rPr altLang="zh-CN" dirty="0" sz="4800" lang="en-US">
                <a:solidFill>
                  <a:schemeClr val="bg1"/>
                </a:solidFill>
                <a:latin typeface="Eras Bold ITC" panose="020B0907030504020204" pitchFamily="34" charset="0"/>
              </a:rPr>
              <a:t>LOGO</a:t>
            </a:r>
            <a:endParaRPr altLang="en-US" dirty="0" sz="4800" lang="zh-CN">
              <a:solidFill>
                <a:schemeClr val="bg1"/>
              </a:solidFill>
              <a:latin typeface="Eras Bold ITC" panose="020B0907030504020204" pitchFamily="34" charset="0"/>
            </a:endParaRPr>
          </a:p>
        </p:txBody>
      </p:sp>
      <p:pic>
        <p:nvPicPr>
          <p:cNvPr id="2097176" name="PA_图片 1"/>
          <p:cNvPicPr>
            <a:picLocks noChangeAspect="1"/>
          </p:cNvPicPr>
          <p:nvPr>
            <p:custDataLst>
              <p:tags r:id="rId1"/>
            </p:custDataLst>
          </p:nvPr>
        </p:nvPicPr>
        <p:blipFill rotWithShape="1">
          <a:blip xmlns:r="http://schemas.openxmlformats.org/officeDocument/2006/relationships" r:embed="rId2" cstate="print">
            <a:duotone>
              <a:prstClr val="black"/>
              <a:srgbClr val="FF0000">
                <a:tint val="45000"/>
                <a:satMod val="400000"/>
              </a:srgbClr>
            </a:duotone>
          </a:blip>
          <a:srcRect b="31548"/>
          <a:stretch>
            <a:fillRect/>
          </a:stretch>
        </p:blipFill>
        <p:spPr>
          <a:xfrm>
            <a:off x="-18333" y="3882184"/>
            <a:ext cx="12198350" cy="2190750"/>
          </a:xfrm>
          <a:prstGeom prst="rect"/>
          <a:effectLst>
            <a:reflection algn="bl" blurRad="6350" dir="5400000" endA="300" endPos="35000" rotWithShape="0" stA="52000" sy="-100000"/>
          </a:effectLst>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advClick="0" advTm="0" p14:dur="2000">
        <p:random/>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31" name=""/>
        <p:cNvGrpSpPr/>
        <p:nvPr/>
      </p:nvGrpSpPr>
      <p:grpSpPr>
        <a:xfrm>
          <a:off x="0" y="0"/>
          <a:ext cx="0" cy="0"/>
          <a:chOff x="0" y="0"/>
          <a:chExt cx="0" cy="0"/>
        </a:xfrm>
      </p:grpSpPr>
      <p:grpSp>
        <p:nvGrpSpPr>
          <p:cNvPr id="132" name="组合 20"/>
          <p:cNvGrpSpPr/>
          <p:nvPr/>
        </p:nvGrpSpPr>
        <p:grpSpPr>
          <a:xfrm>
            <a:off x="576345" y="2246016"/>
            <a:ext cx="11383164" cy="3638349"/>
            <a:chOff x="-125060" y="2131542"/>
            <a:chExt cx="11383164" cy="3638349"/>
          </a:xfrm>
        </p:grpSpPr>
        <p:sp>
          <p:nvSpPr>
            <p:cNvPr id="1048678" name="object 4"/>
            <p:cNvSpPr/>
            <p:nvPr/>
          </p:nvSpPr>
          <p:spPr>
            <a:xfrm>
              <a:off x="3842003" y="2313432"/>
              <a:ext cx="2226564" cy="2231135"/>
            </a:xfrm>
            <a:custGeom>
              <a:avLst/>
              <a:ahLst/>
              <a:rect l="l" t="t" r="r" b="b"/>
              <a:pathLst>
                <a:path w="2226564" h="2231135">
                  <a:moveTo>
                    <a:pt x="1113282" y="0"/>
                  </a:moveTo>
                  <a:lnTo>
                    <a:pt x="1021981" y="3698"/>
                  </a:lnTo>
                  <a:lnTo>
                    <a:pt x="932712" y="14601"/>
                  </a:lnTo>
                  <a:lnTo>
                    <a:pt x="845760" y="32423"/>
                  </a:lnTo>
                  <a:lnTo>
                    <a:pt x="761414" y="56875"/>
                  </a:lnTo>
                  <a:lnTo>
                    <a:pt x="679959" y="87671"/>
                  </a:lnTo>
                  <a:lnTo>
                    <a:pt x="601683" y="124524"/>
                  </a:lnTo>
                  <a:lnTo>
                    <a:pt x="526871" y="167145"/>
                  </a:lnTo>
                  <a:lnTo>
                    <a:pt x="455810" y="215249"/>
                  </a:lnTo>
                  <a:lnTo>
                    <a:pt x="388787" y="268548"/>
                  </a:lnTo>
                  <a:lnTo>
                    <a:pt x="326088" y="326755"/>
                  </a:lnTo>
                  <a:lnTo>
                    <a:pt x="268000" y="389582"/>
                  </a:lnTo>
                  <a:lnTo>
                    <a:pt x="214810" y="456742"/>
                  </a:lnTo>
                  <a:lnTo>
                    <a:pt x="166805" y="527949"/>
                  </a:lnTo>
                  <a:lnTo>
                    <a:pt x="124270" y="602915"/>
                  </a:lnTo>
                  <a:lnTo>
                    <a:pt x="87493" y="681353"/>
                  </a:lnTo>
                  <a:lnTo>
                    <a:pt x="56759" y="762975"/>
                  </a:lnTo>
                  <a:lnTo>
                    <a:pt x="32357" y="847495"/>
                  </a:lnTo>
                  <a:lnTo>
                    <a:pt x="14572" y="934625"/>
                  </a:lnTo>
                  <a:lnTo>
                    <a:pt x="3690" y="1024078"/>
                  </a:lnTo>
                  <a:lnTo>
                    <a:pt x="0" y="1115567"/>
                  </a:lnTo>
                  <a:lnTo>
                    <a:pt x="3690" y="1207057"/>
                  </a:lnTo>
                  <a:lnTo>
                    <a:pt x="14572" y="1296510"/>
                  </a:lnTo>
                  <a:lnTo>
                    <a:pt x="32357" y="1383640"/>
                  </a:lnTo>
                  <a:lnTo>
                    <a:pt x="56759" y="1468160"/>
                  </a:lnTo>
                  <a:lnTo>
                    <a:pt x="87493" y="1549782"/>
                  </a:lnTo>
                  <a:lnTo>
                    <a:pt x="124270" y="1628220"/>
                  </a:lnTo>
                  <a:lnTo>
                    <a:pt x="166805" y="1703186"/>
                  </a:lnTo>
                  <a:lnTo>
                    <a:pt x="214810" y="1774393"/>
                  </a:lnTo>
                  <a:lnTo>
                    <a:pt x="268019" y="1841574"/>
                  </a:lnTo>
                  <a:lnTo>
                    <a:pt x="326088" y="1904380"/>
                  </a:lnTo>
                  <a:lnTo>
                    <a:pt x="388787" y="1962587"/>
                  </a:lnTo>
                  <a:lnTo>
                    <a:pt x="455810" y="2015886"/>
                  </a:lnTo>
                  <a:lnTo>
                    <a:pt x="526871" y="2063990"/>
                  </a:lnTo>
                  <a:lnTo>
                    <a:pt x="601683" y="2106611"/>
                  </a:lnTo>
                  <a:lnTo>
                    <a:pt x="679959" y="2143464"/>
                  </a:lnTo>
                  <a:lnTo>
                    <a:pt x="761414" y="2174260"/>
                  </a:lnTo>
                  <a:lnTo>
                    <a:pt x="845760" y="2198712"/>
                  </a:lnTo>
                  <a:lnTo>
                    <a:pt x="932712" y="2216534"/>
                  </a:lnTo>
                  <a:lnTo>
                    <a:pt x="1021981" y="2227437"/>
                  </a:lnTo>
                  <a:lnTo>
                    <a:pt x="1113282" y="2231135"/>
                  </a:lnTo>
                  <a:lnTo>
                    <a:pt x="1204582" y="2227437"/>
                  </a:lnTo>
                  <a:lnTo>
                    <a:pt x="1293851" y="2216534"/>
                  </a:lnTo>
                  <a:lnTo>
                    <a:pt x="1380803" y="2198712"/>
                  </a:lnTo>
                  <a:lnTo>
                    <a:pt x="1465149" y="2174260"/>
                  </a:lnTo>
                  <a:lnTo>
                    <a:pt x="1546604" y="2143464"/>
                  </a:lnTo>
                  <a:lnTo>
                    <a:pt x="1624880" y="2106611"/>
                  </a:lnTo>
                  <a:lnTo>
                    <a:pt x="1686070" y="2071750"/>
                  </a:lnTo>
                  <a:lnTo>
                    <a:pt x="1113282" y="2071750"/>
                  </a:lnTo>
                  <a:lnTo>
                    <a:pt x="1035014" y="2068581"/>
                  </a:lnTo>
                  <a:lnTo>
                    <a:pt x="958489" y="2059235"/>
                  </a:lnTo>
                  <a:lnTo>
                    <a:pt x="883952" y="2043960"/>
                  </a:lnTo>
                  <a:lnTo>
                    <a:pt x="811649" y="2023002"/>
                  </a:lnTo>
                  <a:lnTo>
                    <a:pt x="741826" y="1996606"/>
                  </a:lnTo>
                  <a:lnTo>
                    <a:pt x="674728" y="1965019"/>
                  </a:lnTo>
                  <a:lnTo>
                    <a:pt x="610601" y="1928488"/>
                  </a:lnTo>
                  <a:lnTo>
                    <a:pt x="549690" y="1887257"/>
                  </a:lnTo>
                  <a:lnTo>
                    <a:pt x="492219" y="1841553"/>
                  </a:lnTo>
                  <a:lnTo>
                    <a:pt x="438499" y="1791684"/>
                  </a:lnTo>
                  <a:lnTo>
                    <a:pt x="388710" y="1737833"/>
                  </a:lnTo>
                  <a:lnTo>
                    <a:pt x="343119" y="1680268"/>
                  </a:lnTo>
                  <a:lnTo>
                    <a:pt x="301972" y="1619235"/>
                  </a:lnTo>
                  <a:lnTo>
                    <a:pt x="265515" y="1554980"/>
                  </a:lnTo>
                  <a:lnTo>
                    <a:pt x="233993" y="1487749"/>
                  </a:lnTo>
                  <a:lnTo>
                    <a:pt x="207652" y="1417788"/>
                  </a:lnTo>
                  <a:lnTo>
                    <a:pt x="186736" y="1345343"/>
                  </a:lnTo>
                  <a:lnTo>
                    <a:pt x="171493" y="1270661"/>
                  </a:lnTo>
                  <a:lnTo>
                    <a:pt x="162167" y="1193987"/>
                  </a:lnTo>
                  <a:lnTo>
                    <a:pt x="159004" y="1115567"/>
                  </a:lnTo>
                  <a:lnTo>
                    <a:pt x="162167" y="1037148"/>
                  </a:lnTo>
                  <a:lnTo>
                    <a:pt x="171493" y="960474"/>
                  </a:lnTo>
                  <a:lnTo>
                    <a:pt x="186736" y="885792"/>
                  </a:lnTo>
                  <a:lnTo>
                    <a:pt x="207652" y="813347"/>
                  </a:lnTo>
                  <a:lnTo>
                    <a:pt x="233993" y="743386"/>
                  </a:lnTo>
                  <a:lnTo>
                    <a:pt x="265515" y="676155"/>
                  </a:lnTo>
                  <a:lnTo>
                    <a:pt x="301972" y="611900"/>
                  </a:lnTo>
                  <a:lnTo>
                    <a:pt x="343119" y="550867"/>
                  </a:lnTo>
                  <a:lnTo>
                    <a:pt x="388710" y="493302"/>
                  </a:lnTo>
                  <a:lnTo>
                    <a:pt x="438499" y="439451"/>
                  </a:lnTo>
                  <a:lnTo>
                    <a:pt x="492241" y="389561"/>
                  </a:lnTo>
                  <a:lnTo>
                    <a:pt x="549690" y="343878"/>
                  </a:lnTo>
                  <a:lnTo>
                    <a:pt x="610601" y="302647"/>
                  </a:lnTo>
                  <a:lnTo>
                    <a:pt x="674728" y="266116"/>
                  </a:lnTo>
                  <a:lnTo>
                    <a:pt x="741826" y="234529"/>
                  </a:lnTo>
                  <a:lnTo>
                    <a:pt x="811649" y="208133"/>
                  </a:lnTo>
                  <a:lnTo>
                    <a:pt x="883952" y="187175"/>
                  </a:lnTo>
                  <a:lnTo>
                    <a:pt x="958489" y="171900"/>
                  </a:lnTo>
                  <a:lnTo>
                    <a:pt x="1035014" y="162554"/>
                  </a:lnTo>
                  <a:lnTo>
                    <a:pt x="1113282" y="159384"/>
                  </a:lnTo>
                  <a:lnTo>
                    <a:pt x="1686070" y="159384"/>
                  </a:lnTo>
                  <a:lnTo>
                    <a:pt x="1624880" y="124524"/>
                  </a:lnTo>
                  <a:lnTo>
                    <a:pt x="1546604" y="87671"/>
                  </a:lnTo>
                  <a:lnTo>
                    <a:pt x="1465149" y="56875"/>
                  </a:lnTo>
                  <a:lnTo>
                    <a:pt x="1380803" y="32423"/>
                  </a:lnTo>
                  <a:lnTo>
                    <a:pt x="1293851" y="14601"/>
                  </a:lnTo>
                  <a:lnTo>
                    <a:pt x="1204582" y="3698"/>
                  </a:lnTo>
                  <a:lnTo>
                    <a:pt x="1113282" y="0"/>
                  </a:lnTo>
                  <a:close/>
                </a:path>
                <a:path w="2226564" h="2231135">
                  <a:moveTo>
                    <a:pt x="1686070" y="159384"/>
                  </a:moveTo>
                  <a:lnTo>
                    <a:pt x="1113282" y="159384"/>
                  </a:lnTo>
                  <a:lnTo>
                    <a:pt x="1191549" y="162554"/>
                  </a:lnTo>
                  <a:lnTo>
                    <a:pt x="1268074" y="171900"/>
                  </a:lnTo>
                  <a:lnTo>
                    <a:pt x="1342611" y="187175"/>
                  </a:lnTo>
                  <a:lnTo>
                    <a:pt x="1414914" y="208133"/>
                  </a:lnTo>
                  <a:lnTo>
                    <a:pt x="1484737" y="234529"/>
                  </a:lnTo>
                  <a:lnTo>
                    <a:pt x="1551835" y="266116"/>
                  </a:lnTo>
                  <a:lnTo>
                    <a:pt x="1615962" y="302647"/>
                  </a:lnTo>
                  <a:lnTo>
                    <a:pt x="1676873" y="343878"/>
                  </a:lnTo>
                  <a:lnTo>
                    <a:pt x="1734344" y="389582"/>
                  </a:lnTo>
                  <a:lnTo>
                    <a:pt x="1788064" y="439451"/>
                  </a:lnTo>
                  <a:lnTo>
                    <a:pt x="1837853" y="493302"/>
                  </a:lnTo>
                  <a:lnTo>
                    <a:pt x="1883444" y="550867"/>
                  </a:lnTo>
                  <a:lnTo>
                    <a:pt x="1924591" y="611900"/>
                  </a:lnTo>
                  <a:lnTo>
                    <a:pt x="1961048" y="676155"/>
                  </a:lnTo>
                  <a:lnTo>
                    <a:pt x="1992570" y="743386"/>
                  </a:lnTo>
                  <a:lnTo>
                    <a:pt x="2018911" y="813347"/>
                  </a:lnTo>
                  <a:lnTo>
                    <a:pt x="2039827" y="885792"/>
                  </a:lnTo>
                  <a:lnTo>
                    <a:pt x="2055070" y="960474"/>
                  </a:lnTo>
                  <a:lnTo>
                    <a:pt x="2064396" y="1037148"/>
                  </a:lnTo>
                  <a:lnTo>
                    <a:pt x="2067560" y="1115567"/>
                  </a:lnTo>
                  <a:lnTo>
                    <a:pt x="2064396" y="1193987"/>
                  </a:lnTo>
                  <a:lnTo>
                    <a:pt x="2055070" y="1270661"/>
                  </a:lnTo>
                  <a:lnTo>
                    <a:pt x="2039827" y="1345343"/>
                  </a:lnTo>
                  <a:lnTo>
                    <a:pt x="2018911" y="1417788"/>
                  </a:lnTo>
                  <a:lnTo>
                    <a:pt x="1992570" y="1487749"/>
                  </a:lnTo>
                  <a:lnTo>
                    <a:pt x="1961048" y="1554980"/>
                  </a:lnTo>
                  <a:lnTo>
                    <a:pt x="1924591" y="1619235"/>
                  </a:lnTo>
                  <a:lnTo>
                    <a:pt x="1883444" y="1680268"/>
                  </a:lnTo>
                  <a:lnTo>
                    <a:pt x="1837853" y="1737833"/>
                  </a:lnTo>
                  <a:lnTo>
                    <a:pt x="1788064" y="1791684"/>
                  </a:lnTo>
                  <a:lnTo>
                    <a:pt x="1734322" y="1841574"/>
                  </a:lnTo>
                  <a:lnTo>
                    <a:pt x="1676873" y="1887257"/>
                  </a:lnTo>
                  <a:lnTo>
                    <a:pt x="1615962" y="1928488"/>
                  </a:lnTo>
                  <a:lnTo>
                    <a:pt x="1551835" y="1965019"/>
                  </a:lnTo>
                  <a:lnTo>
                    <a:pt x="1484737" y="1996606"/>
                  </a:lnTo>
                  <a:lnTo>
                    <a:pt x="1414914" y="2023002"/>
                  </a:lnTo>
                  <a:lnTo>
                    <a:pt x="1342611" y="2043960"/>
                  </a:lnTo>
                  <a:lnTo>
                    <a:pt x="1268074" y="2059235"/>
                  </a:lnTo>
                  <a:lnTo>
                    <a:pt x="1191549" y="2068581"/>
                  </a:lnTo>
                  <a:lnTo>
                    <a:pt x="1113282" y="2071750"/>
                  </a:lnTo>
                  <a:lnTo>
                    <a:pt x="1686070" y="2071750"/>
                  </a:lnTo>
                  <a:lnTo>
                    <a:pt x="1770753" y="2015886"/>
                  </a:lnTo>
                  <a:lnTo>
                    <a:pt x="1837776" y="1962587"/>
                  </a:lnTo>
                  <a:lnTo>
                    <a:pt x="1900475" y="1904380"/>
                  </a:lnTo>
                  <a:lnTo>
                    <a:pt x="1958563" y="1841553"/>
                  </a:lnTo>
                  <a:lnTo>
                    <a:pt x="2011753" y="1774393"/>
                  </a:lnTo>
                  <a:lnTo>
                    <a:pt x="2059758" y="1703186"/>
                  </a:lnTo>
                  <a:lnTo>
                    <a:pt x="2102293" y="1628220"/>
                  </a:lnTo>
                  <a:lnTo>
                    <a:pt x="2139070" y="1549782"/>
                  </a:lnTo>
                  <a:lnTo>
                    <a:pt x="2169804" y="1468160"/>
                  </a:lnTo>
                  <a:lnTo>
                    <a:pt x="2194206" y="1383640"/>
                  </a:lnTo>
                  <a:lnTo>
                    <a:pt x="2211991" y="1296510"/>
                  </a:lnTo>
                  <a:lnTo>
                    <a:pt x="2222873" y="1207057"/>
                  </a:lnTo>
                  <a:lnTo>
                    <a:pt x="2226564" y="1115567"/>
                  </a:lnTo>
                  <a:lnTo>
                    <a:pt x="2222873" y="1024078"/>
                  </a:lnTo>
                  <a:lnTo>
                    <a:pt x="2211991" y="934625"/>
                  </a:lnTo>
                  <a:lnTo>
                    <a:pt x="2194206" y="847495"/>
                  </a:lnTo>
                  <a:lnTo>
                    <a:pt x="2169804" y="762975"/>
                  </a:lnTo>
                  <a:lnTo>
                    <a:pt x="2139070" y="681353"/>
                  </a:lnTo>
                  <a:lnTo>
                    <a:pt x="2102293" y="602915"/>
                  </a:lnTo>
                  <a:lnTo>
                    <a:pt x="2059758" y="527949"/>
                  </a:lnTo>
                  <a:lnTo>
                    <a:pt x="2011753" y="456742"/>
                  </a:lnTo>
                  <a:lnTo>
                    <a:pt x="1958544" y="389561"/>
                  </a:lnTo>
                  <a:lnTo>
                    <a:pt x="1900475" y="326755"/>
                  </a:lnTo>
                  <a:lnTo>
                    <a:pt x="1837776" y="268548"/>
                  </a:lnTo>
                  <a:lnTo>
                    <a:pt x="1770753" y="215249"/>
                  </a:lnTo>
                  <a:lnTo>
                    <a:pt x="1699692" y="167145"/>
                  </a:lnTo>
                  <a:lnTo>
                    <a:pt x="1686070" y="159384"/>
                  </a:lnTo>
                  <a:close/>
                </a:path>
              </a:pathLst>
            </a:custGeom>
            <a:solidFill>
              <a:srgbClr val="BEBEBE"/>
            </a:solidFill>
          </p:spPr>
          <p:txBody>
            <a:bodyPr bIns="0" lIns="0" rIns="0" rtlCol="0" tIns="0" wrap="square">
              <a:spAutoFit/>
            </a:bodyPr>
            <a:p>
              <a:endParaRPr dirty="0"/>
            </a:p>
          </p:txBody>
        </p:sp>
        <p:sp>
          <p:nvSpPr>
            <p:cNvPr id="1048679" name="object 5"/>
            <p:cNvSpPr/>
            <p:nvPr/>
          </p:nvSpPr>
          <p:spPr>
            <a:xfrm>
              <a:off x="3053842" y="2307082"/>
              <a:ext cx="3815079" cy="2324607"/>
            </a:xfrm>
            <a:prstGeom prst="rect"/>
            <a:blipFill>
              <a:blip xmlns:r="http://schemas.openxmlformats.org/officeDocument/2006/relationships" r:embed="rId1" cstate="print"/>
              <a:stretch>
                <a:fillRect/>
              </a:stretch>
            </a:blipFill>
          </p:spPr>
          <p:txBody>
            <a:bodyPr bIns="0" lIns="0" rIns="0" rtlCol="0" tIns="0" wrap="square">
              <a:spAutoFit/>
            </a:bodyPr>
            <a:p>
              <a:endParaRPr dirty="0"/>
            </a:p>
          </p:txBody>
        </p:sp>
        <p:sp>
          <p:nvSpPr>
            <p:cNvPr id="1048680" name="object 6"/>
            <p:cNvSpPr txBox="1"/>
            <p:nvPr/>
          </p:nvSpPr>
          <p:spPr>
            <a:xfrm>
              <a:off x="6191503" y="2342769"/>
              <a:ext cx="223520" cy="436245"/>
            </a:xfrm>
            <a:prstGeom prst="rect"/>
          </p:spPr>
          <p:txBody>
            <a:bodyPr bIns="0" lIns="0" rIns="0" rtlCol="0" tIns="0" vert="horz" wrap="square">
              <a:spAutoFit/>
            </a:bodyPr>
            <a:p>
              <a:pPr marL="12700">
                <a:lnSpc>
                  <a:spcPct val="100000"/>
                </a:lnSpc>
              </a:pPr>
              <a:r>
                <a:rPr b="1" dirty="0" sz="2800" spc="-20">
                  <a:solidFill>
                    <a:srgbClr val="FFFFFF"/>
                  </a:solidFill>
                  <a:latin typeface="Arial"/>
                  <a:cs typeface="Arial"/>
                </a:rPr>
                <a:t>5</a:t>
              </a:r>
              <a:endParaRPr dirty="0" sz="2800">
                <a:latin typeface="Arial"/>
                <a:cs typeface="Arial"/>
              </a:endParaRPr>
            </a:p>
          </p:txBody>
        </p:sp>
        <p:sp>
          <p:nvSpPr>
            <p:cNvPr id="1048681" name="object 7"/>
            <p:cNvSpPr txBox="1"/>
            <p:nvPr/>
          </p:nvSpPr>
          <p:spPr>
            <a:xfrm>
              <a:off x="6210046" y="4131055"/>
              <a:ext cx="222885" cy="436245"/>
            </a:xfrm>
            <a:prstGeom prst="rect"/>
          </p:spPr>
          <p:txBody>
            <a:bodyPr bIns="0" lIns="0" rIns="0" rtlCol="0" tIns="0" vert="horz" wrap="square">
              <a:spAutoFit/>
            </a:bodyPr>
            <a:p>
              <a:pPr marL="12700">
                <a:lnSpc>
                  <a:spcPct val="100000"/>
                </a:lnSpc>
              </a:pPr>
              <a:r>
                <a:rPr b="1" dirty="0" sz="2800" spc="-20">
                  <a:solidFill>
                    <a:srgbClr val="FFFFFF"/>
                  </a:solidFill>
                  <a:latin typeface="Arial"/>
                  <a:cs typeface="Arial"/>
                </a:rPr>
                <a:t>7</a:t>
              </a:r>
              <a:endParaRPr dirty="0" sz="2800">
                <a:latin typeface="Arial"/>
                <a:cs typeface="Arial"/>
              </a:endParaRPr>
            </a:p>
          </p:txBody>
        </p:sp>
        <p:sp>
          <p:nvSpPr>
            <p:cNvPr id="1048682" name="object 8"/>
            <p:cNvSpPr txBox="1"/>
            <p:nvPr/>
          </p:nvSpPr>
          <p:spPr>
            <a:xfrm>
              <a:off x="6500240" y="3206622"/>
              <a:ext cx="223520" cy="436245"/>
            </a:xfrm>
            <a:prstGeom prst="rect"/>
          </p:spPr>
          <p:txBody>
            <a:bodyPr bIns="0" lIns="0" rIns="0" rtlCol="0" tIns="0" vert="horz" wrap="square">
              <a:spAutoFit/>
            </a:bodyPr>
            <a:p>
              <a:pPr marL="12700">
                <a:lnSpc>
                  <a:spcPct val="100000"/>
                </a:lnSpc>
              </a:pPr>
              <a:r>
                <a:rPr b="1" dirty="0" sz="2800" spc="-20">
                  <a:solidFill>
                    <a:srgbClr val="FFFFFF"/>
                  </a:solidFill>
                  <a:latin typeface="Arial"/>
                  <a:cs typeface="Arial"/>
                </a:rPr>
                <a:t>6</a:t>
              </a:r>
              <a:endParaRPr dirty="0" sz="2800">
                <a:latin typeface="Arial"/>
                <a:cs typeface="Arial"/>
              </a:endParaRPr>
            </a:p>
          </p:txBody>
        </p:sp>
        <p:sp>
          <p:nvSpPr>
            <p:cNvPr id="1048683" name="object 9"/>
            <p:cNvSpPr txBox="1"/>
            <p:nvPr/>
          </p:nvSpPr>
          <p:spPr>
            <a:xfrm>
              <a:off x="6612000" y="2131542"/>
              <a:ext cx="4646104" cy="858697"/>
            </a:xfrm>
            <a:prstGeom prst="rect"/>
          </p:spPr>
          <p:txBody>
            <a:bodyPr bIns="0" lIns="0" rIns="0" rtlCol="0" tIns="0" vert="horz" wrap="square">
              <a:spAutoFit/>
            </a:bodyPr>
            <a:p>
              <a:pPr marL="12700" marR="6350">
                <a:lnSpc>
                  <a:spcPct val="120000"/>
                </a:lnSpc>
              </a:pPr>
              <a:r>
                <a:rPr altLang="en-US" b="1" dirty="0" sz="1600" lang="zh-CN" spc="-20">
                  <a:solidFill>
                    <a:srgbClr val="585858"/>
                  </a:solidFill>
                  <a:latin typeface="微软雅黑" panose="020B0503020204020204" pitchFamily="34" charset="-122"/>
                  <a:ea typeface="微软雅黑" panose="020B0503020204020204" pitchFamily="34" charset="-122"/>
                  <a:cs typeface="微软雅黑"/>
                </a:rPr>
                <a:t>组织建立并落实安全风险分级管控和隐患排查治理双重预防工作机制，督促、检查本单位的安全生产工作，及时消除生产安全事故隐患</a:t>
              </a:r>
              <a:endParaRPr dirty="0" sz="1600">
                <a:latin typeface="微软雅黑" panose="020B0503020204020204" pitchFamily="34" charset="-122"/>
                <a:ea typeface="微软雅黑" panose="020B0503020204020204" pitchFamily="34" charset="-122"/>
                <a:cs typeface="微软雅黑"/>
              </a:endParaRPr>
            </a:p>
          </p:txBody>
        </p:sp>
        <p:sp>
          <p:nvSpPr>
            <p:cNvPr id="1048684" name="object 10"/>
            <p:cNvSpPr txBox="1"/>
            <p:nvPr/>
          </p:nvSpPr>
          <p:spPr>
            <a:xfrm>
              <a:off x="-125060" y="2307082"/>
              <a:ext cx="3394096" cy="492443"/>
            </a:xfrm>
            <a:prstGeom prst="rect"/>
          </p:spPr>
          <p:txBody>
            <a:bodyPr bIns="0" lIns="0" rIns="0" rtlCol="0" tIns="0" vert="horz" wrap="square">
              <a:spAutoFit/>
            </a:bodyPr>
            <a:p>
              <a:pPr marL="12700">
                <a:lnSpc>
                  <a:spcPct val="100000"/>
                </a:lnSpc>
              </a:pPr>
              <a:r>
                <a:rPr altLang="en-US" b="1" dirty="0" sz="1600" lang="zh-CN" spc="-25">
                  <a:solidFill>
                    <a:srgbClr val="585858"/>
                  </a:solidFill>
                  <a:latin typeface="微软雅黑" panose="020B0503020204020204" pitchFamily="34" charset="-122"/>
                  <a:ea typeface="微软雅黑" panose="020B0503020204020204" pitchFamily="34" charset="-122"/>
                  <a:cs typeface="微软雅黑"/>
                </a:rPr>
                <a:t>建立健全并落实本单位全员安全生产责任制，加强安全生产标准化建设</a:t>
              </a:r>
              <a:endParaRPr dirty="0" sz="1600">
                <a:latin typeface="微软雅黑" panose="020B0503020204020204" pitchFamily="34" charset="-122"/>
                <a:ea typeface="微软雅黑" panose="020B0503020204020204" pitchFamily="34" charset="-122"/>
                <a:cs typeface="微软雅黑"/>
              </a:endParaRPr>
            </a:p>
          </p:txBody>
        </p:sp>
        <p:sp>
          <p:nvSpPr>
            <p:cNvPr id="1048685" name="object 11"/>
            <p:cNvSpPr txBox="1"/>
            <p:nvPr/>
          </p:nvSpPr>
          <p:spPr>
            <a:xfrm>
              <a:off x="321056" y="3139185"/>
              <a:ext cx="2660650" cy="492443"/>
            </a:xfrm>
            <a:prstGeom prst="rect"/>
          </p:spPr>
          <p:txBody>
            <a:bodyPr bIns="0" lIns="0" rIns="0" rtlCol="0" tIns="0" vert="horz" wrap="square">
              <a:spAutoFit/>
            </a:bodyPr>
            <a:p>
              <a:pPr marL="12700">
                <a:lnSpc>
                  <a:spcPct val="100000"/>
                </a:lnSpc>
              </a:pPr>
              <a:r>
                <a:rPr altLang="en-US" b="1" dirty="0" sz="1600" lang="zh-CN" spc="-20">
                  <a:solidFill>
                    <a:srgbClr val="585858"/>
                  </a:solidFill>
                  <a:latin typeface="微软雅黑" panose="020B0503020204020204" pitchFamily="34" charset="-122"/>
                  <a:ea typeface="微软雅黑" panose="020B0503020204020204" pitchFamily="34" charset="-122"/>
                  <a:cs typeface="微软雅黑"/>
                </a:rPr>
                <a:t>组织制定并实施本单位安全生产规章制度和操作规程</a:t>
              </a:r>
              <a:endParaRPr dirty="0" sz="1600">
                <a:latin typeface="微软雅黑" panose="020B0503020204020204" pitchFamily="34" charset="-122"/>
                <a:ea typeface="微软雅黑" panose="020B0503020204020204" pitchFamily="34" charset="-122"/>
                <a:cs typeface="微软雅黑"/>
              </a:endParaRPr>
            </a:p>
          </p:txBody>
        </p:sp>
        <p:sp>
          <p:nvSpPr>
            <p:cNvPr id="1048686" name="object 12"/>
            <p:cNvSpPr txBox="1"/>
            <p:nvPr/>
          </p:nvSpPr>
          <p:spPr>
            <a:xfrm>
              <a:off x="3324667" y="4814758"/>
              <a:ext cx="3544253" cy="955133"/>
            </a:xfrm>
            <a:prstGeom prst="rect"/>
          </p:spPr>
          <p:txBody>
            <a:bodyPr bIns="0" lIns="0" rIns="0" rtlCol="0" tIns="0" vert="horz" wrap="square">
              <a:spAutoFit/>
            </a:bodyPr>
            <a:p>
              <a:pPr algn="ctr" marL="30480">
                <a:lnSpc>
                  <a:spcPct val="100000"/>
                </a:lnSpc>
              </a:pPr>
              <a:r>
                <a:rPr b="1" dirty="0" sz="2800" spc="-20">
                  <a:solidFill>
                    <a:srgbClr val="FFFFFF"/>
                  </a:solidFill>
                  <a:latin typeface="微软雅黑" panose="020B0503020204020204" pitchFamily="34" charset="-122"/>
                  <a:ea typeface="微软雅黑" panose="020B0503020204020204" pitchFamily="34" charset="-122"/>
                  <a:cs typeface="Arial"/>
                </a:rPr>
                <a:t>3</a:t>
              </a:r>
              <a:endParaRPr dirty="0" sz="2800">
                <a:latin typeface="微软雅黑" panose="020B0503020204020204" pitchFamily="34" charset="-122"/>
                <a:ea typeface="微软雅黑" panose="020B0503020204020204" pitchFamily="34" charset="-122"/>
                <a:cs typeface="Arial"/>
              </a:endParaRPr>
            </a:p>
            <a:p>
              <a:pPr algn="ctr" indent="1270" marL="12700" marR="6350">
                <a:lnSpc>
                  <a:spcPct val="120000"/>
                </a:lnSpc>
                <a:spcBef>
                  <a:spcPts val="1970"/>
                </a:spcBef>
              </a:pPr>
              <a:r>
                <a:rPr altLang="en-US" b="1" dirty="0" sz="1600" lang="zh-CN" spc="-20">
                  <a:solidFill>
                    <a:srgbClr val="FF0000"/>
                  </a:solidFill>
                  <a:latin typeface="微软雅黑" panose="020B0503020204020204" pitchFamily="34" charset="-122"/>
                  <a:ea typeface="微软雅黑" panose="020B0503020204020204" pitchFamily="34" charset="-122"/>
                  <a:cs typeface="微软雅黑"/>
                </a:rPr>
                <a:t>保证本单位安全生产投入的有效实施</a:t>
              </a:r>
              <a:endParaRPr dirty="0" sz="1600">
                <a:solidFill>
                  <a:srgbClr val="FF0000"/>
                </a:solidFill>
                <a:latin typeface="微软雅黑" panose="020B0503020204020204" pitchFamily="34" charset="-122"/>
                <a:ea typeface="微软雅黑" panose="020B0503020204020204" pitchFamily="34" charset="-122"/>
                <a:cs typeface="微软雅黑"/>
              </a:endParaRPr>
            </a:p>
          </p:txBody>
        </p:sp>
        <p:sp>
          <p:nvSpPr>
            <p:cNvPr id="1048687" name="object 13"/>
            <p:cNvSpPr txBox="1"/>
            <p:nvPr/>
          </p:nvSpPr>
          <p:spPr>
            <a:xfrm>
              <a:off x="728268" y="4119117"/>
              <a:ext cx="2458720" cy="492443"/>
            </a:xfrm>
            <a:prstGeom prst="rect"/>
          </p:spPr>
          <p:txBody>
            <a:bodyPr bIns="0" lIns="0" rIns="0" rtlCol="0" tIns="0" vert="horz" wrap="square">
              <a:spAutoFit/>
            </a:bodyPr>
            <a:p>
              <a:pPr marL="12700">
                <a:lnSpc>
                  <a:spcPct val="100000"/>
                </a:lnSpc>
              </a:pPr>
              <a:r>
                <a:rPr altLang="en-US" b="1" dirty="0" sz="1600" lang="zh-CN" spc="-20">
                  <a:solidFill>
                    <a:srgbClr val="585858"/>
                  </a:solidFill>
                  <a:latin typeface="微软雅黑" panose="020B0503020204020204" pitchFamily="34" charset="-122"/>
                  <a:ea typeface="微软雅黑" panose="020B0503020204020204" pitchFamily="34" charset="-122"/>
                  <a:cs typeface="微软雅黑"/>
                </a:rPr>
                <a:t>组织制定并实施本单位安全生产教育和培训计划</a:t>
              </a:r>
              <a:endParaRPr dirty="0" sz="1600">
                <a:latin typeface="微软雅黑" panose="020B0503020204020204" pitchFamily="34" charset="-122"/>
                <a:ea typeface="微软雅黑" panose="020B0503020204020204" pitchFamily="34" charset="-122"/>
                <a:cs typeface="微软雅黑"/>
              </a:endParaRPr>
            </a:p>
          </p:txBody>
        </p:sp>
        <p:sp>
          <p:nvSpPr>
            <p:cNvPr id="1048688" name="object 14"/>
            <p:cNvSpPr txBox="1"/>
            <p:nvPr/>
          </p:nvSpPr>
          <p:spPr>
            <a:xfrm>
              <a:off x="7000303" y="3214496"/>
              <a:ext cx="3652019" cy="565924"/>
            </a:xfrm>
            <a:prstGeom prst="rect"/>
          </p:spPr>
          <p:txBody>
            <a:bodyPr bIns="0" lIns="0" rIns="0" rtlCol="0" tIns="0" vert="horz" wrap="square">
              <a:spAutoFit/>
            </a:bodyPr>
            <a:p>
              <a:pPr marL="12700" marR="6350">
                <a:lnSpc>
                  <a:spcPct val="120000"/>
                </a:lnSpc>
              </a:pPr>
              <a:r>
                <a:rPr b="1" dirty="0" sz="1600" spc="-20">
                  <a:solidFill>
                    <a:srgbClr val="585858"/>
                  </a:solidFill>
                  <a:latin typeface="微软雅黑"/>
                  <a:cs typeface="微软雅黑"/>
                </a:rPr>
                <a:t>组织制定并实施本单位的 生产安全事故应急救援预案</a:t>
              </a:r>
              <a:endParaRPr dirty="0" sz="1600">
                <a:latin typeface="微软雅黑"/>
                <a:cs typeface="微软雅黑"/>
              </a:endParaRPr>
            </a:p>
          </p:txBody>
        </p:sp>
        <p:sp>
          <p:nvSpPr>
            <p:cNvPr id="1048689" name="object 15"/>
            <p:cNvSpPr txBox="1"/>
            <p:nvPr/>
          </p:nvSpPr>
          <p:spPr>
            <a:xfrm>
              <a:off x="6656323" y="4224654"/>
              <a:ext cx="2660650" cy="256540"/>
            </a:xfrm>
            <a:prstGeom prst="rect"/>
          </p:spPr>
          <p:txBody>
            <a:bodyPr bIns="0" lIns="0" rIns="0" rtlCol="0" tIns="0" vert="horz" wrap="square">
              <a:spAutoFit/>
            </a:bodyPr>
            <a:p>
              <a:pPr marL="12700">
                <a:lnSpc>
                  <a:spcPct val="100000"/>
                </a:lnSpc>
              </a:pPr>
              <a:r>
                <a:rPr b="1" dirty="0" sz="1600" spc="-25">
                  <a:solidFill>
                    <a:srgbClr val="585858"/>
                  </a:solidFill>
                  <a:latin typeface="微软雅黑"/>
                  <a:cs typeface="微软雅黑"/>
                </a:rPr>
                <a:t>及时、如实报告生产安全事故</a:t>
              </a:r>
              <a:endParaRPr dirty="0" sz="1600">
                <a:latin typeface="微软雅黑"/>
                <a:cs typeface="微软雅黑"/>
              </a:endParaRPr>
            </a:p>
          </p:txBody>
        </p:sp>
        <p:sp>
          <p:nvSpPr>
            <p:cNvPr id="1048690" name="object 16"/>
            <p:cNvSpPr txBox="1"/>
            <p:nvPr/>
          </p:nvSpPr>
          <p:spPr>
            <a:xfrm>
              <a:off x="3469385" y="2342769"/>
              <a:ext cx="223520" cy="436245"/>
            </a:xfrm>
            <a:prstGeom prst="rect"/>
          </p:spPr>
          <p:txBody>
            <a:bodyPr bIns="0" lIns="0" rIns="0" rtlCol="0" tIns="0" vert="horz" wrap="square">
              <a:spAutoFit/>
            </a:bodyPr>
            <a:p>
              <a:pPr marL="12700">
                <a:lnSpc>
                  <a:spcPct val="100000"/>
                </a:lnSpc>
              </a:pPr>
              <a:r>
                <a:rPr b="1" dirty="0" sz="2800" spc="-20">
                  <a:solidFill>
                    <a:srgbClr val="FFFFFF"/>
                  </a:solidFill>
                  <a:latin typeface="Arial"/>
                  <a:cs typeface="Arial"/>
                </a:rPr>
                <a:t>1</a:t>
              </a:r>
              <a:endParaRPr dirty="0" sz="2800">
                <a:latin typeface="Arial"/>
                <a:cs typeface="Arial"/>
              </a:endParaRPr>
            </a:p>
          </p:txBody>
        </p:sp>
        <p:sp>
          <p:nvSpPr>
            <p:cNvPr id="1048691" name="object 17"/>
            <p:cNvSpPr txBox="1"/>
            <p:nvPr/>
          </p:nvSpPr>
          <p:spPr>
            <a:xfrm>
              <a:off x="3200145" y="3214496"/>
              <a:ext cx="222885" cy="436245"/>
            </a:xfrm>
            <a:prstGeom prst="rect"/>
          </p:spPr>
          <p:txBody>
            <a:bodyPr bIns="0" lIns="0" rIns="0" rtlCol="0" tIns="0" vert="horz" wrap="square">
              <a:spAutoFit/>
            </a:bodyPr>
            <a:p>
              <a:pPr marL="12700">
                <a:lnSpc>
                  <a:spcPct val="100000"/>
                </a:lnSpc>
              </a:pPr>
              <a:r>
                <a:rPr b="1" dirty="0" sz="2800" spc="-20">
                  <a:solidFill>
                    <a:srgbClr val="FFFFFF"/>
                  </a:solidFill>
                  <a:latin typeface="Arial"/>
                  <a:cs typeface="Arial"/>
                </a:rPr>
                <a:t>2</a:t>
              </a:r>
              <a:endParaRPr dirty="0" sz="2800">
                <a:latin typeface="Arial"/>
                <a:cs typeface="Arial"/>
              </a:endParaRPr>
            </a:p>
          </p:txBody>
        </p:sp>
        <p:sp>
          <p:nvSpPr>
            <p:cNvPr id="1048692" name="object 19"/>
            <p:cNvSpPr/>
            <p:nvPr/>
          </p:nvSpPr>
          <p:spPr>
            <a:xfrm>
              <a:off x="4701540" y="4786884"/>
              <a:ext cx="502920" cy="504444"/>
            </a:xfrm>
            <a:custGeom>
              <a:avLst/>
              <a:ahLst/>
              <a:rect l="l" t="t" r="r" b="b"/>
              <a:pathLst>
                <a:path w="502920" h="504444">
                  <a:moveTo>
                    <a:pt x="251460" y="0"/>
                  </a:moveTo>
                  <a:lnTo>
                    <a:pt x="210657" y="3300"/>
                  </a:lnTo>
                  <a:lnTo>
                    <a:pt x="171955" y="12856"/>
                  </a:lnTo>
                  <a:lnTo>
                    <a:pt x="135872" y="28148"/>
                  </a:lnTo>
                  <a:lnTo>
                    <a:pt x="102924" y="48658"/>
                  </a:lnTo>
                  <a:lnTo>
                    <a:pt x="73628" y="73866"/>
                  </a:lnTo>
                  <a:lnTo>
                    <a:pt x="48499" y="103254"/>
                  </a:lnTo>
                  <a:lnTo>
                    <a:pt x="28056" y="136302"/>
                  </a:lnTo>
                  <a:lnTo>
                    <a:pt x="12813" y="172492"/>
                  </a:lnTo>
                  <a:lnTo>
                    <a:pt x="3289" y="211305"/>
                  </a:lnTo>
                  <a:lnTo>
                    <a:pt x="0" y="252222"/>
                  </a:lnTo>
                  <a:lnTo>
                    <a:pt x="833" y="272910"/>
                  </a:lnTo>
                  <a:lnTo>
                    <a:pt x="7304" y="312840"/>
                  </a:lnTo>
                  <a:lnTo>
                    <a:pt x="19752" y="350406"/>
                  </a:lnTo>
                  <a:lnTo>
                    <a:pt x="37660" y="385090"/>
                  </a:lnTo>
                  <a:lnTo>
                    <a:pt x="60510" y="416373"/>
                  </a:lnTo>
                  <a:lnTo>
                    <a:pt x="87787" y="443736"/>
                  </a:lnTo>
                  <a:lnTo>
                    <a:pt x="118974" y="466660"/>
                  </a:lnTo>
                  <a:lnTo>
                    <a:pt x="153554" y="484626"/>
                  </a:lnTo>
                  <a:lnTo>
                    <a:pt x="191011" y="497114"/>
                  </a:lnTo>
                  <a:lnTo>
                    <a:pt x="230828" y="503608"/>
                  </a:lnTo>
                  <a:lnTo>
                    <a:pt x="251460" y="504444"/>
                  </a:lnTo>
                  <a:lnTo>
                    <a:pt x="272091" y="503608"/>
                  </a:lnTo>
                  <a:lnTo>
                    <a:pt x="311908" y="497114"/>
                  </a:lnTo>
                  <a:lnTo>
                    <a:pt x="349365" y="484626"/>
                  </a:lnTo>
                  <a:lnTo>
                    <a:pt x="383945" y="466660"/>
                  </a:lnTo>
                  <a:lnTo>
                    <a:pt x="415132" y="443736"/>
                  </a:lnTo>
                  <a:lnTo>
                    <a:pt x="442409" y="416373"/>
                  </a:lnTo>
                  <a:lnTo>
                    <a:pt x="465259" y="385090"/>
                  </a:lnTo>
                  <a:lnTo>
                    <a:pt x="483167" y="350406"/>
                  </a:lnTo>
                  <a:lnTo>
                    <a:pt x="495615" y="312840"/>
                  </a:lnTo>
                  <a:lnTo>
                    <a:pt x="502086" y="272910"/>
                  </a:lnTo>
                  <a:lnTo>
                    <a:pt x="502920" y="252222"/>
                  </a:lnTo>
                  <a:lnTo>
                    <a:pt x="502086" y="231533"/>
                  </a:lnTo>
                  <a:lnTo>
                    <a:pt x="495615" y="191603"/>
                  </a:lnTo>
                  <a:lnTo>
                    <a:pt x="483167" y="154037"/>
                  </a:lnTo>
                  <a:lnTo>
                    <a:pt x="465259" y="119353"/>
                  </a:lnTo>
                  <a:lnTo>
                    <a:pt x="442409" y="88070"/>
                  </a:lnTo>
                  <a:lnTo>
                    <a:pt x="415132" y="60707"/>
                  </a:lnTo>
                  <a:lnTo>
                    <a:pt x="383945" y="37783"/>
                  </a:lnTo>
                  <a:lnTo>
                    <a:pt x="349365" y="19817"/>
                  </a:lnTo>
                  <a:lnTo>
                    <a:pt x="311908" y="7329"/>
                  </a:lnTo>
                  <a:lnTo>
                    <a:pt x="272091" y="835"/>
                  </a:lnTo>
                  <a:lnTo>
                    <a:pt x="251460" y="0"/>
                  </a:lnTo>
                  <a:close/>
                </a:path>
              </a:pathLst>
            </a:custGeom>
            <a:solidFill>
              <a:srgbClr val="DC3B00"/>
            </a:solidFill>
          </p:spPr>
          <p:txBody>
            <a:bodyPr bIns="0" lIns="0" rIns="0" rtlCol="0" tIns="0" wrap="square">
              <a:spAutoFit/>
            </a:bodyPr>
            <a:p>
              <a:endParaRPr dirty="0"/>
            </a:p>
          </p:txBody>
        </p:sp>
        <p:sp>
          <p:nvSpPr>
            <p:cNvPr id="1048693" name="object 20"/>
            <p:cNvSpPr txBox="1"/>
            <p:nvPr/>
          </p:nvSpPr>
          <p:spPr>
            <a:xfrm>
              <a:off x="4146041" y="3714622"/>
              <a:ext cx="1625600" cy="287020"/>
            </a:xfrm>
            <a:prstGeom prst="rect"/>
          </p:spPr>
          <p:txBody>
            <a:bodyPr bIns="0" lIns="0" rIns="0" rtlCol="0" tIns="0" vert="horz" wrap="square">
              <a:spAutoFit/>
            </a:bodyPr>
            <a:p>
              <a:pPr marL="12700">
                <a:lnSpc>
                  <a:spcPct val="100000"/>
                </a:lnSpc>
              </a:pPr>
              <a:r>
                <a:rPr b="1" dirty="0" sz="1800">
                  <a:solidFill>
                    <a:srgbClr val="585858"/>
                  </a:solidFill>
                  <a:latin typeface="微软雅黑"/>
                  <a:cs typeface="微软雅黑"/>
                </a:rPr>
                <a:t>主要负责人职责</a:t>
              </a:r>
              <a:endParaRPr dirty="0" sz="1800">
                <a:latin typeface="微软雅黑"/>
                <a:cs typeface="微软雅黑"/>
              </a:endParaRPr>
            </a:p>
          </p:txBody>
        </p:sp>
        <p:sp>
          <p:nvSpPr>
            <p:cNvPr id="1048694" name="object 21"/>
            <p:cNvSpPr/>
            <p:nvPr/>
          </p:nvSpPr>
          <p:spPr>
            <a:xfrm>
              <a:off x="4529328" y="2522220"/>
              <a:ext cx="917448" cy="1179575"/>
            </a:xfrm>
            <a:prstGeom prst="rect"/>
            <a:blipFill>
              <a:blip xmlns:r="http://schemas.openxmlformats.org/officeDocument/2006/relationships" r:embed="rId2" cstate="print"/>
              <a:stretch>
                <a:fillRect/>
              </a:stretch>
            </a:blipFill>
          </p:spPr>
          <p:txBody>
            <a:bodyPr bIns="0" lIns="0" rIns="0" rtlCol="0" tIns="0" wrap="square">
              <a:spAutoFit/>
            </a:bodyPr>
            <a:p>
              <a:endParaRPr dirty="0"/>
            </a:p>
          </p:txBody>
        </p:sp>
        <p:sp>
          <p:nvSpPr>
            <p:cNvPr id="1048695" name="object 18"/>
            <p:cNvSpPr txBox="1"/>
            <p:nvPr/>
          </p:nvSpPr>
          <p:spPr>
            <a:xfrm>
              <a:off x="3488476" y="4136413"/>
              <a:ext cx="119211" cy="430887"/>
            </a:xfrm>
            <a:prstGeom prst="rect"/>
          </p:spPr>
          <p:txBody>
            <a:bodyPr bIns="0" lIns="0" rIns="0" rtlCol="0" tIns="0" vert="horz" wrap="square">
              <a:spAutoFit/>
            </a:bodyPr>
            <a:p>
              <a:pPr marL="12700">
                <a:lnSpc>
                  <a:spcPct val="100000"/>
                </a:lnSpc>
              </a:pPr>
              <a:r>
                <a:rPr b="1" dirty="0" sz="2800" lang="en-US" spc="-20">
                  <a:solidFill>
                    <a:srgbClr val="FFFFFF"/>
                  </a:solidFill>
                  <a:latin typeface="Arial"/>
                  <a:cs typeface="Arial"/>
                </a:rPr>
                <a:t>3</a:t>
              </a:r>
              <a:endParaRPr dirty="0" sz="2800">
                <a:latin typeface="Arial"/>
                <a:cs typeface="Arial"/>
              </a:endParaRPr>
            </a:p>
          </p:txBody>
        </p:sp>
        <p:sp>
          <p:nvSpPr>
            <p:cNvPr id="1048696" name="object 18"/>
            <p:cNvSpPr txBox="1"/>
            <p:nvPr/>
          </p:nvSpPr>
          <p:spPr>
            <a:xfrm>
              <a:off x="4841557" y="4820983"/>
              <a:ext cx="222885" cy="436245"/>
            </a:xfrm>
            <a:prstGeom prst="rect"/>
          </p:spPr>
          <p:txBody>
            <a:bodyPr bIns="0" lIns="0" rIns="0" rtlCol="0" tIns="0" vert="horz" wrap="square">
              <a:spAutoFit/>
            </a:bodyPr>
            <a:p>
              <a:pPr marL="12700">
                <a:lnSpc>
                  <a:spcPct val="100000"/>
                </a:lnSpc>
              </a:pPr>
              <a:r>
                <a:rPr b="1" dirty="0" sz="2800" spc="-20">
                  <a:solidFill>
                    <a:srgbClr val="FFFFFF"/>
                  </a:solidFill>
                  <a:latin typeface="Arial"/>
                  <a:cs typeface="Arial"/>
                </a:rPr>
                <a:t>4</a:t>
              </a:r>
              <a:endParaRPr dirty="0" sz="2800">
                <a:latin typeface="Arial"/>
                <a:cs typeface="Arial"/>
              </a:endParaRPr>
            </a:p>
          </p:txBody>
        </p:sp>
      </p:grpSp>
      <p:grpSp>
        <p:nvGrpSpPr>
          <p:cNvPr id="133" name="组合 22"/>
          <p:cNvGrpSpPr/>
          <p:nvPr/>
        </p:nvGrpSpPr>
        <p:grpSpPr>
          <a:xfrm>
            <a:off x="194519" y="948674"/>
            <a:ext cx="5116038" cy="523220"/>
            <a:chOff x="400233" y="909514"/>
            <a:chExt cx="5116038" cy="523220"/>
          </a:xfrm>
        </p:grpSpPr>
        <p:sp>
          <p:nvSpPr>
            <p:cNvPr id="1048697" name="矩形 23"/>
            <p:cNvSpPr/>
            <p:nvPr/>
          </p:nvSpPr>
          <p:spPr>
            <a:xfrm flipH="1">
              <a:off x="400233" y="929898"/>
              <a:ext cx="226334" cy="502836"/>
            </a:xfrm>
            <a:prstGeom prst="rect"/>
            <a:solidFill>
              <a:srgbClr val="0071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solidFill>
                  <a:srgbClr val="FFFF00"/>
                </a:solidFill>
              </a:endParaRPr>
            </a:p>
          </p:txBody>
        </p:sp>
        <p:sp>
          <p:nvSpPr>
            <p:cNvPr id="1048698" name="文本框 24"/>
            <p:cNvSpPr txBox="1"/>
            <p:nvPr/>
          </p:nvSpPr>
          <p:spPr>
            <a:xfrm>
              <a:off x="626567" y="909514"/>
              <a:ext cx="4889704" cy="523220"/>
            </a:xfrm>
            <a:prstGeom prst="rect"/>
            <a:noFill/>
          </p:spPr>
          <p:txBody>
            <a:bodyPr rtlCol="0" wrap="square">
              <a:spAutoFit/>
            </a:bodyPr>
            <a:p>
              <a:r>
                <a:rPr altLang="en-US" b="1" dirty="0" sz="2800" lang="zh-CN">
                  <a:solidFill>
                    <a:schemeClr val="bg1">
                      <a:lumMod val="50000"/>
                    </a:schemeClr>
                  </a:solidFill>
                  <a:latin typeface="微软雅黑" panose="020B0503020204020204" pitchFamily="34" charset="-122"/>
                  <a:ea typeface="微软雅黑" panose="020B0503020204020204" pitchFamily="34" charset="-122"/>
                </a:rPr>
                <a:t>第二章</a:t>
              </a:r>
              <a:r>
                <a:rPr altLang="zh-CN" b="1" dirty="0" sz="2800" lang="en-US">
                  <a:solidFill>
                    <a:schemeClr val="bg1">
                      <a:lumMod val="50000"/>
                    </a:schemeClr>
                  </a:solidFill>
                  <a:latin typeface="微软雅黑" panose="020B0503020204020204" pitchFamily="34" charset="-122"/>
                  <a:ea typeface="微软雅黑" panose="020B0503020204020204" pitchFamily="34" charset="-122"/>
                </a:rPr>
                <a:t>&lt;</a:t>
              </a:r>
              <a:r>
                <a:rPr altLang="en-US" b="1" dirty="0" sz="2800" lang="zh-CN">
                  <a:solidFill>
                    <a:schemeClr val="bg1">
                      <a:lumMod val="50000"/>
                    </a:schemeClr>
                  </a:solidFill>
                  <a:latin typeface="微软雅黑" panose="020B0503020204020204" pitchFamily="34" charset="-122"/>
                  <a:ea typeface="微软雅黑" panose="020B0503020204020204" pitchFamily="34" charset="-122"/>
                </a:rPr>
                <a:t>第二十一条</a:t>
              </a:r>
              <a:r>
                <a:rPr altLang="zh-CN" b="1" dirty="0" sz="2800" lang="en-US">
                  <a:solidFill>
                    <a:schemeClr val="bg1">
                      <a:lumMod val="50000"/>
                    </a:schemeClr>
                  </a:solidFill>
                  <a:latin typeface="微软雅黑" panose="020B0503020204020204" pitchFamily="34" charset="-122"/>
                  <a:ea typeface="微软雅黑" panose="020B0503020204020204" pitchFamily="34" charset="-122"/>
                </a:rPr>
                <a:t>&gt;</a:t>
              </a:r>
              <a:endParaRPr altLang="en-US" b="1" dirty="0" sz="2800" lang="zh-CN">
                <a:solidFill>
                  <a:schemeClr val="bg1">
                    <a:lumMod val="50000"/>
                  </a:schemeClr>
                </a:solidFill>
                <a:latin typeface="微软雅黑" panose="020B0503020204020204" pitchFamily="34" charset="-122"/>
                <a:ea typeface="微软雅黑" panose="020B0503020204020204" pitchFamily="34" charset="-122"/>
              </a:endParaRPr>
            </a:p>
          </p:txBody>
        </p:sp>
      </p:grpSp>
    </p:spTree>
  </p:cSld>
  <p:clrMapOvr>
    <a:masterClrMapping/>
  </p:clrMapOvr>
</p:sld>
</file>

<file path=ppt/tags/tag1.xml><?xml version="1.0" encoding="utf-8"?>
<p:tagLst xmlns:p="http://schemas.openxmlformats.org/presentationml/2006/main">
  <p:tag name="PA" val="v3.0.1"/>
</p:tagLst>
</file>

<file path=ppt/theme/theme1.xml><?xml version="1.0" encoding="utf-8"?>
<a:theme xmlns:a="http://schemas.openxmlformats.org/drawingml/2006/main" name="添加公众号hsevclass获取更多资料">
  <a:themeElements>
    <a:clrScheme name="自定义 107">
      <a:dk1>
        <a:sysClr lastClr="000000" val="windowText"/>
      </a:dk1>
      <a:lt1>
        <a:sysClr lastClr="FFFFFF" val="window"/>
      </a:lt1>
      <a:dk2>
        <a:srgbClr val="1F497D"/>
      </a:dk2>
      <a:lt2>
        <a:srgbClr val="EEECE1"/>
      </a:lt2>
      <a:accent1>
        <a:srgbClr val="0070C0"/>
      </a:accent1>
      <a:accent2>
        <a:srgbClr val="FFC000"/>
      </a:accent2>
      <a:accent3>
        <a:srgbClr val="BFBFBF"/>
      </a:accent3>
      <a:accent4>
        <a:srgbClr val="BFBFBF"/>
      </a:accent4>
      <a:accent5>
        <a:srgbClr val="BFBFBF"/>
      </a:accent5>
      <a:accent6>
        <a:srgbClr val="BFBFB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Company>Sky123.Org</Company>
  <LinksUpToDate>0</LinksUpToDate>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itle>添加公众号hsevclass获取更多资料</dc:title>
  <dc:creator>添加公众号hsevclass获取更多资料</dc:creator>
  <cp:lastModifiedBy>刘 微</cp:lastModifiedBy>
  <dcterms:created xsi:type="dcterms:W3CDTF">2014-08-22T15:50:08Z</dcterms:created>
  <dcterms:modified xsi:type="dcterms:W3CDTF">2021-08-23T05:27:19Z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c7ad5ee7a6634cb3897ed6cf5599a483</vt:lpwstr>
  </property>
</Properties>
</file>