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7" r:id="rId2"/>
    <p:sldId id="258" r:id="rId3"/>
    <p:sldId id="262" r:id="rId4"/>
    <p:sldId id="264" r:id="rId5"/>
    <p:sldId id="263" r:id="rId6"/>
    <p:sldId id="291" r:id="rId7"/>
    <p:sldId id="292" r:id="rId8"/>
    <p:sldId id="293" r:id="rId9"/>
    <p:sldId id="294" r:id="rId10"/>
    <p:sldId id="299" r:id="rId11"/>
    <p:sldId id="295" r:id="rId12"/>
    <p:sldId id="282" r:id="rId13"/>
    <p:sldId id="283" r:id="rId14"/>
    <p:sldId id="260" r:id="rId15"/>
    <p:sldId id="290" r:id="rId16"/>
  </p:sldIdLst>
  <p:sldSz cx="12192000" cy="6858000"/>
  <p:notesSz cx="6858000" cy="9144000"/>
  <p:embeddedFontLst>
    <p:embeddedFont>
      <p:font typeface="汉仪柏青体简" panose="02010604000101010101" pitchFamily="2" charset="-122"/>
      <p:regular r:id="rId18"/>
    </p:embeddedFon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
      <p:font typeface="汉仪尚巍手书W" panose="02010600030101010101" charset="-122"/>
      <p:regular r:id="rId25"/>
    </p:embeddedFont>
    <p:embeddedFont>
      <p:font typeface="大梁体-简+繁-精全完美版" panose="03000502000000000000" pitchFamily="66" charset="-122"/>
      <p:regular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59">
          <p15:clr>
            <a:srgbClr val="A4A3A4"/>
          </p15:clr>
        </p15:guide>
        <p15:guide id="4" orient="horz" pos="3861">
          <p15:clr>
            <a:srgbClr val="A4A3A4"/>
          </p15:clr>
        </p15:guide>
        <p15:guide id="5" pos="461">
          <p15:clr>
            <a:srgbClr val="A4A3A4"/>
          </p15:clr>
        </p15:guide>
        <p15:guide id="6" pos="72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DE"/>
    <a:srgbClr val="950101"/>
    <a:srgbClr val="F31604"/>
    <a:srgbClr val="FCF2C5"/>
    <a:srgbClr val="FBD57F"/>
    <a:srgbClr val="FE1600"/>
    <a:srgbClr val="C71912"/>
    <a:srgbClr val="E29944"/>
    <a:srgbClr val="FAD592"/>
    <a:srgbClr val="F9C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95" autoAdjust="0"/>
    <p:restoredTop sz="94660"/>
  </p:normalViewPr>
  <p:slideViewPr>
    <p:cSldViewPr snapToGrid="0">
      <p:cViewPr varScale="1">
        <p:scale>
          <a:sx n="91" d="100"/>
          <a:sy n="91" d="100"/>
        </p:scale>
        <p:origin x="366" y="90"/>
      </p:cViewPr>
      <p:guideLst>
        <p:guide orient="horz" pos="2160"/>
        <p:guide pos="3840"/>
        <p:guide orient="horz" pos="459"/>
        <p:guide orient="horz" pos="3861"/>
        <p:guide pos="461"/>
        <p:guide pos="7219"/>
      </p:guideLst>
    </p:cSldViewPr>
  </p:slideViewPr>
  <p:notesTextViewPr>
    <p:cViewPr>
      <p:scale>
        <a:sx n="1" d="1"/>
        <a:sy n="1" d="1"/>
      </p:scale>
      <p:origin x="0" y="0"/>
    </p:cViewPr>
  </p:notesTextViewPr>
  <p:notesViewPr>
    <p:cSldViewPr snapToGrid="0" showGuides="1">
      <p:cViewPr varScale="1">
        <p:scale>
          <a:sx n="86" d="100"/>
          <a:sy n="86" d="100"/>
        </p:scale>
        <p:origin x="292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eg"/><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diagrams/_rels/data4.xml.rels><?xml version="1.0" encoding="UTF-8" standalone="yes"?>
<Relationships xmlns="http://schemas.openxmlformats.org/package/2006/relationships"><Relationship Id="rId1" Type="http://schemas.openxmlformats.org/officeDocument/2006/relationships/image" Target="../media/image19.jpg"/></Relationships>
</file>

<file path=ppt/diagrams/_rels/data5.xml.rels><?xml version="1.0" encoding="UTF-8" standalone="yes"?>
<Relationships xmlns="http://schemas.openxmlformats.org/package/2006/relationships"><Relationship Id="rId1" Type="http://schemas.openxmlformats.org/officeDocument/2006/relationships/image" Target="../media/image20.jpg"/></Relationships>
</file>

<file path=ppt/diagrams/_rels/data6.xml.rels><?xml version="1.0" encoding="UTF-8" standalone="yes"?>
<Relationships xmlns="http://schemas.openxmlformats.org/package/2006/relationships"><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eg"/><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0602A-4752-4411-95B3-E875DC67293B}" type="doc">
      <dgm:prSet loTypeId="urn:microsoft.com/office/officeart/2008/layout/VerticalCurvedList" loCatId="list" qsTypeId="urn:microsoft.com/office/officeart/2005/8/quickstyle/simple1" qsCatId="simple" csTypeId="urn:microsoft.com/office/officeart/2005/8/colors/colorful3" csCatId="colorful"/>
      <dgm:spPr/>
      <dgm:t>
        <a:bodyPr/>
        <a:lstStyle/>
        <a:p>
          <a:endParaRPr lang="zh-CN" altLang="en-US"/>
        </a:p>
      </dgm:t>
    </dgm:pt>
    <dgm:pt modelId="{D043814F-841D-4AA4-ABAA-8C6D15278C64}">
      <dgm:prSet/>
      <dgm:spPr/>
      <dgm:t>
        <a:bodyPr/>
        <a:lstStyle/>
        <a:p>
          <a:pPr rtl="0"/>
          <a:r>
            <a:rPr lang="en-US" b="1" dirty="0" smtClean="0"/>
            <a:t>1.</a:t>
          </a:r>
          <a:r>
            <a:rPr lang="zh-CN" b="1" dirty="0" smtClean="0"/>
            <a:t>稳步推进安全管理提升，事故发生率持续降低。</a:t>
          </a:r>
          <a:endParaRPr lang="zh-CN" dirty="0"/>
        </a:p>
      </dgm:t>
    </dgm:pt>
    <dgm:pt modelId="{699F2E13-BCE6-4A80-A38E-5DC2CEB327F3}" type="parTrans" cxnId="{97052409-BFFB-4740-B5BC-D87DB5AA2938}">
      <dgm:prSet/>
      <dgm:spPr/>
      <dgm:t>
        <a:bodyPr/>
        <a:lstStyle/>
        <a:p>
          <a:endParaRPr lang="zh-CN" altLang="en-US"/>
        </a:p>
      </dgm:t>
    </dgm:pt>
    <dgm:pt modelId="{D18F0739-6E45-4859-805D-C487A1E08B1C}" type="sibTrans" cxnId="{97052409-BFFB-4740-B5BC-D87DB5AA2938}">
      <dgm:prSet/>
      <dgm:spPr/>
      <dgm:t>
        <a:bodyPr/>
        <a:lstStyle/>
        <a:p>
          <a:endParaRPr lang="zh-CN" altLang="en-US"/>
        </a:p>
      </dgm:t>
    </dgm:pt>
    <dgm:pt modelId="{9E775EC9-9E46-4556-B314-579375768216}">
      <dgm:prSet/>
      <dgm:spPr/>
      <dgm:t>
        <a:bodyPr/>
        <a:lstStyle/>
        <a:p>
          <a:pPr rtl="0"/>
          <a:r>
            <a:rPr lang="en-US" b="1" dirty="0" smtClean="0"/>
            <a:t>2.</a:t>
          </a:r>
          <a:r>
            <a:rPr lang="zh-CN" b="1" dirty="0" smtClean="0"/>
            <a:t>以问题为导向开展环保治理，环境友好型工厂建设更进一步。</a:t>
          </a:r>
          <a:endParaRPr lang="zh-CN" dirty="0"/>
        </a:p>
      </dgm:t>
    </dgm:pt>
    <dgm:pt modelId="{D9F0D52D-B0F6-4128-B6FF-6CAA4EC656B2}" type="parTrans" cxnId="{5900038C-DBFA-4F96-A9E4-67CEB76BDA6C}">
      <dgm:prSet/>
      <dgm:spPr/>
      <dgm:t>
        <a:bodyPr/>
        <a:lstStyle/>
        <a:p>
          <a:endParaRPr lang="zh-CN" altLang="en-US"/>
        </a:p>
      </dgm:t>
    </dgm:pt>
    <dgm:pt modelId="{35E2F34C-55C7-4453-B647-05493EDA195B}" type="sibTrans" cxnId="{5900038C-DBFA-4F96-A9E4-67CEB76BDA6C}">
      <dgm:prSet/>
      <dgm:spPr/>
      <dgm:t>
        <a:bodyPr/>
        <a:lstStyle/>
        <a:p>
          <a:endParaRPr lang="zh-CN" altLang="en-US"/>
        </a:p>
      </dgm:t>
    </dgm:pt>
    <dgm:pt modelId="{F49AB8E6-7662-4E3B-A848-A53E52986691}">
      <dgm:prSet/>
      <dgm:spPr/>
      <dgm:t>
        <a:bodyPr/>
        <a:lstStyle/>
        <a:p>
          <a:pPr rtl="0"/>
          <a:r>
            <a:rPr lang="en-US" b="1" dirty="0" smtClean="0"/>
            <a:t>3.</a:t>
          </a:r>
          <a:r>
            <a:rPr lang="zh-CN" b="1" dirty="0" smtClean="0"/>
            <a:t>推动精细化管控，质量管理水平不断提高。</a:t>
          </a:r>
          <a:endParaRPr lang="zh-CN" dirty="0"/>
        </a:p>
      </dgm:t>
    </dgm:pt>
    <dgm:pt modelId="{0690E67E-2247-47A6-B612-04444A07F9EE}" type="parTrans" cxnId="{A8CFDB77-B100-4B97-A99D-13E344796D5A}">
      <dgm:prSet/>
      <dgm:spPr/>
      <dgm:t>
        <a:bodyPr/>
        <a:lstStyle/>
        <a:p>
          <a:endParaRPr lang="zh-CN" altLang="en-US"/>
        </a:p>
      </dgm:t>
    </dgm:pt>
    <dgm:pt modelId="{4BEBE47B-F065-433E-9052-6BAC17ED6E61}" type="sibTrans" cxnId="{A8CFDB77-B100-4B97-A99D-13E344796D5A}">
      <dgm:prSet/>
      <dgm:spPr/>
      <dgm:t>
        <a:bodyPr/>
        <a:lstStyle/>
        <a:p>
          <a:endParaRPr lang="zh-CN" altLang="en-US"/>
        </a:p>
      </dgm:t>
    </dgm:pt>
    <dgm:pt modelId="{7C3960F3-139C-4D85-90E1-85943BDDF208}">
      <dgm:prSet/>
      <dgm:spPr/>
      <dgm:t>
        <a:bodyPr/>
        <a:lstStyle/>
        <a:p>
          <a:pPr rtl="0"/>
          <a:r>
            <a:rPr lang="en-US" b="1" smtClean="0"/>
            <a:t>4.</a:t>
          </a:r>
          <a:r>
            <a:rPr lang="zh-CN" b="1" smtClean="0"/>
            <a:t>优化现金流管理，规避财务风险。</a:t>
          </a:r>
          <a:endParaRPr lang="zh-CN"/>
        </a:p>
      </dgm:t>
    </dgm:pt>
    <dgm:pt modelId="{50DD1FB8-E9F9-4C1F-B36E-A75AAD82E4F1}" type="parTrans" cxnId="{399E6BB0-E7AB-405D-A4E5-420B8678D544}">
      <dgm:prSet/>
      <dgm:spPr/>
      <dgm:t>
        <a:bodyPr/>
        <a:lstStyle/>
        <a:p>
          <a:endParaRPr lang="zh-CN" altLang="en-US"/>
        </a:p>
      </dgm:t>
    </dgm:pt>
    <dgm:pt modelId="{9868EDCD-7B06-4C43-9CB6-A8489EE073F5}" type="sibTrans" cxnId="{399E6BB0-E7AB-405D-A4E5-420B8678D544}">
      <dgm:prSet/>
      <dgm:spPr/>
      <dgm:t>
        <a:bodyPr/>
        <a:lstStyle/>
        <a:p>
          <a:endParaRPr lang="zh-CN" altLang="en-US"/>
        </a:p>
      </dgm:t>
    </dgm:pt>
    <dgm:pt modelId="{C3C7E686-9251-47F5-BD41-EAEE29D921E3}">
      <dgm:prSet/>
      <dgm:spPr/>
      <dgm:t>
        <a:bodyPr/>
        <a:lstStyle/>
        <a:p>
          <a:pPr rtl="0"/>
          <a:r>
            <a:rPr lang="en-US" b="1" smtClean="0"/>
            <a:t>5.</a:t>
          </a:r>
          <a:r>
            <a:rPr lang="zh-CN" b="1" smtClean="0"/>
            <a:t>加强治安综合治理，依法治企成效凸显。</a:t>
          </a:r>
          <a:endParaRPr lang="zh-CN"/>
        </a:p>
      </dgm:t>
    </dgm:pt>
    <dgm:pt modelId="{DB87D06A-13D0-4109-93BB-9FC6B8B0DACF}" type="parTrans" cxnId="{6818216D-3730-4C99-B2AF-58C5E40376D0}">
      <dgm:prSet/>
      <dgm:spPr/>
      <dgm:t>
        <a:bodyPr/>
        <a:lstStyle/>
        <a:p>
          <a:endParaRPr lang="zh-CN" altLang="en-US"/>
        </a:p>
      </dgm:t>
    </dgm:pt>
    <dgm:pt modelId="{70668DB2-C90C-4F32-90B9-6DE8AA075ED6}" type="sibTrans" cxnId="{6818216D-3730-4C99-B2AF-58C5E40376D0}">
      <dgm:prSet/>
      <dgm:spPr/>
      <dgm:t>
        <a:bodyPr/>
        <a:lstStyle/>
        <a:p>
          <a:endParaRPr lang="zh-CN" altLang="en-US"/>
        </a:p>
      </dgm:t>
    </dgm:pt>
    <dgm:pt modelId="{74BFF52B-9087-4040-92B2-17D16F52C456}">
      <dgm:prSet/>
      <dgm:spPr/>
      <dgm:t>
        <a:bodyPr/>
        <a:lstStyle/>
        <a:p>
          <a:pPr rtl="0"/>
          <a:r>
            <a:rPr lang="en-US" b="1" smtClean="0"/>
            <a:t>6.</a:t>
          </a:r>
          <a:r>
            <a:rPr lang="zh-CN" b="1" smtClean="0"/>
            <a:t>严格执行政府要求，落实疫情防控常态化管理。</a:t>
          </a:r>
          <a:endParaRPr lang="zh-CN"/>
        </a:p>
      </dgm:t>
    </dgm:pt>
    <dgm:pt modelId="{CC25B4A3-B62F-492A-9E1D-1DBC175C707C}" type="parTrans" cxnId="{6C0BD967-994C-49A9-994E-DF99D4A58B14}">
      <dgm:prSet/>
      <dgm:spPr/>
      <dgm:t>
        <a:bodyPr/>
        <a:lstStyle/>
        <a:p>
          <a:endParaRPr lang="zh-CN" altLang="en-US"/>
        </a:p>
      </dgm:t>
    </dgm:pt>
    <dgm:pt modelId="{634E3325-1058-4215-B828-C6CB8197E40A}" type="sibTrans" cxnId="{6C0BD967-994C-49A9-994E-DF99D4A58B14}">
      <dgm:prSet/>
      <dgm:spPr/>
      <dgm:t>
        <a:bodyPr/>
        <a:lstStyle/>
        <a:p>
          <a:endParaRPr lang="zh-CN" altLang="en-US"/>
        </a:p>
      </dgm:t>
    </dgm:pt>
    <dgm:pt modelId="{3B9BBB8E-5000-43B7-9381-C336A6903AFB}" type="pres">
      <dgm:prSet presAssocID="{E6E0602A-4752-4411-95B3-E875DC67293B}" presName="Name0" presStyleCnt="0">
        <dgm:presLayoutVars>
          <dgm:chMax val="7"/>
          <dgm:chPref val="7"/>
          <dgm:dir/>
        </dgm:presLayoutVars>
      </dgm:prSet>
      <dgm:spPr/>
    </dgm:pt>
    <dgm:pt modelId="{E86FC7CC-373B-4D68-B7ED-BF1425DE8C6D}" type="pres">
      <dgm:prSet presAssocID="{E6E0602A-4752-4411-95B3-E875DC67293B}" presName="Name1" presStyleCnt="0"/>
      <dgm:spPr/>
    </dgm:pt>
    <dgm:pt modelId="{0F9C3295-94CD-4751-8C29-E1815D13DE8D}" type="pres">
      <dgm:prSet presAssocID="{E6E0602A-4752-4411-95B3-E875DC67293B}" presName="cycle" presStyleCnt="0"/>
      <dgm:spPr/>
    </dgm:pt>
    <dgm:pt modelId="{160848C3-F6B1-4BE4-AD6A-81C11D48FB14}" type="pres">
      <dgm:prSet presAssocID="{E6E0602A-4752-4411-95B3-E875DC67293B}" presName="srcNode" presStyleLbl="node1" presStyleIdx="0" presStyleCnt="6"/>
      <dgm:spPr/>
    </dgm:pt>
    <dgm:pt modelId="{22FEDB84-5482-484A-BDFA-0F3FD60BB22A}" type="pres">
      <dgm:prSet presAssocID="{E6E0602A-4752-4411-95B3-E875DC67293B}" presName="conn" presStyleLbl="parChTrans1D2" presStyleIdx="0" presStyleCnt="1"/>
      <dgm:spPr/>
    </dgm:pt>
    <dgm:pt modelId="{19678A28-DD98-478C-8802-87FC6C66B57A}" type="pres">
      <dgm:prSet presAssocID="{E6E0602A-4752-4411-95B3-E875DC67293B}" presName="extraNode" presStyleLbl="node1" presStyleIdx="0" presStyleCnt="6"/>
      <dgm:spPr/>
    </dgm:pt>
    <dgm:pt modelId="{2EBC36A8-1CE6-4633-9CA1-904084403BD9}" type="pres">
      <dgm:prSet presAssocID="{E6E0602A-4752-4411-95B3-E875DC67293B}" presName="dstNode" presStyleLbl="node1" presStyleIdx="0" presStyleCnt="6"/>
      <dgm:spPr/>
    </dgm:pt>
    <dgm:pt modelId="{AB799157-4F97-48A3-9CBE-B73D0292E0AB}" type="pres">
      <dgm:prSet presAssocID="{D043814F-841D-4AA4-ABAA-8C6D15278C64}" presName="text_1" presStyleLbl="node1" presStyleIdx="0" presStyleCnt="6">
        <dgm:presLayoutVars>
          <dgm:bulletEnabled val="1"/>
        </dgm:presLayoutVars>
      </dgm:prSet>
      <dgm:spPr/>
    </dgm:pt>
    <dgm:pt modelId="{C274F03C-0D4E-4079-A247-0B469397E6D2}" type="pres">
      <dgm:prSet presAssocID="{D043814F-841D-4AA4-ABAA-8C6D15278C64}" presName="accent_1" presStyleCnt="0"/>
      <dgm:spPr/>
    </dgm:pt>
    <dgm:pt modelId="{3A11D58E-F2D9-442A-8AA8-8632389BC8DD}" type="pres">
      <dgm:prSet presAssocID="{D043814F-841D-4AA4-ABAA-8C6D15278C64}" presName="accentRepeatNode" presStyleLbl="solidFgAcc1" presStyleIdx="0" presStyleCnt="6"/>
      <dgm:spPr/>
    </dgm:pt>
    <dgm:pt modelId="{5984AD44-8A5E-4955-B1A2-D829BE37AE51}" type="pres">
      <dgm:prSet presAssocID="{9E775EC9-9E46-4556-B314-579375768216}" presName="text_2" presStyleLbl="node1" presStyleIdx="1" presStyleCnt="6">
        <dgm:presLayoutVars>
          <dgm:bulletEnabled val="1"/>
        </dgm:presLayoutVars>
      </dgm:prSet>
      <dgm:spPr/>
    </dgm:pt>
    <dgm:pt modelId="{5284058D-CE0A-490F-AE6A-6C2E74F54769}" type="pres">
      <dgm:prSet presAssocID="{9E775EC9-9E46-4556-B314-579375768216}" presName="accent_2" presStyleCnt="0"/>
      <dgm:spPr/>
    </dgm:pt>
    <dgm:pt modelId="{6B68158E-3FC1-4AA2-B9D9-101B4F894377}" type="pres">
      <dgm:prSet presAssocID="{9E775EC9-9E46-4556-B314-579375768216}" presName="accentRepeatNode" presStyleLbl="solidFgAcc1" presStyleIdx="1" presStyleCnt="6"/>
      <dgm:spPr/>
    </dgm:pt>
    <dgm:pt modelId="{D7510E6C-30A1-4510-BFA9-CC357CF6207D}" type="pres">
      <dgm:prSet presAssocID="{F49AB8E6-7662-4E3B-A848-A53E52986691}" presName="text_3" presStyleLbl="node1" presStyleIdx="2" presStyleCnt="6">
        <dgm:presLayoutVars>
          <dgm:bulletEnabled val="1"/>
        </dgm:presLayoutVars>
      </dgm:prSet>
      <dgm:spPr/>
    </dgm:pt>
    <dgm:pt modelId="{D3894B12-F72B-4194-AEB0-4FCF728C36B5}" type="pres">
      <dgm:prSet presAssocID="{F49AB8E6-7662-4E3B-A848-A53E52986691}" presName="accent_3" presStyleCnt="0"/>
      <dgm:spPr/>
    </dgm:pt>
    <dgm:pt modelId="{C19B2E19-0EA4-4EE4-8CD9-9CB7A36B63C6}" type="pres">
      <dgm:prSet presAssocID="{F49AB8E6-7662-4E3B-A848-A53E52986691}" presName="accentRepeatNode" presStyleLbl="solidFgAcc1" presStyleIdx="2" presStyleCnt="6"/>
      <dgm:spPr/>
    </dgm:pt>
    <dgm:pt modelId="{9CB4295E-4A18-4218-9379-ADCE36C269F0}" type="pres">
      <dgm:prSet presAssocID="{7C3960F3-139C-4D85-90E1-85943BDDF208}" presName="text_4" presStyleLbl="node1" presStyleIdx="3" presStyleCnt="6">
        <dgm:presLayoutVars>
          <dgm:bulletEnabled val="1"/>
        </dgm:presLayoutVars>
      </dgm:prSet>
      <dgm:spPr/>
    </dgm:pt>
    <dgm:pt modelId="{F5C08C34-87CE-486D-86F1-F0D53D340A2A}" type="pres">
      <dgm:prSet presAssocID="{7C3960F3-139C-4D85-90E1-85943BDDF208}" presName="accent_4" presStyleCnt="0"/>
      <dgm:spPr/>
    </dgm:pt>
    <dgm:pt modelId="{5B6BD73B-296C-4D9B-A6DD-EA00A14F9F2C}" type="pres">
      <dgm:prSet presAssocID="{7C3960F3-139C-4D85-90E1-85943BDDF208}" presName="accentRepeatNode" presStyleLbl="solidFgAcc1" presStyleIdx="3" presStyleCnt="6"/>
      <dgm:spPr/>
    </dgm:pt>
    <dgm:pt modelId="{E8F8DA61-390F-4FE1-8164-970C3F699B44}" type="pres">
      <dgm:prSet presAssocID="{C3C7E686-9251-47F5-BD41-EAEE29D921E3}" presName="text_5" presStyleLbl="node1" presStyleIdx="4" presStyleCnt="6">
        <dgm:presLayoutVars>
          <dgm:bulletEnabled val="1"/>
        </dgm:presLayoutVars>
      </dgm:prSet>
      <dgm:spPr/>
    </dgm:pt>
    <dgm:pt modelId="{36488188-C4A7-46CA-9E25-6629E11935B5}" type="pres">
      <dgm:prSet presAssocID="{C3C7E686-9251-47F5-BD41-EAEE29D921E3}" presName="accent_5" presStyleCnt="0"/>
      <dgm:spPr/>
    </dgm:pt>
    <dgm:pt modelId="{9E7B42D4-48F3-432D-8D1B-FE737A3F1AD0}" type="pres">
      <dgm:prSet presAssocID="{C3C7E686-9251-47F5-BD41-EAEE29D921E3}" presName="accentRepeatNode" presStyleLbl="solidFgAcc1" presStyleIdx="4" presStyleCnt="6"/>
      <dgm:spPr/>
    </dgm:pt>
    <dgm:pt modelId="{66976EF4-5622-47A5-886F-A85964331FE5}" type="pres">
      <dgm:prSet presAssocID="{74BFF52B-9087-4040-92B2-17D16F52C456}" presName="text_6" presStyleLbl="node1" presStyleIdx="5" presStyleCnt="6">
        <dgm:presLayoutVars>
          <dgm:bulletEnabled val="1"/>
        </dgm:presLayoutVars>
      </dgm:prSet>
      <dgm:spPr/>
    </dgm:pt>
    <dgm:pt modelId="{4756FBBF-7D56-4D0A-9A26-4A8C50A05484}" type="pres">
      <dgm:prSet presAssocID="{74BFF52B-9087-4040-92B2-17D16F52C456}" presName="accent_6" presStyleCnt="0"/>
      <dgm:spPr/>
    </dgm:pt>
    <dgm:pt modelId="{AE7D7E02-ED4D-4F16-B0F1-FD9E7B1DFD29}" type="pres">
      <dgm:prSet presAssocID="{74BFF52B-9087-4040-92B2-17D16F52C456}" presName="accentRepeatNode" presStyleLbl="solidFgAcc1" presStyleIdx="5" presStyleCnt="6"/>
      <dgm:spPr/>
    </dgm:pt>
  </dgm:ptLst>
  <dgm:cxnLst>
    <dgm:cxn modelId="{C55620F9-AA20-49A9-8EC0-E005BB32DCB8}" type="presOf" srcId="{E6E0602A-4752-4411-95B3-E875DC67293B}" destId="{3B9BBB8E-5000-43B7-9381-C336A6903AFB}" srcOrd="0" destOrd="0" presId="urn:microsoft.com/office/officeart/2008/layout/VerticalCurvedList"/>
    <dgm:cxn modelId="{1E073EC7-0A38-4910-B97B-183EEF81108F}" type="presOf" srcId="{74BFF52B-9087-4040-92B2-17D16F52C456}" destId="{66976EF4-5622-47A5-886F-A85964331FE5}" srcOrd="0" destOrd="0" presId="urn:microsoft.com/office/officeart/2008/layout/VerticalCurvedList"/>
    <dgm:cxn modelId="{31E0B841-A30F-44EA-B9E6-19C9358417A5}" type="presOf" srcId="{7C3960F3-139C-4D85-90E1-85943BDDF208}" destId="{9CB4295E-4A18-4218-9379-ADCE36C269F0}" srcOrd="0" destOrd="0" presId="urn:microsoft.com/office/officeart/2008/layout/VerticalCurvedList"/>
    <dgm:cxn modelId="{D06EE6AF-65EC-4609-873B-8E165C611F12}" type="presOf" srcId="{D043814F-841D-4AA4-ABAA-8C6D15278C64}" destId="{AB799157-4F97-48A3-9CBE-B73D0292E0AB}" srcOrd="0" destOrd="0" presId="urn:microsoft.com/office/officeart/2008/layout/VerticalCurvedList"/>
    <dgm:cxn modelId="{6C0BD967-994C-49A9-994E-DF99D4A58B14}" srcId="{E6E0602A-4752-4411-95B3-E875DC67293B}" destId="{74BFF52B-9087-4040-92B2-17D16F52C456}" srcOrd="5" destOrd="0" parTransId="{CC25B4A3-B62F-492A-9E1D-1DBC175C707C}" sibTransId="{634E3325-1058-4215-B828-C6CB8197E40A}"/>
    <dgm:cxn modelId="{C60ED4F1-8DE1-4D90-A338-C1E8AF91732B}" type="presOf" srcId="{9E775EC9-9E46-4556-B314-579375768216}" destId="{5984AD44-8A5E-4955-B1A2-D829BE37AE51}" srcOrd="0" destOrd="0" presId="urn:microsoft.com/office/officeart/2008/layout/VerticalCurvedList"/>
    <dgm:cxn modelId="{3C5A1563-B02A-4334-BD51-5AC797E7E317}" type="presOf" srcId="{F49AB8E6-7662-4E3B-A848-A53E52986691}" destId="{D7510E6C-30A1-4510-BFA9-CC357CF6207D}" srcOrd="0" destOrd="0" presId="urn:microsoft.com/office/officeart/2008/layout/VerticalCurvedList"/>
    <dgm:cxn modelId="{399E6BB0-E7AB-405D-A4E5-420B8678D544}" srcId="{E6E0602A-4752-4411-95B3-E875DC67293B}" destId="{7C3960F3-139C-4D85-90E1-85943BDDF208}" srcOrd="3" destOrd="0" parTransId="{50DD1FB8-E9F9-4C1F-B36E-A75AAD82E4F1}" sibTransId="{9868EDCD-7B06-4C43-9CB6-A8489EE073F5}"/>
    <dgm:cxn modelId="{A8CFDB77-B100-4B97-A99D-13E344796D5A}" srcId="{E6E0602A-4752-4411-95B3-E875DC67293B}" destId="{F49AB8E6-7662-4E3B-A848-A53E52986691}" srcOrd="2" destOrd="0" parTransId="{0690E67E-2247-47A6-B612-04444A07F9EE}" sibTransId="{4BEBE47B-F065-433E-9052-6BAC17ED6E61}"/>
    <dgm:cxn modelId="{6818216D-3730-4C99-B2AF-58C5E40376D0}" srcId="{E6E0602A-4752-4411-95B3-E875DC67293B}" destId="{C3C7E686-9251-47F5-BD41-EAEE29D921E3}" srcOrd="4" destOrd="0" parTransId="{DB87D06A-13D0-4109-93BB-9FC6B8B0DACF}" sibTransId="{70668DB2-C90C-4F32-90B9-6DE8AA075ED6}"/>
    <dgm:cxn modelId="{A63837F9-C718-4B37-B008-E6438AD43B34}" type="presOf" srcId="{C3C7E686-9251-47F5-BD41-EAEE29D921E3}" destId="{E8F8DA61-390F-4FE1-8164-970C3F699B44}" srcOrd="0" destOrd="0" presId="urn:microsoft.com/office/officeart/2008/layout/VerticalCurvedList"/>
    <dgm:cxn modelId="{97052409-BFFB-4740-B5BC-D87DB5AA2938}" srcId="{E6E0602A-4752-4411-95B3-E875DC67293B}" destId="{D043814F-841D-4AA4-ABAA-8C6D15278C64}" srcOrd="0" destOrd="0" parTransId="{699F2E13-BCE6-4A80-A38E-5DC2CEB327F3}" sibTransId="{D18F0739-6E45-4859-805D-C487A1E08B1C}"/>
    <dgm:cxn modelId="{75EEECB7-5374-402E-BE11-E66757279154}" type="presOf" srcId="{D18F0739-6E45-4859-805D-C487A1E08B1C}" destId="{22FEDB84-5482-484A-BDFA-0F3FD60BB22A}" srcOrd="0" destOrd="0" presId="urn:microsoft.com/office/officeart/2008/layout/VerticalCurvedList"/>
    <dgm:cxn modelId="{5900038C-DBFA-4F96-A9E4-67CEB76BDA6C}" srcId="{E6E0602A-4752-4411-95B3-E875DC67293B}" destId="{9E775EC9-9E46-4556-B314-579375768216}" srcOrd="1" destOrd="0" parTransId="{D9F0D52D-B0F6-4128-B6FF-6CAA4EC656B2}" sibTransId="{35E2F34C-55C7-4453-B647-05493EDA195B}"/>
    <dgm:cxn modelId="{22FE4C1A-0394-47BF-A226-D21706D52C6A}" type="presParOf" srcId="{3B9BBB8E-5000-43B7-9381-C336A6903AFB}" destId="{E86FC7CC-373B-4D68-B7ED-BF1425DE8C6D}" srcOrd="0" destOrd="0" presId="urn:microsoft.com/office/officeart/2008/layout/VerticalCurvedList"/>
    <dgm:cxn modelId="{6FC8EC1D-D4A9-465B-8D06-90FBEAE88621}" type="presParOf" srcId="{E86FC7CC-373B-4D68-B7ED-BF1425DE8C6D}" destId="{0F9C3295-94CD-4751-8C29-E1815D13DE8D}" srcOrd="0" destOrd="0" presId="urn:microsoft.com/office/officeart/2008/layout/VerticalCurvedList"/>
    <dgm:cxn modelId="{F9ACBDA9-AFDE-4C50-BD1F-00A5FCAB4279}" type="presParOf" srcId="{0F9C3295-94CD-4751-8C29-E1815D13DE8D}" destId="{160848C3-F6B1-4BE4-AD6A-81C11D48FB14}" srcOrd="0" destOrd="0" presId="urn:microsoft.com/office/officeart/2008/layout/VerticalCurvedList"/>
    <dgm:cxn modelId="{2E81D9C0-86D5-4EA0-8E44-E6269F404508}" type="presParOf" srcId="{0F9C3295-94CD-4751-8C29-E1815D13DE8D}" destId="{22FEDB84-5482-484A-BDFA-0F3FD60BB22A}" srcOrd="1" destOrd="0" presId="urn:microsoft.com/office/officeart/2008/layout/VerticalCurvedList"/>
    <dgm:cxn modelId="{7E216ADC-4FF9-479D-B004-B7E482A1730B}" type="presParOf" srcId="{0F9C3295-94CD-4751-8C29-E1815D13DE8D}" destId="{19678A28-DD98-478C-8802-87FC6C66B57A}" srcOrd="2" destOrd="0" presId="urn:microsoft.com/office/officeart/2008/layout/VerticalCurvedList"/>
    <dgm:cxn modelId="{14278F9C-E8B1-4719-B307-674A8FDAA1E6}" type="presParOf" srcId="{0F9C3295-94CD-4751-8C29-E1815D13DE8D}" destId="{2EBC36A8-1CE6-4633-9CA1-904084403BD9}" srcOrd="3" destOrd="0" presId="urn:microsoft.com/office/officeart/2008/layout/VerticalCurvedList"/>
    <dgm:cxn modelId="{1AD322AF-434E-424D-843E-D705A5D8B9F3}" type="presParOf" srcId="{E86FC7CC-373B-4D68-B7ED-BF1425DE8C6D}" destId="{AB799157-4F97-48A3-9CBE-B73D0292E0AB}" srcOrd="1" destOrd="0" presId="urn:microsoft.com/office/officeart/2008/layout/VerticalCurvedList"/>
    <dgm:cxn modelId="{3BBADE1F-395E-4C9E-BD69-6B7A6AFE4312}" type="presParOf" srcId="{E86FC7CC-373B-4D68-B7ED-BF1425DE8C6D}" destId="{C274F03C-0D4E-4079-A247-0B469397E6D2}" srcOrd="2" destOrd="0" presId="urn:microsoft.com/office/officeart/2008/layout/VerticalCurvedList"/>
    <dgm:cxn modelId="{F8AA74AE-DB82-4B03-9720-852A2FEE466A}" type="presParOf" srcId="{C274F03C-0D4E-4079-A247-0B469397E6D2}" destId="{3A11D58E-F2D9-442A-8AA8-8632389BC8DD}" srcOrd="0" destOrd="0" presId="urn:microsoft.com/office/officeart/2008/layout/VerticalCurvedList"/>
    <dgm:cxn modelId="{B2306AB6-E4E5-4995-BB1F-7181D709E6FE}" type="presParOf" srcId="{E86FC7CC-373B-4D68-B7ED-BF1425DE8C6D}" destId="{5984AD44-8A5E-4955-B1A2-D829BE37AE51}" srcOrd="3" destOrd="0" presId="urn:microsoft.com/office/officeart/2008/layout/VerticalCurvedList"/>
    <dgm:cxn modelId="{1A26B3FD-B08C-405E-BDF7-0653FC712251}" type="presParOf" srcId="{E86FC7CC-373B-4D68-B7ED-BF1425DE8C6D}" destId="{5284058D-CE0A-490F-AE6A-6C2E74F54769}" srcOrd="4" destOrd="0" presId="urn:microsoft.com/office/officeart/2008/layout/VerticalCurvedList"/>
    <dgm:cxn modelId="{1F186424-5DFE-4994-B489-67E6D1858773}" type="presParOf" srcId="{5284058D-CE0A-490F-AE6A-6C2E74F54769}" destId="{6B68158E-3FC1-4AA2-B9D9-101B4F894377}" srcOrd="0" destOrd="0" presId="urn:microsoft.com/office/officeart/2008/layout/VerticalCurvedList"/>
    <dgm:cxn modelId="{E5B0972B-B731-418B-8A20-B46EF9F0F5E9}" type="presParOf" srcId="{E86FC7CC-373B-4D68-B7ED-BF1425DE8C6D}" destId="{D7510E6C-30A1-4510-BFA9-CC357CF6207D}" srcOrd="5" destOrd="0" presId="urn:microsoft.com/office/officeart/2008/layout/VerticalCurvedList"/>
    <dgm:cxn modelId="{B8B84C8F-73B0-4FA9-9BFA-3C1860A50C84}" type="presParOf" srcId="{E86FC7CC-373B-4D68-B7ED-BF1425DE8C6D}" destId="{D3894B12-F72B-4194-AEB0-4FCF728C36B5}" srcOrd="6" destOrd="0" presId="urn:microsoft.com/office/officeart/2008/layout/VerticalCurvedList"/>
    <dgm:cxn modelId="{E842D913-EE6A-48C4-B8F5-56E8F907154C}" type="presParOf" srcId="{D3894B12-F72B-4194-AEB0-4FCF728C36B5}" destId="{C19B2E19-0EA4-4EE4-8CD9-9CB7A36B63C6}" srcOrd="0" destOrd="0" presId="urn:microsoft.com/office/officeart/2008/layout/VerticalCurvedList"/>
    <dgm:cxn modelId="{43D7A687-32E6-4B55-9EF8-B70E52024A50}" type="presParOf" srcId="{E86FC7CC-373B-4D68-B7ED-BF1425DE8C6D}" destId="{9CB4295E-4A18-4218-9379-ADCE36C269F0}" srcOrd="7" destOrd="0" presId="urn:microsoft.com/office/officeart/2008/layout/VerticalCurvedList"/>
    <dgm:cxn modelId="{0368FE05-2AC6-4535-9354-83AC719FC3C9}" type="presParOf" srcId="{E86FC7CC-373B-4D68-B7ED-BF1425DE8C6D}" destId="{F5C08C34-87CE-486D-86F1-F0D53D340A2A}" srcOrd="8" destOrd="0" presId="urn:microsoft.com/office/officeart/2008/layout/VerticalCurvedList"/>
    <dgm:cxn modelId="{DBAC0218-18D6-42BF-A22B-4CBE7E7137EC}" type="presParOf" srcId="{F5C08C34-87CE-486D-86F1-F0D53D340A2A}" destId="{5B6BD73B-296C-4D9B-A6DD-EA00A14F9F2C}" srcOrd="0" destOrd="0" presId="urn:microsoft.com/office/officeart/2008/layout/VerticalCurvedList"/>
    <dgm:cxn modelId="{09DA963B-1739-4F66-A77F-EDD80634C438}" type="presParOf" srcId="{E86FC7CC-373B-4D68-B7ED-BF1425DE8C6D}" destId="{E8F8DA61-390F-4FE1-8164-970C3F699B44}" srcOrd="9" destOrd="0" presId="urn:microsoft.com/office/officeart/2008/layout/VerticalCurvedList"/>
    <dgm:cxn modelId="{62822118-2507-4927-9453-0ACF5E1B55E6}" type="presParOf" srcId="{E86FC7CC-373B-4D68-B7ED-BF1425DE8C6D}" destId="{36488188-C4A7-46CA-9E25-6629E11935B5}" srcOrd="10" destOrd="0" presId="urn:microsoft.com/office/officeart/2008/layout/VerticalCurvedList"/>
    <dgm:cxn modelId="{1D02F59E-262E-4A68-950E-33DA849BB026}" type="presParOf" srcId="{36488188-C4A7-46CA-9E25-6629E11935B5}" destId="{9E7B42D4-48F3-432D-8D1B-FE737A3F1AD0}" srcOrd="0" destOrd="0" presId="urn:microsoft.com/office/officeart/2008/layout/VerticalCurvedList"/>
    <dgm:cxn modelId="{E6CC2E64-D1D7-49FD-B3B5-4B876AB3472A}" type="presParOf" srcId="{E86FC7CC-373B-4D68-B7ED-BF1425DE8C6D}" destId="{66976EF4-5622-47A5-886F-A85964331FE5}" srcOrd="11" destOrd="0" presId="urn:microsoft.com/office/officeart/2008/layout/VerticalCurvedList"/>
    <dgm:cxn modelId="{F16B4857-F6E2-481D-A2C5-7ED5D572C30B}" type="presParOf" srcId="{E86FC7CC-373B-4D68-B7ED-BF1425DE8C6D}" destId="{4756FBBF-7D56-4D0A-9A26-4A8C50A05484}" srcOrd="12" destOrd="0" presId="urn:microsoft.com/office/officeart/2008/layout/VerticalCurvedList"/>
    <dgm:cxn modelId="{0ACBAE9B-71C7-4014-924C-8A4E278C6D41}" type="presParOf" srcId="{4756FBBF-7D56-4D0A-9A26-4A8C50A05484}" destId="{AE7D7E02-ED4D-4F16-B0F1-FD9E7B1DFD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D0D7472-4F7B-49BF-9C3E-DD7AB53BF309}" type="doc">
      <dgm:prSet loTypeId="urn:microsoft.com/office/officeart/2005/8/layout/pList1" loCatId="list" qsTypeId="urn:microsoft.com/office/officeart/2005/8/quickstyle/simple1" qsCatId="simple" csTypeId="urn:microsoft.com/office/officeart/2005/8/colors/accent2_2" csCatId="accent2" phldr="1"/>
      <dgm:spPr/>
      <dgm:t>
        <a:bodyPr/>
        <a:lstStyle/>
        <a:p>
          <a:endParaRPr lang="zh-CN" altLang="en-US"/>
        </a:p>
      </dgm:t>
    </dgm:pt>
    <dgm:pt modelId="{485B13FE-C873-414E-8FA6-C366FCC865F7}">
      <dgm:prSet/>
      <dgm:spPr/>
      <dgm:t>
        <a:bodyPr/>
        <a:lstStyle/>
        <a:p>
          <a:pPr rtl="0"/>
          <a:r>
            <a:rPr lang="en-US" dirty="0" smtClean="0">
              <a:solidFill>
                <a:srgbClr val="FFFCDE"/>
              </a:solidFill>
            </a:rPr>
            <a:t>1</a:t>
          </a:r>
          <a:r>
            <a:rPr lang="zh-CN" dirty="0" smtClean="0">
              <a:solidFill>
                <a:srgbClr val="FFFCDE"/>
              </a:solidFill>
            </a:rPr>
            <a:t>、</a:t>
          </a:r>
          <a:r>
            <a:rPr lang="zh-CN" b="1" dirty="0" smtClean="0">
              <a:solidFill>
                <a:srgbClr val="FFFCDE"/>
              </a:solidFill>
            </a:rPr>
            <a:t>乙二醇工程投产达效，树立了公司发展史上又一座丰碑。</a:t>
          </a:r>
          <a:endParaRPr lang="zh-CN" dirty="0">
            <a:solidFill>
              <a:srgbClr val="FFFCDE"/>
            </a:solidFill>
          </a:endParaRPr>
        </a:p>
      </dgm:t>
    </dgm:pt>
    <dgm:pt modelId="{3603A83E-C237-4919-A96D-AC36E108C473}" type="parTrans" cxnId="{965C3EA7-E02F-4F82-9701-0E0DCEACC0E6}">
      <dgm:prSet/>
      <dgm:spPr/>
      <dgm:t>
        <a:bodyPr/>
        <a:lstStyle/>
        <a:p>
          <a:endParaRPr lang="zh-CN" altLang="en-US"/>
        </a:p>
      </dgm:t>
    </dgm:pt>
    <dgm:pt modelId="{3C95B7A1-2CF7-4987-9457-7355FB5D03EA}" type="sibTrans" cxnId="{965C3EA7-E02F-4F82-9701-0E0DCEACC0E6}">
      <dgm:prSet/>
      <dgm:spPr/>
      <dgm:t>
        <a:bodyPr/>
        <a:lstStyle/>
        <a:p>
          <a:endParaRPr lang="zh-CN" altLang="en-US"/>
        </a:p>
      </dgm:t>
    </dgm:pt>
    <dgm:pt modelId="{897F94C8-D86C-4D77-B095-D385BDDDC1EE}">
      <dgm:prSet/>
      <dgm:spPr/>
      <dgm:t>
        <a:bodyPr/>
        <a:lstStyle/>
        <a:p>
          <a:pPr rtl="0"/>
          <a:r>
            <a:rPr lang="en-US" dirty="0" smtClean="0">
              <a:solidFill>
                <a:srgbClr val="FFFCDE"/>
              </a:solidFill>
            </a:rPr>
            <a:t>2.</a:t>
          </a:r>
          <a:r>
            <a:rPr lang="zh-CN" dirty="0" smtClean="0">
              <a:solidFill>
                <a:srgbClr val="FFFCDE"/>
              </a:solidFill>
            </a:rPr>
            <a:t>公司煤炭储运中心建成投运，进一步完善公司物流体系。</a:t>
          </a:r>
          <a:endParaRPr lang="zh-CN" dirty="0">
            <a:solidFill>
              <a:srgbClr val="FFFCDE"/>
            </a:solidFill>
          </a:endParaRPr>
        </a:p>
      </dgm:t>
    </dgm:pt>
    <dgm:pt modelId="{D17E32C2-F713-4C98-89E3-819FCD082039}" type="parTrans" cxnId="{8E3596AE-BFA9-4ACE-B67D-976412147B8B}">
      <dgm:prSet/>
      <dgm:spPr/>
      <dgm:t>
        <a:bodyPr/>
        <a:lstStyle/>
        <a:p>
          <a:endParaRPr lang="zh-CN" altLang="en-US"/>
        </a:p>
      </dgm:t>
    </dgm:pt>
    <dgm:pt modelId="{7723E9BA-BAFD-4810-9D70-A8C9C874E61D}" type="sibTrans" cxnId="{8E3596AE-BFA9-4ACE-B67D-976412147B8B}">
      <dgm:prSet/>
      <dgm:spPr/>
      <dgm:t>
        <a:bodyPr/>
        <a:lstStyle/>
        <a:p>
          <a:endParaRPr lang="zh-CN" altLang="en-US"/>
        </a:p>
      </dgm:t>
    </dgm:pt>
    <dgm:pt modelId="{94A39583-1E8B-4958-A1F5-35A061920D1C}">
      <dgm:prSet/>
      <dgm:spPr/>
      <dgm:t>
        <a:bodyPr/>
        <a:lstStyle/>
        <a:p>
          <a:pPr rtl="0"/>
          <a:r>
            <a:rPr lang="en-US" dirty="0" smtClean="0">
              <a:solidFill>
                <a:srgbClr val="FFFCDE"/>
              </a:solidFill>
            </a:rPr>
            <a:t>3.</a:t>
          </a:r>
          <a:r>
            <a:rPr lang="zh-CN" dirty="0" smtClean="0">
              <a:solidFill>
                <a:srgbClr val="FFFCDE"/>
              </a:solidFill>
            </a:rPr>
            <a:t>磷石膏新渣场建成投用，解决了磷化工发展的后顾之忧。</a:t>
          </a:r>
          <a:endParaRPr lang="zh-CN" dirty="0">
            <a:solidFill>
              <a:srgbClr val="FFFCDE"/>
            </a:solidFill>
          </a:endParaRPr>
        </a:p>
      </dgm:t>
    </dgm:pt>
    <dgm:pt modelId="{A8AD6867-4268-45D5-9F62-E5417960480F}" type="parTrans" cxnId="{9848A91F-72E0-439F-8459-706EA4BDCEB3}">
      <dgm:prSet/>
      <dgm:spPr/>
      <dgm:t>
        <a:bodyPr/>
        <a:lstStyle/>
        <a:p>
          <a:endParaRPr lang="zh-CN" altLang="en-US"/>
        </a:p>
      </dgm:t>
    </dgm:pt>
    <dgm:pt modelId="{E0EEFD17-B80A-4E51-AE19-6B41CFD274C4}" type="sibTrans" cxnId="{9848A91F-72E0-439F-8459-706EA4BDCEB3}">
      <dgm:prSet/>
      <dgm:spPr/>
      <dgm:t>
        <a:bodyPr/>
        <a:lstStyle/>
        <a:p>
          <a:endParaRPr lang="zh-CN" altLang="en-US"/>
        </a:p>
      </dgm:t>
    </dgm:pt>
    <dgm:pt modelId="{F7DFE96A-7818-44F8-AFFC-49641967FCD7}">
      <dgm:prSet/>
      <dgm:spPr/>
      <dgm:t>
        <a:bodyPr/>
        <a:lstStyle/>
        <a:p>
          <a:pPr rtl="0"/>
          <a:r>
            <a:rPr lang="en-US" dirty="0" smtClean="0">
              <a:solidFill>
                <a:srgbClr val="FFFCDE"/>
              </a:solidFill>
            </a:rPr>
            <a:t>4.</a:t>
          </a:r>
          <a:r>
            <a:rPr lang="zh-CN" dirty="0" smtClean="0">
              <a:solidFill>
                <a:srgbClr val="FFFCDE"/>
              </a:solidFill>
            </a:rPr>
            <a:t>投资</a:t>
          </a:r>
          <a:r>
            <a:rPr lang="en-US" dirty="0" smtClean="0">
              <a:solidFill>
                <a:srgbClr val="FFFCDE"/>
              </a:solidFill>
            </a:rPr>
            <a:t>145</a:t>
          </a:r>
          <a:r>
            <a:rPr lang="zh-CN" dirty="0" smtClean="0">
              <a:solidFill>
                <a:srgbClr val="FFFCDE"/>
              </a:solidFill>
            </a:rPr>
            <a:t>亿再建新项目，推动公司向化工新材料转型发展。</a:t>
          </a:r>
          <a:endParaRPr lang="zh-CN" dirty="0">
            <a:solidFill>
              <a:srgbClr val="FFFCDE"/>
            </a:solidFill>
          </a:endParaRPr>
        </a:p>
      </dgm:t>
    </dgm:pt>
    <dgm:pt modelId="{2D86264C-1AEE-43C7-B032-6FB5FF77A1A1}" type="parTrans" cxnId="{3485CF07-B925-497B-A064-8A330B8C45B5}">
      <dgm:prSet/>
      <dgm:spPr/>
      <dgm:t>
        <a:bodyPr/>
        <a:lstStyle/>
        <a:p>
          <a:endParaRPr lang="zh-CN" altLang="en-US"/>
        </a:p>
      </dgm:t>
    </dgm:pt>
    <dgm:pt modelId="{357D33E0-E13E-4403-9A8E-E4C9927D9EBA}" type="sibTrans" cxnId="{3485CF07-B925-497B-A064-8A330B8C45B5}">
      <dgm:prSet/>
      <dgm:spPr/>
      <dgm:t>
        <a:bodyPr/>
        <a:lstStyle/>
        <a:p>
          <a:endParaRPr lang="zh-CN" altLang="en-US"/>
        </a:p>
      </dgm:t>
    </dgm:pt>
    <dgm:pt modelId="{F102E196-A680-4363-96F4-8B0ECFBE2EAD}">
      <dgm:prSet/>
      <dgm:spPr/>
      <dgm:t>
        <a:bodyPr/>
        <a:lstStyle/>
        <a:p>
          <a:pPr rtl="0"/>
          <a:r>
            <a:rPr lang="en-US" dirty="0" smtClean="0">
              <a:solidFill>
                <a:srgbClr val="FFFCDE"/>
              </a:solidFill>
            </a:rPr>
            <a:t>5.</a:t>
          </a:r>
          <a:r>
            <a:rPr lang="zh-CN" dirty="0" smtClean="0">
              <a:solidFill>
                <a:srgbClr val="FFFCDE"/>
              </a:solidFill>
            </a:rPr>
            <a:t>磷化工板块大发展蓄势待发。</a:t>
          </a:r>
          <a:endParaRPr lang="zh-CN" dirty="0">
            <a:solidFill>
              <a:srgbClr val="FFFCDE"/>
            </a:solidFill>
          </a:endParaRPr>
        </a:p>
      </dgm:t>
    </dgm:pt>
    <dgm:pt modelId="{D072EFCF-22CC-4F5F-88A8-E9EE99189C25}" type="parTrans" cxnId="{1C7AE1A9-9DB1-4A6A-BFAD-E53E9B670CEF}">
      <dgm:prSet/>
      <dgm:spPr/>
      <dgm:t>
        <a:bodyPr/>
        <a:lstStyle/>
        <a:p>
          <a:endParaRPr lang="zh-CN" altLang="en-US"/>
        </a:p>
      </dgm:t>
    </dgm:pt>
    <dgm:pt modelId="{D29C5150-02E1-4F9C-9D47-88A504469E16}" type="sibTrans" cxnId="{1C7AE1A9-9DB1-4A6A-BFAD-E53E9B670CEF}">
      <dgm:prSet/>
      <dgm:spPr/>
      <dgm:t>
        <a:bodyPr/>
        <a:lstStyle/>
        <a:p>
          <a:endParaRPr lang="zh-CN" altLang="en-US"/>
        </a:p>
      </dgm:t>
    </dgm:pt>
    <dgm:pt modelId="{8CF2E935-CBC8-47D1-AB9F-6312E664FF8F}">
      <dgm:prSet/>
      <dgm:spPr/>
      <dgm:t>
        <a:bodyPr/>
        <a:lstStyle/>
        <a:p>
          <a:pPr rtl="0"/>
          <a:r>
            <a:rPr lang="en-US" dirty="0" smtClean="0">
              <a:solidFill>
                <a:srgbClr val="FFFCDE"/>
              </a:solidFill>
            </a:rPr>
            <a:t>6.</a:t>
          </a:r>
          <a:r>
            <a:rPr lang="zh-CN" dirty="0" smtClean="0">
              <a:solidFill>
                <a:srgbClr val="FFFCDE"/>
              </a:solidFill>
            </a:rPr>
            <a:t>公用工程和资源利用项目稳步推进。</a:t>
          </a:r>
          <a:endParaRPr lang="zh-CN" dirty="0">
            <a:solidFill>
              <a:srgbClr val="FFFCDE"/>
            </a:solidFill>
          </a:endParaRPr>
        </a:p>
      </dgm:t>
    </dgm:pt>
    <dgm:pt modelId="{4FD3AFF6-FB7E-4332-BB87-E5E27B2FD121}" type="parTrans" cxnId="{EC5D1E33-A2FE-44A0-8A95-05F6E8E4F0E1}">
      <dgm:prSet/>
      <dgm:spPr/>
      <dgm:t>
        <a:bodyPr/>
        <a:lstStyle/>
        <a:p>
          <a:endParaRPr lang="zh-CN" altLang="en-US"/>
        </a:p>
      </dgm:t>
    </dgm:pt>
    <dgm:pt modelId="{B0479AF8-1690-4A69-8ADA-EE296AA5FB28}" type="sibTrans" cxnId="{EC5D1E33-A2FE-44A0-8A95-05F6E8E4F0E1}">
      <dgm:prSet/>
      <dgm:spPr/>
      <dgm:t>
        <a:bodyPr/>
        <a:lstStyle/>
        <a:p>
          <a:endParaRPr lang="zh-CN" altLang="en-US"/>
        </a:p>
      </dgm:t>
    </dgm:pt>
    <dgm:pt modelId="{BFC48E2F-7CF5-4C47-A44E-6C045A98328B}" type="pres">
      <dgm:prSet presAssocID="{6D0D7472-4F7B-49BF-9C3E-DD7AB53BF309}" presName="Name0" presStyleCnt="0">
        <dgm:presLayoutVars>
          <dgm:dir/>
          <dgm:resizeHandles val="exact"/>
        </dgm:presLayoutVars>
      </dgm:prSet>
      <dgm:spPr/>
    </dgm:pt>
    <dgm:pt modelId="{0E4289EE-0A93-40E3-B950-CD6DF5CF8A44}" type="pres">
      <dgm:prSet presAssocID="{485B13FE-C873-414E-8FA6-C366FCC865F7}" presName="compNode" presStyleCnt="0"/>
      <dgm:spPr/>
    </dgm:pt>
    <dgm:pt modelId="{CC3B1B81-4105-4DFA-B109-F6EACE380D45}" type="pres">
      <dgm:prSet presAssocID="{485B13FE-C873-414E-8FA6-C366FCC865F7}" presName="pictRect" presStyleLbl="node1" presStyleIdx="0" presStyleCnt="6" custLinFactNeighborX="-1723" custLinFactNeighborY="187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43326F58-5141-460C-992E-7B4F996634A3}" type="pres">
      <dgm:prSet presAssocID="{485B13FE-C873-414E-8FA6-C366FCC865F7}" presName="textRect" presStyleLbl="revTx" presStyleIdx="0" presStyleCnt="6">
        <dgm:presLayoutVars>
          <dgm:bulletEnabled val="1"/>
        </dgm:presLayoutVars>
      </dgm:prSet>
      <dgm:spPr/>
    </dgm:pt>
    <dgm:pt modelId="{195FDC04-890F-4941-A392-C22A59455617}" type="pres">
      <dgm:prSet presAssocID="{3C95B7A1-2CF7-4987-9457-7355FB5D03EA}" presName="sibTrans" presStyleLbl="sibTrans2D1" presStyleIdx="0" presStyleCnt="0"/>
      <dgm:spPr/>
    </dgm:pt>
    <dgm:pt modelId="{F691CCE0-008F-4B9E-9FA6-F4CA07356CF2}" type="pres">
      <dgm:prSet presAssocID="{897F94C8-D86C-4D77-B095-D385BDDDC1EE}" presName="compNode" presStyleCnt="0"/>
      <dgm:spPr/>
    </dgm:pt>
    <dgm:pt modelId="{69A0AE5B-4C22-4842-A3A1-ED1E3C5D3DF8}" type="pres">
      <dgm:prSet presAssocID="{897F94C8-D86C-4D77-B095-D385BDDDC1EE}" presName="pictRect" presStyleLbl="node1" presStyleIdx="1" presStyleCnt="6" custLinFactNeighborX="49102" custLinFactNeighborY="1250"/>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4F5AA0BB-9AA0-48F6-930E-D22FFF340066}" type="pres">
      <dgm:prSet presAssocID="{897F94C8-D86C-4D77-B095-D385BDDDC1EE}" presName="textRect" presStyleLbl="revTx" presStyleIdx="1" presStyleCnt="6" custLinFactNeighborX="48671" custLinFactNeighborY="12770">
        <dgm:presLayoutVars>
          <dgm:bulletEnabled val="1"/>
        </dgm:presLayoutVars>
      </dgm:prSet>
      <dgm:spPr/>
    </dgm:pt>
    <dgm:pt modelId="{40972979-92EE-4740-B608-4787971D87EC}" type="pres">
      <dgm:prSet presAssocID="{7723E9BA-BAFD-4810-9D70-A8C9C874E61D}" presName="sibTrans" presStyleLbl="sibTrans2D1" presStyleIdx="0" presStyleCnt="0"/>
      <dgm:spPr/>
    </dgm:pt>
    <dgm:pt modelId="{D43B28E7-3D7C-453A-8873-A03DD784B878}" type="pres">
      <dgm:prSet presAssocID="{94A39583-1E8B-4958-A1F5-35A061920D1C}" presName="compNode" presStyleCnt="0"/>
      <dgm:spPr/>
    </dgm:pt>
    <dgm:pt modelId="{5AC56D2D-6354-4270-B9D5-C7410EAECC72}" type="pres">
      <dgm:prSet presAssocID="{94A39583-1E8B-4958-A1F5-35A061920D1C}" presName="pictRect" presStyleLbl="node1" presStyleIdx="2" presStyleCnt="6" custLinFactX="3247" custLinFactNeighborX="100000" custLinFactNeighborY="187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17184A5D-482D-4770-9FDA-0A51943E123E}" type="pres">
      <dgm:prSet presAssocID="{94A39583-1E8B-4958-A1F5-35A061920D1C}" presName="textRect" presStyleLbl="revTx" presStyleIdx="2" presStyleCnt="6" custLinFactX="4108" custLinFactNeighborX="100000" custLinFactNeighborY="9287">
        <dgm:presLayoutVars>
          <dgm:bulletEnabled val="1"/>
        </dgm:presLayoutVars>
      </dgm:prSet>
      <dgm:spPr/>
    </dgm:pt>
    <dgm:pt modelId="{C97A3135-A1F6-4BB9-B163-E2F56CF3855C}" type="pres">
      <dgm:prSet presAssocID="{E0EEFD17-B80A-4E51-AE19-6B41CFD274C4}" presName="sibTrans" presStyleLbl="sibTrans2D1" presStyleIdx="0" presStyleCnt="0"/>
      <dgm:spPr/>
    </dgm:pt>
    <dgm:pt modelId="{8D794911-6905-4BA3-AD9B-87526489A860}" type="pres">
      <dgm:prSet presAssocID="{F7DFE96A-7818-44F8-AFFC-49641967FCD7}" presName="compNode" presStyleCnt="0"/>
      <dgm:spPr/>
    </dgm:pt>
    <dgm:pt modelId="{F6FF62C9-60FD-42F9-AC1C-B2C6E2CD28EF}" type="pres">
      <dgm:prSet presAssocID="{F7DFE96A-7818-44F8-AFFC-49641967FCD7}" presName="pictRect" presStyleLbl="node1" presStyleIdx="3" presStyleCnt="6" custLinFactX="-132272" custLinFactY="56362" custLinFactNeighborX="-200000" custLinFactNeighborY="1000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5A3E1BA0-3588-4FC3-B313-2E4C4CA3892B}" type="pres">
      <dgm:prSet presAssocID="{F7DFE96A-7818-44F8-AFFC-49641967FCD7}" presName="textRect" presStyleLbl="revTx" presStyleIdx="3" presStyleCnt="6" custLinFactX="-132272" custLinFactY="100000" custLinFactNeighborX="-200000" custLinFactNeighborY="190386">
        <dgm:presLayoutVars>
          <dgm:bulletEnabled val="1"/>
        </dgm:presLayoutVars>
      </dgm:prSet>
      <dgm:spPr/>
    </dgm:pt>
    <dgm:pt modelId="{60D9A6EA-0136-4172-86AA-F4F8ED6312A3}" type="pres">
      <dgm:prSet presAssocID="{357D33E0-E13E-4403-9A8E-E4C9927D9EBA}" presName="sibTrans" presStyleLbl="sibTrans2D1" presStyleIdx="0" presStyleCnt="0"/>
      <dgm:spPr/>
    </dgm:pt>
    <dgm:pt modelId="{9AD9AEDA-FBA1-4C9C-8DCB-BB5566D4E846}" type="pres">
      <dgm:prSet presAssocID="{F102E196-A680-4363-96F4-8B0ECFBE2EAD}" presName="compNode" presStyleCnt="0"/>
      <dgm:spPr/>
    </dgm:pt>
    <dgm:pt modelId="{144935A5-70F3-4053-A530-DF06C46AF372}" type="pres">
      <dgm:prSet presAssocID="{F102E196-A680-4363-96F4-8B0ECFBE2EAD}" presName="pictRect" presStyleLbl="node1" presStyleIdx="4" presStyleCnt="6" custLinFactNeighborX="49758" custLinFactNeighborY="-6711"/>
      <dgm:spPr>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dgm:spPr>
    </dgm:pt>
    <dgm:pt modelId="{68C42A10-211F-449E-9346-3CDAC89A3731}" type="pres">
      <dgm:prSet presAssocID="{F102E196-A680-4363-96F4-8B0ECFBE2EAD}" presName="textRect" presStyleLbl="revTx" presStyleIdx="4" presStyleCnt="6" custLinFactNeighborX="49143" custLinFactNeighborY="2655">
        <dgm:presLayoutVars>
          <dgm:bulletEnabled val="1"/>
        </dgm:presLayoutVars>
      </dgm:prSet>
      <dgm:spPr/>
    </dgm:pt>
    <dgm:pt modelId="{2165ACBB-3BD5-42CE-8487-A12AEA4DCC30}" type="pres">
      <dgm:prSet presAssocID="{D29C5150-02E1-4F9C-9D47-88A504469E16}" presName="sibTrans" presStyleLbl="sibTrans2D1" presStyleIdx="0" presStyleCnt="0"/>
      <dgm:spPr/>
    </dgm:pt>
    <dgm:pt modelId="{BD0009D8-B9B2-4EC8-9DB7-C9FEFD4576F7}" type="pres">
      <dgm:prSet presAssocID="{8CF2E935-CBC8-47D1-AB9F-6312E664FF8F}" presName="compNode" presStyleCnt="0"/>
      <dgm:spPr/>
    </dgm:pt>
    <dgm:pt modelId="{6F50DFF5-23BB-42A8-8538-59B9B802CFB1}" type="pres">
      <dgm:prSet presAssocID="{8CF2E935-CBC8-47D1-AB9F-6312E664FF8F}" presName="pictRect" presStyleLbl="node1" presStyleIdx="5" presStyleCnt="6" custLinFactX="4029" custLinFactNeighborX="100000" custLinFactNeighborY="-10999"/>
      <dgm:spPr>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dgm:spPr>
    </dgm:pt>
    <dgm:pt modelId="{A8F8E034-474C-4E24-815A-033D6BAD9A2B}" type="pres">
      <dgm:prSet presAssocID="{8CF2E935-CBC8-47D1-AB9F-6312E664FF8F}" presName="textRect" presStyleLbl="revTx" presStyleIdx="5" presStyleCnt="6" custLinFactX="5120" custLinFactNeighborX="100000" custLinFactNeighborY="-828">
        <dgm:presLayoutVars>
          <dgm:bulletEnabled val="1"/>
        </dgm:presLayoutVars>
      </dgm:prSet>
      <dgm:spPr/>
    </dgm:pt>
  </dgm:ptLst>
  <dgm:cxnLst>
    <dgm:cxn modelId="{F69954C5-E22B-4A00-9D14-6AEDEF3FEFBE}" type="presOf" srcId="{94A39583-1E8B-4958-A1F5-35A061920D1C}" destId="{17184A5D-482D-4770-9FDA-0A51943E123E}" srcOrd="0" destOrd="0" presId="urn:microsoft.com/office/officeart/2005/8/layout/pList1"/>
    <dgm:cxn modelId="{9848A91F-72E0-439F-8459-706EA4BDCEB3}" srcId="{6D0D7472-4F7B-49BF-9C3E-DD7AB53BF309}" destId="{94A39583-1E8B-4958-A1F5-35A061920D1C}" srcOrd="2" destOrd="0" parTransId="{A8AD6867-4268-45D5-9F62-E5417960480F}" sibTransId="{E0EEFD17-B80A-4E51-AE19-6B41CFD274C4}"/>
    <dgm:cxn modelId="{F7D3ABF5-E981-4807-9926-43486EA5FCA7}" type="presOf" srcId="{6D0D7472-4F7B-49BF-9C3E-DD7AB53BF309}" destId="{BFC48E2F-7CF5-4C47-A44E-6C045A98328B}" srcOrd="0" destOrd="0" presId="urn:microsoft.com/office/officeart/2005/8/layout/pList1"/>
    <dgm:cxn modelId="{830016B2-32B0-4AFD-B202-D4299D216F2C}" type="presOf" srcId="{357D33E0-E13E-4403-9A8E-E4C9927D9EBA}" destId="{60D9A6EA-0136-4172-86AA-F4F8ED6312A3}" srcOrd="0" destOrd="0" presId="urn:microsoft.com/office/officeart/2005/8/layout/pList1"/>
    <dgm:cxn modelId="{57856CC6-5303-4244-8BDE-0AC86524ACF8}" type="presOf" srcId="{8CF2E935-CBC8-47D1-AB9F-6312E664FF8F}" destId="{A8F8E034-474C-4E24-815A-033D6BAD9A2B}" srcOrd="0" destOrd="0" presId="urn:microsoft.com/office/officeart/2005/8/layout/pList1"/>
    <dgm:cxn modelId="{8E3596AE-BFA9-4ACE-B67D-976412147B8B}" srcId="{6D0D7472-4F7B-49BF-9C3E-DD7AB53BF309}" destId="{897F94C8-D86C-4D77-B095-D385BDDDC1EE}" srcOrd="1" destOrd="0" parTransId="{D17E32C2-F713-4C98-89E3-819FCD082039}" sibTransId="{7723E9BA-BAFD-4810-9D70-A8C9C874E61D}"/>
    <dgm:cxn modelId="{4A334B50-9D56-4B5E-B774-9D4A08C1607E}" type="presOf" srcId="{F102E196-A680-4363-96F4-8B0ECFBE2EAD}" destId="{68C42A10-211F-449E-9346-3CDAC89A3731}" srcOrd="0" destOrd="0" presId="urn:microsoft.com/office/officeart/2005/8/layout/pList1"/>
    <dgm:cxn modelId="{9A34C143-B4B5-4E96-B0E3-3DC13932A50D}" type="presOf" srcId="{7723E9BA-BAFD-4810-9D70-A8C9C874E61D}" destId="{40972979-92EE-4740-B608-4787971D87EC}" srcOrd="0" destOrd="0" presId="urn:microsoft.com/office/officeart/2005/8/layout/pList1"/>
    <dgm:cxn modelId="{EC5D1E33-A2FE-44A0-8A95-05F6E8E4F0E1}" srcId="{6D0D7472-4F7B-49BF-9C3E-DD7AB53BF309}" destId="{8CF2E935-CBC8-47D1-AB9F-6312E664FF8F}" srcOrd="5" destOrd="0" parTransId="{4FD3AFF6-FB7E-4332-BB87-E5E27B2FD121}" sibTransId="{B0479AF8-1690-4A69-8ADA-EE296AA5FB28}"/>
    <dgm:cxn modelId="{965C3EA7-E02F-4F82-9701-0E0DCEACC0E6}" srcId="{6D0D7472-4F7B-49BF-9C3E-DD7AB53BF309}" destId="{485B13FE-C873-414E-8FA6-C366FCC865F7}" srcOrd="0" destOrd="0" parTransId="{3603A83E-C237-4919-A96D-AC36E108C473}" sibTransId="{3C95B7A1-2CF7-4987-9457-7355FB5D03EA}"/>
    <dgm:cxn modelId="{ED1B00AF-D6AC-4808-A142-46A621AFFBF8}" type="presOf" srcId="{D29C5150-02E1-4F9C-9D47-88A504469E16}" destId="{2165ACBB-3BD5-42CE-8487-A12AEA4DCC30}" srcOrd="0" destOrd="0" presId="urn:microsoft.com/office/officeart/2005/8/layout/pList1"/>
    <dgm:cxn modelId="{7E535E88-6FC1-4F5E-9D77-912C50C0531C}" type="presOf" srcId="{F7DFE96A-7818-44F8-AFFC-49641967FCD7}" destId="{5A3E1BA0-3588-4FC3-B313-2E4C4CA3892B}" srcOrd="0" destOrd="0" presId="urn:microsoft.com/office/officeart/2005/8/layout/pList1"/>
    <dgm:cxn modelId="{5B543DD3-03CF-4C11-B734-4E29880D3DD7}" type="presOf" srcId="{485B13FE-C873-414E-8FA6-C366FCC865F7}" destId="{43326F58-5141-460C-992E-7B4F996634A3}" srcOrd="0" destOrd="0" presId="urn:microsoft.com/office/officeart/2005/8/layout/pList1"/>
    <dgm:cxn modelId="{3485CF07-B925-497B-A064-8A330B8C45B5}" srcId="{6D0D7472-4F7B-49BF-9C3E-DD7AB53BF309}" destId="{F7DFE96A-7818-44F8-AFFC-49641967FCD7}" srcOrd="3" destOrd="0" parTransId="{2D86264C-1AEE-43C7-B032-6FB5FF77A1A1}" sibTransId="{357D33E0-E13E-4403-9A8E-E4C9927D9EBA}"/>
    <dgm:cxn modelId="{1C7AE1A9-9DB1-4A6A-BFAD-E53E9B670CEF}" srcId="{6D0D7472-4F7B-49BF-9C3E-DD7AB53BF309}" destId="{F102E196-A680-4363-96F4-8B0ECFBE2EAD}" srcOrd="4" destOrd="0" parTransId="{D072EFCF-22CC-4F5F-88A8-E9EE99189C25}" sibTransId="{D29C5150-02E1-4F9C-9D47-88A504469E16}"/>
    <dgm:cxn modelId="{AE96CA84-DCD4-4B6C-BA17-0FE0792A115C}" type="presOf" srcId="{E0EEFD17-B80A-4E51-AE19-6B41CFD274C4}" destId="{C97A3135-A1F6-4BB9-B163-E2F56CF3855C}" srcOrd="0" destOrd="0" presId="urn:microsoft.com/office/officeart/2005/8/layout/pList1"/>
    <dgm:cxn modelId="{70955E54-BB51-490B-A8F0-48F66DEC268E}" type="presOf" srcId="{897F94C8-D86C-4D77-B095-D385BDDDC1EE}" destId="{4F5AA0BB-9AA0-48F6-930E-D22FFF340066}" srcOrd="0" destOrd="0" presId="urn:microsoft.com/office/officeart/2005/8/layout/pList1"/>
    <dgm:cxn modelId="{1AE4A992-673B-4625-B8DA-14506F66463E}" type="presOf" srcId="{3C95B7A1-2CF7-4987-9457-7355FB5D03EA}" destId="{195FDC04-890F-4941-A392-C22A59455617}" srcOrd="0" destOrd="0" presId="urn:microsoft.com/office/officeart/2005/8/layout/pList1"/>
    <dgm:cxn modelId="{577E6059-F042-44BA-96BC-8617D37426F8}" type="presParOf" srcId="{BFC48E2F-7CF5-4C47-A44E-6C045A98328B}" destId="{0E4289EE-0A93-40E3-B950-CD6DF5CF8A44}" srcOrd="0" destOrd="0" presId="urn:microsoft.com/office/officeart/2005/8/layout/pList1"/>
    <dgm:cxn modelId="{4816A4E9-4238-4296-A1EB-C93D6859924A}" type="presParOf" srcId="{0E4289EE-0A93-40E3-B950-CD6DF5CF8A44}" destId="{CC3B1B81-4105-4DFA-B109-F6EACE380D45}" srcOrd="0" destOrd="0" presId="urn:microsoft.com/office/officeart/2005/8/layout/pList1"/>
    <dgm:cxn modelId="{103E6E64-C705-4F23-9BBE-F908E7D7BD0B}" type="presParOf" srcId="{0E4289EE-0A93-40E3-B950-CD6DF5CF8A44}" destId="{43326F58-5141-460C-992E-7B4F996634A3}" srcOrd="1" destOrd="0" presId="urn:microsoft.com/office/officeart/2005/8/layout/pList1"/>
    <dgm:cxn modelId="{0085E631-2E1C-4BC2-80E3-44607522F72A}" type="presParOf" srcId="{BFC48E2F-7CF5-4C47-A44E-6C045A98328B}" destId="{195FDC04-890F-4941-A392-C22A59455617}" srcOrd="1" destOrd="0" presId="urn:microsoft.com/office/officeart/2005/8/layout/pList1"/>
    <dgm:cxn modelId="{3265CF5C-74D2-438D-957C-94B334DEF4AC}" type="presParOf" srcId="{BFC48E2F-7CF5-4C47-A44E-6C045A98328B}" destId="{F691CCE0-008F-4B9E-9FA6-F4CA07356CF2}" srcOrd="2" destOrd="0" presId="urn:microsoft.com/office/officeart/2005/8/layout/pList1"/>
    <dgm:cxn modelId="{EDA2B135-2FD3-4198-B91E-2521F2035A6D}" type="presParOf" srcId="{F691CCE0-008F-4B9E-9FA6-F4CA07356CF2}" destId="{69A0AE5B-4C22-4842-A3A1-ED1E3C5D3DF8}" srcOrd="0" destOrd="0" presId="urn:microsoft.com/office/officeart/2005/8/layout/pList1"/>
    <dgm:cxn modelId="{F3B0FE71-D434-4B62-9279-C0FBBBC927DB}" type="presParOf" srcId="{F691CCE0-008F-4B9E-9FA6-F4CA07356CF2}" destId="{4F5AA0BB-9AA0-48F6-930E-D22FFF340066}" srcOrd="1" destOrd="0" presId="urn:microsoft.com/office/officeart/2005/8/layout/pList1"/>
    <dgm:cxn modelId="{4B75590E-17BC-4325-94B1-9C8B6A0383B6}" type="presParOf" srcId="{BFC48E2F-7CF5-4C47-A44E-6C045A98328B}" destId="{40972979-92EE-4740-B608-4787971D87EC}" srcOrd="3" destOrd="0" presId="urn:microsoft.com/office/officeart/2005/8/layout/pList1"/>
    <dgm:cxn modelId="{A8EB444E-1E4B-4284-B460-66E640624E57}" type="presParOf" srcId="{BFC48E2F-7CF5-4C47-A44E-6C045A98328B}" destId="{D43B28E7-3D7C-453A-8873-A03DD784B878}" srcOrd="4" destOrd="0" presId="urn:microsoft.com/office/officeart/2005/8/layout/pList1"/>
    <dgm:cxn modelId="{0686DFEC-D7A5-4A25-89F7-F8CFEF47A92E}" type="presParOf" srcId="{D43B28E7-3D7C-453A-8873-A03DD784B878}" destId="{5AC56D2D-6354-4270-B9D5-C7410EAECC72}" srcOrd="0" destOrd="0" presId="urn:microsoft.com/office/officeart/2005/8/layout/pList1"/>
    <dgm:cxn modelId="{0175CAD2-D175-4D96-91F6-500F5EDCCA99}" type="presParOf" srcId="{D43B28E7-3D7C-453A-8873-A03DD784B878}" destId="{17184A5D-482D-4770-9FDA-0A51943E123E}" srcOrd="1" destOrd="0" presId="urn:microsoft.com/office/officeart/2005/8/layout/pList1"/>
    <dgm:cxn modelId="{4B2585F4-13FA-44B4-B1AD-6EAF0DFD549A}" type="presParOf" srcId="{BFC48E2F-7CF5-4C47-A44E-6C045A98328B}" destId="{C97A3135-A1F6-4BB9-B163-E2F56CF3855C}" srcOrd="5" destOrd="0" presId="urn:microsoft.com/office/officeart/2005/8/layout/pList1"/>
    <dgm:cxn modelId="{C0E96801-5830-4CCC-BBC0-54D12704A6E5}" type="presParOf" srcId="{BFC48E2F-7CF5-4C47-A44E-6C045A98328B}" destId="{8D794911-6905-4BA3-AD9B-87526489A860}" srcOrd="6" destOrd="0" presId="urn:microsoft.com/office/officeart/2005/8/layout/pList1"/>
    <dgm:cxn modelId="{E30A1835-0568-438B-80FB-CC1DE11D2C53}" type="presParOf" srcId="{8D794911-6905-4BA3-AD9B-87526489A860}" destId="{F6FF62C9-60FD-42F9-AC1C-B2C6E2CD28EF}" srcOrd="0" destOrd="0" presId="urn:microsoft.com/office/officeart/2005/8/layout/pList1"/>
    <dgm:cxn modelId="{FC2D9FD0-7F5B-435A-927A-CE5961C395CE}" type="presParOf" srcId="{8D794911-6905-4BA3-AD9B-87526489A860}" destId="{5A3E1BA0-3588-4FC3-B313-2E4C4CA3892B}" srcOrd="1" destOrd="0" presId="urn:microsoft.com/office/officeart/2005/8/layout/pList1"/>
    <dgm:cxn modelId="{E1E5DEBE-4633-42D1-AC5D-ED6F54B73B73}" type="presParOf" srcId="{BFC48E2F-7CF5-4C47-A44E-6C045A98328B}" destId="{60D9A6EA-0136-4172-86AA-F4F8ED6312A3}" srcOrd="7" destOrd="0" presId="urn:microsoft.com/office/officeart/2005/8/layout/pList1"/>
    <dgm:cxn modelId="{7FA8EE00-66C1-4C12-8927-8F76DDE4BE8B}" type="presParOf" srcId="{BFC48E2F-7CF5-4C47-A44E-6C045A98328B}" destId="{9AD9AEDA-FBA1-4C9C-8DCB-BB5566D4E846}" srcOrd="8" destOrd="0" presId="urn:microsoft.com/office/officeart/2005/8/layout/pList1"/>
    <dgm:cxn modelId="{9F8731AF-EED0-4BCE-B1C4-493A4FDA9D9A}" type="presParOf" srcId="{9AD9AEDA-FBA1-4C9C-8DCB-BB5566D4E846}" destId="{144935A5-70F3-4053-A530-DF06C46AF372}" srcOrd="0" destOrd="0" presId="urn:microsoft.com/office/officeart/2005/8/layout/pList1"/>
    <dgm:cxn modelId="{8C33F5B8-E576-48AA-BDD2-BCF3BBB5BBE1}" type="presParOf" srcId="{9AD9AEDA-FBA1-4C9C-8DCB-BB5566D4E846}" destId="{68C42A10-211F-449E-9346-3CDAC89A3731}" srcOrd="1" destOrd="0" presId="urn:microsoft.com/office/officeart/2005/8/layout/pList1"/>
    <dgm:cxn modelId="{2D378B28-7BE9-4A16-8225-1D89629ECF9C}" type="presParOf" srcId="{BFC48E2F-7CF5-4C47-A44E-6C045A98328B}" destId="{2165ACBB-3BD5-42CE-8487-A12AEA4DCC30}" srcOrd="9" destOrd="0" presId="urn:microsoft.com/office/officeart/2005/8/layout/pList1"/>
    <dgm:cxn modelId="{98550B93-7FA1-4C8D-A2C9-18E5D8DA3B1F}" type="presParOf" srcId="{BFC48E2F-7CF5-4C47-A44E-6C045A98328B}" destId="{BD0009D8-B9B2-4EC8-9DB7-C9FEFD4576F7}" srcOrd="10" destOrd="0" presId="urn:microsoft.com/office/officeart/2005/8/layout/pList1"/>
    <dgm:cxn modelId="{5FD97E57-8D5C-47F7-BC84-19059E080AB2}" type="presParOf" srcId="{BD0009D8-B9B2-4EC8-9DB7-C9FEFD4576F7}" destId="{6F50DFF5-23BB-42A8-8538-59B9B802CFB1}" srcOrd="0" destOrd="0" presId="urn:microsoft.com/office/officeart/2005/8/layout/pList1"/>
    <dgm:cxn modelId="{65E9C32E-E207-4B2A-8C0A-4E9952AF1949}" type="presParOf" srcId="{BD0009D8-B9B2-4EC8-9DB7-C9FEFD4576F7}" destId="{A8F8E034-474C-4E24-815A-033D6BAD9A2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E28FA-4829-4949-899C-5E056BF9977A}" type="doc">
      <dgm:prSet loTypeId="urn:microsoft.com/office/officeart/2008/layout/VerticalAccentList" loCatId="list" qsTypeId="urn:microsoft.com/office/officeart/2005/8/quickstyle/simple1" qsCatId="simple" csTypeId="urn:microsoft.com/office/officeart/2005/8/colors/accent2_5" csCatId="accent2"/>
      <dgm:spPr/>
      <dgm:t>
        <a:bodyPr/>
        <a:lstStyle/>
        <a:p>
          <a:endParaRPr lang="zh-CN" altLang="en-US"/>
        </a:p>
      </dgm:t>
    </dgm:pt>
    <dgm:pt modelId="{98E1CAD7-1739-4D7F-8F9A-1665AF984405}">
      <dgm:prSet custT="1"/>
      <dgm:spPr/>
      <dgm:t>
        <a:bodyPr/>
        <a:lstStyle/>
        <a:p>
          <a:pPr rtl="0"/>
          <a:r>
            <a:rPr lang="en-US" sz="2400" b="1" dirty="0" smtClean="0">
              <a:solidFill>
                <a:srgbClr val="FFFCDE"/>
              </a:solidFill>
              <a:latin typeface="+mn-ea"/>
              <a:ea typeface="+mn-ea"/>
            </a:rPr>
            <a:t>1.</a:t>
          </a:r>
          <a:r>
            <a:rPr lang="zh-CN" sz="2400" b="1" dirty="0" smtClean="0">
              <a:solidFill>
                <a:srgbClr val="FFFCDE"/>
              </a:solidFill>
              <a:latin typeface="+mn-ea"/>
              <a:ea typeface="+mn-ea"/>
            </a:rPr>
            <a:t>安全、环保压力依然很大，本质安全、环保任重道远。</a:t>
          </a:r>
          <a:endParaRPr lang="zh-CN" sz="2400" dirty="0">
            <a:solidFill>
              <a:srgbClr val="FFFCDE"/>
            </a:solidFill>
            <a:latin typeface="+mn-ea"/>
            <a:ea typeface="+mn-ea"/>
          </a:endParaRPr>
        </a:p>
      </dgm:t>
    </dgm:pt>
    <dgm:pt modelId="{8291EBFA-7675-478B-BB13-1B20EC52EE49}" type="parTrans" cxnId="{402FBF08-2E5E-4DD3-84D6-C6F591057AE8}">
      <dgm:prSet/>
      <dgm:spPr/>
      <dgm:t>
        <a:bodyPr/>
        <a:lstStyle/>
        <a:p>
          <a:endParaRPr lang="zh-CN" altLang="en-US"/>
        </a:p>
      </dgm:t>
    </dgm:pt>
    <dgm:pt modelId="{DCE8894D-8768-4723-B500-A1002E670B59}" type="sibTrans" cxnId="{402FBF08-2E5E-4DD3-84D6-C6F591057AE8}">
      <dgm:prSet/>
      <dgm:spPr/>
      <dgm:t>
        <a:bodyPr/>
        <a:lstStyle/>
        <a:p>
          <a:endParaRPr lang="zh-CN" altLang="en-US"/>
        </a:p>
      </dgm:t>
    </dgm:pt>
    <dgm:pt modelId="{4E569356-DFAF-4F67-AF8A-565D75C5E49A}">
      <dgm:prSet custT="1"/>
      <dgm:spPr/>
      <dgm:t>
        <a:bodyPr/>
        <a:lstStyle/>
        <a:p>
          <a:pPr rtl="0"/>
          <a:r>
            <a:rPr lang="en-US" sz="2400" b="1" dirty="0" smtClean="0">
              <a:solidFill>
                <a:srgbClr val="FFFCDE"/>
              </a:solidFill>
              <a:latin typeface="+mn-ea"/>
              <a:ea typeface="+mn-ea"/>
            </a:rPr>
            <a:t>2.</a:t>
          </a:r>
          <a:r>
            <a:rPr lang="zh-CN" sz="2400" b="1" dirty="0" smtClean="0">
              <a:solidFill>
                <a:srgbClr val="FFFCDE"/>
              </a:solidFill>
              <a:latin typeface="+mn-ea"/>
              <a:ea typeface="+mn-ea"/>
            </a:rPr>
            <a:t>“大企业病”的问题依然没有得到很好解决。</a:t>
          </a:r>
          <a:endParaRPr lang="zh-CN" sz="2400" b="1" dirty="0">
            <a:solidFill>
              <a:srgbClr val="FFFCDE"/>
            </a:solidFill>
            <a:latin typeface="+mn-ea"/>
            <a:ea typeface="+mn-ea"/>
          </a:endParaRPr>
        </a:p>
      </dgm:t>
    </dgm:pt>
    <dgm:pt modelId="{6656C623-3D2F-4F9C-B53B-00F7322B8268}" type="parTrans" cxnId="{AAEE067B-1C92-4C60-88D9-7E3DCD6171CF}">
      <dgm:prSet/>
      <dgm:spPr/>
      <dgm:t>
        <a:bodyPr/>
        <a:lstStyle/>
        <a:p>
          <a:endParaRPr lang="zh-CN" altLang="en-US"/>
        </a:p>
      </dgm:t>
    </dgm:pt>
    <dgm:pt modelId="{6D07EF69-AB95-45AE-A001-A93AB20854E4}" type="sibTrans" cxnId="{AAEE067B-1C92-4C60-88D9-7E3DCD6171CF}">
      <dgm:prSet/>
      <dgm:spPr/>
      <dgm:t>
        <a:bodyPr/>
        <a:lstStyle/>
        <a:p>
          <a:endParaRPr lang="zh-CN" altLang="en-US"/>
        </a:p>
      </dgm:t>
    </dgm:pt>
    <dgm:pt modelId="{4243ADA3-B5A1-4A53-8295-0736762AD196}">
      <dgm:prSet custT="1"/>
      <dgm:spPr/>
      <dgm:t>
        <a:bodyPr/>
        <a:lstStyle/>
        <a:p>
          <a:pPr rtl="0"/>
          <a:r>
            <a:rPr lang="en-US" sz="2400" b="1" dirty="0" smtClean="0">
              <a:solidFill>
                <a:srgbClr val="FFFCDE"/>
              </a:solidFill>
              <a:latin typeface="+mn-ea"/>
              <a:ea typeface="+mn-ea"/>
            </a:rPr>
            <a:t>3.</a:t>
          </a:r>
          <a:r>
            <a:rPr lang="zh-CN" sz="2400" b="1" dirty="0" smtClean="0">
              <a:solidFill>
                <a:srgbClr val="FFFCDE"/>
              </a:solidFill>
              <a:latin typeface="+mn-ea"/>
              <a:ea typeface="+mn-ea"/>
            </a:rPr>
            <a:t>作风漂浮，岗位和人员臃肿。</a:t>
          </a:r>
          <a:endParaRPr lang="zh-CN" sz="2400" b="1" dirty="0">
            <a:solidFill>
              <a:srgbClr val="FFFCDE"/>
            </a:solidFill>
            <a:latin typeface="+mn-ea"/>
            <a:ea typeface="+mn-ea"/>
          </a:endParaRPr>
        </a:p>
      </dgm:t>
    </dgm:pt>
    <dgm:pt modelId="{DA581E4C-0F1D-4AD7-99BA-733F7113D31B}" type="parTrans" cxnId="{9D903021-F44A-4806-9C16-B5604B2B3B64}">
      <dgm:prSet/>
      <dgm:spPr/>
      <dgm:t>
        <a:bodyPr/>
        <a:lstStyle/>
        <a:p>
          <a:endParaRPr lang="zh-CN" altLang="en-US"/>
        </a:p>
      </dgm:t>
    </dgm:pt>
    <dgm:pt modelId="{B08F8E8D-3655-483C-B94F-6F3E1ED71AF3}" type="sibTrans" cxnId="{9D903021-F44A-4806-9C16-B5604B2B3B64}">
      <dgm:prSet/>
      <dgm:spPr/>
      <dgm:t>
        <a:bodyPr/>
        <a:lstStyle/>
        <a:p>
          <a:endParaRPr lang="zh-CN" altLang="en-US"/>
        </a:p>
      </dgm:t>
    </dgm:pt>
    <dgm:pt modelId="{AADBDA0E-0994-4A70-87E5-55A0692A5F44}">
      <dgm:prSet custT="1"/>
      <dgm:spPr/>
      <dgm:t>
        <a:bodyPr/>
        <a:lstStyle/>
        <a:p>
          <a:pPr rtl="0"/>
          <a:r>
            <a:rPr lang="en-US" sz="2400" b="1" dirty="0" smtClean="0">
              <a:solidFill>
                <a:srgbClr val="FFFCDE"/>
              </a:solidFill>
              <a:latin typeface="+mn-ea"/>
              <a:ea typeface="+mn-ea"/>
            </a:rPr>
            <a:t>4.</a:t>
          </a:r>
          <a:r>
            <a:rPr lang="zh-CN" sz="2400" b="1" dirty="0" smtClean="0">
              <a:solidFill>
                <a:srgbClr val="FFFCDE"/>
              </a:solidFill>
              <a:latin typeface="+mn-ea"/>
              <a:ea typeface="+mn-ea"/>
            </a:rPr>
            <a:t>科研和专业人才短缺，管理人员综合素质有待提高。</a:t>
          </a:r>
          <a:endParaRPr lang="zh-CN" sz="2400" b="1" dirty="0">
            <a:solidFill>
              <a:srgbClr val="FFFCDE"/>
            </a:solidFill>
            <a:latin typeface="+mn-ea"/>
            <a:ea typeface="+mn-ea"/>
          </a:endParaRPr>
        </a:p>
      </dgm:t>
    </dgm:pt>
    <dgm:pt modelId="{0604F267-E6E5-4C2F-A6D1-6ED46E858013}" type="parTrans" cxnId="{D10AA67C-E24A-4F40-9B7F-5E06C714856D}">
      <dgm:prSet/>
      <dgm:spPr/>
      <dgm:t>
        <a:bodyPr/>
        <a:lstStyle/>
        <a:p>
          <a:endParaRPr lang="zh-CN" altLang="en-US"/>
        </a:p>
      </dgm:t>
    </dgm:pt>
    <dgm:pt modelId="{5ABBB685-E702-4937-832E-52A6219CDC32}" type="sibTrans" cxnId="{D10AA67C-E24A-4F40-9B7F-5E06C714856D}">
      <dgm:prSet/>
      <dgm:spPr/>
      <dgm:t>
        <a:bodyPr/>
        <a:lstStyle/>
        <a:p>
          <a:endParaRPr lang="zh-CN" altLang="en-US"/>
        </a:p>
      </dgm:t>
    </dgm:pt>
    <dgm:pt modelId="{51219322-4856-4D4E-BF76-B9380C10DEF8}" type="pres">
      <dgm:prSet presAssocID="{E30E28FA-4829-4949-899C-5E056BF9977A}" presName="Name0" presStyleCnt="0">
        <dgm:presLayoutVars>
          <dgm:chMax/>
          <dgm:chPref/>
          <dgm:dir/>
        </dgm:presLayoutVars>
      </dgm:prSet>
      <dgm:spPr/>
    </dgm:pt>
    <dgm:pt modelId="{5E1DF1EF-F169-4F7D-BF74-C8E39932468D}" type="pres">
      <dgm:prSet presAssocID="{98E1CAD7-1739-4D7F-8F9A-1665AF984405}" presName="parenttextcomposite" presStyleCnt="0"/>
      <dgm:spPr/>
    </dgm:pt>
    <dgm:pt modelId="{33176055-1B06-40D1-8920-53FB0DD8BD6D}" type="pres">
      <dgm:prSet presAssocID="{98E1CAD7-1739-4D7F-8F9A-1665AF984405}" presName="parenttext" presStyleLbl="revTx" presStyleIdx="0" presStyleCnt="4">
        <dgm:presLayoutVars>
          <dgm:chMax/>
          <dgm:chPref val="2"/>
          <dgm:bulletEnabled val="1"/>
        </dgm:presLayoutVars>
      </dgm:prSet>
      <dgm:spPr/>
    </dgm:pt>
    <dgm:pt modelId="{5BC01484-47E9-4A15-ADD1-4F9EA8CD0825}" type="pres">
      <dgm:prSet presAssocID="{98E1CAD7-1739-4D7F-8F9A-1665AF984405}" presName="parallelogramComposite" presStyleCnt="0"/>
      <dgm:spPr/>
    </dgm:pt>
    <dgm:pt modelId="{510A6BA7-9CF9-44CF-8422-F6E3A195ED53}" type="pres">
      <dgm:prSet presAssocID="{98E1CAD7-1739-4D7F-8F9A-1665AF984405}" presName="parallelogram1" presStyleLbl="alignNode1" presStyleIdx="0" presStyleCnt="28"/>
      <dgm:spPr/>
    </dgm:pt>
    <dgm:pt modelId="{0A796B9E-A27A-4B28-99FC-E6352C1829C1}" type="pres">
      <dgm:prSet presAssocID="{98E1CAD7-1739-4D7F-8F9A-1665AF984405}" presName="parallelogram2" presStyleLbl="alignNode1" presStyleIdx="1" presStyleCnt="28"/>
      <dgm:spPr/>
    </dgm:pt>
    <dgm:pt modelId="{CF78715D-0AF7-4E42-9162-AF93A11CEB64}" type="pres">
      <dgm:prSet presAssocID="{98E1CAD7-1739-4D7F-8F9A-1665AF984405}" presName="parallelogram3" presStyleLbl="alignNode1" presStyleIdx="2" presStyleCnt="28"/>
      <dgm:spPr/>
    </dgm:pt>
    <dgm:pt modelId="{2232120C-95E0-4551-AF3D-8D14141A5245}" type="pres">
      <dgm:prSet presAssocID="{98E1CAD7-1739-4D7F-8F9A-1665AF984405}" presName="parallelogram4" presStyleLbl="alignNode1" presStyleIdx="3" presStyleCnt="28"/>
      <dgm:spPr/>
    </dgm:pt>
    <dgm:pt modelId="{9D223EDF-2A16-4E4D-801F-670B2F2758D5}" type="pres">
      <dgm:prSet presAssocID="{98E1CAD7-1739-4D7F-8F9A-1665AF984405}" presName="parallelogram5" presStyleLbl="alignNode1" presStyleIdx="4" presStyleCnt="28"/>
      <dgm:spPr/>
    </dgm:pt>
    <dgm:pt modelId="{640AF524-5BDB-4F7C-8104-092CDB114221}" type="pres">
      <dgm:prSet presAssocID="{98E1CAD7-1739-4D7F-8F9A-1665AF984405}" presName="parallelogram6" presStyleLbl="alignNode1" presStyleIdx="5" presStyleCnt="28"/>
      <dgm:spPr/>
    </dgm:pt>
    <dgm:pt modelId="{D793D45A-C27A-4277-8A6A-AD0F19F5552A}" type="pres">
      <dgm:prSet presAssocID="{98E1CAD7-1739-4D7F-8F9A-1665AF984405}" presName="parallelogram7" presStyleLbl="alignNode1" presStyleIdx="6" presStyleCnt="28"/>
      <dgm:spPr/>
    </dgm:pt>
    <dgm:pt modelId="{95DB409D-5B86-4319-9F14-06E1AD7D308F}" type="pres">
      <dgm:prSet presAssocID="{DCE8894D-8768-4723-B500-A1002E670B59}" presName="sibTrans" presStyleCnt="0"/>
      <dgm:spPr/>
    </dgm:pt>
    <dgm:pt modelId="{AB13E52E-FC2C-4406-A4EA-C2D9DD6F56B1}" type="pres">
      <dgm:prSet presAssocID="{4E569356-DFAF-4F67-AF8A-565D75C5E49A}" presName="parenttextcomposite" presStyleCnt="0"/>
      <dgm:spPr/>
    </dgm:pt>
    <dgm:pt modelId="{596CC373-5007-4C8D-937C-A70247CEA3A8}" type="pres">
      <dgm:prSet presAssocID="{4E569356-DFAF-4F67-AF8A-565D75C5E49A}" presName="parenttext" presStyleLbl="revTx" presStyleIdx="1" presStyleCnt="4">
        <dgm:presLayoutVars>
          <dgm:chMax/>
          <dgm:chPref val="2"/>
          <dgm:bulletEnabled val="1"/>
        </dgm:presLayoutVars>
      </dgm:prSet>
      <dgm:spPr/>
    </dgm:pt>
    <dgm:pt modelId="{BCCE765F-A6BD-46D9-9145-D596CD0A0709}" type="pres">
      <dgm:prSet presAssocID="{4E569356-DFAF-4F67-AF8A-565D75C5E49A}" presName="parallelogramComposite" presStyleCnt="0"/>
      <dgm:spPr/>
    </dgm:pt>
    <dgm:pt modelId="{15110B04-8940-46AF-9609-443B6E499C51}" type="pres">
      <dgm:prSet presAssocID="{4E569356-DFAF-4F67-AF8A-565D75C5E49A}" presName="parallelogram1" presStyleLbl="alignNode1" presStyleIdx="7" presStyleCnt="28"/>
      <dgm:spPr/>
    </dgm:pt>
    <dgm:pt modelId="{D65D248F-9901-4C72-9FD3-2978CABCF599}" type="pres">
      <dgm:prSet presAssocID="{4E569356-DFAF-4F67-AF8A-565D75C5E49A}" presName="parallelogram2" presStyleLbl="alignNode1" presStyleIdx="8" presStyleCnt="28"/>
      <dgm:spPr/>
    </dgm:pt>
    <dgm:pt modelId="{A4983692-3ADF-477C-AF9E-97A9611E934C}" type="pres">
      <dgm:prSet presAssocID="{4E569356-DFAF-4F67-AF8A-565D75C5E49A}" presName="parallelogram3" presStyleLbl="alignNode1" presStyleIdx="9" presStyleCnt="28"/>
      <dgm:spPr/>
    </dgm:pt>
    <dgm:pt modelId="{3C07A272-2AF0-49EC-A26B-2A19DE8EDB3D}" type="pres">
      <dgm:prSet presAssocID="{4E569356-DFAF-4F67-AF8A-565D75C5E49A}" presName="parallelogram4" presStyleLbl="alignNode1" presStyleIdx="10" presStyleCnt="28"/>
      <dgm:spPr/>
    </dgm:pt>
    <dgm:pt modelId="{D51A5858-667E-4AEF-BF72-3483A16C8BBA}" type="pres">
      <dgm:prSet presAssocID="{4E569356-DFAF-4F67-AF8A-565D75C5E49A}" presName="parallelogram5" presStyleLbl="alignNode1" presStyleIdx="11" presStyleCnt="28"/>
      <dgm:spPr/>
    </dgm:pt>
    <dgm:pt modelId="{800D526D-FF59-42BF-9FFD-8A8D0F5003C8}" type="pres">
      <dgm:prSet presAssocID="{4E569356-DFAF-4F67-AF8A-565D75C5E49A}" presName="parallelogram6" presStyleLbl="alignNode1" presStyleIdx="12" presStyleCnt="28"/>
      <dgm:spPr/>
    </dgm:pt>
    <dgm:pt modelId="{0D5D9EDA-BFC6-4C23-958D-A8B9E1FDEFB8}" type="pres">
      <dgm:prSet presAssocID="{4E569356-DFAF-4F67-AF8A-565D75C5E49A}" presName="parallelogram7" presStyleLbl="alignNode1" presStyleIdx="13" presStyleCnt="28"/>
      <dgm:spPr/>
    </dgm:pt>
    <dgm:pt modelId="{475245F2-0089-464A-B647-6DE47139EE72}" type="pres">
      <dgm:prSet presAssocID="{6D07EF69-AB95-45AE-A001-A93AB20854E4}" presName="sibTrans" presStyleCnt="0"/>
      <dgm:spPr/>
    </dgm:pt>
    <dgm:pt modelId="{828924C3-319B-4F50-B1DE-1437C23CD1CE}" type="pres">
      <dgm:prSet presAssocID="{4243ADA3-B5A1-4A53-8295-0736762AD196}" presName="parenttextcomposite" presStyleCnt="0"/>
      <dgm:spPr/>
    </dgm:pt>
    <dgm:pt modelId="{71ACEB73-2C58-4EEC-B408-49E520A6FC65}" type="pres">
      <dgm:prSet presAssocID="{4243ADA3-B5A1-4A53-8295-0736762AD196}" presName="parenttext" presStyleLbl="revTx" presStyleIdx="2" presStyleCnt="4">
        <dgm:presLayoutVars>
          <dgm:chMax/>
          <dgm:chPref val="2"/>
          <dgm:bulletEnabled val="1"/>
        </dgm:presLayoutVars>
      </dgm:prSet>
      <dgm:spPr/>
    </dgm:pt>
    <dgm:pt modelId="{94653A34-51C2-4043-8C4C-6A332D3ECEC0}" type="pres">
      <dgm:prSet presAssocID="{4243ADA3-B5A1-4A53-8295-0736762AD196}" presName="parallelogramComposite" presStyleCnt="0"/>
      <dgm:spPr/>
    </dgm:pt>
    <dgm:pt modelId="{E1B01075-6E97-491F-B97F-C47FCB37FFD1}" type="pres">
      <dgm:prSet presAssocID="{4243ADA3-B5A1-4A53-8295-0736762AD196}" presName="parallelogram1" presStyleLbl="alignNode1" presStyleIdx="14" presStyleCnt="28"/>
      <dgm:spPr/>
    </dgm:pt>
    <dgm:pt modelId="{CC834275-8DEF-4AC6-B7F7-FD322AC90DDF}" type="pres">
      <dgm:prSet presAssocID="{4243ADA3-B5A1-4A53-8295-0736762AD196}" presName="parallelogram2" presStyleLbl="alignNode1" presStyleIdx="15" presStyleCnt="28"/>
      <dgm:spPr/>
    </dgm:pt>
    <dgm:pt modelId="{1D17464C-60DB-4197-976A-21337EA6DE7F}" type="pres">
      <dgm:prSet presAssocID="{4243ADA3-B5A1-4A53-8295-0736762AD196}" presName="parallelogram3" presStyleLbl="alignNode1" presStyleIdx="16" presStyleCnt="28"/>
      <dgm:spPr/>
    </dgm:pt>
    <dgm:pt modelId="{5C5769C6-4C41-450C-8A96-4F0122BB9AD2}" type="pres">
      <dgm:prSet presAssocID="{4243ADA3-B5A1-4A53-8295-0736762AD196}" presName="parallelogram4" presStyleLbl="alignNode1" presStyleIdx="17" presStyleCnt="28"/>
      <dgm:spPr/>
    </dgm:pt>
    <dgm:pt modelId="{E7E72A16-F628-4C92-B3A6-0CA998D041D6}" type="pres">
      <dgm:prSet presAssocID="{4243ADA3-B5A1-4A53-8295-0736762AD196}" presName="parallelogram5" presStyleLbl="alignNode1" presStyleIdx="18" presStyleCnt="28"/>
      <dgm:spPr/>
    </dgm:pt>
    <dgm:pt modelId="{BEB66D70-7645-4AB5-A070-9460A789E941}" type="pres">
      <dgm:prSet presAssocID="{4243ADA3-B5A1-4A53-8295-0736762AD196}" presName="parallelogram6" presStyleLbl="alignNode1" presStyleIdx="19" presStyleCnt="28"/>
      <dgm:spPr/>
    </dgm:pt>
    <dgm:pt modelId="{6035A0FE-EF3E-46BD-B8A3-E33C427F926D}" type="pres">
      <dgm:prSet presAssocID="{4243ADA3-B5A1-4A53-8295-0736762AD196}" presName="parallelogram7" presStyleLbl="alignNode1" presStyleIdx="20" presStyleCnt="28"/>
      <dgm:spPr/>
    </dgm:pt>
    <dgm:pt modelId="{9895ACA7-4F3A-452F-9564-D97550D54DB3}" type="pres">
      <dgm:prSet presAssocID="{B08F8E8D-3655-483C-B94F-6F3E1ED71AF3}" presName="sibTrans" presStyleCnt="0"/>
      <dgm:spPr/>
    </dgm:pt>
    <dgm:pt modelId="{0445AE9F-DAEF-4B23-A138-EBC3D1D50DE1}" type="pres">
      <dgm:prSet presAssocID="{AADBDA0E-0994-4A70-87E5-55A0692A5F44}" presName="parenttextcomposite" presStyleCnt="0"/>
      <dgm:spPr/>
    </dgm:pt>
    <dgm:pt modelId="{E5683D91-1E73-4DDF-964A-7CB21F603C34}" type="pres">
      <dgm:prSet presAssocID="{AADBDA0E-0994-4A70-87E5-55A0692A5F44}" presName="parenttext" presStyleLbl="revTx" presStyleIdx="3" presStyleCnt="4">
        <dgm:presLayoutVars>
          <dgm:chMax/>
          <dgm:chPref val="2"/>
          <dgm:bulletEnabled val="1"/>
        </dgm:presLayoutVars>
      </dgm:prSet>
      <dgm:spPr/>
    </dgm:pt>
    <dgm:pt modelId="{A3F143E4-27A4-4A0B-B677-AF1F1D1D3FF9}" type="pres">
      <dgm:prSet presAssocID="{AADBDA0E-0994-4A70-87E5-55A0692A5F44}" presName="parallelogramComposite" presStyleCnt="0"/>
      <dgm:spPr/>
    </dgm:pt>
    <dgm:pt modelId="{1F98A03F-DCB0-4D16-BC2A-E450FB3EB302}" type="pres">
      <dgm:prSet presAssocID="{AADBDA0E-0994-4A70-87E5-55A0692A5F44}" presName="parallelogram1" presStyleLbl="alignNode1" presStyleIdx="21" presStyleCnt="28"/>
      <dgm:spPr/>
    </dgm:pt>
    <dgm:pt modelId="{267D2650-1D0B-4292-A6F0-9F30D0EC98E8}" type="pres">
      <dgm:prSet presAssocID="{AADBDA0E-0994-4A70-87E5-55A0692A5F44}" presName="parallelogram2" presStyleLbl="alignNode1" presStyleIdx="22" presStyleCnt="28"/>
      <dgm:spPr/>
    </dgm:pt>
    <dgm:pt modelId="{0EEC54EB-72DC-4684-B09A-E461F4A2E6C8}" type="pres">
      <dgm:prSet presAssocID="{AADBDA0E-0994-4A70-87E5-55A0692A5F44}" presName="parallelogram3" presStyleLbl="alignNode1" presStyleIdx="23" presStyleCnt="28"/>
      <dgm:spPr/>
    </dgm:pt>
    <dgm:pt modelId="{0B759B92-3C69-477E-A6A6-99106DEDDC32}" type="pres">
      <dgm:prSet presAssocID="{AADBDA0E-0994-4A70-87E5-55A0692A5F44}" presName="parallelogram4" presStyleLbl="alignNode1" presStyleIdx="24" presStyleCnt="28"/>
      <dgm:spPr/>
    </dgm:pt>
    <dgm:pt modelId="{72D95994-1848-40F2-9292-AC603656886E}" type="pres">
      <dgm:prSet presAssocID="{AADBDA0E-0994-4A70-87E5-55A0692A5F44}" presName="parallelogram5" presStyleLbl="alignNode1" presStyleIdx="25" presStyleCnt="28"/>
      <dgm:spPr/>
    </dgm:pt>
    <dgm:pt modelId="{1B2C2156-25F1-49AE-BC50-FC93E3DCF24F}" type="pres">
      <dgm:prSet presAssocID="{AADBDA0E-0994-4A70-87E5-55A0692A5F44}" presName="parallelogram6" presStyleLbl="alignNode1" presStyleIdx="26" presStyleCnt="28"/>
      <dgm:spPr/>
    </dgm:pt>
    <dgm:pt modelId="{94C30A07-EDBF-4A50-BE98-4B998A51BBD6}" type="pres">
      <dgm:prSet presAssocID="{AADBDA0E-0994-4A70-87E5-55A0692A5F44}" presName="parallelogram7" presStyleLbl="alignNode1" presStyleIdx="27" presStyleCnt="28"/>
      <dgm:spPr/>
    </dgm:pt>
  </dgm:ptLst>
  <dgm:cxnLst>
    <dgm:cxn modelId="{AAEE067B-1C92-4C60-88D9-7E3DCD6171CF}" srcId="{E30E28FA-4829-4949-899C-5E056BF9977A}" destId="{4E569356-DFAF-4F67-AF8A-565D75C5E49A}" srcOrd="1" destOrd="0" parTransId="{6656C623-3D2F-4F9C-B53B-00F7322B8268}" sibTransId="{6D07EF69-AB95-45AE-A001-A93AB20854E4}"/>
    <dgm:cxn modelId="{7BFE5A17-6A19-4E9C-B77B-94EF466879E2}" type="presOf" srcId="{4243ADA3-B5A1-4A53-8295-0736762AD196}" destId="{71ACEB73-2C58-4EEC-B408-49E520A6FC65}" srcOrd="0" destOrd="0" presId="urn:microsoft.com/office/officeart/2008/layout/VerticalAccentList"/>
    <dgm:cxn modelId="{97B4738D-2F18-4580-A88A-85F3DB43B346}" type="presOf" srcId="{AADBDA0E-0994-4A70-87E5-55A0692A5F44}" destId="{E5683D91-1E73-4DDF-964A-7CB21F603C34}" srcOrd="0" destOrd="0" presId="urn:microsoft.com/office/officeart/2008/layout/VerticalAccentList"/>
    <dgm:cxn modelId="{402FBF08-2E5E-4DD3-84D6-C6F591057AE8}" srcId="{E30E28FA-4829-4949-899C-5E056BF9977A}" destId="{98E1CAD7-1739-4D7F-8F9A-1665AF984405}" srcOrd="0" destOrd="0" parTransId="{8291EBFA-7675-478B-BB13-1B20EC52EE49}" sibTransId="{DCE8894D-8768-4723-B500-A1002E670B59}"/>
    <dgm:cxn modelId="{4BF77044-ED58-4971-B9AC-7E99FE21EA9D}" type="presOf" srcId="{4E569356-DFAF-4F67-AF8A-565D75C5E49A}" destId="{596CC373-5007-4C8D-937C-A70247CEA3A8}" srcOrd="0" destOrd="0" presId="urn:microsoft.com/office/officeart/2008/layout/VerticalAccentList"/>
    <dgm:cxn modelId="{D10AA67C-E24A-4F40-9B7F-5E06C714856D}" srcId="{E30E28FA-4829-4949-899C-5E056BF9977A}" destId="{AADBDA0E-0994-4A70-87E5-55A0692A5F44}" srcOrd="3" destOrd="0" parTransId="{0604F267-E6E5-4C2F-A6D1-6ED46E858013}" sibTransId="{5ABBB685-E702-4937-832E-52A6219CDC32}"/>
    <dgm:cxn modelId="{9D903021-F44A-4806-9C16-B5604B2B3B64}" srcId="{E30E28FA-4829-4949-899C-5E056BF9977A}" destId="{4243ADA3-B5A1-4A53-8295-0736762AD196}" srcOrd="2" destOrd="0" parTransId="{DA581E4C-0F1D-4AD7-99BA-733F7113D31B}" sibTransId="{B08F8E8D-3655-483C-B94F-6F3E1ED71AF3}"/>
    <dgm:cxn modelId="{16261044-3BDB-4DA1-94AD-04E0139EF645}" type="presOf" srcId="{E30E28FA-4829-4949-899C-5E056BF9977A}" destId="{51219322-4856-4D4E-BF76-B9380C10DEF8}" srcOrd="0" destOrd="0" presId="urn:microsoft.com/office/officeart/2008/layout/VerticalAccentList"/>
    <dgm:cxn modelId="{54ACFCDD-7C08-434C-8DFF-9120EFBEE16A}" type="presOf" srcId="{98E1CAD7-1739-4D7F-8F9A-1665AF984405}" destId="{33176055-1B06-40D1-8920-53FB0DD8BD6D}" srcOrd="0" destOrd="0" presId="urn:microsoft.com/office/officeart/2008/layout/VerticalAccentList"/>
    <dgm:cxn modelId="{7454C42B-29A3-4C13-AD88-30DDBE9A225E}" type="presParOf" srcId="{51219322-4856-4D4E-BF76-B9380C10DEF8}" destId="{5E1DF1EF-F169-4F7D-BF74-C8E39932468D}" srcOrd="0" destOrd="0" presId="urn:microsoft.com/office/officeart/2008/layout/VerticalAccentList"/>
    <dgm:cxn modelId="{D6DBB62E-39E7-45E5-90A1-2A550F012124}" type="presParOf" srcId="{5E1DF1EF-F169-4F7D-BF74-C8E39932468D}" destId="{33176055-1B06-40D1-8920-53FB0DD8BD6D}" srcOrd="0" destOrd="0" presId="urn:microsoft.com/office/officeart/2008/layout/VerticalAccentList"/>
    <dgm:cxn modelId="{28BB45B2-AEF3-43C2-9FAD-26E681174E97}" type="presParOf" srcId="{51219322-4856-4D4E-BF76-B9380C10DEF8}" destId="{5BC01484-47E9-4A15-ADD1-4F9EA8CD0825}" srcOrd="1" destOrd="0" presId="urn:microsoft.com/office/officeart/2008/layout/VerticalAccentList"/>
    <dgm:cxn modelId="{38F26852-19EB-49EC-86D3-1267A432A926}" type="presParOf" srcId="{5BC01484-47E9-4A15-ADD1-4F9EA8CD0825}" destId="{510A6BA7-9CF9-44CF-8422-F6E3A195ED53}" srcOrd="0" destOrd="0" presId="urn:microsoft.com/office/officeart/2008/layout/VerticalAccentList"/>
    <dgm:cxn modelId="{BD3628E9-649D-4186-B0FE-4E1A43C3B3B6}" type="presParOf" srcId="{5BC01484-47E9-4A15-ADD1-4F9EA8CD0825}" destId="{0A796B9E-A27A-4B28-99FC-E6352C1829C1}" srcOrd="1" destOrd="0" presId="urn:microsoft.com/office/officeart/2008/layout/VerticalAccentList"/>
    <dgm:cxn modelId="{7A277921-F309-47AA-AD71-793886186DEA}" type="presParOf" srcId="{5BC01484-47E9-4A15-ADD1-4F9EA8CD0825}" destId="{CF78715D-0AF7-4E42-9162-AF93A11CEB64}" srcOrd="2" destOrd="0" presId="urn:microsoft.com/office/officeart/2008/layout/VerticalAccentList"/>
    <dgm:cxn modelId="{8CC4B20C-2170-4895-ACF2-6488D5D8172A}" type="presParOf" srcId="{5BC01484-47E9-4A15-ADD1-4F9EA8CD0825}" destId="{2232120C-95E0-4551-AF3D-8D14141A5245}" srcOrd="3" destOrd="0" presId="urn:microsoft.com/office/officeart/2008/layout/VerticalAccentList"/>
    <dgm:cxn modelId="{6CAC6550-9726-4BC8-BD1A-83F2B5840873}" type="presParOf" srcId="{5BC01484-47E9-4A15-ADD1-4F9EA8CD0825}" destId="{9D223EDF-2A16-4E4D-801F-670B2F2758D5}" srcOrd="4" destOrd="0" presId="urn:microsoft.com/office/officeart/2008/layout/VerticalAccentList"/>
    <dgm:cxn modelId="{94BBC959-016E-4591-9D52-D68E6AE264CC}" type="presParOf" srcId="{5BC01484-47E9-4A15-ADD1-4F9EA8CD0825}" destId="{640AF524-5BDB-4F7C-8104-092CDB114221}" srcOrd="5" destOrd="0" presId="urn:microsoft.com/office/officeart/2008/layout/VerticalAccentList"/>
    <dgm:cxn modelId="{0BF113CF-6DC8-4E5C-AD88-634A1803A5B0}" type="presParOf" srcId="{5BC01484-47E9-4A15-ADD1-4F9EA8CD0825}" destId="{D793D45A-C27A-4277-8A6A-AD0F19F5552A}" srcOrd="6" destOrd="0" presId="urn:microsoft.com/office/officeart/2008/layout/VerticalAccentList"/>
    <dgm:cxn modelId="{43CEDD56-9A1E-4425-A4DC-37EE3D80B6D5}" type="presParOf" srcId="{51219322-4856-4D4E-BF76-B9380C10DEF8}" destId="{95DB409D-5B86-4319-9F14-06E1AD7D308F}" srcOrd="2" destOrd="0" presId="urn:microsoft.com/office/officeart/2008/layout/VerticalAccentList"/>
    <dgm:cxn modelId="{55AD29EF-0571-4971-9585-CE00F7FA4E8B}" type="presParOf" srcId="{51219322-4856-4D4E-BF76-B9380C10DEF8}" destId="{AB13E52E-FC2C-4406-A4EA-C2D9DD6F56B1}" srcOrd="3" destOrd="0" presId="urn:microsoft.com/office/officeart/2008/layout/VerticalAccentList"/>
    <dgm:cxn modelId="{8D2BCA2F-DE3C-46F5-A57D-BB66ECEE5148}" type="presParOf" srcId="{AB13E52E-FC2C-4406-A4EA-C2D9DD6F56B1}" destId="{596CC373-5007-4C8D-937C-A70247CEA3A8}" srcOrd="0" destOrd="0" presId="urn:microsoft.com/office/officeart/2008/layout/VerticalAccentList"/>
    <dgm:cxn modelId="{BBE907ED-906D-4797-983E-B4F3312AF947}" type="presParOf" srcId="{51219322-4856-4D4E-BF76-B9380C10DEF8}" destId="{BCCE765F-A6BD-46D9-9145-D596CD0A0709}" srcOrd="4" destOrd="0" presId="urn:microsoft.com/office/officeart/2008/layout/VerticalAccentList"/>
    <dgm:cxn modelId="{77940EBB-7564-453B-9F43-788E1AE1BEC6}" type="presParOf" srcId="{BCCE765F-A6BD-46D9-9145-D596CD0A0709}" destId="{15110B04-8940-46AF-9609-443B6E499C51}" srcOrd="0" destOrd="0" presId="urn:microsoft.com/office/officeart/2008/layout/VerticalAccentList"/>
    <dgm:cxn modelId="{82306F2A-D22C-4444-A42E-C2E039D74DF7}" type="presParOf" srcId="{BCCE765F-A6BD-46D9-9145-D596CD0A0709}" destId="{D65D248F-9901-4C72-9FD3-2978CABCF599}" srcOrd="1" destOrd="0" presId="urn:microsoft.com/office/officeart/2008/layout/VerticalAccentList"/>
    <dgm:cxn modelId="{FD470CD3-FEC4-4D64-88A4-BF9FD3A00B3E}" type="presParOf" srcId="{BCCE765F-A6BD-46D9-9145-D596CD0A0709}" destId="{A4983692-3ADF-477C-AF9E-97A9611E934C}" srcOrd="2" destOrd="0" presId="urn:microsoft.com/office/officeart/2008/layout/VerticalAccentList"/>
    <dgm:cxn modelId="{9D90320E-063E-4910-B84F-4A194E295B4D}" type="presParOf" srcId="{BCCE765F-A6BD-46D9-9145-D596CD0A0709}" destId="{3C07A272-2AF0-49EC-A26B-2A19DE8EDB3D}" srcOrd="3" destOrd="0" presId="urn:microsoft.com/office/officeart/2008/layout/VerticalAccentList"/>
    <dgm:cxn modelId="{ED355340-54E2-45D9-96B7-4334084F67B0}" type="presParOf" srcId="{BCCE765F-A6BD-46D9-9145-D596CD0A0709}" destId="{D51A5858-667E-4AEF-BF72-3483A16C8BBA}" srcOrd="4" destOrd="0" presId="urn:microsoft.com/office/officeart/2008/layout/VerticalAccentList"/>
    <dgm:cxn modelId="{66AB850E-754E-4A21-99FB-1D6253858AA8}" type="presParOf" srcId="{BCCE765F-A6BD-46D9-9145-D596CD0A0709}" destId="{800D526D-FF59-42BF-9FFD-8A8D0F5003C8}" srcOrd="5" destOrd="0" presId="urn:microsoft.com/office/officeart/2008/layout/VerticalAccentList"/>
    <dgm:cxn modelId="{C8F2D426-9E1F-4A3B-BC07-25881D457683}" type="presParOf" srcId="{BCCE765F-A6BD-46D9-9145-D596CD0A0709}" destId="{0D5D9EDA-BFC6-4C23-958D-A8B9E1FDEFB8}" srcOrd="6" destOrd="0" presId="urn:microsoft.com/office/officeart/2008/layout/VerticalAccentList"/>
    <dgm:cxn modelId="{08D8FCDF-B50D-4E68-9598-514017706497}" type="presParOf" srcId="{51219322-4856-4D4E-BF76-B9380C10DEF8}" destId="{475245F2-0089-464A-B647-6DE47139EE72}" srcOrd="5" destOrd="0" presId="urn:microsoft.com/office/officeart/2008/layout/VerticalAccentList"/>
    <dgm:cxn modelId="{50939AC5-DD31-4A17-93CE-8A3D9EEAD9C9}" type="presParOf" srcId="{51219322-4856-4D4E-BF76-B9380C10DEF8}" destId="{828924C3-319B-4F50-B1DE-1437C23CD1CE}" srcOrd="6" destOrd="0" presId="urn:microsoft.com/office/officeart/2008/layout/VerticalAccentList"/>
    <dgm:cxn modelId="{03C11FEC-909D-4BA6-A772-7E2308A1BFB0}" type="presParOf" srcId="{828924C3-319B-4F50-B1DE-1437C23CD1CE}" destId="{71ACEB73-2C58-4EEC-B408-49E520A6FC65}" srcOrd="0" destOrd="0" presId="urn:microsoft.com/office/officeart/2008/layout/VerticalAccentList"/>
    <dgm:cxn modelId="{E1842F85-05D7-4CEC-8D64-18B1F8284FCE}" type="presParOf" srcId="{51219322-4856-4D4E-BF76-B9380C10DEF8}" destId="{94653A34-51C2-4043-8C4C-6A332D3ECEC0}" srcOrd="7" destOrd="0" presId="urn:microsoft.com/office/officeart/2008/layout/VerticalAccentList"/>
    <dgm:cxn modelId="{1575FEEE-FD17-4295-9254-9ABA22209782}" type="presParOf" srcId="{94653A34-51C2-4043-8C4C-6A332D3ECEC0}" destId="{E1B01075-6E97-491F-B97F-C47FCB37FFD1}" srcOrd="0" destOrd="0" presId="urn:microsoft.com/office/officeart/2008/layout/VerticalAccentList"/>
    <dgm:cxn modelId="{2715962B-A1CC-4B12-8BDE-FA27FF118FF4}" type="presParOf" srcId="{94653A34-51C2-4043-8C4C-6A332D3ECEC0}" destId="{CC834275-8DEF-4AC6-B7F7-FD322AC90DDF}" srcOrd="1" destOrd="0" presId="urn:microsoft.com/office/officeart/2008/layout/VerticalAccentList"/>
    <dgm:cxn modelId="{6D22FA00-5D09-44E3-9A66-E5B073A6D9F7}" type="presParOf" srcId="{94653A34-51C2-4043-8C4C-6A332D3ECEC0}" destId="{1D17464C-60DB-4197-976A-21337EA6DE7F}" srcOrd="2" destOrd="0" presId="urn:microsoft.com/office/officeart/2008/layout/VerticalAccentList"/>
    <dgm:cxn modelId="{6C879476-AEF4-4951-A02B-7E2F3F74436A}" type="presParOf" srcId="{94653A34-51C2-4043-8C4C-6A332D3ECEC0}" destId="{5C5769C6-4C41-450C-8A96-4F0122BB9AD2}" srcOrd="3" destOrd="0" presId="urn:microsoft.com/office/officeart/2008/layout/VerticalAccentList"/>
    <dgm:cxn modelId="{2A6F8CC4-A659-4CFC-BD68-3E85CB8545DE}" type="presParOf" srcId="{94653A34-51C2-4043-8C4C-6A332D3ECEC0}" destId="{E7E72A16-F628-4C92-B3A6-0CA998D041D6}" srcOrd="4" destOrd="0" presId="urn:microsoft.com/office/officeart/2008/layout/VerticalAccentList"/>
    <dgm:cxn modelId="{2EF9BDBB-EC70-46E4-BFAB-EF0239D02497}" type="presParOf" srcId="{94653A34-51C2-4043-8C4C-6A332D3ECEC0}" destId="{BEB66D70-7645-4AB5-A070-9460A789E941}" srcOrd="5" destOrd="0" presId="urn:microsoft.com/office/officeart/2008/layout/VerticalAccentList"/>
    <dgm:cxn modelId="{4B8727CA-375E-47B2-AC14-C1D396309768}" type="presParOf" srcId="{94653A34-51C2-4043-8C4C-6A332D3ECEC0}" destId="{6035A0FE-EF3E-46BD-B8A3-E33C427F926D}" srcOrd="6" destOrd="0" presId="urn:microsoft.com/office/officeart/2008/layout/VerticalAccentList"/>
    <dgm:cxn modelId="{26EA5092-0B94-4EBA-8DD4-C40130D7A2DD}" type="presParOf" srcId="{51219322-4856-4D4E-BF76-B9380C10DEF8}" destId="{9895ACA7-4F3A-452F-9564-D97550D54DB3}" srcOrd="8" destOrd="0" presId="urn:microsoft.com/office/officeart/2008/layout/VerticalAccentList"/>
    <dgm:cxn modelId="{B88C889D-5CC0-4DBF-90CE-84F33EA98003}" type="presParOf" srcId="{51219322-4856-4D4E-BF76-B9380C10DEF8}" destId="{0445AE9F-DAEF-4B23-A138-EBC3D1D50DE1}" srcOrd="9" destOrd="0" presId="urn:microsoft.com/office/officeart/2008/layout/VerticalAccentList"/>
    <dgm:cxn modelId="{BEDE629B-40C7-468D-BEC8-CD63654E350A}" type="presParOf" srcId="{0445AE9F-DAEF-4B23-A138-EBC3D1D50DE1}" destId="{E5683D91-1E73-4DDF-964A-7CB21F603C34}" srcOrd="0" destOrd="0" presId="urn:microsoft.com/office/officeart/2008/layout/VerticalAccentList"/>
    <dgm:cxn modelId="{8265BAAE-CCA0-4F17-B7C2-5766CDC8852B}" type="presParOf" srcId="{51219322-4856-4D4E-BF76-B9380C10DEF8}" destId="{A3F143E4-27A4-4A0B-B677-AF1F1D1D3FF9}" srcOrd="10" destOrd="0" presId="urn:microsoft.com/office/officeart/2008/layout/VerticalAccentList"/>
    <dgm:cxn modelId="{2A9180B7-F354-4538-B625-379D45C2698D}" type="presParOf" srcId="{A3F143E4-27A4-4A0B-B677-AF1F1D1D3FF9}" destId="{1F98A03F-DCB0-4D16-BC2A-E450FB3EB302}" srcOrd="0" destOrd="0" presId="urn:microsoft.com/office/officeart/2008/layout/VerticalAccentList"/>
    <dgm:cxn modelId="{434DA650-0A27-459C-8993-C6A848858D18}" type="presParOf" srcId="{A3F143E4-27A4-4A0B-B677-AF1F1D1D3FF9}" destId="{267D2650-1D0B-4292-A6F0-9F30D0EC98E8}" srcOrd="1" destOrd="0" presId="urn:microsoft.com/office/officeart/2008/layout/VerticalAccentList"/>
    <dgm:cxn modelId="{A5757F0B-7A76-494B-A237-00FE43DBB319}" type="presParOf" srcId="{A3F143E4-27A4-4A0B-B677-AF1F1D1D3FF9}" destId="{0EEC54EB-72DC-4684-B09A-E461F4A2E6C8}" srcOrd="2" destOrd="0" presId="urn:microsoft.com/office/officeart/2008/layout/VerticalAccentList"/>
    <dgm:cxn modelId="{9F84D72B-DA19-40EB-A152-B27C0C661CB7}" type="presParOf" srcId="{A3F143E4-27A4-4A0B-B677-AF1F1D1D3FF9}" destId="{0B759B92-3C69-477E-A6A6-99106DEDDC32}" srcOrd="3" destOrd="0" presId="urn:microsoft.com/office/officeart/2008/layout/VerticalAccentList"/>
    <dgm:cxn modelId="{FBBCF52E-40CD-4D03-88C3-6DCF7DF66FC1}" type="presParOf" srcId="{A3F143E4-27A4-4A0B-B677-AF1F1D1D3FF9}" destId="{72D95994-1848-40F2-9292-AC603656886E}" srcOrd="4" destOrd="0" presId="urn:microsoft.com/office/officeart/2008/layout/VerticalAccentList"/>
    <dgm:cxn modelId="{616BCF0B-71F0-423E-826F-F92AD6C45669}" type="presParOf" srcId="{A3F143E4-27A4-4A0B-B677-AF1F1D1D3FF9}" destId="{1B2C2156-25F1-49AE-BC50-FC93E3DCF24F}" srcOrd="5" destOrd="0" presId="urn:microsoft.com/office/officeart/2008/layout/VerticalAccentList"/>
    <dgm:cxn modelId="{776E8C50-72AE-4C23-B38E-311B1E6688DC}" type="presParOf" srcId="{A3F143E4-27A4-4A0B-B677-AF1F1D1D3FF9}" destId="{94C30A07-EDBF-4A50-BE98-4B998A51BBD6}"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1AD8DE-1C81-48F6-9694-9D268957F9A9}"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zh-CN" altLang="en-US"/>
        </a:p>
      </dgm:t>
    </dgm:pt>
    <dgm:pt modelId="{2D72895E-ACE7-428E-9CC9-B4151BE8ECA2}">
      <dgm:prSet custT="1"/>
      <dgm:spPr/>
      <dgm:t>
        <a:bodyPr/>
        <a:lstStyle/>
        <a:p>
          <a:pPr rtl="0"/>
          <a:r>
            <a:rPr lang="zh-CN" sz="1400" b="1" dirty="0" smtClean="0">
              <a:latin typeface="+mn-ea"/>
              <a:ea typeface="+mn-ea"/>
            </a:rPr>
            <a:t>宏观经济形势：</a:t>
          </a:r>
          <a:r>
            <a:rPr lang="zh-CN" sz="1400" dirty="0" smtClean="0">
              <a:latin typeface="+mn-ea"/>
              <a:ea typeface="+mn-ea"/>
            </a:rPr>
            <a:t>百年未遇之大变局持续演化，新冠疫情继续冲击全球产业链、供应链，国际贸易摩擦、单边主义挑战加剧，外部形势更趋严峻复杂；同时，受疫情影响，我国经济发展面临需求收缩、供给冲击、预期转弱三重压力，影响经济发展的不稳定因素持续增多，预计我国经济今年增速将低于去年，通货膨胀还将持续一段时间。总体来看，</a:t>
          </a:r>
          <a:r>
            <a:rPr lang="en-US" sz="1400" dirty="0" smtClean="0">
              <a:latin typeface="+mn-ea"/>
              <a:ea typeface="+mn-ea"/>
            </a:rPr>
            <a:t>2022</a:t>
          </a:r>
          <a:r>
            <a:rPr lang="zh-CN" sz="1400" dirty="0" smtClean="0">
              <a:latin typeface="+mn-ea"/>
              <a:ea typeface="+mn-ea"/>
            </a:rPr>
            <a:t>年经济最大不确定因素还是国际经济形势动荡不定和新冠疫情的影响。</a:t>
          </a:r>
          <a:endParaRPr lang="zh-CN" sz="1400" dirty="0">
            <a:latin typeface="+mn-ea"/>
            <a:ea typeface="+mn-ea"/>
          </a:endParaRPr>
        </a:p>
      </dgm:t>
    </dgm:pt>
    <dgm:pt modelId="{A20BFB43-0EE4-4D8D-9A33-EBE6E634965F}" type="parTrans" cxnId="{2385FC3C-E388-4C47-9D89-F2F5D3E27BA6}">
      <dgm:prSet/>
      <dgm:spPr/>
      <dgm:t>
        <a:bodyPr/>
        <a:lstStyle/>
        <a:p>
          <a:endParaRPr lang="zh-CN" altLang="en-US"/>
        </a:p>
      </dgm:t>
    </dgm:pt>
    <dgm:pt modelId="{C75A5744-7713-40F1-AA5A-D82EF586BB39}" type="sibTrans" cxnId="{2385FC3C-E388-4C47-9D89-F2F5D3E27BA6}">
      <dgm:prSet/>
      <dgm:spPr/>
      <dgm:t>
        <a:bodyPr/>
        <a:lstStyle/>
        <a:p>
          <a:endParaRPr lang="zh-CN" altLang="en-US"/>
        </a:p>
      </dgm:t>
    </dgm:pt>
    <dgm:pt modelId="{E4731B8B-F62D-4E0A-8B59-89B7989D2F74}" type="pres">
      <dgm:prSet presAssocID="{EF1AD8DE-1C81-48F6-9694-9D268957F9A9}" presName="Name0" presStyleCnt="0">
        <dgm:presLayoutVars>
          <dgm:dir/>
          <dgm:resizeHandles val="exact"/>
        </dgm:presLayoutVars>
      </dgm:prSet>
      <dgm:spPr/>
    </dgm:pt>
    <dgm:pt modelId="{569321E9-EB05-4792-968B-092806F7BA84}" type="pres">
      <dgm:prSet presAssocID="{EF1AD8DE-1C81-48F6-9694-9D268957F9A9}" presName="bkgdShp" presStyleLbl="alignAccFollowNode1" presStyleIdx="0" presStyleCnt="1"/>
      <dgm:spPr/>
    </dgm:pt>
    <dgm:pt modelId="{C0134DAD-F4E1-46C0-85D2-4698090869B7}" type="pres">
      <dgm:prSet presAssocID="{EF1AD8DE-1C81-48F6-9694-9D268957F9A9}" presName="linComp" presStyleCnt="0"/>
      <dgm:spPr/>
    </dgm:pt>
    <dgm:pt modelId="{4DCEF0D7-1338-498F-A733-6A97ABFF3603}" type="pres">
      <dgm:prSet presAssocID="{2D72895E-ACE7-428E-9CC9-B4151BE8ECA2}" presName="compNode" presStyleCnt="0"/>
      <dgm:spPr/>
    </dgm:pt>
    <dgm:pt modelId="{BB4472C8-473E-467E-9D61-5AE797C3F320}" type="pres">
      <dgm:prSet presAssocID="{2D72895E-ACE7-428E-9CC9-B4151BE8ECA2}" presName="node" presStyleLbl="node1" presStyleIdx="0" presStyleCnt="1">
        <dgm:presLayoutVars>
          <dgm:bulletEnabled val="1"/>
        </dgm:presLayoutVars>
      </dgm:prSet>
      <dgm:spPr/>
    </dgm:pt>
    <dgm:pt modelId="{0A2C411B-BBB5-41D9-A7DE-E7A381F018C6}" type="pres">
      <dgm:prSet presAssocID="{2D72895E-ACE7-428E-9CC9-B4151BE8ECA2}" presName="invisiNode" presStyleLbl="node1" presStyleIdx="0" presStyleCnt="1"/>
      <dgm:spPr/>
    </dgm:pt>
    <dgm:pt modelId="{DAE6B0A0-7BB4-4CC7-940E-7175CD2A0E5E}" type="pres">
      <dgm:prSet presAssocID="{2D72895E-ACE7-428E-9CC9-B4151BE8ECA2}"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Lst>
  <dgm:cxnLst>
    <dgm:cxn modelId="{2385FC3C-E388-4C47-9D89-F2F5D3E27BA6}" srcId="{EF1AD8DE-1C81-48F6-9694-9D268957F9A9}" destId="{2D72895E-ACE7-428E-9CC9-B4151BE8ECA2}" srcOrd="0" destOrd="0" parTransId="{A20BFB43-0EE4-4D8D-9A33-EBE6E634965F}" sibTransId="{C75A5744-7713-40F1-AA5A-D82EF586BB39}"/>
    <dgm:cxn modelId="{F1A9D813-5BA2-4037-B055-4E790EFE25BE}" type="presOf" srcId="{2D72895E-ACE7-428E-9CC9-B4151BE8ECA2}" destId="{BB4472C8-473E-467E-9D61-5AE797C3F320}" srcOrd="0" destOrd="0" presId="urn:microsoft.com/office/officeart/2005/8/layout/pList2"/>
    <dgm:cxn modelId="{92B4A078-7955-4D80-8B30-CF064235D8AC}" type="presOf" srcId="{EF1AD8DE-1C81-48F6-9694-9D268957F9A9}" destId="{E4731B8B-F62D-4E0A-8B59-89B7989D2F74}" srcOrd="0" destOrd="0" presId="urn:microsoft.com/office/officeart/2005/8/layout/pList2"/>
    <dgm:cxn modelId="{0E92E1BE-CE7B-4C72-9EB8-29AC9899B8CF}" type="presParOf" srcId="{E4731B8B-F62D-4E0A-8B59-89B7989D2F74}" destId="{569321E9-EB05-4792-968B-092806F7BA84}" srcOrd="0" destOrd="0" presId="urn:microsoft.com/office/officeart/2005/8/layout/pList2"/>
    <dgm:cxn modelId="{75C9C4A7-FDFF-49B4-96E4-EF7A2C9CB584}" type="presParOf" srcId="{E4731B8B-F62D-4E0A-8B59-89B7989D2F74}" destId="{C0134DAD-F4E1-46C0-85D2-4698090869B7}" srcOrd="1" destOrd="0" presId="urn:microsoft.com/office/officeart/2005/8/layout/pList2"/>
    <dgm:cxn modelId="{1DE01E3D-C2E3-44E2-A00C-BFE12D18064C}" type="presParOf" srcId="{C0134DAD-F4E1-46C0-85D2-4698090869B7}" destId="{4DCEF0D7-1338-498F-A733-6A97ABFF3603}" srcOrd="0" destOrd="0" presId="urn:microsoft.com/office/officeart/2005/8/layout/pList2"/>
    <dgm:cxn modelId="{4F25F9E8-7213-4EC6-A0F1-2644069906A8}" type="presParOf" srcId="{4DCEF0D7-1338-498F-A733-6A97ABFF3603}" destId="{BB4472C8-473E-467E-9D61-5AE797C3F320}" srcOrd="0" destOrd="0" presId="urn:microsoft.com/office/officeart/2005/8/layout/pList2"/>
    <dgm:cxn modelId="{F183B1B5-900B-425D-B3A9-4634836F63F5}" type="presParOf" srcId="{4DCEF0D7-1338-498F-A733-6A97ABFF3603}" destId="{0A2C411B-BBB5-41D9-A7DE-E7A381F018C6}" srcOrd="1" destOrd="0" presId="urn:microsoft.com/office/officeart/2005/8/layout/pList2"/>
    <dgm:cxn modelId="{ECD9EAD3-E423-4A04-BFD0-80B2369D88B7}" type="presParOf" srcId="{4DCEF0D7-1338-498F-A733-6A97ABFF3603}" destId="{DAE6B0A0-7BB4-4CC7-940E-7175CD2A0E5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AA92EE-9C8F-4303-BC3D-29E71D18F3F9}"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zh-CN" altLang="en-US"/>
        </a:p>
      </dgm:t>
    </dgm:pt>
    <dgm:pt modelId="{5FBBAA57-6F01-41FF-95BD-A783FB2A1EA8}">
      <dgm:prSet custT="1"/>
      <dgm:spPr/>
      <dgm:t>
        <a:bodyPr/>
        <a:lstStyle/>
        <a:p>
          <a:pPr rtl="0"/>
          <a:r>
            <a:rPr lang="zh-CN" sz="1600" b="1" dirty="0" smtClean="0"/>
            <a:t>行业发展形势：</a:t>
          </a:r>
          <a:r>
            <a:rPr lang="zh-CN" sz="1600" dirty="0" smtClean="0"/>
            <a:t>去年以来，受益于中国经济率先复苏，下游需求回暖，加上人为“炒作”，煤炭、天然气等部分大宗商品价格达到了历史最高价，带动化工、化肥产品价格普遍上涨，整个行业的经济效益好于预期。但是今年我们将面临着这一轮高景气度后的下行压力，面临着</a:t>
          </a:r>
          <a:r>
            <a:rPr lang="en-US" sz="1600" dirty="0" smtClean="0"/>
            <a:t>“</a:t>
          </a:r>
          <a:r>
            <a:rPr lang="zh-CN" sz="1600" dirty="0" smtClean="0"/>
            <a:t>双碳经济</a:t>
          </a:r>
          <a:r>
            <a:rPr lang="en-US" sz="1600" dirty="0" smtClean="0"/>
            <a:t>”</a:t>
          </a:r>
          <a:r>
            <a:rPr lang="zh-CN" sz="1600" dirty="0" smtClean="0"/>
            <a:t>和</a:t>
          </a:r>
          <a:r>
            <a:rPr lang="en-US" sz="1600" dirty="0" smtClean="0"/>
            <a:t>“</a:t>
          </a:r>
          <a:r>
            <a:rPr lang="zh-CN" sz="1600" dirty="0" smtClean="0"/>
            <a:t>疫情常态化</a:t>
          </a:r>
          <a:r>
            <a:rPr lang="en-US" sz="1600" dirty="0" smtClean="0"/>
            <a:t>”</a:t>
          </a:r>
          <a:r>
            <a:rPr lang="zh-CN" sz="1600" dirty="0" smtClean="0"/>
            <a:t>下的绿色发展考验。</a:t>
          </a:r>
          <a:endParaRPr lang="zh-CN" sz="1600" dirty="0"/>
        </a:p>
      </dgm:t>
    </dgm:pt>
    <dgm:pt modelId="{6465116E-720C-40AE-90C2-1E87BFF00D5A}" type="parTrans" cxnId="{57A782A8-2F2B-4819-BB6D-828048D891F9}">
      <dgm:prSet/>
      <dgm:spPr/>
      <dgm:t>
        <a:bodyPr/>
        <a:lstStyle/>
        <a:p>
          <a:endParaRPr lang="zh-CN" altLang="en-US"/>
        </a:p>
      </dgm:t>
    </dgm:pt>
    <dgm:pt modelId="{776A7D61-D904-4CEC-82C0-ACC9BF1DAC6C}" type="sibTrans" cxnId="{57A782A8-2F2B-4819-BB6D-828048D891F9}">
      <dgm:prSet/>
      <dgm:spPr/>
      <dgm:t>
        <a:bodyPr/>
        <a:lstStyle/>
        <a:p>
          <a:endParaRPr lang="zh-CN" altLang="en-US"/>
        </a:p>
      </dgm:t>
    </dgm:pt>
    <dgm:pt modelId="{8AF1F6F6-9BA1-445A-A8BE-919794087179}" type="pres">
      <dgm:prSet presAssocID="{C0AA92EE-9C8F-4303-BC3D-29E71D18F3F9}" presName="Name0" presStyleCnt="0">
        <dgm:presLayoutVars>
          <dgm:dir/>
          <dgm:resizeHandles val="exact"/>
        </dgm:presLayoutVars>
      </dgm:prSet>
      <dgm:spPr/>
    </dgm:pt>
    <dgm:pt modelId="{74BB616A-7F0C-43DC-97F6-7B220A7CC522}" type="pres">
      <dgm:prSet presAssocID="{C0AA92EE-9C8F-4303-BC3D-29E71D18F3F9}" presName="bkgdShp" presStyleLbl="alignAccFollowNode1" presStyleIdx="0" presStyleCnt="1"/>
      <dgm:spPr/>
    </dgm:pt>
    <dgm:pt modelId="{52222AB8-9B4D-45E9-AD85-3A42D3EDE4D9}" type="pres">
      <dgm:prSet presAssocID="{C0AA92EE-9C8F-4303-BC3D-29E71D18F3F9}" presName="linComp" presStyleCnt="0"/>
      <dgm:spPr/>
    </dgm:pt>
    <dgm:pt modelId="{D3B83B58-11C0-42E6-8FA7-4D7FD62BAB62}" type="pres">
      <dgm:prSet presAssocID="{5FBBAA57-6F01-41FF-95BD-A783FB2A1EA8}" presName="compNode" presStyleCnt="0"/>
      <dgm:spPr/>
    </dgm:pt>
    <dgm:pt modelId="{CE1716B5-64E9-4E82-9CEE-4DCD3F1B5A03}" type="pres">
      <dgm:prSet presAssocID="{5FBBAA57-6F01-41FF-95BD-A783FB2A1EA8}" presName="node" presStyleLbl="node1" presStyleIdx="0" presStyleCnt="1">
        <dgm:presLayoutVars>
          <dgm:bulletEnabled val="1"/>
        </dgm:presLayoutVars>
      </dgm:prSet>
      <dgm:spPr/>
    </dgm:pt>
    <dgm:pt modelId="{0F315A67-443D-4234-B828-AE6DD7B34F7B}" type="pres">
      <dgm:prSet presAssocID="{5FBBAA57-6F01-41FF-95BD-A783FB2A1EA8}" presName="invisiNode" presStyleLbl="node1" presStyleIdx="0" presStyleCnt="1"/>
      <dgm:spPr/>
    </dgm:pt>
    <dgm:pt modelId="{33CF3E01-154C-4FF7-846C-8A3EE1212924}" type="pres">
      <dgm:prSet presAssocID="{5FBBAA57-6F01-41FF-95BD-A783FB2A1EA8}"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Lst>
  <dgm:cxnLst>
    <dgm:cxn modelId="{337A3C58-643C-4757-A7F5-08308142A114}" type="presOf" srcId="{5FBBAA57-6F01-41FF-95BD-A783FB2A1EA8}" destId="{CE1716B5-64E9-4E82-9CEE-4DCD3F1B5A03}" srcOrd="0" destOrd="0" presId="urn:microsoft.com/office/officeart/2005/8/layout/pList2"/>
    <dgm:cxn modelId="{BCF3F7AF-5557-430C-A249-EED14E368C10}" type="presOf" srcId="{C0AA92EE-9C8F-4303-BC3D-29E71D18F3F9}" destId="{8AF1F6F6-9BA1-445A-A8BE-919794087179}" srcOrd="0" destOrd="0" presId="urn:microsoft.com/office/officeart/2005/8/layout/pList2"/>
    <dgm:cxn modelId="{57A782A8-2F2B-4819-BB6D-828048D891F9}" srcId="{C0AA92EE-9C8F-4303-BC3D-29E71D18F3F9}" destId="{5FBBAA57-6F01-41FF-95BD-A783FB2A1EA8}" srcOrd="0" destOrd="0" parTransId="{6465116E-720C-40AE-90C2-1E87BFF00D5A}" sibTransId="{776A7D61-D904-4CEC-82C0-ACC9BF1DAC6C}"/>
    <dgm:cxn modelId="{52B42907-380A-4DD1-93C1-86ACCBC39E8A}" type="presParOf" srcId="{8AF1F6F6-9BA1-445A-A8BE-919794087179}" destId="{74BB616A-7F0C-43DC-97F6-7B220A7CC522}" srcOrd="0" destOrd="0" presId="urn:microsoft.com/office/officeart/2005/8/layout/pList2"/>
    <dgm:cxn modelId="{7A42DE5F-DD22-4FE8-9CD3-37A0052FE6ED}" type="presParOf" srcId="{8AF1F6F6-9BA1-445A-A8BE-919794087179}" destId="{52222AB8-9B4D-45E9-AD85-3A42D3EDE4D9}" srcOrd="1" destOrd="0" presId="urn:microsoft.com/office/officeart/2005/8/layout/pList2"/>
    <dgm:cxn modelId="{596489BD-102B-4DA0-9FF0-8A0623DDD5FF}" type="presParOf" srcId="{52222AB8-9B4D-45E9-AD85-3A42D3EDE4D9}" destId="{D3B83B58-11C0-42E6-8FA7-4D7FD62BAB62}" srcOrd="0" destOrd="0" presId="urn:microsoft.com/office/officeart/2005/8/layout/pList2"/>
    <dgm:cxn modelId="{58F3D8AD-D9AF-43B9-B70B-E4564D8B952D}" type="presParOf" srcId="{D3B83B58-11C0-42E6-8FA7-4D7FD62BAB62}" destId="{CE1716B5-64E9-4E82-9CEE-4DCD3F1B5A03}" srcOrd="0" destOrd="0" presId="urn:microsoft.com/office/officeart/2005/8/layout/pList2"/>
    <dgm:cxn modelId="{9AE69B85-E45C-4DCC-A507-84A3418B6F9F}" type="presParOf" srcId="{D3B83B58-11C0-42E6-8FA7-4D7FD62BAB62}" destId="{0F315A67-443D-4234-B828-AE6DD7B34F7B}" srcOrd="1" destOrd="0" presId="urn:microsoft.com/office/officeart/2005/8/layout/pList2"/>
    <dgm:cxn modelId="{2D5150F4-DFB6-4638-B204-B3FD332D8B09}" type="presParOf" srcId="{D3B83B58-11C0-42E6-8FA7-4D7FD62BAB62}" destId="{33CF3E01-154C-4FF7-846C-8A3EE1212924}"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C97C09-A5AF-404C-B29B-9F322965226E}"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zh-CN" altLang="en-US"/>
        </a:p>
      </dgm:t>
    </dgm:pt>
    <dgm:pt modelId="{924B5E1C-D57E-4D27-AB5E-C08E9C3C0EDC}">
      <dgm:prSet custT="1"/>
      <dgm:spPr/>
      <dgm:t>
        <a:bodyPr/>
        <a:lstStyle/>
        <a:p>
          <a:pPr rtl="0"/>
          <a:r>
            <a:rPr lang="zh-CN" altLang="en-US" sz="1600" b="1" dirty="0" smtClean="0"/>
            <a:t>公司发展形势：</a:t>
          </a:r>
          <a:r>
            <a:rPr lang="zh-CN" altLang="en-US" sz="1600" dirty="0" smtClean="0"/>
            <a:t>在各生产装置稳定运行的情况下，公司将继续建项目、谋发展，今年没有新的效益增长点，所以石宝山新材料分公司运行效率将直接决定公司今年的总体效益。随着国内乙二醇和己内酰胺新增产能的释放，新材料市场竞争将更为激烈，进一步挤压利润空间。预计公司今年利润总额较去年将有一定幅度下降。</a:t>
          </a:r>
          <a:endParaRPr lang="zh-CN" altLang="en-US" sz="1600" dirty="0"/>
        </a:p>
      </dgm:t>
    </dgm:pt>
    <dgm:pt modelId="{3DC7A40E-0BB7-4314-AD56-99FA46894D75}" type="parTrans" cxnId="{2E6BD497-5E8B-4199-BF2C-E50E6F71546C}">
      <dgm:prSet/>
      <dgm:spPr/>
      <dgm:t>
        <a:bodyPr/>
        <a:lstStyle/>
        <a:p>
          <a:endParaRPr lang="zh-CN" altLang="en-US"/>
        </a:p>
      </dgm:t>
    </dgm:pt>
    <dgm:pt modelId="{129AF789-8137-47F7-AD68-C3F8B4986050}" type="sibTrans" cxnId="{2E6BD497-5E8B-4199-BF2C-E50E6F71546C}">
      <dgm:prSet/>
      <dgm:spPr/>
      <dgm:t>
        <a:bodyPr/>
        <a:lstStyle/>
        <a:p>
          <a:endParaRPr lang="zh-CN" altLang="en-US"/>
        </a:p>
      </dgm:t>
    </dgm:pt>
    <dgm:pt modelId="{70FD3E97-59DE-4CBD-B708-B6FC50AEDAF4}" type="pres">
      <dgm:prSet presAssocID="{1DC97C09-A5AF-404C-B29B-9F322965226E}" presName="Name0" presStyleCnt="0">
        <dgm:presLayoutVars>
          <dgm:dir/>
          <dgm:resizeHandles val="exact"/>
        </dgm:presLayoutVars>
      </dgm:prSet>
      <dgm:spPr/>
    </dgm:pt>
    <dgm:pt modelId="{97A7C07D-3905-43D1-BBB6-813CC4C00D1D}" type="pres">
      <dgm:prSet presAssocID="{1DC97C09-A5AF-404C-B29B-9F322965226E}" presName="bkgdShp" presStyleLbl="alignAccFollowNode1" presStyleIdx="0" presStyleCnt="1" custLinFactNeighborX="-621" custLinFactNeighborY="-1372"/>
      <dgm:spPr/>
    </dgm:pt>
    <dgm:pt modelId="{835454A8-5B18-4E0E-9A76-ECF01F92F521}" type="pres">
      <dgm:prSet presAssocID="{1DC97C09-A5AF-404C-B29B-9F322965226E}" presName="linComp" presStyleCnt="0"/>
      <dgm:spPr/>
    </dgm:pt>
    <dgm:pt modelId="{95D226A6-88C6-4AA9-9AE3-65AAADB2B921}" type="pres">
      <dgm:prSet presAssocID="{924B5E1C-D57E-4D27-AB5E-C08E9C3C0EDC}" presName="compNode" presStyleCnt="0"/>
      <dgm:spPr/>
    </dgm:pt>
    <dgm:pt modelId="{518AAC9F-800E-440C-AE28-F656077A46B3}" type="pres">
      <dgm:prSet presAssocID="{924B5E1C-D57E-4D27-AB5E-C08E9C3C0EDC}" presName="node" presStyleLbl="node1" presStyleIdx="0" presStyleCnt="1">
        <dgm:presLayoutVars>
          <dgm:bulletEnabled val="1"/>
        </dgm:presLayoutVars>
      </dgm:prSet>
      <dgm:spPr/>
    </dgm:pt>
    <dgm:pt modelId="{EEDB9B56-624A-4F2C-A95E-5B6728B9570E}" type="pres">
      <dgm:prSet presAssocID="{924B5E1C-D57E-4D27-AB5E-C08E9C3C0EDC}" presName="invisiNode" presStyleLbl="node1" presStyleIdx="0" presStyleCnt="1"/>
      <dgm:spPr/>
    </dgm:pt>
    <dgm:pt modelId="{1BB14FDF-34AD-4A52-8BA4-EA05C50E0F3C}" type="pres">
      <dgm:prSet presAssocID="{924B5E1C-D57E-4D27-AB5E-C08E9C3C0EDC}"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Lst>
  <dgm:cxnLst>
    <dgm:cxn modelId="{6C0583A7-0C27-4AFD-8A22-664D7E3C3840}" type="presOf" srcId="{1DC97C09-A5AF-404C-B29B-9F322965226E}" destId="{70FD3E97-59DE-4CBD-B708-B6FC50AEDAF4}" srcOrd="0" destOrd="0" presId="urn:microsoft.com/office/officeart/2005/8/layout/pList2"/>
    <dgm:cxn modelId="{CC25F4B3-F93A-4E19-A130-D6B5CE58836D}" type="presOf" srcId="{924B5E1C-D57E-4D27-AB5E-C08E9C3C0EDC}" destId="{518AAC9F-800E-440C-AE28-F656077A46B3}" srcOrd="0" destOrd="0" presId="urn:microsoft.com/office/officeart/2005/8/layout/pList2"/>
    <dgm:cxn modelId="{2E6BD497-5E8B-4199-BF2C-E50E6F71546C}" srcId="{1DC97C09-A5AF-404C-B29B-9F322965226E}" destId="{924B5E1C-D57E-4D27-AB5E-C08E9C3C0EDC}" srcOrd="0" destOrd="0" parTransId="{3DC7A40E-0BB7-4314-AD56-99FA46894D75}" sibTransId="{129AF789-8137-47F7-AD68-C3F8B4986050}"/>
    <dgm:cxn modelId="{BB97C1DC-7601-4701-9ED8-F8C4E57B7388}" type="presParOf" srcId="{70FD3E97-59DE-4CBD-B708-B6FC50AEDAF4}" destId="{97A7C07D-3905-43D1-BBB6-813CC4C00D1D}" srcOrd="0" destOrd="0" presId="urn:microsoft.com/office/officeart/2005/8/layout/pList2"/>
    <dgm:cxn modelId="{83426EC3-DE9A-499C-BFAB-AC6436037939}" type="presParOf" srcId="{70FD3E97-59DE-4CBD-B708-B6FC50AEDAF4}" destId="{835454A8-5B18-4E0E-9A76-ECF01F92F521}" srcOrd="1" destOrd="0" presId="urn:microsoft.com/office/officeart/2005/8/layout/pList2"/>
    <dgm:cxn modelId="{8352EA64-8DD6-40E0-90A3-BC4B827E84D9}" type="presParOf" srcId="{835454A8-5B18-4E0E-9A76-ECF01F92F521}" destId="{95D226A6-88C6-4AA9-9AE3-65AAADB2B921}" srcOrd="0" destOrd="0" presId="urn:microsoft.com/office/officeart/2005/8/layout/pList2"/>
    <dgm:cxn modelId="{E5A2B600-47FF-4372-BD42-75976BF93EE0}" type="presParOf" srcId="{95D226A6-88C6-4AA9-9AE3-65AAADB2B921}" destId="{518AAC9F-800E-440C-AE28-F656077A46B3}" srcOrd="0" destOrd="0" presId="urn:microsoft.com/office/officeart/2005/8/layout/pList2"/>
    <dgm:cxn modelId="{81DFF9A4-002D-482A-AFD2-FB33CE501961}" type="presParOf" srcId="{95D226A6-88C6-4AA9-9AE3-65AAADB2B921}" destId="{EEDB9B56-624A-4F2C-A95E-5B6728B9570E}" srcOrd="1" destOrd="0" presId="urn:microsoft.com/office/officeart/2005/8/layout/pList2"/>
    <dgm:cxn modelId="{551E8306-F718-456A-AE98-22F8B12A2084}" type="presParOf" srcId="{95D226A6-88C6-4AA9-9AE3-65AAADB2B921}" destId="{1BB14FDF-34AD-4A52-8BA4-EA05C50E0F3C}" srcOrd="2" destOrd="0" presId="urn:microsoft.com/office/officeart/2005/8/layout/p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EDB84-5482-484A-BDFA-0F3FD60BB22A}">
      <dsp:nvSpPr>
        <dsp:cNvPr id="0" name=""/>
        <dsp:cNvSpPr/>
      </dsp:nvSpPr>
      <dsp:spPr>
        <a:xfrm>
          <a:off x="-5680400" y="-869518"/>
          <a:ext cx="6762982" cy="6762982"/>
        </a:xfrm>
        <a:prstGeom prst="blockArc">
          <a:avLst>
            <a:gd name="adj1" fmla="val 18900000"/>
            <a:gd name="adj2" fmla="val 2700000"/>
            <a:gd name="adj3" fmla="val 319"/>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799157-4F97-48A3-9CBE-B73D0292E0AB}">
      <dsp:nvSpPr>
        <dsp:cNvPr id="0" name=""/>
        <dsp:cNvSpPr/>
      </dsp:nvSpPr>
      <dsp:spPr>
        <a:xfrm>
          <a:off x="403410" y="264560"/>
          <a:ext cx="10583124" cy="5289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831" tIns="66040" rIns="66040" bIns="66040" numCol="1" spcCol="1270" anchor="ctr" anchorCtr="0">
          <a:noAutofit/>
        </a:bodyPr>
        <a:lstStyle/>
        <a:p>
          <a:pPr lvl="0" algn="l" defTabSz="1155700" rtl="0">
            <a:lnSpc>
              <a:spcPct val="90000"/>
            </a:lnSpc>
            <a:spcBef>
              <a:spcPct val="0"/>
            </a:spcBef>
            <a:spcAft>
              <a:spcPct val="35000"/>
            </a:spcAft>
          </a:pPr>
          <a:r>
            <a:rPr lang="en-US" sz="2600" b="1" kern="1200" dirty="0" smtClean="0"/>
            <a:t>1.</a:t>
          </a:r>
          <a:r>
            <a:rPr lang="zh-CN" sz="2600" b="1" kern="1200" dirty="0" smtClean="0"/>
            <a:t>稳步推进安全管理提升，事故发生率持续降低。</a:t>
          </a:r>
          <a:endParaRPr lang="zh-CN" sz="2600" kern="1200" dirty="0"/>
        </a:p>
      </dsp:txBody>
      <dsp:txXfrm>
        <a:off x="403410" y="264560"/>
        <a:ext cx="10583124" cy="528920"/>
      </dsp:txXfrm>
    </dsp:sp>
    <dsp:sp modelId="{3A11D58E-F2D9-442A-8AA8-8632389BC8DD}">
      <dsp:nvSpPr>
        <dsp:cNvPr id="0" name=""/>
        <dsp:cNvSpPr/>
      </dsp:nvSpPr>
      <dsp:spPr>
        <a:xfrm>
          <a:off x="72834" y="198445"/>
          <a:ext cx="661151" cy="66115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84AD44-8A5E-4955-B1A2-D829BE37AE51}">
      <dsp:nvSpPr>
        <dsp:cNvPr id="0" name=""/>
        <dsp:cNvSpPr/>
      </dsp:nvSpPr>
      <dsp:spPr>
        <a:xfrm>
          <a:off x="838483" y="1057841"/>
          <a:ext cx="10148051" cy="528920"/>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831" tIns="66040" rIns="66040" bIns="66040" numCol="1" spcCol="1270" anchor="ctr" anchorCtr="0">
          <a:noAutofit/>
        </a:bodyPr>
        <a:lstStyle/>
        <a:p>
          <a:pPr lvl="0" algn="l" defTabSz="1155700" rtl="0">
            <a:lnSpc>
              <a:spcPct val="90000"/>
            </a:lnSpc>
            <a:spcBef>
              <a:spcPct val="0"/>
            </a:spcBef>
            <a:spcAft>
              <a:spcPct val="35000"/>
            </a:spcAft>
          </a:pPr>
          <a:r>
            <a:rPr lang="en-US" sz="2600" b="1" kern="1200" dirty="0" smtClean="0"/>
            <a:t>2.</a:t>
          </a:r>
          <a:r>
            <a:rPr lang="zh-CN" sz="2600" b="1" kern="1200" dirty="0" smtClean="0"/>
            <a:t>以问题为导向开展环保治理，环境友好型工厂建设更进一步。</a:t>
          </a:r>
          <a:endParaRPr lang="zh-CN" sz="2600" kern="1200" dirty="0"/>
        </a:p>
      </dsp:txBody>
      <dsp:txXfrm>
        <a:off x="838483" y="1057841"/>
        <a:ext cx="10148051" cy="528920"/>
      </dsp:txXfrm>
    </dsp:sp>
    <dsp:sp modelId="{6B68158E-3FC1-4AA2-B9D9-101B4F894377}">
      <dsp:nvSpPr>
        <dsp:cNvPr id="0" name=""/>
        <dsp:cNvSpPr/>
      </dsp:nvSpPr>
      <dsp:spPr>
        <a:xfrm>
          <a:off x="507908" y="991726"/>
          <a:ext cx="661151" cy="661151"/>
        </a:xfrm>
        <a:prstGeom prst="ellipse">
          <a:avLst/>
        </a:prstGeom>
        <a:solidFill>
          <a:schemeClr val="lt1">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510E6C-30A1-4510-BFA9-CC357CF6207D}">
      <dsp:nvSpPr>
        <dsp:cNvPr id="0" name=""/>
        <dsp:cNvSpPr/>
      </dsp:nvSpPr>
      <dsp:spPr>
        <a:xfrm>
          <a:off x="1037431" y="1851122"/>
          <a:ext cx="9949103" cy="528920"/>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831" tIns="66040" rIns="66040" bIns="66040" numCol="1" spcCol="1270" anchor="ctr" anchorCtr="0">
          <a:noAutofit/>
        </a:bodyPr>
        <a:lstStyle/>
        <a:p>
          <a:pPr lvl="0" algn="l" defTabSz="1155700" rtl="0">
            <a:lnSpc>
              <a:spcPct val="90000"/>
            </a:lnSpc>
            <a:spcBef>
              <a:spcPct val="0"/>
            </a:spcBef>
            <a:spcAft>
              <a:spcPct val="35000"/>
            </a:spcAft>
          </a:pPr>
          <a:r>
            <a:rPr lang="en-US" sz="2600" b="1" kern="1200" dirty="0" smtClean="0"/>
            <a:t>3.</a:t>
          </a:r>
          <a:r>
            <a:rPr lang="zh-CN" sz="2600" b="1" kern="1200" dirty="0" smtClean="0"/>
            <a:t>推动精细化管控，质量管理水平不断提高。</a:t>
          </a:r>
          <a:endParaRPr lang="zh-CN" sz="2600" kern="1200" dirty="0"/>
        </a:p>
      </dsp:txBody>
      <dsp:txXfrm>
        <a:off x="1037431" y="1851122"/>
        <a:ext cx="9949103" cy="528920"/>
      </dsp:txXfrm>
    </dsp:sp>
    <dsp:sp modelId="{C19B2E19-0EA4-4EE4-8CD9-9CB7A36B63C6}">
      <dsp:nvSpPr>
        <dsp:cNvPr id="0" name=""/>
        <dsp:cNvSpPr/>
      </dsp:nvSpPr>
      <dsp:spPr>
        <a:xfrm>
          <a:off x="706856" y="1785007"/>
          <a:ext cx="661151" cy="661151"/>
        </a:xfrm>
        <a:prstGeom prst="ellipse">
          <a:avLst/>
        </a:prstGeom>
        <a:solidFill>
          <a:schemeClr val="lt1">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B4295E-4A18-4218-9379-ADCE36C269F0}">
      <dsp:nvSpPr>
        <dsp:cNvPr id="0" name=""/>
        <dsp:cNvSpPr/>
      </dsp:nvSpPr>
      <dsp:spPr>
        <a:xfrm>
          <a:off x="1037431" y="2643901"/>
          <a:ext cx="9949103" cy="528920"/>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831" tIns="66040" rIns="66040" bIns="66040" numCol="1" spcCol="1270" anchor="ctr" anchorCtr="0">
          <a:noAutofit/>
        </a:bodyPr>
        <a:lstStyle/>
        <a:p>
          <a:pPr lvl="0" algn="l" defTabSz="1155700" rtl="0">
            <a:lnSpc>
              <a:spcPct val="90000"/>
            </a:lnSpc>
            <a:spcBef>
              <a:spcPct val="0"/>
            </a:spcBef>
            <a:spcAft>
              <a:spcPct val="35000"/>
            </a:spcAft>
          </a:pPr>
          <a:r>
            <a:rPr lang="en-US" sz="2600" b="1" kern="1200" smtClean="0"/>
            <a:t>4.</a:t>
          </a:r>
          <a:r>
            <a:rPr lang="zh-CN" sz="2600" b="1" kern="1200" smtClean="0"/>
            <a:t>优化现金流管理，规避财务风险。</a:t>
          </a:r>
          <a:endParaRPr lang="zh-CN" sz="2600" kern="1200"/>
        </a:p>
      </dsp:txBody>
      <dsp:txXfrm>
        <a:off x="1037431" y="2643901"/>
        <a:ext cx="9949103" cy="528920"/>
      </dsp:txXfrm>
    </dsp:sp>
    <dsp:sp modelId="{5B6BD73B-296C-4D9B-A6DD-EA00A14F9F2C}">
      <dsp:nvSpPr>
        <dsp:cNvPr id="0" name=""/>
        <dsp:cNvSpPr/>
      </dsp:nvSpPr>
      <dsp:spPr>
        <a:xfrm>
          <a:off x="706856" y="2577786"/>
          <a:ext cx="661151" cy="661151"/>
        </a:xfrm>
        <a:prstGeom prst="ellipse">
          <a:avLst/>
        </a:prstGeom>
        <a:solidFill>
          <a:schemeClr val="lt1">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F8DA61-390F-4FE1-8164-970C3F699B44}">
      <dsp:nvSpPr>
        <dsp:cNvPr id="0" name=""/>
        <dsp:cNvSpPr/>
      </dsp:nvSpPr>
      <dsp:spPr>
        <a:xfrm>
          <a:off x="838483" y="3437182"/>
          <a:ext cx="10148051" cy="528920"/>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831" tIns="66040" rIns="66040" bIns="66040" numCol="1" spcCol="1270" anchor="ctr" anchorCtr="0">
          <a:noAutofit/>
        </a:bodyPr>
        <a:lstStyle/>
        <a:p>
          <a:pPr lvl="0" algn="l" defTabSz="1155700" rtl="0">
            <a:lnSpc>
              <a:spcPct val="90000"/>
            </a:lnSpc>
            <a:spcBef>
              <a:spcPct val="0"/>
            </a:spcBef>
            <a:spcAft>
              <a:spcPct val="35000"/>
            </a:spcAft>
          </a:pPr>
          <a:r>
            <a:rPr lang="en-US" sz="2600" b="1" kern="1200" smtClean="0"/>
            <a:t>5.</a:t>
          </a:r>
          <a:r>
            <a:rPr lang="zh-CN" sz="2600" b="1" kern="1200" smtClean="0"/>
            <a:t>加强治安综合治理，依法治企成效凸显。</a:t>
          </a:r>
          <a:endParaRPr lang="zh-CN" sz="2600" kern="1200"/>
        </a:p>
      </dsp:txBody>
      <dsp:txXfrm>
        <a:off x="838483" y="3437182"/>
        <a:ext cx="10148051" cy="528920"/>
      </dsp:txXfrm>
    </dsp:sp>
    <dsp:sp modelId="{9E7B42D4-48F3-432D-8D1B-FE737A3F1AD0}">
      <dsp:nvSpPr>
        <dsp:cNvPr id="0" name=""/>
        <dsp:cNvSpPr/>
      </dsp:nvSpPr>
      <dsp:spPr>
        <a:xfrm>
          <a:off x="507908" y="3371067"/>
          <a:ext cx="661151" cy="661151"/>
        </a:xfrm>
        <a:prstGeom prst="ellipse">
          <a:avLst/>
        </a:prstGeom>
        <a:solidFill>
          <a:schemeClr val="lt1">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6EF4-5622-47A5-886F-A85964331FE5}">
      <dsp:nvSpPr>
        <dsp:cNvPr id="0" name=""/>
        <dsp:cNvSpPr/>
      </dsp:nvSpPr>
      <dsp:spPr>
        <a:xfrm>
          <a:off x="403410" y="4230463"/>
          <a:ext cx="10583124" cy="52892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831" tIns="66040" rIns="66040" bIns="66040" numCol="1" spcCol="1270" anchor="ctr" anchorCtr="0">
          <a:noAutofit/>
        </a:bodyPr>
        <a:lstStyle/>
        <a:p>
          <a:pPr lvl="0" algn="l" defTabSz="1155700" rtl="0">
            <a:lnSpc>
              <a:spcPct val="90000"/>
            </a:lnSpc>
            <a:spcBef>
              <a:spcPct val="0"/>
            </a:spcBef>
            <a:spcAft>
              <a:spcPct val="35000"/>
            </a:spcAft>
          </a:pPr>
          <a:r>
            <a:rPr lang="en-US" sz="2600" b="1" kern="1200" smtClean="0"/>
            <a:t>6.</a:t>
          </a:r>
          <a:r>
            <a:rPr lang="zh-CN" sz="2600" b="1" kern="1200" smtClean="0"/>
            <a:t>严格执行政府要求，落实疫情防控常态化管理。</a:t>
          </a:r>
          <a:endParaRPr lang="zh-CN" sz="2600" kern="1200"/>
        </a:p>
      </dsp:txBody>
      <dsp:txXfrm>
        <a:off x="403410" y="4230463"/>
        <a:ext cx="10583124" cy="528920"/>
      </dsp:txXfrm>
    </dsp:sp>
    <dsp:sp modelId="{AE7D7E02-ED4D-4F16-B0F1-FD9E7B1DFD29}">
      <dsp:nvSpPr>
        <dsp:cNvPr id="0" name=""/>
        <dsp:cNvSpPr/>
      </dsp:nvSpPr>
      <dsp:spPr>
        <a:xfrm>
          <a:off x="72834" y="4164348"/>
          <a:ext cx="661151" cy="661151"/>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B1B81-4105-4DFA-B109-F6EACE380D45}">
      <dsp:nvSpPr>
        <dsp:cNvPr id="0" name=""/>
        <dsp:cNvSpPr/>
      </dsp:nvSpPr>
      <dsp:spPr>
        <a:xfrm>
          <a:off x="297553" y="34537"/>
          <a:ext cx="2440230" cy="1681318"/>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26F58-5141-460C-992E-7B4F996634A3}">
      <dsp:nvSpPr>
        <dsp:cNvPr id="0" name=""/>
        <dsp:cNvSpPr/>
      </dsp:nvSpPr>
      <dsp:spPr>
        <a:xfrm>
          <a:off x="339598" y="1684331"/>
          <a:ext cx="2440230" cy="90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rtl="0">
            <a:lnSpc>
              <a:spcPct val="90000"/>
            </a:lnSpc>
            <a:spcBef>
              <a:spcPct val="0"/>
            </a:spcBef>
            <a:spcAft>
              <a:spcPct val="35000"/>
            </a:spcAft>
          </a:pPr>
          <a:r>
            <a:rPr lang="en-US" sz="1700" kern="1200" dirty="0" smtClean="0">
              <a:solidFill>
                <a:srgbClr val="FFFCDE"/>
              </a:solidFill>
            </a:rPr>
            <a:t>1</a:t>
          </a:r>
          <a:r>
            <a:rPr lang="zh-CN" sz="1700" kern="1200" dirty="0" smtClean="0">
              <a:solidFill>
                <a:srgbClr val="FFFCDE"/>
              </a:solidFill>
            </a:rPr>
            <a:t>、</a:t>
          </a:r>
          <a:r>
            <a:rPr lang="zh-CN" sz="1700" b="1" kern="1200" dirty="0" smtClean="0">
              <a:solidFill>
                <a:srgbClr val="FFFCDE"/>
              </a:solidFill>
            </a:rPr>
            <a:t>乙二醇工程投产达效，树立了公司发展史上又一座丰碑。</a:t>
          </a:r>
          <a:endParaRPr lang="zh-CN" sz="1700" kern="1200" dirty="0">
            <a:solidFill>
              <a:srgbClr val="FFFCDE"/>
            </a:solidFill>
          </a:endParaRPr>
        </a:p>
      </dsp:txBody>
      <dsp:txXfrm>
        <a:off x="339598" y="1684331"/>
        <a:ext cx="2440230" cy="905325"/>
      </dsp:txXfrm>
    </dsp:sp>
    <dsp:sp modelId="{69A0AE5B-4C22-4842-A3A1-ED1E3C5D3DF8}">
      <dsp:nvSpPr>
        <dsp:cNvPr id="0" name=""/>
        <dsp:cNvSpPr/>
      </dsp:nvSpPr>
      <dsp:spPr>
        <a:xfrm>
          <a:off x="4222157" y="24028"/>
          <a:ext cx="2440230" cy="168131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AA0BB-9AA0-48F6-930E-D22FFF340066}">
      <dsp:nvSpPr>
        <dsp:cNvPr id="0" name=""/>
        <dsp:cNvSpPr/>
      </dsp:nvSpPr>
      <dsp:spPr>
        <a:xfrm>
          <a:off x="4211639" y="1799941"/>
          <a:ext cx="2440230" cy="90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rtl="0">
            <a:lnSpc>
              <a:spcPct val="90000"/>
            </a:lnSpc>
            <a:spcBef>
              <a:spcPct val="0"/>
            </a:spcBef>
            <a:spcAft>
              <a:spcPct val="35000"/>
            </a:spcAft>
          </a:pPr>
          <a:r>
            <a:rPr lang="en-US" sz="1700" kern="1200" dirty="0" smtClean="0">
              <a:solidFill>
                <a:srgbClr val="FFFCDE"/>
              </a:solidFill>
            </a:rPr>
            <a:t>2.</a:t>
          </a:r>
          <a:r>
            <a:rPr lang="zh-CN" sz="1700" kern="1200" dirty="0" smtClean="0">
              <a:solidFill>
                <a:srgbClr val="FFFCDE"/>
              </a:solidFill>
            </a:rPr>
            <a:t>公司煤炭储运中心建成投运，进一步完善公司物流体系。</a:t>
          </a:r>
          <a:endParaRPr lang="zh-CN" sz="1700" kern="1200" dirty="0">
            <a:solidFill>
              <a:srgbClr val="FFFCDE"/>
            </a:solidFill>
          </a:endParaRPr>
        </a:p>
      </dsp:txBody>
      <dsp:txXfrm>
        <a:off x="4211639" y="1799941"/>
        <a:ext cx="2440230" cy="905325"/>
      </dsp:txXfrm>
    </dsp:sp>
    <dsp:sp modelId="{5AC56D2D-6354-4270-B9D5-C7410EAECC72}">
      <dsp:nvSpPr>
        <dsp:cNvPr id="0" name=""/>
        <dsp:cNvSpPr/>
      </dsp:nvSpPr>
      <dsp:spPr>
        <a:xfrm>
          <a:off x="8227776" y="34537"/>
          <a:ext cx="2440230" cy="168131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84A5D-482D-4770-9FDA-0A51943E123E}">
      <dsp:nvSpPr>
        <dsp:cNvPr id="0" name=""/>
        <dsp:cNvSpPr/>
      </dsp:nvSpPr>
      <dsp:spPr>
        <a:xfrm>
          <a:off x="8248786" y="1768408"/>
          <a:ext cx="2440230" cy="90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rtl="0">
            <a:lnSpc>
              <a:spcPct val="90000"/>
            </a:lnSpc>
            <a:spcBef>
              <a:spcPct val="0"/>
            </a:spcBef>
            <a:spcAft>
              <a:spcPct val="35000"/>
            </a:spcAft>
          </a:pPr>
          <a:r>
            <a:rPr lang="en-US" sz="1700" kern="1200" dirty="0" smtClean="0">
              <a:solidFill>
                <a:srgbClr val="FFFCDE"/>
              </a:solidFill>
            </a:rPr>
            <a:t>3.</a:t>
          </a:r>
          <a:r>
            <a:rPr lang="zh-CN" sz="1700" kern="1200" dirty="0" smtClean="0">
              <a:solidFill>
                <a:srgbClr val="FFFCDE"/>
              </a:solidFill>
            </a:rPr>
            <a:t>磷石膏新渣场建成投用，解决了磷化工发展的后顾之忧。</a:t>
          </a:r>
          <a:endParaRPr lang="zh-CN" sz="1700" kern="1200" dirty="0">
            <a:solidFill>
              <a:srgbClr val="FFFCDE"/>
            </a:solidFill>
          </a:endParaRPr>
        </a:p>
      </dsp:txBody>
      <dsp:txXfrm>
        <a:off x="8248786" y="1768408"/>
        <a:ext cx="2440230" cy="905325"/>
      </dsp:txXfrm>
    </dsp:sp>
    <dsp:sp modelId="{F6FF62C9-60FD-42F9-AC1C-B2C6E2CD28EF}">
      <dsp:nvSpPr>
        <dsp:cNvPr id="0" name=""/>
        <dsp:cNvSpPr/>
      </dsp:nvSpPr>
      <dsp:spPr>
        <a:xfrm>
          <a:off x="284464" y="2631956"/>
          <a:ext cx="2440230" cy="1681318"/>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E1BA0-3588-4FC3-B313-2E4C4CA3892B}">
      <dsp:nvSpPr>
        <dsp:cNvPr id="0" name=""/>
        <dsp:cNvSpPr/>
      </dsp:nvSpPr>
      <dsp:spPr>
        <a:xfrm>
          <a:off x="284464" y="4313270"/>
          <a:ext cx="2440230" cy="90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rtl="0">
            <a:lnSpc>
              <a:spcPct val="90000"/>
            </a:lnSpc>
            <a:spcBef>
              <a:spcPct val="0"/>
            </a:spcBef>
            <a:spcAft>
              <a:spcPct val="35000"/>
            </a:spcAft>
          </a:pPr>
          <a:r>
            <a:rPr lang="en-US" sz="1700" kern="1200" dirty="0" smtClean="0">
              <a:solidFill>
                <a:srgbClr val="FFFCDE"/>
              </a:solidFill>
            </a:rPr>
            <a:t>4.</a:t>
          </a:r>
          <a:r>
            <a:rPr lang="zh-CN" sz="1700" kern="1200" dirty="0" smtClean="0">
              <a:solidFill>
                <a:srgbClr val="FFFCDE"/>
              </a:solidFill>
            </a:rPr>
            <a:t>投资</a:t>
          </a:r>
          <a:r>
            <a:rPr lang="en-US" sz="1700" kern="1200" dirty="0" smtClean="0">
              <a:solidFill>
                <a:srgbClr val="FFFCDE"/>
              </a:solidFill>
            </a:rPr>
            <a:t>145</a:t>
          </a:r>
          <a:r>
            <a:rPr lang="zh-CN" sz="1700" kern="1200" dirty="0" smtClean="0">
              <a:solidFill>
                <a:srgbClr val="FFFCDE"/>
              </a:solidFill>
            </a:rPr>
            <a:t>亿再建新项目，推动公司向化工新材料转型发展。</a:t>
          </a:r>
          <a:endParaRPr lang="zh-CN" sz="1700" kern="1200" dirty="0">
            <a:solidFill>
              <a:srgbClr val="FFFCDE"/>
            </a:solidFill>
          </a:endParaRPr>
        </a:p>
      </dsp:txBody>
      <dsp:txXfrm>
        <a:off x="284464" y="4313270"/>
        <a:ext cx="2440230" cy="905325"/>
      </dsp:txXfrm>
    </dsp:sp>
    <dsp:sp modelId="{144935A5-70F3-4053-A530-DF06C46AF372}">
      <dsp:nvSpPr>
        <dsp:cNvPr id="0" name=""/>
        <dsp:cNvSpPr/>
      </dsp:nvSpPr>
      <dsp:spPr>
        <a:xfrm>
          <a:off x="4238164" y="2720846"/>
          <a:ext cx="2440230" cy="1681318"/>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42A10-211F-449E-9346-3CDAC89A3731}">
      <dsp:nvSpPr>
        <dsp:cNvPr id="0" name=""/>
        <dsp:cNvSpPr/>
      </dsp:nvSpPr>
      <dsp:spPr>
        <a:xfrm>
          <a:off x="4223157" y="4518011"/>
          <a:ext cx="2440230" cy="90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rtl="0">
            <a:lnSpc>
              <a:spcPct val="90000"/>
            </a:lnSpc>
            <a:spcBef>
              <a:spcPct val="0"/>
            </a:spcBef>
            <a:spcAft>
              <a:spcPct val="35000"/>
            </a:spcAft>
          </a:pPr>
          <a:r>
            <a:rPr lang="en-US" sz="1700" kern="1200" dirty="0" smtClean="0">
              <a:solidFill>
                <a:srgbClr val="FFFCDE"/>
              </a:solidFill>
            </a:rPr>
            <a:t>5.</a:t>
          </a:r>
          <a:r>
            <a:rPr lang="zh-CN" sz="1700" kern="1200" dirty="0" smtClean="0">
              <a:solidFill>
                <a:srgbClr val="FFFCDE"/>
              </a:solidFill>
            </a:rPr>
            <a:t>磷化工板块大发展蓄势待发。</a:t>
          </a:r>
          <a:endParaRPr lang="zh-CN" sz="1700" kern="1200" dirty="0">
            <a:solidFill>
              <a:srgbClr val="FFFCDE"/>
            </a:solidFill>
          </a:endParaRPr>
        </a:p>
      </dsp:txBody>
      <dsp:txXfrm>
        <a:off x="4223157" y="4518011"/>
        <a:ext cx="2440230" cy="905325"/>
      </dsp:txXfrm>
    </dsp:sp>
    <dsp:sp modelId="{6F50DFF5-23BB-42A8-8538-59B9B802CFB1}">
      <dsp:nvSpPr>
        <dsp:cNvPr id="0" name=""/>
        <dsp:cNvSpPr/>
      </dsp:nvSpPr>
      <dsp:spPr>
        <a:xfrm>
          <a:off x="8246858" y="2648751"/>
          <a:ext cx="2440230" cy="1681318"/>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8E034-474C-4E24-815A-033D6BAD9A2B}">
      <dsp:nvSpPr>
        <dsp:cNvPr id="0" name=""/>
        <dsp:cNvSpPr/>
      </dsp:nvSpPr>
      <dsp:spPr>
        <a:xfrm>
          <a:off x="8273481" y="4507502"/>
          <a:ext cx="2440230" cy="90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rtl="0">
            <a:lnSpc>
              <a:spcPct val="90000"/>
            </a:lnSpc>
            <a:spcBef>
              <a:spcPct val="0"/>
            </a:spcBef>
            <a:spcAft>
              <a:spcPct val="35000"/>
            </a:spcAft>
          </a:pPr>
          <a:r>
            <a:rPr lang="en-US" sz="1700" kern="1200" dirty="0" smtClean="0">
              <a:solidFill>
                <a:srgbClr val="FFFCDE"/>
              </a:solidFill>
            </a:rPr>
            <a:t>6.</a:t>
          </a:r>
          <a:r>
            <a:rPr lang="zh-CN" sz="1700" kern="1200" dirty="0" smtClean="0">
              <a:solidFill>
                <a:srgbClr val="FFFCDE"/>
              </a:solidFill>
            </a:rPr>
            <a:t>公用工程和资源利用项目稳步推进。</a:t>
          </a:r>
          <a:endParaRPr lang="zh-CN" sz="1700" kern="1200" dirty="0">
            <a:solidFill>
              <a:srgbClr val="FFFCDE"/>
            </a:solidFill>
          </a:endParaRPr>
        </a:p>
      </dsp:txBody>
      <dsp:txXfrm>
        <a:off x="8273481" y="4507502"/>
        <a:ext cx="2440230" cy="905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76055-1B06-40D1-8920-53FB0DD8BD6D}">
      <dsp:nvSpPr>
        <dsp:cNvPr id="0" name=""/>
        <dsp:cNvSpPr/>
      </dsp:nvSpPr>
      <dsp:spPr>
        <a:xfrm>
          <a:off x="533399" y="104883"/>
          <a:ext cx="9601200" cy="87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en-US" sz="2400" b="1" kern="1200" dirty="0" smtClean="0">
              <a:solidFill>
                <a:srgbClr val="FFFCDE"/>
              </a:solidFill>
              <a:latin typeface="+mn-ea"/>
              <a:ea typeface="+mn-ea"/>
            </a:rPr>
            <a:t>1.</a:t>
          </a:r>
          <a:r>
            <a:rPr lang="zh-CN" sz="2400" b="1" kern="1200" dirty="0" smtClean="0">
              <a:solidFill>
                <a:srgbClr val="FFFCDE"/>
              </a:solidFill>
              <a:latin typeface="+mn-ea"/>
              <a:ea typeface="+mn-ea"/>
            </a:rPr>
            <a:t>安全、环保压力依然很大，本质安全、环保任重道远。</a:t>
          </a:r>
          <a:endParaRPr lang="zh-CN" sz="2400" kern="1200" dirty="0">
            <a:solidFill>
              <a:srgbClr val="FFFCDE"/>
            </a:solidFill>
            <a:latin typeface="+mn-ea"/>
            <a:ea typeface="+mn-ea"/>
          </a:endParaRPr>
        </a:p>
      </dsp:txBody>
      <dsp:txXfrm>
        <a:off x="533399" y="104883"/>
        <a:ext cx="9601200" cy="872836"/>
      </dsp:txXfrm>
    </dsp:sp>
    <dsp:sp modelId="{510A6BA7-9CF9-44CF-8422-F6E3A195ED53}">
      <dsp:nvSpPr>
        <dsp:cNvPr id="0" name=""/>
        <dsp:cNvSpPr/>
      </dsp:nvSpPr>
      <dsp:spPr>
        <a:xfrm>
          <a:off x="533399" y="977720"/>
          <a:ext cx="1280160" cy="213359"/>
        </a:xfrm>
        <a:prstGeom prst="parallelogram">
          <a:avLst>
            <a:gd name="adj" fmla="val 14084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96B9E-A27A-4B28-99FC-E6352C1829C1}">
      <dsp:nvSpPr>
        <dsp:cNvPr id="0" name=""/>
        <dsp:cNvSpPr/>
      </dsp:nvSpPr>
      <dsp:spPr>
        <a:xfrm>
          <a:off x="1888235" y="977720"/>
          <a:ext cx="1280160" cy="213359"/>
        </a:xfrm>
        <a:prstGeom prst="parallelogram">
          <a:avLst>
            <a:gd name="adj" fmla="val 140840"/>
          </a:avLst>
        </a:prstGeom>
        <a:solidFill>
          <a:schemeClr val="accent2">
            <a:alpha val="90000"/>
            <a:hueOff val="0"/>
            <a:satOff val="0"/>
            <a:lumOff val="0"/>
            <a:alphaOff val="-1481"/>
          </a:schemeClr>
        </a:solidFill>
        <a:ln w="12700" cap="flat" cmpd="sng" algn="ctr">
          <a:solidFill>
            <a:schemeClr val="accent2">
              <a:alpha val="90000"/>
              <a:hueOff val="0"/>
              <a:satOff val="0"/>
              <a:lumOff val="0"/>
              <a:alphaOff val="-148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8715D-0AF7-4E42-9162-AF93A11CEB64}">
      <dsp:nvSpPr>
        <dsp:cNvPr id="0" name=""/>
        <dsp:cNvSpPr/>
      </dsp:nvSpPr>
      <dsp:spPr>
        <a:xfrm>
          <a:off x="3243071" y="977720"/>
          <a:ext cx="1280160" cy="213359"/>
        </a:xfrm>
        <a:prstGeom prst="parallelogram">
          <a:avLst>
            <a:gd name="adj" fmla="val 140840"/>
          </a:avLst>
        </a:prstGeom>
        <a:solidFill>
          <a:schemeClr val="accent2">
            <a:alpha val="90000"/>
            <a:hueOff val="0"/>
            <a:satOff val="0"/>
            <a:lumOff val="0"/>
            <a:alphaOff val="-2963"/>
          </a:schemeClr>
        </a:solidFill>
        <a:ln w="12700" cap="flat" cmpd="sng" algn="ctr">
          <a:solidFill>
            <a:schemeClr val="accent2">
              <a:alpha val="90000"/>
              <a:hueOff val="0"/>
              <a:satOff val="0"/>
              <a:lumOff val="0"/>
              <a:alphaOff val="-296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2120C-95E0-4551-AF3D-8D14141A5245}">
      <dsp:nvSpPr>
        <dsp:cNvPr id="0" name=""/>
        <dsp:cNvSpPr/>
      </dsp:nvSpPr>
      <dsp:spPr>
        <a:xfrm>
          <a:off x="4597907" y="977720"/>
          <a:ext cx="1280160" cy="213359"/>
        </a:xfrm>
        <a:prstGeom prst="parallelogram">
          <a:avLst>
            <a:gd name="adj" fmla="val 140840"/>
          </a:avLst>
        </a:prstGeom>
        <a:solidFill>
          <a:schemeClr val="accent2">
            <a:alpha val="90000"/>
            <a:hueOff val="0"/>
            <a:satOff val="0"/>
            <a:lumOff val="0"/>
            <a:alphaOff val="-4444"/>
          </a:schemeClr>
        </a:solidFill>
        <a:ln w="12700" cap="flat" cmpd="sng" algn="ctr">
          <a:solidFill>
            <a:schemeClr val="accent2">
              <a:alpha val="90000"/>
              <a:hueOff val="0"/>
              <a:satOff val="0"/>
              <a:lumOff val="0"/>
              <a:alphaOff val="-444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23EDF-2A16-4E4D-801F-670B2F2758D5}">
      <dsp:nvSpPr>
        <dsp:cNvPr id="0" name=""/>
        <dsp:cNvSpPr/>
      </dsp:nvSpPr>
      <dsp:spPr>
        <a:xfrm>
          <a:off x="5952743" y="977720"/>
          <a:ext cx="1280160" cy="213359"/>
        </a:xfrm>
        <a:prstGeom prst="parallelogram">
          <a:avLst>
            <a:gd name="adj" fmla="val 140840"/>
          </a:avLst>
        </a:prstGeom>
        <a:solidFill>
          <a:schemeClr val="accent2">
            <a:alpha val="90000"/>
            <a:hueOff val="0"/>
            <a:satOff val="0"/>
            <a:lumOff val="0"/>
            <a:alphaOff val="-5926"/>
          </a:schemeClr>
        </a:solidFill>
        <a:ln w="12700" cap="flat" cmpd="sng" algn="ctr">
          <a:solidFill>
            <a:schemeClr val="accent2">
              <a:alpha val="90000"/>
              <a:hueOff val="0"/>
              <a:satOff val="0"/>
              <a:lumOff val="0"/>
              <a:alphaOff val="-592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AF524-5BDB-4F7C-8104-092CDB114221}">
      <dsp:nvSpPr>
        <dsp:cNvPr id="0" name=""/>
        <dsp:cNvSpPr/>
      </dsp:nvSpPr>
      <dsp:spPr>
        <a:xfrm>
          <a:off x="7307580" y="977720"/>
          <a:ext cx="1280160" cy="213359"/>
        </a:xfrm>
        <a:prstGeom prst="parallelogram">
          <a:avLst>
            <a:gd name="adj" fmla="val 140840"/>
          </a:avLst>
        </a:prstGeom>
        <a:solidFill>
          <a:schemeClr val="accent2">
            <a:alpha val="90000"/>
            <a:hueOff val="0"/>
            <a:satOff val="0"/>
            <a:lumOff val="0"/>
            <a:alphaOff val="-7407"/>
          </a:schemeClr>
        </a:solidFill>
        <a:ln w="12700" cap="flat" cmpd="sng" algn="ctr">
          <a:solidFill>
            <a:schemeClr val="accent2">
              <a:alpha val="90000"/>
              <a:hueOff val="0"/>
              <a:satOff val="0"/>
              <a:lumOff val="0"/>
              <a:alphaOff val="-740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3D45A-C27A-4277-8A6A-AD0F19F5552A}">
      <dsp:nvSpPr>
        <dsp:cNvPr id="0" name=""/>
        <dsp:cNvSpPr/>
      </dsp:nvSpPr>
      <dsp:spPr>
        <a:xfrm>
          <a:off x="8662416" y="977720"/>
          <a:ext cx="1280160" cy="213359"/>
        </a:xfrm>
        <a:prstGeom prst="parallelogram">
          <a:avLst>
            <a:gd name="adj" fmla="val 140840"/>
          </a:avLst>
        </a:prstGeom>
        <a:solidFill>
          <a:schemeClr val="accent2">
            <a:alpha val="90000"/>
            <a:hueOff val="0"/>
            <a:satOff val="0"/>
            <a:lumOff val="0"/>
            <a:alphaOff val="-8889"/>
          </a:schemeClr>
        </a:solidFill>
        <a:ln w="12700" cap="flat" cmpd="sng" algn="ctr">
          <a:solidFill>
            <a:schemeClr val="accent2">
              <a:alpha val="90000"/>
              <a:hueOff val="0"/>
              <a:satOff val="0"/>
              <a:lumOff val="0"/>
              <a:alphaOff val="-888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CC373-5007-4C8D-937C-A70247CEA3A8}">
      <dsp:nvSpPr>
        <dsp:cNvPr id="0" name=""/>
        <dsp:cNvSpPr/>
      </dsp:nvSpPr>
      <dsp:spPr>
        <a:xfrm>
          <a:off x="533399" y="1287985"/>
          <a:ext cx="9601200" cy="87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en-US" sz="2400" b="1" kern="1200" dirty="0" smtClean="0">
              <a:solidFill>
                <a:srgbClr val="FFFCDE"/>
              </a:solidFill>
              <a:latin typeface="+mn-ea"/>
              <a:ea typeface="+mn-ea"/>
            </a:rPr>
            <a:t>2.</a:t>
          </a:r>
          <a:r>
            <a:rPr lang="zh-CN" sz="2400" b="1" kern="1200" dirty="0" smtClean="0">
              <a:solidFill>
                <a:srgbClr val="FFFCDE"/>
              </a:solidFill>
              <a:latin typeface="+mn-ea"/>
              <a:ea typeface="+mn-ea"/>
            </a:rPr>
            <a:t>“大企业病”的问题依然没有得到很好解决。</a:t>
          </a:r>
          <a:endParaRPr lang="zh-CN" sz="2400" b="1" kern="1200" dirty="0">
            <a:solidFill>
              <a:srgbClr val="FFFCDE"/>
            </a:solidFill>
            <a:latin typeface="+mn-ea"/>
            <a:ea typeface="+mn-ea"/>
          </a:endParaRPr>
        </a:p>
      </dsp:txBody>
      <dsp:txXfrm>
        <a:off x="533399" y="1287985"/>
        <a:ext cx="9601200" cy="872836"/>
      </dsp:txXfrm>
    </dsp:sp>
    <dsp:sp modelId="{15110B04-8940-46AF-9609-443B6E499C51}">
      <dsp:nvSpPr>
        <dsp:cNvPr id="0" name=""/>
        <dsp:cNvSpPr/>
      </dsp:nvSpPr>
      <dsp:spPr>
        <a:xfrm>
          <a:off x="533399" y="2160821"/>
          <a:ext cx="1280160" cy="213359"/>
        </a:xfrm>
        <a:prstGeom prst="parallelogram">
          <a:avLst>
            <a:gd name="adj" fmla="val 140840"/>
          </a:avLst>
        </a:prstGeom>
        <a:solidFill>
          <a:schemeClr val="accent2">
            <a:alpha val="90000"/>
            <a:hueOff val="0"/>
            <a:satOff val="0"/>
            <a:lumOff val="0"/>
            <a:alphaOff val="-10370"/>
          </a:schemeClr>
        </a:solidFill>
        <a:ln w="12700" cap="flat" cmpd="sng" algn="ctr">
          <a:solidFill>
            <a:schemeClr val="accent2">
              <a:alpha val="90000"/>
              <a:hueOff val="0"/>
              <a:satOff val="0"/>
              <a:lumOff val="0"/>
              <a:alphaOff val="-1037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D248F-9901-4C72-9FD3-2978CABCF599}">
      <dsp:nvSpPr>
        <dsp:cNvPr id="0" name=""/>
        <dsp:cNvSpPr/>
      </dsp:nvSpPr>
      <dsp:spPr>
        <a:xfrm>
          <a:off x="1888235" y="2160821"/>
          <a:ext cx="1280160" cy="213359"/>
        </a:xfrm>
        <a:prstGeom prst="parallelogram">
          <a:avLst>
            <a:gd name="adj" fmla="val 140840"/>
          </a:avLst>
        </a:prstGeom>
        <a:solidFill>
          <a:schemeClr val="accent2">
            <a:alpha val="90000"/>
            <a:hueOff val="0"/>
            <a:satOff val="0"/>
            <a:lumOff val="0"/>
            <a:alphaOff val="-11852"/>
          </a:schemeClr>
        </a:solidFill>
        <a:ln w="12700" cap="flat" cmpd="sng" algn="ctr">
          <a:solidFill>
            <a:schemeClr val="accent2">
              <a:alpha val="90000"/>
              <a:hueOff val="0"/>
              <a:satOff val="0"/>
              <a:lumOff val="0"/>
              <a:alphaOff val="-11852"/>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83692-3ADF-477C-AF9E-97A9611E934C}">
      <dsp:nvSpPr>
        <dsp:cNvPr id="0" name=""/>
        <dsp:cNvSpPr/>
      </dsp:nvSpPr>
      <dsp:spPr>
        <a:xfrm>
          <a:off x="3243071" y="2160821"/>
          <a:ext cx="1280160" cy="213359"/>
        </a:xfrm>
        <a:prstGeom prst="parallelogram">
          <a:avLst>
            <a:gd name="adj" fmla="val 140840"/>
          </a:avLst>
        </a:prstGeom>
        <a:solidFill>
          <a:schemeClr val="accent2">
            <a:alpha val="90000"/>
            <a:hueOff val="0"/>
            <a:satOff val="0"/>
            <a:lumOff val="0"/>
            <a:alphaOff val="-13333"/>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7A272-2AF0-49EC-A26B-2A19DE8EDB3D}">
      <dsp:nvSpPr>
        <dsp:cNvPr id="0" name=""/>
        <dsp:cNvSpPr/>
      </dsp:nvSpPr>
      <dsp:spPr>
        <a:xfrm>
          <a:off x="4597907" y="2160821"/>
          <a:ext cx="1280160" cy="213359"/>
        </a:xfrm>
        <a:prstGeom prst="parallelogram">
          <a:avLst>
            <a:gd name="adj" fmla="val 140840"/>
          </a:avLst>
        </a:prstGeom>
        <a:solidFill>
          <a:schemeClr val="accent2">
            <a:alpha val="90000"/>
            <a:hueOff val="0"/>
            <a:satOff val="0"/>
            <a:lumOff val="0"/>
            <a:alphaOff val="-14815"/>
          </a:schemeClr>
        </a:solidFill>
        <a:ln w="12700" cap="flat" cmpd="sng" algn="ctr">
          <a:solidFill>
            <a:schemeClr val="accent2">
              <a:alpha val="90000"/>
              <a:hueOff val="0"/>
              <a:satOff val="0"/>
              <a:lumOff val="0"/>
              <a:alphaOff val="-14815"/>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1A5858-667E-4AEF-BF72-3483A16C8BBA}">
      <dsp:nvSpPr>
        <dsp:cNvPr id="0" name=""/>
        <dsp:cNvSpPr/>
      </dsp:nvSpPr>
      <dsp:spPr>
        <a:xfrm>
          <a:off x="5952743" y="2160821"/>
          <a:ext cx="1280160" cy="213359"/>
        </a:xfrm>
        <a:prstGeom prst="parallelogram">
          <a:avLst>
            <a:gd name="adj" fmla="val 140840"/>
          </a:avLst>
        </a:prstGeom>
        <a:solidFill>
          <a:schemeClr val="accent2">
            <a:alpha val="90000"/>
            <a:hueOff val="0"/>
            <a:satOff val="0"/>
            <a:lumOff val="0"/>
            <a:alphaOff val="-16296"/>
          </a:schemeClr>
        </a:solidFill>
        <a:ln w="12700" cap="flat" cmpd="sng" algn="ctr">
          <a:solidFill>
            <a:schemeClr val="accent2">
              <a:alpha val="90000"/>
              <a:hueOff val="0"/>
              <a:satOff val="0"/>
              <a:lumOff val="0"/>
              <a:alphaOff val="-1629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D526D-FF59-42BF-9FFD-8A8D0F5003C8}">
      <dsp:nvSpPr>
        <dsp:cNvPr id="0" name=""/>
        <dsp:cNvSpPr/>
      </dsp:nvSpPr>
      <dsp:spPr>
        <a:xfrm>
          <a:off x="7307580" y="2160821"/>
          <a:ext cx="1280160" cy="213359"/>
        </a:xfrm>
        <a:prstGeom prst="parallelogram">
          <a:avLst>
            <a:gd name="adj" fmla="val 140840"/>
          </a:avLst>
        </a:prstGeom>
        <a:solidFill>
          <a:schemeClr val="accent2">
            <a:alpha val="90000"/>
            <a:hueOff val="0"/>
            <a:satOff val="0"/>
            <a:lumOff val="0"/>
            <a:alphaOff val="-17778"/>
          </a:schemeClr>
        </a:solidFill>
        <a:ln w="12700" cap="flat" cmpd="sng" algn="ctr">
          <a:solidFill>
            <a:schemeClr val="accent2">
              <a:alpha val="90000"/>
              <a:hueOff val="0"/>
              <a:satOff val="0"/>
              <a:lumOff val="0"/>
              <a:alphaOff val="-17778"/>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D9EDA-BFC6-4C23-958D-A8B9E1FDEFB8}">
      <dsp:nvSpPr>
        <dsp:cNvPr id="0" name=""/>
        <dsp:cNvSpPr/>
      </dsp:nvSpPr>
      <dsp:spPr>
        <a:xfrm>
          <a:off x="8662416" y="2160821"/>
          <a:ext cx="1280160" cy="213359"/>
        </a:xfrm>
        <a:prstGeom prst="parallelogram">
          <a:avLst>
            <a:gd name="adj" fmla="val 140840"/>
          </a:avLst>
        </a:prstGeom>
        <a:solidFill>
          <a:schemeClr val="accent2">
            <a:alpha val="90000"/>
            <a:hueOff val="0"/>
            <a:satOff val="0"/>
            <a:lumOff val="0"/>
            <a:alphaOff val="-19259"/>
          </a:schemeClr>
        </a:solidFill>
        <a:ln w="12700" cap="flat" cmpd="sng" algn="ctr">
          <a:solidFill>
            <a:schemeClr val="accent2">
              <a:alpha val="90000"/>
              <a:hueOff val="0"/>
              <a:satOff val="0"/>
              <a:lumOff val="0"/>
              <a:alphaOff val="-1925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CEB73-2C58-4EEC-B408-49E520A6FC65}">
      <dsp:nvSpPr>
        <dsp:cNvPr id="0" name=""/>
        <dsp:cNvSpPr/>
      </dsp:nvSpPr>
      <dsp:spPr>
        <a:xfrm>
          <a:off x="533399" y="2471087"/>
          <a:ext cx="9601200" cy="87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en-US" sz="2400" b="1" kern="1200" dirty="0" smtClean="0">
              <a:solidFill>
                <a:srgbClr val="FFFCDE"/>
              </a:solidFill>
              <a:latin typeface="+mn-ea"/>
              <a:ea typeface="+mn-ea"/>
            </a:rPr>
            <a:t>3.</a:t>
          </a:r>
          <a:r>
            <a:rPr lang="zh-CN" sz="2400" b="1" kern="1200" dirty="0" smtClean="0">
              <a:solidFill>
                <a:srgbClr val="FFFCDE"/>
              </a:solidFill>
              <a:latin typeface="+mn-ea"/>
              <a:ea typeface="+mn-ea"/>
            </a:rPr>
            <a:t>作风漂浮，岗位和人员臃肿。</a:t>
          </a:r>
          <a:endParaRPr lang="zh-CN" sz="2400" b="1" kern="1200" dirty="0">
            <a:solidFill>
              <a:srgbClr val="FFFCDE"/>
            </a:solidFill>
            <a:latin typeface="+mn-ea"/>
            <a:ea typeface="+mn-ea"/>
          </a:endParaRPr>
        </a:p>
      </dsp:txBody>
      <dsp:txXfrm>
        <a:off x="533399" y="2471087"/>
        <a:ext cx="9601200" cy="872836"/>
      </dsp:txXfrm>
    </dsp:sp>
    <dsp:sp modelId="{E1B01075-6E97-491F-B97F-C47FCB37FFD1}">
      <dsp:nvSpPr>
        <dsp:cNvPr id="0" name=""/>
        <dsp:cNvSpPr/>
      </dsp:nvSpPr>
      <dsp:spPr>
        <a:xfrm>
          <a:off x="533399" y="3343923"/>
          <a:ext cx="1280160" cy="213359"/>
        </a:xfrm>
        <a:prstGeom prst="parallelogram">
          <a:avLst>
            <a:gd name="adj" fmla="val 140840"/>
          </a:avLst>
        </a:prstGeom>
        <a:solidFill>
          <a:schemeClr val="accent2">
            <a:alpha val="90000"/>
            <a:hueOff val="0"/>
            <a:satOff val="0"/>
            <a:lumOff val="0"/>
            <a:alphaOff val="-20741"/>
          </a:schemeClr>
        </a:solidFill>
        <a:ln w="12700" cap="flat" cmpd="sng" algn="ctr">
          <a:solidFill>
            <a:schemeClr val="accent2">
              <a:alpha val="90000"/>
              <a:hueOff val="0"/>
              <a:satOff val="0"/>
              <a:lumOff val="0"/>
              <a:alphaOff val="-2074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34275-8DEF-4AC6-B7F7-FD322AC90DDF}">
      <dsp:nvSpPr>
        <dsp:cNvPr id="0" name=""/>
        <dsp:cNvSpPr/>
      </dsp:nvSpPr>
      <dsp:spPr>
        <a:xfrm>
          <a:off x="1888235" y="3343923"/>
          <a:ext cx="1280160" cy="213359"/>
        </a:xfrm>
        <a:prstGeom prst="parallelogram">
          <a:avLst>
            <a:gd name="adj" fmla="val 140840"/>
          </a:avLst>
        </a:prstGeom>
        <a:solidFill>
          <a:schemeClr val="accent2">
            <a:alpha val="90000"/>
            <a:hueOff val="0"/>
            <a:satOff val="0"/>
            <a:lumOff val="0"/>
            <a:alphaOff val="-22222"/>
          </a:schemeClr>
        </a:solidFill>
        <a:ln w="12700" cap="flat" cmpd="sng" algn="ctr">
          <a:solidFill>
            <a:schemeClr val="accent2">
              <a:alpha val="90000"/>
              <a:hueOff val="0"/>
              <a:satOff val="0"/>
              <a:lumOff val="0"/>
              <a:alphaOff val="-22222"/>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7464C-60DB-4197-976A-21337EA6DE7F}">
      <dsp:nvSpPr>
        <dsp:cNvPr id="0" name=""/>
        <dsp:cNvSpPr/>
      </dsp:nvSpPr>
      <dsp:spPr>
        <a:xfrm>
          <a:off x="3243071" y="3343923"/>
          <a:ext cx="1280160" cy="213359"/>
        </a:xfrm>
        <a:prstGeom prst="parallelogram">
          <a:avLst>
            <a:gd name="adj" fmla="val 140840"/>
          </a:avLst>
        </a:prstGeom>
        <a:solidFill>
          <a:schemeClr val="accent2">
            <a:alpha val="90000"/>
            <a:hueOff val="0"/>
            <a:satOff val="0"/>
            <a:lumOff val="0"/>
            <a:alphaOff val="-23704"/>
          </a:schemeClr>
        </a:solidFill>
        <a:ln w="12700" cap="flat" cmpd="sng" algn="ctr">
          <a:solidFill>
            <a:schemeClr val="accent2">
              <a:alpha val="90000"/>
              <a:hueOff val="0"/>
              <a:satOff val="0"/>
              <a:lumOff val="0"/>
              <a:alphaOff val="-2370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769C6-4C41-450C-8A96-4F0122BB9AD2}">
      <dsp:nvSpPr>
        <dsp:cNvPr id="0" name=""/>
        <dsp:cNvSpPr/>
      </dsp:nvSpPr>
      <dsp:spPr>
        <a:xfrm>
          <a:off x="4597907" y="3343923"/>
          <a:ext cx="1280160" cy="213359"/>
        </a:xfrm>
        <a:prstGeom prst="parallelogram">
          <a:avLst>
            <a:gd name="adj" fmla="val 140840"/>
          </a:avLst>
        </a:prstGeom>
        <a:solidFill>
          <a:schemeClr val="accent2">
            <a:alpha val="90000"/>
            <a:hueOff val="0"/>
            <a:satOff val="0"/>
            <a:lumOff val="0"/>
            <a:alphaOff val="-25185"/>
          </a:schemeClr>
        </a:solidFill>
        <a:ln w="12700" cap="flat" cmpd="sng" algn="ctr">
          <a:solidFill>
            <a:schemeClr val="accent2">
              <a:alpha val="90000"/>
              <a:hueOff val="0"/>
              <a:satOff val="0"/>
              <a:lumOff val="0"/>
              <a:alphaOff val="-25185"/>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72A16-F628-4C92-B3A6-0CA998D041D6}">
      <dsp:nvSpPr>
        <dsp:cNvPr id="0" name=""/>
        <dsp:cNvSpPr/>
      </dsp:nvSpPr>
      <dsp:spPr>
        <a:xfrm>
          <a:off x="5952743" y="3343923"/>
          <a:ext cx="1280160" cy="213359"/>
        </a:xfrm>
        <a:prstGeom prst="parallelogram">
          <a:avLst>
            <a:gd name="adj" fmla="val 140840"/>
          </a:avLst>
        </a:prstGeom>
        <a:solidFill>
          <a:schemeClr val="accent2">
            <a:alpha val="90000"/>
            <a:hueOff val="0"/>
            <a:satOff val="0"/>
            <a:lumOff val="0"/>
            <a:alphaOff val="-26667"/>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66D70-7645-4AB5-A070-9460A789E941}">
      <dsp:nvSpPr>
        <dsp:cNvPr id="0" name=""/>
        <dsp:cNvSpPr/>
      </dsp:nvSpPr>
      <dsp:spPr>
        <a:xfrm>
          <a:off x="7307580" y="3343923"/>
          <a:ext cx="1280160" cy="213359"/>
        </a:xfrm>
        <a:prstGeom prst="parallelogram">
          <a:avLst>
            <a:gd name="adj" fmla="val 140840"/>
          </a:avLst>
        </a:prstGeom>
        <a:solidFill>
          <a:schemeClr val="accent2">
            <a:alpha val="90000"/>
            <a:hueOff val="0"/>
            <a:satOff val="0"/>
            <a:lumOff val="0"/>
            <a:alphaOff val="-28148"/>
          </a:schemeClr>
        </a:solidFill>
        <a:ln w="12700" cap="flat" cmpd="sng" algn="ctr">
          <a:solidFill>
            <a:schemeClr val="accent2">
              <a:alpha val="90000"/>
              <a:hueOff val="0"/>
              <a:satOff val="0"/>
              <a:lumOff val="0"/>
              <a:alphaOff val="-28148"/>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5A0FE-EF3E-46BD-B8A3-E33C427F926D}">
      <dsp:nvSpPr>
        <dsp:cNvPr id="0" name=""/>
        <dsp:cNvSpPr/>
      </dsp:nvSpPr>
      <dsp:spPr>
        <a:xfrm>
          <a:off x="8662416" y="3343923"/>
          <a:ext cx="1280160" cy="213359"/>
        </a:xfrm>
        <a:prstGeom prst="parallelogram">
          <a:avLst>
            <a:gd name="adj" fmla="val 140840"/>
          </a:avLst>
        </a:prstGeom>
        <a:solidFill>
          <a:schemeClr val="accent2">
            <a:alpha val="90000"/>
            <a:hueOff val="0"/>
            <a:satOff val="0"/>
            <a:lumOff val="0"/>
            <a:alphaOff val="-29630"/>
          </a:schemeClr>
        </a:solidFill>
        <a:ln w="12700" cap="flat" cmpd="sng" algn="ctr">
          <a:solidFill>
            <a:schemeClr val="accent2">
              <a:alpha val="90000"/>
              <a:hueOff val="0"/>
              <a:satOff val="0"/>
              <a:lumOff val="0"/>
              <a:alphaOff val="-2963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83D91-1E73-4DDF-964A-7CB21F603C34}">
      <dsp:nvSpPr>
        <dsp:cNvPr id="0" name=""/>
        <dsp:cNvSpPr/>
      </dsp:nvSpPr>
      <dsp:spPr>
        <a:xfrm>
          <a:off x="533399" y="3654188"/>
          <a:ext cx="9601200" cy="87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en-US" sz="2400" b="1" kern="1200" dirty="0" smtClean="0">
              <a:solidFill>
                <a:srgbClr val="FFFCDE"/>
              </a:solidFill>
              <a:latin typeface="+mn-ea"/>
              <a:ea typeface="+mn-ea"/>
            </a:rPr>
            <a:t>4.</a:t>
          </a:r>
          <a:r>
            <a:rPr lang="zh-CN" sz="2400" b="1" kern="1200" dirty="0" smtClean="0">
              <a:solidFill>
                <a:srgbClr val="FFFCDE"/>
              </a:solidFill>
              <a:latin typeface="+mn-ea"/>
              <a:ea typeface="+mn-ea"/>
            </a:rPr>
            <a:t>科研和专业人才短缺，管理人员综合素质有待提高。</a:t>
          </a:r>
          <a:endParaRPr lang="zh-CN" sz="2400" b="1" kern="1200" dirty="0">
            <a:solidFill>
              <a:srgbClr val="FFFCDE"/>
            </a:solidFill>
            <a:latin typeface="+mn-ea"/>
            <a:ea typeface="+mn-ea"/>
          </a:endParaRPr>
        </a:p>
      </dsp:txBody>
      <dsp:txXfrm>
        <a:off x="533399" y="3654188"/>
        <a:ext cx="9601200" cy="872836"/>
      </dsp:txXfrm>
    </dsp:sp>
    <dsp:sp modelId="{1F98A03F-DCB0-4D16-BC2A-E450FB3EB302}">
      <dsp:nvSpPr>
        <dsp:cNvPr id="0" name=""/>
        <dsp:cNvSpPr/>
      </dsp:nvSpPr>
      <dsp:spPr>
        <a:xfrm>
          <a:off x="533399" y="4527025"/>
          <a:ext cx="1280160" cy="213359"/>
        </a:xfrm>
        <a:prstGeom prst="parallelogram">
          <a:avLst>
            <a:gd name="adj" fmla="val 140840"/>
          </a:avLst>
        </a:prstGeom>
        <a:solidFill>
          <a:schemeClr val="accent2">
            <a:alpha val="90000"/>
            <a:hueOff val="0"/>
            <a:satOff val="0"/>
            <a:lumOff val="0"/>
            <a:alphaOff val="-31111"/>
          </a:schemeClr>
        </a:solidFill>
        <a:ln w="12700" cap="flat" cmpd="sng" algn="ctr">
          <a:solidFill>
            <a:schemeClr val="accent2">
              <a:alpha val="90000"/>
              <a:hueOff val="0"/>
              <a:satOff val="0"/>
              <a:lumOff val="0"/>
              <a:alphaOff val="-3111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D2650-1D0B-4292-A6F0-9F30D0EC98E8}">
      <dsp:nvSpPr>
        <dsp:cNvPr id="0" name=""/>
        <dsp:cNvSpPr/>
      </dsp:nvSpPr>
      <dsp:spPr>
        <a:xfrm>
          <a:off x="1888235" y="4527025"/>
          <a:ext cx="1280160" cy="213359"/>
        </a:xfrm>
        <a:prstGeom prst="parallelogram">
          <a:avLst>
            <a:gd name="adj" fmla="val 140840"/>
          </a:avLst>
        </a:prstGeom>
        <a:solidFill>
          <a:schemeClr val="accent2">
            <a:alpha val="90000"/>
            <a:hueOff val="0"/>
            <a:satOff val="0"/>
            <a:lumOff val="0"/>
            <a:alphaOff val="-32593"/>
          </a:schemeClr>
        </a:solidFill>
        <a:ln w="12700" cap="flat" cmpd="sng" algn="ctr">
          <a:solidFill>
            <a:schemeClr val="accent2">
              <a:alpha val="90000"/>
              <a:hueOff val="0"/>
              <a:satOff val="0"/>
              <a:lumOff val="0"/>
              <a:alphaOff val="-3259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C54EB-72DC-4684-B09A-E461F4A2E6C8}">
      <dsp:nvSpPr>
        <dsp:cNvPr id="0" name=""/>
        <dsp:cNvSpPr/>
      </dsp:nvSpPr>
      <dsp:spPr>
        <a:xfrm>
          <a:off x="3243071" y="4527025"/>
          <a:ext cx="1280160" cy="213359"/>
        </a:xfrm>
        <a:prstGeom prst="parallelogram">
          <a:avLst>
            <a:gd name="adj" fmla="val 140840"/>
          </a:avLst>
        </a:prstGeom>
        <a:solidFill>
          <a:schemeClr val="accent2">
            <a:alpha val="90000"/>
            <a:hueOff val="0"/>
            <a:satOff val="0"/>
            <a:lumOff val="0"/>
            <a:alphaOff val="-34074"/>
          </a:schemeClr>
        </a:solidFill>
        <a:ln w="12700" cap="flat" cmpd="sng" algn="ctr">
          <a:solidFill>
            <a:schemeClr val="accent2">
              <a:alpha val="90000"/>
              <a:hueOff val="0"/>
              <a:satOff val="0"/>
              <a:lumOff val="0"/>
              <a:alphaOff val="-3407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59B92-3C69-477E-A6A6-99106DEDDC32}">
      <dsp:nvSpPr>
        <dsp:cNvPr id="0" name=""/>
        <dsp:cNvSpPr/>
      </dsp:nvSpPr>
      <dsp:spPr>
        <a:xfrm>
          <a:off x="4597907" y="4527025"/>
          <a:ext cx="1280160" cy="213359"/>
        </a:xfrm>
        <a:prstGeom prst="parallelogram">
          <a:avLst>
            <a:gd name="adj" fmla="val 140840"/>
          </a:avLst>
        </a:prstGeom>
        <a:solidFill>
          <a:schemeClr val="accent2">
            <a:alpha val="90000"/>
            <a:hueOff val="0"/>
            <a:satOff val="0"/>
            <a:lumOff val="0"/>
            <a:alphaOff val="-35556"/>
          </a:schemeClr>
        </a:solidFill>
        <a:ln w="12700" cap="flat" cmpd="sng" algn="ctr">
          <a:solidFill>
            <a:schemeClr val="accent2">
              <a:alpha val="90000"/>
              <a:hueOff val="0"/>
              <a:satOff val="0"/>
              <a:lumOff val="0"/>
              <a:alphaOff val="-3555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95994-1848-40F2-9292-AC603656886E}">
      <dsp:nvSpPr>
        <dsp:cNvPr id="0" name=""/>
        <dsp:cNvSpPr/>
      </dsp:nvSpPr>
      <dsp:spPr>
        <a:xfrm>
          <a:off x="5952743" y="4527025"/>
          <a:ext cx="1280160" cy="213359"/>
        </a:xfrm>
        <a:prstGeom prst="parallelogram">
          <a:avLst>
            <a:gd name="adj" fmla="val 140840"/>
          </a:avLst>
        </a:prstGeom>
        <a:solidFill>
          <a:schemeClr val="accent2">
            <a:alpha val="90000"/>
            <a:hueOff val="0"/>
            <a:satOff val="0"/>
            <a:lumOff val="0"/>
            <a:alphaOff val="-37037"/>
          </a:schemeClr>
        </a:solidFill>
        <a:ln w="12700" cap="flat" cmpd="sng" algn="ctr">
          <a:solidFill>
            <a:schemeClr val="accent2">
              <a:alpha val="90000"/>
              <a:hueOff val="0"/>
              <a:satOff val="0"/>
              <a:lumOff val="0"/>
              <a:alphaOff val="-3703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C2156-25F1-49AE-BC50-FC93E3DCF24F}">
      <dsp:nvSpPr>
        <dsp:cNvPr id="0" name=""/>
        <dsp:cNvSpPr/>
      </dsp:nvSpPr>
      <dsp:spPr>
        <a:xfrm>
          <a:off x="7307580" y="4527025"/>
          <a:ext cx="1280160" cy="213359"/>
        </a:xfrm>
        <a:prstGeom prst="parallelogram">
          <a:avLst>
            <a:gd name="adj" fmla="val 140840"/>
          </a:avLst>
        </a:prstGeom>
        <a:solidFill>
          <a:schemeClr val="accent2">
            <a:alpha val="90000"/>
            <a:hueOff val="0"/>
            <a:satOff val="0"/>
            <a:lumOff val="0"/>
            <a:alphaOff val="-38519"/>
          </a:schemeClr>
        </a:solidFill>
        <a:ln w="12700" cap="flat" cmpd="sng" algn="ctr">
          <a:solidFill>
            <a:schemeClr val="accent2">
              <a:alpha val="90000"/>
              <a:hueOff val="0"/>
              <a:satOff val="0"/>
              <a:lumOff val="0"/>
              <a:alphaOff val="-3851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30A07-EDBF-4A50-BE98-4B998A51BBD6}">
      <dsp:nvSpPr>
        <dsp:cNvPr id="0" name=""/>
        <dsp:cNvSpPr/>
      </dsp:nvSpPr>
      <dsp:spPr>
        <a:xfrm>
          <a:off x="8662416" y="4527025"/>
          <a:ext cx="1280160" cy="213359"/>
        </a:xfrm>
        <a:prstGeom prst="parallelogram">
          <a:avLst>
            <a:gd name="adj" fmla="val 14084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321E9-EB05-4792-968B-092806F7BA84}">
      <dsp:nvSpPr>
        <dsp:cNvPr id="0" name=""/>
        <dsp:cNvSpPr/>
      </dsp:nvSpPr>
      <dsp:spPr>
        <a:xfrm>
          <a:off x="0" y="0"/>
          <a:ext cx="3384331" cy="2297691"/>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6B0A0-7BB4-4CC7-940E-7175CD2A0E5E}">
      <dsp:nvSpPr>
        <dsp:cNvPr id="0" name=""/>
        <dsp:cNvSpPr/>
      </dsp:nvSpPr>
      <dsp:spPr>
        <a:xfrm>
          <a:off x="101529" y="306358"/>
          <a:ext cx="3181271" cy="168497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4472C8-473E-467E-9D61-5AE797C3F320}">
      <dsp:nvSpPr>
        <dsp:cNvPr id="0" name=""/>
        <dsp:cNvSpPr/>
      </dsp:nvSpPr>
      <dsp:spPr>
        <a:xfrm rot="10800000">
          <a:off x="101529" y="2297691"/>
          <a:ext cx="3181271" cy="280828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zh-CN" sz="1400" b="1" kern="1200" dirty="0" smtClean="0">
              <a:latin typeface="+mn-ea"/>
              <a:ea typeface="+mn-ea"/>
            </a:rPr>
            <a:t>宏观经济形势：</a:t>
          </a:r>
          <a:r>
            <a:rPr lang="zh-CN" sz="1400" kern="1200" dirty="0" smtClean="0">
              <a:latin typeface="+mn-ea"/>
              <a:ea typeface="+mn-ea"/>
            </a:rPr>
            <a:t>百年未遇之大变局持续演化，新冠疫情继续冲击全球产业链、供应链，国际贸易摩擦、单边主义挑战加剧，外部形势更趋严峻复杂；同时，受疫情影响，我国经济发展面临需求收缩、供给冲击、预期转弱三重压力，影响经济发展的不稳定因素持续增多，预计我国经济今年增速将低于去年，通货膨胀还将持续一段时间。总体来看，</a:t>
          </a:r>
          <a:r>
            <a:rPr lang="en-US" sz="1400" kern="1200" dirty="0" smtClean="0">
              <a:latin typeface="+mn-ea"/>
              <a:ea typeface="+mn-ea"/>
            </a:rPr>
            <a:t>2022</a:t>
          </a:r>
          <a:r>
            <a:rPr lang="zh-CN" sz="1400" kern="1200" dirty="0" smtClean="0">
              <a:latin typeface="+mn-ea"/>
              <a:ea typeface="+mn-ea"/>
            </a:rPr>
            <a:t>年经济最大不确定因素还是国际经济形势动荡不定和新冠疫情的影响。</a:t>
          </a:r>
          <a:endParaRPr lang="zh-CN" sz="1400" kern="1200" dirty="0">
            <a:latin typeface="+mn-ea"/>
            <a:ea typeface="+mn-ea"/>
          </a:endParaRPr>
        </a:p>
      </dsp:txBody>
      <dsp:txXfrm rot="10800000">
        <a:off x="187894" y="2297691"/>
        <a:ext cx="3008541" cy="2721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B616A-7F0C-43DC-97F6-7B220A7CC522}">
      <dsp:nvSpPr>
        <dsp:cNvPr id="0" name=""/>
        <dsp:cNvSpPr/>
      </dsp:nvSpPr>
      <dsp:spPr>
        <a:xfrm>
          <a:off x="0" y="0"/>
          <a:ext cx="3384331" cy="219337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F3E01-154C-4FF7-846C-8A3EE1212924}">
      <dsp:nvSpPr>
        <dsp:cNvPr id="0" name=""/>
        <dsp:cNvSpPr/>
      </dsp:nvSpPr>
      <dsp:spPr>
        <a:xfrm>
          <a:off x="101529" y="292450"/>
          <a:ext cx="3181271" cy="16084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1716B5-64E9-4E82-9CEE-4DCD3F1B5A03}">
      <dsp:nvSpPr>
        <dsp:cNvPr id="0" name=""/>
        <dsp:cNvSpPr/>
      </dsp:nvSpPr>
      <dsp:spPr>
        <a:xfrm rot="10800000">
          <a:off x="101529" y="2193377"/>
          <a:ext cx="3181271" cy="2680795"/>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zh-CN" sz="1600" b="1" kern="1200" dirty="0" smtClean="0"/>
            <a:t>行业发展形势：</a:t>
          </a:r>
          <a:r>
            <a:rPr lang="zh-CN" sz="1600" kern="1200" dirty="0" smtClean="0"/>
            <a:t>去年以来，受益于中国经济率先复苏，下游需求回暖，加上人为“炒作”，煤炭、天然气等部分大宗商品价格达到了历史最高价，带动化工、化肥产品价格普遍上涨，整个行业的经济效益好于预期。但是今年我们将面临着这一轮高景气度后的下行压力，面临着</a:t>
          </a:r>
          <a:r>
            <a:rPr lang="en-US" sz="1600" kern="1200" dirty="0" smtClean="0"/>
            <a:t>“</a:t>
          </a:r>
          <a:r>
            <a:rPr lang="zh-CN" sz="1600" kern="1200" dirty="0" smtClean="0"/>
            <a:t>双碳经济</a:t>
          </a:r>
          <a:r>
            <a:rPr lang="en-US" sz="1600" kern="1200" dirty="0" smtClean="0"/>
            <a:t>”</a:t>
          </a:r>
          <a:r>
            <a:rPr lang="zh-CN" sz="1600" kern="1200" dirty="0" smtClean="0"/>
            <a:t>和</a:t>
          </a:r>
          <a:r>
            <a:rPr lang="en-US" sz="1600" kern="1200" dirty="0" smtClean="0"/>
            <a:t>“</a:t>
          </a:r>
          <a:r>
            <a:rPr lang="zh-CN" sz="1600" kern="1200" dirty="0" smtClean="0"/>
            <a:t>疫情常态化</a:t>
          </a:r>
          <a:r>
            <a:rPr lang="en-US" sz="1600" kern="1200" dirty="0" smtClean="0"/>
            <a:t>”</a:t>
          </a:r>
          <a:r>
            <a:rPr lang="zh-CN" sz="1600" kern="1200" dirty="0" smtClean="0"/>
            <a:t>下的绿色发展考验。</a:t>
          </a:r>
          <a:endParaRPr lang="zh-CN" sz="1600" kern="1200" dirty="0"/>
        </a:p>
      </dsp:txBody>
      <dsp:txXfrm rot="10800000">
        <a:off x="183973" y="2193377"/>
        <a:ext cx="3016383" cy="25983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7C07D-3905-43D1-BBB6-813CC4C00D1D}">
      <dsp:nvSpPr>
        <dsp:cNvPr id="0" name=""/>
        <dsp:cNvSpPr/>
      </dsp:nvSpPr>
      <dsp:spPr>
        <a:xfrm>
          <a:off x="0" y="0"/>
          <a:ext cx="3384332" cy="2231214"/>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B14FDF-34AD-4A52-8BA4-EA05C50E0F3C}">
      <dsp:nvSpPr>
        <dsp:cNvPr id="0" name=""/>
        <dsp:cNvSpPr/>
      </dsp:nvSpPr>
      <dsp:spPr>
        <a:xfrm>
          <a:off x="101529" y="297495"/>
          <a:ext cx="3181272" cy="163622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8AAC9F-800E-440C-AE28-F656077A46B3}">
      <dsp:nvSpPr>
        <dsp:cNvPr id="0" name=""/>
        <dsp:cNvSpPr/>
      </dsp:nvSpPr>
      <dsp:spPr>
        <a:xfrm rot="10800000">
          <a:off x="101529" y="2231214"/>
          <a:ext cx="3181272" cy="2727040"/>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zh-CN" altLang="en-US" sz="1600" b="1" kern="1200" dirty="0" smtClean="0"/>
            <a:t>公司发展形势：</a:t>
          </a:r>
          <a:r>
            <a:rPr lang="zh-CN" altLang="en-US" sz="1600" kern="1200" dirty="0" smtClean="0"/>
            <a:t>在各生产装置稳定运行的情况下，公司将继续建项目、谋发展，今年没有新的效益增长点，所以石宝山新材料分公司运行效率将直接决定公司今年的总体效益。随着国内乙二醇和己内酰胺新增产能的释放，新材料市场竞争将更为激烈，进一步挤压利润空间。预计公司今年利润总额较去年将有一定幅度下降。</a:t>
          </a:r>
          <a:endParaRPr lang="zh-CN" altLang="en-US" sz="1600" kern="1200" dirty="0"/>
        </a:p>
      </dsp:txBody>
      <dsp:txXfrm rot="10800000">
        <a:off x="185395" y="2231214"/>
        <a:ext cx="3013540" cy="2643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0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0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BDC4E-1B54-43DF-9A7E-44BC9E964031}" type="datetimeFigureOut">
              <a:rPr lang="zh-CN" altLang="en-US" smtClean="0"/>
              <a:t>2022-02-02</a:t>
            </a:fld>
            <a:endParaRPr lang="zh-CN" altLang="en-US"/>
          </a:p>
        </p:txBody>
      </p:sp>
      <p:sp>
        <p:nvSpPr>
          <p:cNvPr id="104890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0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90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0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B0239-3C33-4AF2-AF4B-1A97E4FF4D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1048583" name="日期占位符 3"/>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873" name="标题 1"/>
          <p:cNvSpPr>
            <a:spLocks noGrp="1"/>
          </p:cNvSpPr>
          <p:nvPr>
            <p:ph type="title"/>
          </p:nvPr>
        </p:nvSpPr>
        <p:spPr/>
        <p:txBody>
          <a:bodyPr/>
          <a:lstStyle/>
          <a:p>
            <a:r>
              <a:rPr lang="zh-CN" altLang="en-US" smtClean="0"/>
              <a:t>单击此处编辑母版标题样式</a:t>
            </a:r>
            <a:endParaRPr lang="zh-CN" altLang="en-US"/>
          </a:p>
        </p:txBody>
      </p:sp>
      <p:sp>
        <p:nvSpPr>
          <p:cNvPr id="1048874"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875" name="日期占位符 3"/>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876" name="页脚占位符 4"/>
          <p:cNvSpPr>
            <a:spLocks noGrp="1"/>
          </p:cNvSpPr>
          <p:nvPr>
            <p:ph type="ftr" sz="quarter" idx="11"/>
          </p:nvPr>
        </p:nvSpPr>
        <p:spPr/>
        <p:txBody>
          <a:bodyPr/>
          <a:lstStyle/>
          <a:p>
            <a:endParaRPr lang="zh-CN" altLang="en-US"/>
          </a:p>
        </p:txBody>
      </p:sp>
      <p:sp>
        <p:nvSpPr>
          <p:cNvPr id="1048877" name="灯片编号占位符 5"/>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86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104886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864" name="日期占位符 3"/>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865" name="页脚占位符 4"/>
          <p:cNvSpPr>
            <a:spLocks noGrp="1"/>
          </p:cNvSpPr>
          <p:nvPr>
            <p:ph type="ftr" sz="quarter" idx="11"/>
          </p:nvPr>
        </p:nvSpPr>
        <p:spPr/>
        <p:txBody>
          <a:bodyPr/>
          <a:lstStyle/>
          <a:p>
            <a:endParaRPr lang="zh-CN" altLang="en-US"/>
          </a:p>
        </p:txBody>
      </p:sp>
      <p:sp>
        <p:nvSpPr>
          <p:cNvPr id="1048866" name="灯片编号占位符 5"/>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9" name="标题 1"/>
          <p:cNvSpPr>
            <a:spLocks noGrp="1"/>
          </p:cNvSpPr>
          <p:nvPr>
            <p:ph type="title"/>
          </p:nvPr>
        </p:nvSpPr>
        <p:spPr/>
        <p:txBody>
          <a:bodyPr/>
          <a:lstStyle/>
          <a:p>
            <a:r>
              <a:rPr lang="zh-CN" altLang="en-US" smtClean="0"/>
              <a:t>单击此处编辑母版标题样式</a:t>
            </a:r>
            <a:endParaRPr lang="zh-CN" altLang="en-US"/>
          </a:p>
        </p:txBody>
      </p:sp>
      <p:sp>
        <p:nvSpPr>
          <p:cNvPr id="1048590"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91" name="日期占位符 3"/>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592" name="页脚占位符 4"/>
          <p:cNvSpPr>
            <a:spLocks noGrp="1"/>
          </p:cNvSpPr>
          <p:nvPr>
            <p:ph type="ftr" sz="quarter" idx="11"/>
          </p:nvPr>
        </p:nvSpPr>
        <p:spPr/>
        <p:txBody>
          <a:bodyPr/>
          <a:lstStyle/>
          <a:p>
            <a:endParaRPr lang="zh-CN" altLang="en-US"/>
          </a:p>
        </p:txBody>
      </p:sp>
      <p:sp>
        <p:nvSpPr>
          <p:cNvPr id="1048593" name="灯片编号占位符 5"/>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878"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8879"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1048880" name="日期占位符 3"/>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881" name="页脚占位符 4"/>
          <p:cNvSpPr>
            <a:spLocks noGrp="1"/>
          </p:cNvSpPr>
          <p:nvPr>
            <p:ph type="ftr" sz="quarter" idx="11"/>
          </p:nvPr>
        </p:nvSpPr>
        <p:spPr/>
        <p:txBody>
          <a:bodyPr/>
          <a:lstStyle/>
          <a:p>
            <a:endParaRPr lang="zh-CN" altLang="en-US"/>
          </a:p>
        </p:txBody>
      </p:sp>
      <p:sp>
        <p:nvSpPr>
          <p:cNvPr id="1048882" name="灯片编号占位符 5"/>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83" name="标题 1"/>
          <p:cNvSpPr>
            <a:spLocks noGrp="1"/>
          </p:cNvSpPr>
          <p:nvPr>
            <p:ph type="title"/>
          </p:nvPr>
        </p:nvSpPr>
        <p:spPr/>
        <p:txBody>
          <a:bodyPr/>
          <a:lstStyle/>
          <a:p>
            <a:r>
              <a:rPr lang="zh-CN" altLang="en-US" smtClean="0"/>
              <a:t>单击此处编辑母版标题样式</a:t>
            </a:r>
            <a:endParaRPr lang="zh-CN" altLang="en-US"/>
          </a:p>
        </p:txBody>
      </p:sp>
      <p:sp>
        <p:nvSpPr>
          <p:cNvPr id="1048884"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885"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886" name="日期占位符 4"/>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887" name="页脚占位符 5"/>
          <p:cNvSpPr>
            <a:spLocks noGrp="1"/>
          </p:cNvSpPr>
          <p:nvPr>
            <p:ph type="ftr" sz="quarter" idx="11"/>
          </p:nvPr>
        </p:nvSpPr>
        <p:spPr/>
        <p:txBody>
          <a:bodyPr/>
          <a:lstStyle/>
          <a:p>
            <a:endParaRPr lang="zh-CN" altLang="en-US"/>
          </a:p>
        </p:txBody>
      </p:sp>
      <p:sp>
        <p:nvSpPr>
          <p:cNvPr id="1048888" name="灯片编号占位符 6"/>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89"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1048890"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8891"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892"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48893"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894" name="日期占位符 6"/>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895" name="页脚占位符 7"/>
          <p:cNvSpPr>
            <a:spLocks noGrp="1"/>
          </p:cNvSpPr>
          <p:nvPr>
            <p:ph type="ftr" sz="quarter" idx="11"/>
          </p:nvPr>
        </p:nvSpPr>
        <p:spPr/>
        <p:txBody>
          <a:bodyPr/>
          <a:lstStyle/>
          <a:p>
            <a:endParaRPr lang="zh-CN" altLang="en-US"/>
          </a:p>
        </p:txBody>
      </p:sp>
      <p:sp>
        <p:nvSpPr>
          <p:cNvPr id="1048896" name="灯片编号占位符 8"/>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58" name="标题 1"/>
          <p:cNvSpPr>
            <a:spLocks noGrp="1"/>
          </p:cNvSpPr>
          <p:nvPr>
            <p:ph type="title"/>
          </p:nvPr>
        </p:nvSpPr>
        <p:spPr/>
        <p:txBody>
          <a:bodyPr/>
          <a:lstStyle/>
          <a:p>
            <a:r>
              <a:rPr lang="zh-CN" altLang="en-US" smtClean="0"/>
              <a:t>单击此处编辑母版标题样式</a:t>
            </a:r>
            <a:endParaRPr lang="zh-CN" altLang="en-US"/>
          </a:p>
        </p:txBody>
      </p:sp>
      <p:sp>
        <p:nvSpPr>
          <p:cNvPr id="1048859" name="日期占位符 2"/>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860" name="页脚占位符 3"/>
          <p:cNvSpPr>
            <a:spLocks noGrp="1"/>
          </p:cNvSpPr>
          <p:nvPr>
            <p:ph type="ftr" sz="quarter" idx="11"/>
          </p:nvPr>
        </p:nvSpPr>
        <p:spPr/>
        <p:txBody>
          <a:bodyPr/>
          <a:lstStyle/>
          <a:p>
            <a:endParaRPr lang="zh-CN" altLang="en-US"/>
          </a:p>
        </p:txBody>
      </p:sp>
      <p:sp>
        <p:nvSpPr>
          <p:cNvPr id="1048861" name="灯片编号占位符 4"/>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12" name="日期占位符 1"/>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613" name="页脚占位符 2"/>
          <p:cNvSpPr>
            <a:spLocks noGrp="1"/>
          </p:cNvSpPr>
          <p:nvPr>
            <p:ph type="ftr" sz="quarter" idx="11"/>
          </p:nvPr>
        </p:nvSpPr>
        <p:spPr/>
        <p:txBody>
          <a:bodyPr/>
          <a:lstStyle/>
          <a:p>
            <a:endParaRPr lang="zh-CN" altLang="en-US"/>
          </a:p>
        </p:txBody>
      </p:sp>
      <p:sp>
        <p:nvSpPr>
          <p:cNvPr id="1048614" name="灯片编号占位符 3"/>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897"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898"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89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1048900" name="日期占位符 4"/>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901" name="页脚占位符 5"/>
          <p:cNvSpPr>
            <a:spLocks noGrp="1"/>
          </p:cNvSpPr>
          <p:nvPr>
            <p:ph type="ftr" sz="quarter" idx="11"/>
          </p:nvPr>
        </p:nvSpPr>
        <p:spPr/>
        <p:txBody>
          <a:bodyPr/>
          <a:lstStyle/>
          <a:p>
            <a:endParaRPr lang="zh-CN" altLang="en-US"/>
          </a:p>
        </p:txBody>
      </p:sp>
      <p:sp>
        <p:nvSpPr>
          <p:cNvPr id="1048902" name="灯片编号占位符 6"/>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867"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868"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86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1048870" name="日期占位符 4"/>
          <p:cNvSpPr>
            <a:spLocks noGrp="1"/>
          </p:cNvSpPr>
          <p:nvPr>
            <p:ph type="dt" sz="half" idx="10"/>
          </p:nvPr>
        </p:nvSpPr>
        <p:spPr/>
        <p:txBody>
          <a:bodyPr/>
          <a:lstStyle/>
          <a:p>
            <a:fld id="{4D82D3CB-B37C-4B8F-9277-3B28FA5AEEE6}" type="datetimeFigureOut">
              <a:rPr lang="zh-CN" altLang="en-US" smtClean="0"/>
              <a:t>2022-02-02</a:t>
            </a:fld>
            <a:endParaRPr lang="zh-CN" altLang="en-US"/>
          </a:p>
        </p:txBody>
      </p:sp>
      <p:sp>
        <p:nvSpPr>
          <p:cNvPr id="1048871" name="页脚占位符 5"/>
          <p:cNvSpPr>
            <a:spLocks noGrp="1"/>
          </p:cNvSpPr>
          <p:nvPr>
            <p:ph type="ftr" sz="quarter" idx="11"/>
          </p:nvPr>
        </p:nvSpPr>
        <p:spPr/>
        <p:txBody>
          <a:bodyPr/>
          <a:lstStyle/>
          <a:p>
            <a:endParaRPr lang="zh-CN" altLang="en-US"/>
          </a:p>
        </p:txBody>
      </p:sp>
      <p:sp>
        <p:nvSpPr>
          <p:cNvPr id="1048872" name="灯片编号占位符 6"/>
          <p:cNvSpPr>
            <a:spLocks noGrp="1"/>
          </p:cNvSpPr>
          <p:nvPr>
            <p:ph type="sldNum" sz="quarter" idx="12"/>
          </p:nvPr>
        </p:nvSpPr>
        <p:spPr/>
        <p:txBody>
          <a:bodyPr/>
          <a:lstStyle/>
          <a:p>
            <a:fld id="{2FA4DA50-3E03-4998-B074-7DF34EF765D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2D3CB-B37C-4B8F-9277-3B28FA5AEEE6}" type="datetimeFigureOut">
              <a:rPr lang="zh-CN" altLang="en-US" smtClean="0"/>
              <a:t>2022-02-02</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4DA50-3E03-4998-B074-7DF34EF765D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97152" name="图片 5"/>
          <p:cNvPicPr>
            <a:picLocks noChangeAspect="1"/>
          </p:cNvPicPr>
          <p:nvPr/>
        </p:nvPicPr>
        <p:blipFill>
          <a:blip r:embed="rId3" cstate="screen"/>
          <a:stretch>
            <a:fillRect/>
          </a:stretch>
        </p:blipFill>
        <p:spPr>
          <a:xfrm>
            <a:off x="9049070" y="-44431"/>
            <a:ext cx="3009580" cy="2984500"/>
          </a:xfrm>
          <a:prstGeom prst="rect">
            <a:avLst/>
          </a:prstGeom>
        </p:spPr>
      </p:pic>
      <p:pic>
        <p:nvPicPr>
          <p:cNvPr id="2097153" name="图片 7"/>
          <p:cNvPicPr>
            <a:picLocks noChangeAspect="1"/>
          </p:cNvPicPr>
          <p:nvPr/>
        </p:nvPicPr>
        <p:blipFill>
          <a:blip r:embed="rId4" cstate="screen"/>
          <a:stretch>
            <a:fillRect/>
          </a:stretch>
        </p:blipFill>
        <p:spPr>
          <a:xfrm>
            <a:off x="6883400" y="768795"/>
            <a:ext cx="1574801" cy="1561678"/>
          </a:xfrm>
          <a:prstGeom prst="rect">
            <a:avLst/>
          </a:prstGeom>
        </p:spPr>
      </p:pic>
      <p:pic>
        <p:nvPicPr>
          <p:cNvPr id="2097154" name="图片 6"/>
          <p:cNvPicPr>
            <a:picLocks noChangeAspect="1"/>
          </p:cNvPicPr>
          <p:nvPr/>
        </p:nvPicPr>
        <p:blipFill>
          <a:blip r:embed="rId5" cstate="screen"/>
          <a:stretch>
            <a:fillRect/>
          </a:stretch>
        </p:blipFill>
        <p:spPr>
          <a:xfrm>
            <a:off x="355600" y="308198"/>
            <a:ext cx="2400301" cy="2380299"/>
          </a:xfrm>
          <a:prstGeom prst="rect">
            <a:avLst/>
          </a:prstGeom>
        </p:spPr>
      </p:pic>
      <p:sp>
        <p:nvSpPr>
          <p:cNvPr id="1048586" name="文本框 3"/>
          <p:cNvSpPr txBox="1"/>
          <p:nvPr/>
        </p:nvSpPr>
        <p:spPr>
          <a:xfrm>
            <a:off x="1333500" y="1078021"/>
            <a:ext cx="9525000" cy="2364740"/>
          </a:xfrm>
          <a:prstGeom prst="rect">
            <a:avLst/>
          </a:prstGeom>
          <a:noFill/>
        </p:spPr>
        <p:txBody>
          <a:bodyPr wrap="square" rtlCol="0">
            <a:spAutoFit/>
          </a:bodyPr>
          <a:lstStyle/>
          <a:p>
            <a:pPr algn="ctr"/>
            <a:r>
              <a:rPr lang="zh-CN" altLang="en-US" sz="96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新</a:t>
            </a:r>
            <a:r>
              <a:rPr lang="zh-CN" altLang="en-US" sz="115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征程</a:t>
            </a:r>
            <a:r>
              <a:rPr lang="zh-CN" altLang="en-US" sz="110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 </a:t>
            </a:r>
            <a:r>
              <a:rPr lang="zh-CN" altLang="en-US" sz="96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新</a:t>
            </a:r>
            <a:r>
              <a:rPr lang="zh-CN" altLang="en-US" sz="115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跨越</a:t>
            </a:r>
            <a:r>
              <a:rPr lang="zh-CN" altLang="en-US" sz="110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  </a:t>
            </a:r>
            <a:endParaRPr lang="zh-CN" altLang="en-US" sz="11000" dirty="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endParaRPr>
          </a:p>
        </p:txBody>
      </p:sp>
      <p:pic>
        <p:nvPicPr>
          <p:cNvPr id="2097155" name="图片 8"/>
          <p:cNvPicPr>
            <a:picLocks noChangeAspect="1"/>
          </p:cNvPicPr>
          <p:nvPr/>
        </p:nvPicPr>
        <p:blipFill rotWithShape="1">
          <a:blip r:embed="rId6" cstate="screen"/>
          <a:srcRect/>
          <a:stretch>
            <a:fillRect/>
          </a:stretch>
        </p:blipFill>
        <p:spPr>
          <a:xfrm>
            <a:off x="3932871" y="4349742"/>
            <a:ext cx="4172904" cy="1165823"/>
          </a:xfrm>
          <a:prstGeom prst="rect">
            <a:avLst/>
          </a:prstGeom>
        </p:spPr>
      </p:pic>
      <p:sp>
        <p:nvSpPr>
          <p:cNvPr id="1048587" name="文本框 9"/>
          <p:cNvSpPr txBox="1"/>
          <p:nvPr/>
        </p:nvSpPr>
        <p:spPr>
          <a:xfrm>
            <a:off x="1460938" y="2974184"/>
            <a:ext cx="8839199" cy="707886"/>
          </a:xfrm>
          <a:prstGeom prst="rect">
            <a:avLst/>
          </a:prstGeom>
          <a:noFill/>
          <a:effectLst>
            <a:outerShdw dist="25400" dir="5400000" algn="t" rotWithShape="0">
              <a:srgbClr val="950101"/>
            </a:outerShdw>
          </a:effectLst>
        </p:spPr>
        <p:txBody>
          <a:bodyPr wrap="square" rtlCol="0">
            <a:spAutoFit/>
          </a:bodyPr>
          <a:lstStyle/>
          <a:p>
            <a:pPr algn="ctr"/>
            <a:r>
              <a:rPr lang="en-US" altLang="zh-CN" sz="4000" dirty="0" smtClean="0">
                <a:solidFill>
                  <a:srgbClr val="FFFCDE"/>
                </a:solidFill>
                <a:latin typeface="汉仪柏青体简" panose="02010604000101010101" pitchFamily="2" charset="-122"/>
                <a:ea typeface="汉仪柏青体简" panose="02010604000101010101" pitchFamily="2" charset="-122"/>
                <a:cs typeface="阿里巴巴普惠体 M" panose="00020600040101010101" pitchFamily="18" charset="-122"/>
              </a:rPr>
              <a:t>2021</a:t>
            </a:r>
            <a:r>
              <a:rPr lang="zh-CN" altLang="en-US" sz="4000" dirty="0" smtClean="0">
                <a:solidFill>
                  <a:srgbClr val="FFFCDE"/>
                </a:solidFill>
                <a:latin typeface="汉仪柏青体简" panose="02010604000101010101" pitchFamily="2" charset="-122"/>
                <a:ea typeface="汉仪柏青体简" panose="02010604000101010101" pitchFamily="2" charset="-122"/>
                <a:cs typeface="阿里巴巴普惠体 M" panose="00020600040101010101" pitchFamily="18" charset="-122"/>
              </a:rPr>
              <a:t>第十届职工代表大会第二次会议</a:t>
            </a:r>
            <a:endParaRPr lang="zh-CN" altLang="en-US" sz="4000" dirty="0">
              <a:solidFill>
                <a:srgbClr val="FFFCDE"/>
              </a:solidFill>
              <a:latin typeface="汉仪柏青体简" panose="02010604000101010101" pitchFamily="2" charset="-122"/>
              <a:ea typeface="汉仪柏青体简" panose="02010604000101010101" pitchFamily="2" charset="-122"/>
              <a:cs typeface="阿里巴巴普惠体 M" panose="00020600040101010101" pitchFamily="18"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15" name="文本框 1"/>
          <p:cNvSpPr txBox="1"/>
          <p:nvPr/>
        </p:nvSpPr>
        <p:spPr>
          <a:xfrm>
            <a:off x="3131118" y="1706947"/>
            <a:ext cx="5929764" cy="1200329"/>
          </a:xfrm>
          <a:prstGeom prst="rect">
            <a:avLst/>
          </a:prstGeom>
          <a:noFill/>
        </p:spPr>
        <p:txBody>
          <a:bodyPr wrap="square" rtlCol="0">
            <a:spAutoFit/>
          </a:bodyPr>
          <a:lstStyle/>
          <a:p>
            <a:pPr algn="ctr"/>
            <a:r>
              <a:rPr lang="zh-CN" altLang="en-US" sz="72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第二部</a:t>
            </a:r>
            <a:r>
              <a:rPr lang="zh-CN" altLang="en-US" sz="72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大梁体-简+繁-精全完美版" panose="03000502000000000000" pitchFamily="66" charset="-122"/>
                <a:ea typeface="大梁体-简+繁-精全完美版" panose="03000502000000000000" pitchFamily="66" charset="-122"/>
              </a:rPr>
              <a:t>分</a:t>
            </a:r>
            <a:endParaRPr lang="zh-CN" altLang="en-US" sz="7200" dirty="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大梁体-简+繁-精全完美版" panose="03000502000000000000" pitchFamily="66" charset="-122"/>
              <a:ea typeface="大梁体-简+繁-精全完美版" panose="03000502000000000000" pitchFamily="66" charset="-122"/>
            </a:endParaRPr>
          </a:p>
        </p:txBody>
      </p:sp>
      <p:sp>
        <p:nvSpPr>
          <p:cNvPr id="1048616" name="矩形 2"/>
          <p:cNvSpPr/>
          <p:nvPr/>
        </p:nvSpPr>
        <p:spPr>
          <a:xfrm>
            <a:off x="463689" y="3065706"/>
            <a:ext cx="11264622" cy="1200329"/>
          </a:xfrm>
          <a:prstGeom prst="rect">
            <a:avLst/>
          </a:prstGeom>
        </p:spPr>
        <p:txBody>
          <a:bodyPr wrap="none">
            <a:spAutoFit/>
          </a:bodyPr>
          <a:lstStyle/>
          <a:p>
            <a:r>
              <a:rPr lang="zh-CN" altLang="en-US" sz="7200" dirty="0" smtClean="0">
                <a:solidFill>
                  <a:srgbClr val="FFFCDE"/>
                </a:solidFill>
                <a:effectLst>
                  <a:outerShdw dist="50800" dir="5400000" algn="t" rotWithShape="0">
                    <a:srgbClr val="950101">
                      <a:alpha val="70000"/>
                    </a:srgbClr>
                  </a:outerShdw>
                </a:effectLst>
                <a:latin typeface="汉仪柏青体简" panose="02010604000101010101" pitchFamily="2" charset="-122"/>
                <a:ea typeface="汉仪柏青体简" panose="02010604000101010101" pitchFamily="2" charset="-122"/>
                <a:cs typeface="阿里巴巴普惠体 M" panose="00020600040101010101" pitchFamily="18" charset="-122"/>
              </a:rPr>
              <a:t>公司面临的形势和今年任务</a:t>
            </a:r>
            <a:endParaRPr lang="en-US" altLang="zh-CN" sz="7200" dirty="0" smtClean="0">
              <a:solidFill>
                <a:srgbClr val="FFFCDE"/>
              </a:solidFill>
              <a:effectLst>
                <a:outerShdw dist="50800" dir="5400000" algn="t" rotWithShape="0">
                  <a:srgbClr val="950101">
                    <a:alpha val="70000"/>
                  </a:srgbClr>
                </a:outerShdw>
              </a:effectLst>
              <a:latin typeface="汉仪柏青体简" panose="02010604000101010101" pitchFamily="2" charset="-122"/>
              <a:ea typeface="汉仪柏青体简" panose="02010604000101010101" pitchFamily="2" charset="-122"/>
              <a:cs typeface="阿里巴巴普惠体 M" panose="00020600040101010101" pitchFamily="18" charset="-122"/>
            </a:endParaRPr>
          </a:p>
        </p:txBody>
      </p:sp>
      <p:pic>
        <p:nvPicPr>
          <p:cNvPr id="2097174" name="图片 3"/>
          <p:cNvPicPr>
            <a:picLocks noChangeAspect="1"/>
          </p:cNvPicPr>
          <p:nvPr/>
        </p:nvPicPr>
        <p:blipFill>
          <a:blip r:embed="rId3" cstate="print"/>
          <a:stretch>
            <a:fillRect/>
          </a:stretch>
        </p:blipFill>
        <p:spPr>
          <a:xfrm>
            <a:off x="8217473" y="0"/>
            <a:ext cx="3974527" cy="3403600"/>
          </a:xfrm>
          <a:prstGeom prst="rect">
            <a:avLst/>
          </a:prstGeom>
          <a:effectLst>
            <a:outerShdw blurRad="50800" dist="38100" dir="5400000" algn="t" rotWithShape="0">
              <a:srgbClr val="950101">
                <a:alpha val="70000"/>
              </a:srgbClr>
            </a:outerShdw>
          </a:effectLst>
        </p:spPr>
      </p:pic>
      <p:pic>
        <p:nvPicPr>
          <p:cNvPr id="2097175" name="图片 4"/>
          <p:cNvPicPr>
            <a:picLocks noChangeAspect="1"/>
          </p:cNvPicPr>
          <p:nvPr/>
        </p:nvPicPr>
        <p:blipFill>
          <a:blip r:embed="rId3" cstate="print"/>
          <a:stretch>
            <a:fillRect/>
          </a:stretch>
        </p:blipFill>
        <p:spPr>
          <a:xfrm flipH="1">
            <a:off x="0" y="0"/>
            <a:ext cx="3974527" cy="3403600"/>
          </a:xfrm>
          <a:prstGeom prst="rect">
            <a:avLst/>
          </a:prstGeom>
          <a:effectLst>
            <a:outerShdw blurRad="50800" dist="38100" dir="5400000" algn="t" rotWithShape="0">
              <a:srgbClr val="950101">
                <a:alpha val="70000"/>
              </a:srgbClr>
            </a:outerShdw>
          </a:effectLst>
        </p:spPr>
      </p:pic>
    </p:spTree>
    <p:extLst>
      <p:ext uri="{BB962C8B-B14F-4D97-AF65-F5344CB8AC3E}">
        <p14:creationId xmlns:p14="http://schemas.microsoft.com/office/powerpoint/2010/main" val="3992047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0731" y="483476"/>
            <a:ext cx="6821214" cy="461665"/>
          </a:xfrm>
          <a:prstGeom prst="rect">
            <a:avLst/>
          </a:prstGeom>
          <a:noFill/>
        </p:spPr>
        <p:txBody>
          <a:bodyPr wrap="square" rtlCol="0">
            <a:spAutoFit/>
          </a:bodyPr>
          <a:lstStyle/>
          <a:p>
            <a:r>
              <a:rPr lang="zh-CN" altLang="en-US" sz="2400" dirty="0" smtClean="0">
                <a:solidFill>
                  <a:srgbClr val="FFFCDE"/>
                </a:solidFill>
              </a:rPr>
              <a:t>面临形势</a:t>
            </a:r>
            <a:endParaRPr lang="zh-CN" altLang="en-US" sz="2400" dirty="0">
              <a:solidFill>
                <a:srgbClr val="FFFCDE"/>
              </a:solidFill>
            </a:endParaRPr>
          </a:p>
        </p:txBody>
      </p:sp>
      <p:graphicFrame>
        <p:nvGraphicFramePr>
          <p:cNvPr id="8" name="图示 7"/>
          <p:cNvGraphicFramePr/>
          <p:nvPr>
            <p:extLst>
              <p:ext uri="{D42A27DB-BD31-4B8C-83A1-F6EECF244321}">
                <p14:modId xmlns:p14="http://schemas.microsoft.com/office/powerpoint/2010/main" val="38368091"/>
              </p:ext>
            </p:extLst>
          </p:nvPr>
        </p:nvGraphicFramePr>
        <p:xfrm>
          <a:off x="357351" y="1368391"/>
          <a:ext cx="3384331" cy="5105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图示 8"/>
          <p:cNvGraphicFramePr/>
          <p:nvPr>
            <p:extLst>
              <p:ext uri="{D42A27DB-BD31-4B8C-83A1-F6EECF244321}">
                <p14:modId xmlns:p14="http://schemas.microsoft.com/office/powerpoint/2010/main" val="1454940161"/>
              </p:ext>
            </p:extLst>
          </p:nvPr>
        </p:nvGraphicFramePr>
        <p:xfrm>
          <a:off x="4288218" y="1368391"/>
          <a:ext cx="3384331" cy="48741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图示 9"/>
          <p:cNvGraphicFramePr/>
          <p:nvPr>
            <p:extLst>
              <p:ext uri="{D42A27DB-BD31-4B8C-83A1-F6EECF244321}">
                <p14:modId xmlns:p14="http://schemas.microsoft.com/office/powerpoint/2010/main" val="1035033575"/>
              </p:ext>
            </p:extLst>
          </p:nvPr>
        </p:nvGraphicFramePr>
        <p:xfrm>
          <a:off x="8219086" y="1284309"/>
          <a:ext cx="3384332" cy="49582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69887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矩形 1"/>
          <p:cNvSpPr/>
          <p:nvPr/>
        </p:nvSpPr>
        <p:spPr>
          <a:xfrm>
            <a:off x="5080338" y="248404"/>
            <a:ext cx="2031326" cy="646331"/>
          </a:xfrm>
          <a:prstGeom prst="rect">
            <a:avLst/>
          </a:prstGeom>
        </p:spPr>
        <p:txBody>
          <a:bodyPr wrap="none">
            <a:spAutoFit/>
          </a:bodyPr>
          <a:lstStyle/>
          <a:p>
            <a:pPr algn="ctr"/>
            <a:r>
              <a:rPr lang="zh-CN" altLang="en-US" sz="3600" dirty="0" smtClean="0">
                <a:solidFill>
                  <a:srgbClr val="FFFCDE"/>
                </a:solidFill>
                <a:effectLst>
                  <a:outerShdw dist="25400" dir="5400000" algn="t" rotWithShape="0">
                    <a:srgbClr val="950101">
                      <a:alpha val="50000"/>
                    </a:srgbClr>
                  </a:outerShdw>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经营目标</a:t>
            </a:r>
            <a:endParaRPr lang="zh-CN" altLang="en-US" sz="3600" dirty="0">
              <a:solidFill>
                <a:srgbClr val="FFFCDE"/>
              </a:solidFill>
              <a:effectLst>
                <a:outerShdw dist="25400" dir="5400000" algn="t" rotWithShape="0">
                  <a:srgbClr val="950101">
                    <a:alpha val="50000"/>
                  </a:srgbClr>
                </a:outerShdw>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pic>
        <p:nvPicPr>
          <p:cNvPr id="2097191" name="图片 3"/>
          <p:cNvPicPr>
            <a:picLocks noChangeAspect="1"/>
          </p:cNvPicPr>
          <p:nvPr/>
        </p:nvPicPr>
        <p:blipFill>
          <a:blip r:embed="rId2" cstate="print"/>
          <a:stretch>
            <a:fillRect/>
          </a:stretch>
        </p:blipFill>
        <p:spPr>
          <a:xfrm>
            <a:off x="406397" y="723901"/>
            <a:ext cx="3680461" cy="6134100"/>
          </a:xfrm>
          <a:prstGeom prst="rect">
            <a:avLst/>
          </a:prstGeom>
        </p:spPr>
      </p:pic>
      <p:sp>
        <p:nvSpPr>
          <p:cNvPr id="1048797" name="矩形 4"/>
          <p:cNvSpPr/>
          <p:nvPr/>
        </p:nvSpPr>
        <p:spPr>
          <a:xfrm>
            <a:off x="3875315" y="1563351"/>
            <a:ext cx="7389586" cy="2677656"/>
          </a:xfrm>
          <a:prstGeom prst="rect">
            <a:avLst/>
          </a:prstGeom>
          <a:effectLst>
            <a:outerShdw blurRad="50800" dist="38100" dir="5400000" algn="t" rotWithShape="0">
              <a:srgbClr val="950101">
                <a:alpha val="40000"/>
              </a:srgbClr>
            </a:outerShdw>
          </a:effectLst>
        </p:spPr>
        <p:txBody>
          <a:bodyPr wrap="square">
            <a:spAutoFit/>
          </a:bodyPr>
          <a:lstStyle/>
          <a:p>
            <a:r>
              <a:rPr lang="zh-CN" altLang="en-US" sz="66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20</a:t>
            </a:r>
            <a:r>
              <a:rPr lang="en-US" altLang="zh-CN" sz="66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22</a:t>
            </a:r>
            <a:r>
              <a:rPr lang="zh-CN" altLang="en-US" sz="60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销售收入</a:t>
            </a:r>
            <a:r>
              <a:rPr lang="en-US" altLang="zh-CN" sz="9600" dirty="0" smtClean="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13</a:t>
            </a:r>
            <a:r>
              <a:rPr lang="zh-CN" altLang="en-US" sz="9600" dirty="0" smtClean="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0</a:t>
            </a:r>
            <a:r>
              <a:rPr lang="zh-CN" altLang="en-US" sz="9600" dirty="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亿元</a:t>
            </a:r>
            <a:endParaRPr lang="zh-CN" altLang="en-US" sz="9600" dirty="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1048798" name="矩形 5"/>
          <p:cNvSpPr/>
          <p:nvPr/>
        </p:nvSpPr>
        <p:spPr>
          <a:xfrm>
            <a:off x="5833191" y="4291402"/>
            <a:ext cx="5431710" cy="2585323"/>
          </a:xfrm>
          <a:prstGeom prst="rect">
            <a:avLst/>
          </a:prstGeom>
        </p:spPr>
        <p:txBody>
          <a:bodyPr wrap="square">
            <a:spAutoFit/>
          </a:bodyPr>
          <a:lstStyle/>
          <a:p>
            <a:r>
              <a:rPr lang="zh-CN" altLang="zh-CN" dirty="0">
                <a:solidFill>
                  <a:srgbClr val="FFFCDE"/>
                </a:solidFill>
                <a:latin typeface="+mn-ea"/>
              </a:rPr>
              <a:t>以习近平新时代中国特色社会主义思想为指导，深入贯彻十九届五中、六中全会和各级经济工作会议精神，把握新发展机遇，保持装置高效稳定运行；贯彻新发展理念，稳步推进各大项目建设；构建新发展格局，全面实施“三大战略”，以高质量发展为主题，团结和带领公司全体员工，努力实现“</a:t>
            </a:r>
            <a:r>
              <a:rPr lang="en-US" altLang="zh-CN" dirty="0">
                <a:solidFill>
                  <a:srgbClr val="FFFCDE"/>
                </a:solidFill>
                <a:latin typeface="+mn-ea"/>
              </a:rPr>
              <a:t>130200</a:t>
            </a:r>
            <a:r>
              <a:rPr lang="zh-CN" altLang="zh-CN" dirty="0">
                <a:solidFill>
                  <a:srgbClr val="FFFCDE"/>
                </a:solidFill>
                <a:latin typeface="+mn-ea"/>
              </a:rPr>
              <a:t>”（销售收入</a:t>
            </a:r>
            <a:r>
              <a:rPr lang="en-US" altLang="zh-CN" dirty="0">
                <a:solidFill>
                  <a:srgbClr val="FFFCDE"/>
                </a:solidFill>
                <a:latin typeface="+mn-ea"/>
              </a:rPr>
              <a:t>130</a:t>
            </a:r>
            <a:r>
              <a:rPr lang="zh-CN" altLang="zh-CN" dirty="0">
                <a:solidFill>
                  <a:srgbClr val="FFFCDE"/>
                </a:solidFill>
                <a:latin typeface="+mn-ea"/>
              </a:rPr>
              <a:t>亿元、利润总额</a:t>
            </a:r>
            <a:r>
              <a:rPr lang="en-US" altLang="zh-CN" dirty="0">
                <a:solidFill>
                  <a:srgbClr val="FFFCDE"/>
                </a:solidFill>
                <a:latin typeface="+mn-ea"/>
              </a:rPr>
              <a:t>20</a:t>
            </a:r>
            <a:r>
              <a:rPr lang="zh-CN" altLang="zh-CN" dirty="0">
                <a:solidFill>
                  <a:srgbClr val="FFFCDE"/>
                </a:solidFill>
                <a:latin typeface="+mn-ea"/>
              </a:rPr>
              <a:t>亿元、重大安全、环保事故为零）目标，用优异的成绩迎接党的“二十大”胜利召开！</a:t>
            </a:r>
            <a:endParaRPr lang="zh-CN" altLang="en-US" dirty="0">
              <a:solidFill>
                <a:srgbClr val="FFFCDE"/>
              </a:solidFill>
              <a:latin typeface="+mn-ea"/>
            </a:endParaRPr>
          </a:p>
        </p:txBody>
      </p:sp>
      <p:sp>
        <p:nvSpPr>
          <p:cNvPr id="1048799" name="1"/>
          <p:cNvSpPr>
            <a:spLocks noEditPoints="1"/>
          </p:cNvSpPr>
          <p:nvPr/>
        </p:nvSpPr>
        <p:spPr bwMode="auto">
          <a:xfrm>
            <a:off x="4289861" y="4390719"/>
            <a:ext cx="1152629" cy="1151801"/>
          </a:xfrm>
          <a:custGeom>
            <a:avLst/>
            <a:gdLst>
              <a:gd name="T0" fmla="*/ 571 w 690"/>
              <a:gd name="T1" fmla="*/ 6 h 690"/>
              <a:gd name="T2" fmla="*/ 598 w 690"/>
              <a:gd name="T3" fmla="*/ 14 h 690"/>
              <a:gd name="T4" fmla="*/ 598 w 690"/>
              <a:gd name="T5" fmla="*/ 14 h 690"/>
              <a:gd name="T6" fmla="*/ 676 w 690"/>
              <a:gd name="T7" fmla="*/ 92 h 690"/>
              <a:gd name="T8" fmla="*/ 676 w 690"/>
              <a:gd name="T9" fmla="*/ 92 h 690"/>
              <a:gd name="T10" fmla="*/ 683 w 690"/>
              <a:gd name="T11" fmla="*/ 119 h 690"/>
              <a:gd name="T12" fmla="*/ 580 w 690"/>
              <a:gd name="T13" fmla="*/ 211 h 690"/>
              <a:gd name="T14" fmla="*/ 505 w 690"/>
              <a:gd name="T15" fmla="*/ 223 h 690"/>
              <a:gd name="T16" fmla="*/ 487 w 690"/>
              <a:gd name="T17" fmla="*/ 500 h 690"/>
              <a:gd name="T18" fmla="*/ 339 w 690"/>
              <a:gd name="T19" fmla="*/ 562 h 690"/>
              <a:gd name="T20" fmla="*/ 128 w 690"/>
              <a:gd name="T21" fmla="*/ 352 h 690"/>
              <a:gd name="T22" fmla="*/ 339 w 690"/>
              <a:gd name="T23" fmla="*/ 141 h 690"/>
              <a:gd name="T24" fmla="*/ 493 w 690"/>
              <a:gd name="T25" fmla="*/ 160 h 690"/>
              <a:gd name="T26" fmla="*/ 483 w 690"/>
              <a:gd name="T27" fmla="*/ 95 h 690"/>
              <a:gd name="T28" fmla="*/ 611 w 690"/>
              <a:gd name="T29" fmla="*/ 269 h 690"/>
              <a:gd name="T30" fmla="*/ 663 w 690"/>
              <a:gd name="T31" fmla="*/ 253 h 690"/>
              <a:gd name="T32" fmla="*/ 677 w 690"/>
              <a:gd name="T33" fmla="*/ 352 h 690"/>
              <a:gd name="T34" fmla="*/ 339 w 690"/>
              <a:gd name="T35" fmla="*/ 690 h 690"/>
              <a:gd name="T36" fmla="*/ 0 w 690"/>
              <a:gd name="T37" fmla="*/ 352 h 690"/>
              <a:gd name="T38" fmla="*/ 339 w 690"/>
              <a:gd name="T39" fmla="*/ 13 h 690"/>
              <a:gd name="T40" fmla="*/ 437 w 690"/>
              <a:gd name="T41" fmla="*/ 27 h 690"/>
              <a:gd name="T42" fmla="*/ 422 w 690"/>
              <a:gd name="T43" fmla="*/ 79 h 690"/>
              <a:gd name="T44" fmla="*/ 339 w 690"/>
              <a:gd name="T45" fmla="*/ 66 h 690"/>
              <a:gd name="T46" fmla="*/ 54 w 690"/>
              <a:gd name="T47" fmla="*/ 352 h 690"/>
              <a:gd name="T48" fmla="*/ 339 w 690"/>
              <a:gd name="T49" fmla="*/ 636 h 690"/>
              <a:gd name="T50" fmla="*/ 623 w 690"/>
              <a:gd name="T51" fmla="*/ 352 h 690"/>
              <a:gd name="T52" fmla="*/ 611 w 690"/>
              <a:gd name="T53" fmla="*/ 269 h 690"/>
              <a:gd name="T54" fmla="*/ 339 w 690"/>
              <a:gd name="T55" fmla="*/ 255 h 690"/>
              <a:gd name="T56" fmla="*/ 444 w 690"/>
              <a:gd name="T57" fmla="*/ 208 h 690"/>
              <a:gd name="T58" fmla="*/ 213 w 690"/>
              <a:gd name="T59" fmla="*/ 225 h 690"/>
              <a:gd name="T60" fmla="*/ 213 w 690"/>
              <a:gd name="T61" fmla="*/ 225 h 690"/>
              <a:gd name="T62" fmla="*/ 213 w 690"/>
              <a:gd name="T63" fmla="*/ 477 h 690"/>
              <a:gd name="T64" fmla="*/ 464 w 690"/>
              <a:gd name="T65" fmla="*/ 478 h 690"/>
              <a:gd name="T66" fmla="*/ 517 w 690"/>
              <a:gd name="T67" fmla="*/ 352 h 690"/>
              <a:gd name="T68" fmla="*/ 423 w 690"/>
              <a:gd name="T69" fmla="*/ 304 h 690"/>
              <a:gd name="T70" fmla="*/ 407 w 690"/>
              <a:gd name="T71" fmla="*/ 420 h 690"/>
              <a:gd name="T72" fmla="*/ 339 w 690"/>
              <a:gd name="T73" fmla="*/ 448 h 690"/>
              <a:gd name="T74" fmla="*/ 271 w 690"/>
              <a:gd name="T75" fmla="*/ 420 h 690"/>
              <a:gd name="T76" fmla="*/ 271 w 690"/>
              <a:gd name="T77" fmla="*/ 283 h 690"/>
              <a:gd name="T78" fmla="*/ 339 w 690"/>
              <a:gd name="T79" fmla="*/ 255 h 690"/>
              <a:gd name="T80" fmla="*/ 361 w 690"/>
              <a:gd name="T81" fmla="*/ 291 h 690"/>
              <a:gd name="T82" fmla="*/ 293 w 690"/>
              <a:gd name="T83" fmla="*/ 306 h 690"/>
              <a:gd name="T84" fmla="*/ 274 w 690"/>
              <a:gd name="T85" fmla="*/ 352 h 690"/>
              <a:gd name="T86" fmla="*/ 339 w 690"/>
              <a:gd name="T87" fmla="*/ 416 h 690"/>
              <a:gd name="T88" fmla="*/ 384 w 690"/>
              <a:gd name="T89" fmla="*/ 397 h 690"/>
              <a:gd name="T90" fmla="*/ 399 w 690"/>
              <a:gd name="T91" fmla="*/ 329 h 690"/>
              <a:gd name="T92" fmla="*/ 320 w 690"/>
              <a:gd name="T93" fmla="*/ 370 h 690"/>
              <a:gd name="T94" fmla="*/ 361 w 690"/>
              <a:gd name="T95" fmla="*/ 291 h 690"/>
              <a:gd name="T96" fmla="*/ 574 w 690"/>
              <a:gd name="T97" fmla="*/ 49 h 690"/>
              <a:gd name="T98" fmla="*/ 522 w 690"/>
              <a:gd name="T99" fmla="*/ 145 h 690"/>
              <a:gd name="T100" fmla="*/ 574 w 690"/>
              <a:gd name="T101" fmla="*/ 49 h 690"/>
              <a:gd name="T102" fmla="*/ 606 w 690"/>
              <a:gd name="T103" fmla="*/ 106 h 690"/>
              <a:gd name="T104" fmla="*/ 579 w 690"/>
              <a:gd name="T105" fmla="*/ 177 h 690"/>
              <a:gd name="T106" fmla="*/ 606 w 690"/>
              <a:gd name="T107" fmla="*/ 1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690">
                <a:moveTo>
                  <a:pt x="483" y="95"/>
                </a:moveTo>
                <a:cubicBezTo>
                  <a:pt x="571" y="6"/>
                  <a:pt x="571" y="6"/>
                  <a:pt x="571" y="6"/>
                </a:cubicBezTo>
                <a:cubicBezTo>
                  <a:pt x="578" y="0"/>
                  <a:pt x="588" y="0"/>
                  <a:pt x="594" y="6"/>
                </a:cubicBezTo>
                <a:cubicBezTo>
                  <a:pt x="596" y="9"/>
                  <a:pt x="598" y="11"/>
                  <a:pt x="598" y="14"/>
                </a:cubicBezTo>
                <a:cubicBezTo>
                  <a:pt x="598" y="14"/>
                  <a:pt x="598" y="14"/>
                  <a:pt x="598" y="14"/>
                </a:cubicBezTo>
                <a:cubicBezTo>
                  <a:pt x="598" y="14"/>
                  <a:pt x="598" y="14"/>
                  <a:pt x="598" y="14"/>
                </a:cubicBezTo>
                <a:cubicBezTo>
                  <a:pt x="615" y="75"/>
                  <a:pt x="615" y="75"/>
                  <a:pt x="615" y="75"/>
                </a:cubicBezTo>
                <a:cubicBezTo>
                  <a:pt x="676" y="92"/>
                  <a:pt x="676" y="92"/>
                  <a:pt x="676" y="92"/>
                </a:cubicBezTo>
                <a:cubicBezTo>
                  <a:pt x="676" y="92"/>
                  <a:pt x="676" y="92"/>
                  <a:pt x="676" y="92"/>
                </a:cubicBezTo>
                <a:cubicBezTo>
                  <a:pt x="676" y="92"/>
                  <a:pt x="676" y="92"/>
                  <a:pt x="676" y="92"/>
                </a:cubicBezTo>
                <a:cubicBezTo>
                  <a:pt x="679" y="93"/>
                  <a:pt x="681" y="94"/>
                  <a:pt x="683" y="96"/>
                </a:cubicBezTo>
                <a:cubicBezTo>
                  <a:pt x="690" y="102"/>
                  <a:pt x="690" y="112"/>
                  <a:pt x="683" y="119"/>
                </a:cubicBezTo>
                <a:cubicBezTo>
                  <a:pt x="596" y="207"/>
                  <a:pt x="596" y="207"/>
                  <a:pt x="596" y="207"/>
                </a:cubicBezTo>
                <a:cubicBezTo>
                  <a:pt x="591" y="211"/>
                  <a:pt x="586" y="212"/>
                  <a:pt x="580" y="211"/>
                </a:cubicBezTo>
                <a:cubicBezTo>
                  <a:pt x="530" y="198"/>
                  <a:pt x="530" y="198"/>
                  <a:pt x="530" y="198"/>
                </a:cubicBezTo>
                <a:cubicBezTo>
                  <a:pt x="505" y="223"/>
                  <a:pt x="505" y="223"/>
                  <a:pt x="505" y="223"/>
                </a:cubicBezTo>
                <a:cubicBezTo>
                  <a:pt x="533" y="258"/>
                  <a:pt x="549" y="303"/>
                  <a:pt x="549" y="352"/>
                </a:cubicBezTo>
                <a:cubicBezTo>
                  <a:pt x="549" y="409"/>
                  <a:pt x="526" y="462"/>
                  <a:pt x="487" y="500"/>
                </a:cubicBezTo>
                <a:cubicBezTo>
                  <a:pt x="487" y="500"/>
                  <a:pt x="487" y="500"/>
                  <a:pt x="487" y="500"/>
                </a:cubicBezTo>
                <a:cubicBezTo>
                  <a:pt x="448" y="539"/>
                  <a:pt x="396" y="562"/>
                  <a:pt x="339" y="562"/>
                </a:cubicBezTo>
                <a:cubicBezTo>
                  <a:pt x="281" y="562"/>
                  <a:pt x="228" y="538"/>
                  <a:pt x="190" y="500"/>
                </a:cubicBezTo>
                <a:cubicBezTo>
                  <a:pt x="152" y="462"/>
                  <a:pt x="128" y="409"/>
                  <a:pt x="128" y="352"/>
                </a:cubicBezTo>
                <a:cubicBezTo>
                  <a:pt x="128" y="293"/>
                  <a:pt x="152" y="241"/>
                  <a:pt x="190" y="203"/>
                </a:cubicBezTo>
                <a:cubicBezTo>
                  <a:pt x="228" y="165"/>
                  <a:pt x="281" y="141"/>
                  <a:pt x="339" y="141"/>
                </a:cubicBezTo>
                <a:cubicBezTo>
                  <a:pt x="387" y="141"/>
                  <a:pt x="432" y="157"/>
                  <a:pt x="467" y="185"/>
                </a:cubicBezTo>
                <a:cubicBezTo>
                  <a:pt x="493" y="160"/>
                  <a:pt x="493" y="160"/>
                  <a:pt x="493" y="160"/>
                </a:cubicBezTo>
                <a:cubicBezTo>
                  <a:pt x="479" y="110"/>
                  <a:pt x="479" y="110"/>
                  <a:pt x="479" y="110"/>
                </a:cubicBezTo>
                <a:cubicBezTo>
                  <a:pt x="478" y="105"/>
                  <a:pt x="479" y="98"/>
                  <a:pt x="483" y="95"/>
                </a:cubicBezTo>
                <a:close/>
                <a:moveTo>
                  <a:pt x="611" y="269"/>
                </a:moveTo>
                <a:cubicBezTo>
                  <a:pt x="611" y="269"/>
                  <a:pt x="611" y="269"/>
                  <a:pt x="611" y="269"/>
                </a:cubicBezTo>
                <a:cubicBezTo>
                  <a:pt x="607" y="254"/>
                  <a:pt x="615" y="239"/>
                  <a:pt x="629" y="235"/>
                </a:cubicBezTo>
                <a:cubicBezTo>
                  <a:pt x="643" y="231"/>
                  <a:pt x="658" y="239"/>
                  <a:pt x="663" y="253"/>
                </a:cubicBezTo>
                <a:cubicBezTo>
                  <a:pt x="667" y="269"/>
                  <a:pt x="671" y="285"/>
                  <a:pt x="673" y="302"/>
                </a:cubicBezTo>
                <a:cubicBezTo>
                  <a:pt x="676" y="318"/>
                  <a:pt x="677" y="335"/>
                  <a:pt x="677" y="352"/>
                </a:cubicBezTo>
                <a:cubicBezTo>
                  <a:pt x="677" y="445"/>
                  <a:pt x="639" y="529"/>
                  <a:pt x="578" y="590"/>
                </a:cubicBezTo>
                <a:cubicBezTo>
                  <a:pt x="517" y="651"/>
                  <a:pt x="432" y="690"/>
                  <a:pt x="339" y="690"/>
                </a:cubicBezTo>
                <a:cubicBezTo>
                  <a:pt x="245" y="690"/>
                  <a:pt x="161" y="651"/>
                  <a:pt x="100" y="590"/>
                </a:cubicBezTo>
                <a:cubicBezTo>
                  <a:pt x="39" y="529"/>
                  <a:pt x="0" y="445"/>
                  <a:pt x="0" y="352"/>
                </a:cubicBezTo>
                <a:cubicBezTo>
                  <a:pt x="0" y="258"/>
                  <a:pt x="39" y="173"/>
                  <a:pt x="100" y="112"/>
                </a:cubicBezTo>
                <a:cubicBezTo>
                  <a:pt x="161" y="51"/>
                  <a:pt x="245" y="13"/>
                  <a:pt x="339" y="13"/>
                </a:cubicBezTo>
                <a:cubicBezTo>
                  <a:pt x="355" y="13"/>
                  <a:pt x="372" y="14"/>
                  <a:pt x="388" y="17"/>
                </a:cubicBezTo>
                <a:cubicBezTo>
                  <a:pt x="405" y="19"/>
                  <a:pt x="422" y="23"/>
                  <a:pt x="437" y="27"/>
                </a:cubicBezTo>
                <a:cubicBezTo>
                  <a:pt x="451" y="31"/>
                  <a:pt x="459" y="47"/>
                  <a:pt x="455" y="61"/>
                </a:cubicBezTo>
                <a:cubicBezTo>
                  <a:pt x="451" y="75"/>
                  <a:pt x="436" y="83"/>
                  <a:pt x="422" y="79"/>
                </a:cubicBezTo>
                <a:cubicBezTo>
                  <a:pt x="408" y="75"/>
                  <a:pt x="394" y="72"/>
                  <a:pt x="381" y="70"/>
                </a:cubicBezTo>
                <a:cubicBezTo>
                  <a:pt x="367" y="68"/>
                  <a:pt x="353" y="66"/>
                  <a:pt x="339" y="66"/>
                </a:cubicBezTo>
                <a:cubicBezTo>
                  <a:pt x="260" y="66"/>
                  <a:pt x="189" y="98"/>
                  <a:pt x="138" y="150"/>
                </a:cubicBezTo>
                <a:cubicBezTo>
                  <a:pt x="86" y="202"/>
                  <a:pt x="54" y="273"/>
                  <a:pt x="54" y="352"/>
                </a:cubicBezTo>
                <a:cubicBezTo>
                  <a:pt x="54" y="430"/>
                  <a:pt x="86" y="501"/>
                  <a:pt x="138" y="553"/>
                </a:cubicBezTo>
                <a:cubicBezTo>
                  <a:pt x="189" y="604"/>
                  <a:pt x="260" y="636"/>
                  <a:pt x="339" y="636"/>
                </a:cubicBezTo>
                <a:cubicBezTo>
                  <a:pt x="417" y="636"/>
                  <a:pt x="489" y="604"/>
                  <a:pt x="540" y="553"/>
                </a:cubicBezTo>
                <a:cubicBezTo>
                  <a:pt x="591" y="501"/>
                  <a:pt x="623" y="430"/>
                  <a:pt x="623" y="352"/>
                </a:cubicBezTo>
                <a:cubicBezTo>
                  <a:pt x="623" y="337"/>
                  <a:pt x="622" y="323"/>
                  <a:pt x="620" y="310"/>
                </a:cubicBezTo>
                <a:cubicBezTo>
                  <a:pt x="618" y="295"/>
                  <a:pt x="615" y="282"/>
                  <a:pt x="611" y="269"/>
                </a:cubicBezTo>
                <a:close/>
                <a:moveTo>
                  <a:pt x="339" y="255"/>
                </a:moveTo>
                <a:cubicBezTo>
                  <a:pt x="339" y="255"/>
                  <a:pt x="339" y="255"/>
                  <a:pt x="339" y="255"/>
                </a:cubicBezTo>
                <a:cubicBezTo>
                  <a:pt x="356" y="255"/>
                  <a:pt x="372" y="259"/>
                  <a:pt x="386" y="267"/>
                </a:cubicBezTo>
                <a:cubicBezTo>
                  <a:pt x="444" y="208"/>
                  <a:pt x="444" y="208"/>
                  <a:pt x="444" y="208"/>
                </a:cubicBezTo>
                <a:cubicBezTo>
                  <a:pt x="415" y="186"/>
                  <a:pt x="378" y="174"/>
                  <a:pt x="339" y="174"/>
                </a:cubicBezTo>
                <a:cubicBezTo>
                  <a:pt x="290" y="174"/>
                  <a:pt x="245" y="193"/>
                  <a:pt x="213" y="225"/>
                </a:cubicBezTo>
                <a:cubicBezTo>
                  <a:pt x="213" y="225"/>
                  <a:pt x="213" y="225"/>
                  <a:pt x="213" y="225"/>
                </a:cubicBezTo>
                <a:cubicBezTo>
                  <a:pt x="213" y="225"/>
                  <a:pt x="213" y="225"/>
                  <a:pt x="213" y="225"/>
                </a:cubicBezTo>
                <a:cubicBezTo>
                  <a:pt x="181" y="258"/>
                  <a:pt x="161" y="302"/>
                  <a:pt x="161" y="352"/>
                </a:cubicBezTo>
                <a:cubicBezTo>
                  <a:pt x="161" y="400"/>
                  <a:pt x="181" y="445"/>
                  <a:pt x="213" y="477"/>
                </a:cubicBezTo>
                <a:cubicBezTo>
                  <a:pt x="245" y="509"/>
                  <a:pt x="290" y="529"/>
                  <a:pt x="339" y="529"/>
                </a:cubicBezTo>
                <a:cubicBezTo>
                  <a:pt x="388" y="529"/>
                  <a:pt x="432" y="510"/>
                  <a:pt x="464" y="478"/>
                </a:cubicBezTo>
                <a:cubicBezTo>
                  <a:pt x="465" y="477"/>
                  <a:pt x="465" y="477"/>
                  <a:pt x="465" y="477"/>
                </a:cubicBezTo>
                <a:cubicBezTo>
                  <a:pt x="497" y="445"/>
                  <a:pt x="517" y="400"/>
                  <a:pt x="517" y="352"/>
                </a:cubicBezTo>
                <a:cubicBezTo>
                  <a:pt x="517" y="312"/>
                  <a:pt x="504" y="275"/>
                  <a:pt x="482" y="246"/>
                </a:cubicBezTo>
                <a:cubicBezTo>
                  <a:pt x="423" y="304"/>
                  <a:pt x="423" y="304"/>
                  <a:pt x="423" y="304"/>
                </a:cubicBezTo>
                <a:cubicBezTo>
                  <a:pt x="431" y="319"/>
                  <a:pt x="436" y="334"/>
                  <a:pt x="436" y="352"/>
                </a:cubicBezTo>
                <a:cubicBezTo>
                  <a:pt x="436" y="378"/>
                  <a:pt x="425" y="402"/>
                  <a:pt x="407" y="420"/>
                </a:cubicBezTo>
                <a:cubicBezTo>
                  <a:pt x="407" y="420"/>
                  <a:pt x="407" y="420"/>
                  <a:pt x="407" y="420"/>
                </a:cubicBezTo>
                <a:cubicBezTo>
                  <a:pt x="389" y="437"/>
                  <a:pt x="365" y="448"/>
                  <a:pt x="339" y="448"/>
                </a:cubicBezTo>
                <a:cubicBezTo>
                  <a:pt x="312" y="448"/>
                  <a:pt x="288" y="437"/>
                  <a:pt x="271" y="420"/>
                </a:cubicBezTo>
                <a:cubicBezTo>
                  <a:pt x="271" y="420"/>
                  <a:pt x="271" y="420"/>
                  <a:pt x="271" y="420"/>
                </a:cubicBezTo>
                <a:cubicBezTo>
                  <a:pt x="253" y="402"/>
                  <a:pt x="242" y="378"/>
                  <a:pt x="242" y="352"/>
                </a:cubicBezTo>
                <a:cubicBezTo>
                  <a:pt x="242" y="325"/>
                  <a:pt x="253" y="300"/>
                  <a:pt x="271" y="283"/>
                </a:cubicBezTo>
                <a:cubicBezTo>
                  <a:pt x="271" y="283"/>
                  <a:pt x="271" y="283"/>
                  <a:pt x="271" y="283"/>
                </a:cubicBezTo>
                <a:cubicBezTo>
                  <a:pt x="288" y="265"/>
                  <a:pt x="312" y="255"/>
                  <a:pt x="339" y="255"/>
                </a:cubicBezTo>
                <a:close/>
                <a:moveTo>
                  <a:pt x="361" y="291"/>
                </a:moveTo>
                <a:cubicBezTo>
                  <a:pt x="361" y="291"/>
                  <a:pt x="361" y="291"/>
                  <a:pt x="361" y="291"/>
                </a:cubicBezTo>
                <a:cubicBezTo>
                  <a:pt x="354" y="288"/>
                  <a:pt x="347" y="287"/>
                  <a:pt x="339" y="287"/>
                </a:cubicBezTo>
                <a:cubicBezTo>
                  <a:pt x="321" y="287"/>
                  <a:pt x="305" y="294"/>
                  <a:pt x="293" y="306"/>
                </a:cubicBezTo>
                <a:cubicBezTo>
                  <a:pt x="293" y="306"/>
                  <a:pt x="293" y="306"/>
                  <a:pt x="293" y="306"/>
                </a:cubicBezTo>
                <a:cubicBezTo>
                  <a:pt x="282" y="317"/>
                  <a:pt x="274" y="334"/>
                  <a:pt x="274" y="352"/>
                </a:cubicBezTo>
                <a:cubicBezTo>
                  <a:pt x="274" y="369"/>
                  <a:pt x="282" y="385"/>
                  <a:pt x="293" y="397"/>
                </a:cubicBezTo>
                <a:cubicBezTo>
                  <a:pt x="305" y="408"/>
                  <a:pt x="321" y="416"/>
                  <a:pt x="339" y="416"/>
                </a:cubicBezTo>
                <a:cubicBezTo>
                  <a:pt x="357" y="416"/>
                  <a:pt x="373" y="408"/>
                  <a:pt x="384" y="397"/>
                </a:cubicBezTo>
                <a:cubicBezTo>
                  <a:pt x="384" y="397"/>
                  <a:pt x="384" y="397"/>
                  <a:pt x="384" y="397"/>
                </a:cubicBezTo>
                <a:cubicBezTo>
                  <a:pt x="396" y="385"/>
                  <a:pt x="403" y="369"/>
                  <a:pt x="403" y="352"/>
                </a:cubicBezTo>
                <a:cubicBezTo>
                  <a:pt x="403" y="343"/>
                  <a:pt x="402" y="336"/>
                  <a:pt x="399" y="329"/>
                </a:cubicBezTo>
                <a:cubicBezTo>
                  <a:pt x="358" y="370"/>
                  <a:pt x="358" y="370"/>
                  <a:pt x="358" y="370"/>
                </a:cubicBezTo>
                <a:cubicBezTo>
                  <a:pt x="347" y="381"/>
                  <a:pt x="330" y="381"/>
                  <a:pt x="320" y="370"/>
                </a:cubicBezTo>
                <a:cubicBezTo>
                  <a:pt x="309" y="360"/>
                  <a:pt x="309" y="343"/>
                  <a:pt x="320" y="332"/>
                </a:cubicBezTo>
                <a:cubicBezTo>
                  <a:pt x="361" y="291"/>
                  <a:pt x="361" y="291"/>
                  <a:pt x="361" y="291"/>
                </a:cubicBezTo>
                <a:close/>
                <a:moveTo>
                  <a:pt x="574" y="49"/>
                </a:moveTo>
                <a:cubicBezTo>
                  <a:pt x="574" y="49"/>
                  <a:pt x="574" y="49"/>
                  <a:pt x="574" y="49"/>
                </a:cubicBezTo>
                <a:cubicBezTo>
                  <a:pt x="513" y="111"/>
                  <a:pt x="513" y="111"/>
                  <a:pt x="513" y="111"/>
                </a:cubicBezTo>
                <a:cubicBezTo>
                  <a:pt x="522" y="145"/>
                  <a:pt x="522" y="145"/>
                  <a:pt x="522" y="145"/>
                </a:cubicBezTo>
                <a:cubicBezTo>
                  <a:pt x="584" y="84"/>
                  <a:pt x="584" y="84"/>
                  <a:pt x="584" y="84"/>
                </a:cubicBezTo>
                <a:cubicBezTo>
                  <a:pt x="574" y="49"/>
                  <a:pt x="574" y="49"/>
                  <a:pt x="574" y="49"/>
                </a:cubicBezTo>
                <a:close/>
                <a:moveTo>
                  <a:pt x="606" y="106"/>
                </a:moveTo>
                <a:cubicBezTo>
                  <a:pt x="606" y="106"/>
                  <a:pt x="606" y="106"/>
                  <a:pt x="606" y="106"/>
                </a:cubicBezTo>
                <a:cubicBezTo>
                  <a:pt x="545" y="168"/>
                  <a:pt x="545" y="168"/>
                  <a:pt x="545" y="168"/>
                </a:cubicBezTo>
                <a:cubicBezTo>
                  <a:pt x="579" y="177"/>
                  <a:pt x="579" y="177"/>
                  <a:pt x="579" y="177"/>
                </a:cubicBezTo>
                <a:cubicBezTo>
                  <a:pt x="641" y="116"/>
                  <a:pt x="641" y="116"/>
                  <a:pt x="641" y="116"/>
                </a:cubicBezTo>
                <a:cubicBezTo>
                  <a:pt x="606" y="106"/>
                  <a:pt x="606" y="106"/>
                  <a:pt x="606" y="106"/>
                </a:cubicBezTo>
                <a:close/>
              </a:path>
            </a:pathLst>
          </a:custGeom>
          <a:gradFill>
            <a:gsLst>
              <a:gs pos="0">
                <a:srgbClr val="FCF2C5"/>
              </a:gs>
              <a:gs pos="48000">
                <a:srgbClr val="FBD57F"/>
              </a:gs>
              <a:gs pos="100000">
                <a:srgbClr val="FFFCDE"/>
              </a:gs>
            </a:gsLst>
            <a:lin ang="5400000" scaled="0"/>
          </a:gradFill>
          <a:ln>
            <a:noFill/>
          </a:ln>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右箭头 16"/>
          <p:cNvSpPr/>
          <p:nvPr/>
        </p:nvSpPr>
        <p:spPr>
          <a:xfrm>
            <a:off x="731838" y="3082925"/>
            <a:ext cx="10728325" cy="679450"/>
          </a:xfrm>
          <a:prstGeom prst="rightArrow">
            <a:avLst/>
          </a:prstGeom>
          <a:solidFill>
            <a:srgbClr val="FFFCD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01" name="右箭头 17"/>
          <p:cNvSpPr/>
          <p:nvPr/>
        </p:nvSpPr>
        <p:spPr>
          <a:xfrm>
            <a:off x="731838" y="3228975"/>
            <a:ext cx="10728325" cy="387350"/>
          </a:xfrm>
          <a:prstGeom prst="rightArrow">
            <a:avLst/>
          </a:prstGeom>
          <a:solidFill>
            <a:srgbClr val="FFFCD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02" name="矩形 1"/>
          <p:cNvSpPr/>
          <p:nvPr/>
        </p:nvSpPr>
        <p:spPr>
          <a:xfrm>
            <a:off x="4294869" y="248404"/>
            <a:ext cx="3602268" cy="646331"/>
          </a:xfrm>
          <a:prstGeom prst="rect">
            <a:avLst/>
          </a:prstGeom>
        </p:spPr>
        <p:txBody>
          <a:bodyPr wrap="none">
            <a:spAutoFit/>
          </a:bodyPr>
          <a:lstStyle/>
          <a:p>
            <a:pPr algn="ctr"/>
            <a:r>
              <a:rPr lang="en-US" altLang="zh-CN" sz="3600" dirty="0" smtClean="0">
                <a:solidFill>
                  <a:srgbClr val="FFFCDE"/>
                </a:solidFill>
                <a:effectLst>
                  <a:outerShdw dist="25400" dir="5400000" algn="t" rotWithShape="0">
                    <a:srgbClr val="950101">
                      <a:alpha val="50000"/>
                    </a:srgbClr>
                  </a:outerShdw>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2022</a:t>
            </a:r>
            <a:r>
              <a:rPr lang="zh-CN" altLang="en-US" sz="3600" dirty="0" smtClean="0">
                <a:solidFill>
                  <a:srgbClr val="FFFCDE"/>
                </a:solidFill>
                <a:effectLst>
                  <a:outerShdw dist="25400" dir="5400000" algn="t" rotWithShape="0">
                    <a:srgbClr val="950101">
                      <a:alpha val="50000"/>
                    </a:srgbClr>
                  </a:outerShdw>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年</a:t>
            </a:r>
            <a:r>
              <a:rPr lang="zh-CN" altLang="en-US" sz="3600" dirty="0" smtClean="0">
                <a:solidFill>
                  <a:srgbClr val="FFFCDE"/>
                </a:solidFill>
                <a:effectLst>
                  <a:outerShdw dist="25400" dir="5400000" algn="t" rotWithShape="0">
                    <a:srgbClr val="950101">
                      <a:alpha val="50000"/>
                    </a:srgbClr>
                  </a:outerShdw>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工作计划</a:t>
            </a:r>
            <a:endParaRPr lang="zh-CN" altLang="en-US" sz="3600" dirty="0">
              <a:solidFill>
                <a:srgbClr val="FFFCDE"/>
              </a:solidFill>
              <a:effectLst>
                <a:outerShdw dist="25400" dir="5400000" algn="t" rotWithShape="0">
                  <a:srgbClr val="950101">
                    <a:alpha val="50000"/>
                  </a:srgbClr>
                </a:outerShdw>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1048803" name="燕尾形 7"/>
          <p:cNvSpPr/>
          <p:nvPr/>
        </p:nvSpPr>
        <p:spPr>
          <a:xfrm>
            <a:off x="1348187" y="2807619"/>
            <a:ext cx="1244600" cy="1244600"/>
          </a:xfrm>
          <a:prstGeom prst="chevron">
            <a:avLst>
              <a:gd name="adj" fmla="val 32609"/>
            </a:avLst>
          </a:prstGeom>
          <a:gradFill>
            <a:gsLst>
              <a:gs pos="0">
                <a:srgbClr val="FCF2C5"/>
              </a:gs>
              <a:gs pos="73000">
                <a:srgbClr val="FBD57F"/>
              </a:gs>
            </a:gsLst>
            <a:lin ang="2700000" scaled="0"/>
          </a:gradFill>
          <a:ln>
            <a:noFill/>
          </a:ln>
          <a:effectLst>
            <a:outerShdw blurRad="50800" dist="63500" dir="5400000" algn="t" rotWithShape="0">
              <a:srgbClr val="95010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04" name="燕尾形 8"/>
          <p:cNvSpPr/>
          <p:nvPr/>
        </p:nvSpPr>
        <p:spPr>
          <a:xfrm>
            <a:off x="3042751" y="2815390"/>
            <a:ext cx="1244600" cy="1244600"/>
          </a:xfrm>
          <a:prstGeom prst="chevron">
            <a:avLst>
              <a:gd name="adj" fmla="val 32609"/>
            </a:avLst>
          </a:prstGeom>
          <a:gradFill>
            <a:gsLst>
              <a:gs pos="0">
                <a:srgbClr val="FCF2C5"/>
              </a:gs>
              <a:gs pos="73000">
                <a:srgbClr val="FBD57F"/>
              </a:gs>
            </a:gsLst>
            <a:lin ang="2700000" scaled="0"/>
          </a:gradFill>
          <a:ln>
            <a:noFill/>
          </a:ln>
          <a:effectLst>
            <a:outerShdw blurRad="50800" dist="63500" dir="5400000" algn="t" rotWithShape="0">
              <a:srgbClr val="95010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05" name="燕尾形 9"/>
          <p:cNvSpPr/>
          <p:nvPr/>
        </p:nvSpPr>
        <p:spPr>
          <a:xfrm>
            <a:off x="5984352" y="2800349"/>
            <a:ext cx="1244600" cy="1244600"/>
          </a:xfrm>
          <a:prstGeom prst="chevron">
            <a:avLst>
              <a:gd name="adj" fmla="val 32609"/>
            </a:avLst>
          </a:prstGeom>
          <a:gradFill>
            <a:gsLst>
              <a:gs pos="0">
                <a:srgbClr val="FCF2C5"/>
              </a:gs>
              <a:gs pos="73000">
                <a:srgbClr val="FBD57F"/>
              </a:gs>
            </a:gsLst>
            <a:lin ang="2700000" scaled="0"/>
          </a:gradFill>
          <a:ln>
            <a:noFill/>
          </a:ln>
          <a:effectLst>
            <a:outerShdw blurRad="50800" dist="63500" dir="5400000" algn="t" rotWithShape="0">
              <a:srgbClr val="95010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06" name="燕尾形 10"/>
          <p:cNvSpPr/>
          <p:nvPr/>
        </p:nvSpPr>
        <p:spPr>
          <a:xfrm>
            <a:off x="9220026" y="2833875"/>
            <a:ext cx="1244600" cy="1244600"/>
          </a:xfrm>
          <a:prstGeom prst="chevron">
            <a:avLst>
              <a:gd name="adj" fmla="val 32609"/>
            </a:avLst>
          </a:prstGeom>
          <a:gradFill>
            <a:gsLst>
              <a:gs pos="0">
                <a:srgbClr val="FCF2C5"/>
              </a:gs>
              <a:gs pos="73000">
                <a:srgbClr val="FBD57F"/>
              </a:gs>
            </a:gsLst>
            <a:lin ang="2700000" scaled="0"/>
          </a:gradFill>
          <a:ln>
            <a:noFill/>
          </a:ln>
          <a:effectLst>
            <a:outerShdw blurRad="50800" dist="63500" dir="5400000" algn="t" rotWithShape="0">
              <a:srgbClr val="95010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08" name="矩形 19"/>
          <p:cNvSpPr/>
          <p:nvPr/>
        </p:nvSpPr>
        <p:spPr>
          <a:xfrm>
            <a:off x="508219" y="4383451"/>
            <a:ext cx="3054788" cy="707886"/>
          </a:xfrm>
          <a:prstGeom prst="rect">
            <a:avLst/>
          </a:prstGeom>
        </p:spPr>
        <p:txBody>
          <a:bodyPr wrap="square">
            <a:spAutoFit/>
          </a:bodyPr>
          <a:lstStyle/>
          <a:p>
            <a:pPr lvl="0"/>
            <a:r>
              <a:rPr lang="zh-CN" altLang="zh-CN" sz="2000" b="1" dirty="0">
                <a:solidFill>
                  <a:srgbClr val="FFFCDE"/>
                </a:solidFill>
              </a:rPr>
              <a:t>要</a:t>
            </a:r>
            <a:r>
              <a:rPr lang="zh-CN" altLang="zh-CN" sz="2000" kern="100" dirty="0">
                <a:solidFill>
                  <a:srgbClr val="FFFCD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持续</a:t>
            </a:r>
            <a:r>
              <a:rPr lang="zh-CN" altLang="zh-CN" sz="2000" b="1" dirty="0">
                <a:solidFill>
                  <a:srgbClr val="FFFCDE"/>
                </a:solidFill>
              </a:rPr>
              <a:t>推进安全管理提升，实现“零伤害”目标。</a:t>
            </a:r>
            <a:endParaRPr lang="zh-CN" altLang="zh-CN" sz="2000" dirty="0">
              <a:solidFill>
                <a:srgbClr val="FFFCDE"/>
              </a:solidFill>
            </a:endParaRPr>
          </a:p>
        </p:txBody>
      </p:sp>
      <p:sp>
        <p:nvSpPr>
          <p:cNvPr id="1048810" name="矩形 21"/>
          <p:cNvSpPr/>
          <p:nvPr/>
        </p:nvSpPr>
        <p:spPr>
          <a:xfrm>
            <a:off x="7398098" y="4387738"/>
            <a:ext cx="2841703" cy="400110"/>
          </a:xfrm>
          <a:prstGeom prst="rect">
            <a:avLst/>
          </a:prstGeom>
        </p:spPr>
        <p:txBody>
          <a:bodyPr wrap="square">
            <a:spAutoFit/>
          </a:bodyPr>
          <a:lstStyle/>
          <a:p>
            <a:pPr lvl="0"/>
            <a:r>
              <a:rPr lang="zh-CN" altLang="zh-CN" sz="2000" b="1" dirty="0">
                <a:solidFill>
                  <a:srgbClr val="FFFCDE"/>
                </a:solidFill>
              </a:rPr>
              <a:t>要常态化实施疫情防控。</a:t>
            </a:r>
            <a:endParaRPr lang="zh-CN" altLang="zh-CN" sz="2000" dirty="0">
              <a:solidFill>
                <a:srgbClr val="FFFCDE"/>
              </a:solidFill>
            </a:endParaRPr>
          </a:p>
        </p:txBody>
      </p:sp>
      <p:sp>
        <p:nvSpPr>
          <p:cNvPr id="1048811" name="矩形 22"/>
          <p:cNvSpPr/>
          <p:nvPr/>
        </p:nvSpPr>
        <p:spPr>
          <a:xfrm>
            <a:off x="5030437" y="1517518"/>
            <a:ext cx="2494313" cy="707886"/>
          </a:xfrm>
          <a:prstGeom prst="rect">
            <a:avLst/>
          </a:prstGeom>
        </p:spPr>
        <p:txBody>
          <a:bodyPr wrap="square">
            <a:spAutoFit/>
          </a:bodyPr>
          <a:lstStyle/>
          <a:p>
            <a:pPr lvl="0"/>
            <a:r>
              <a:rPr lang="zh-CN" altLang="zh-CN" sz="2000" b="1" dirty="0">
                <a:solidFill>
                  <a:srgbClr val="FFFCDE"/>
                </a:solidFill>
              </a:rPr>
              <a:t>要充分预判风险，做好财务</a:t>
            </a:r>
            <a:r>
              <a:rPr lang="zh-CN" altLang="zh-CN" sz="2000" b="1" dirty="0" smtClean="0">
                <a:solidFill>
                  <a:srgbClr val="FFFCDE"/>
                </a:solidFill>
              </a:rPr>
              <a:t>筹划</a:t>
            </a:r>
            <a:r>
              <a:rPr lang="zh-CN" altLang="en-US" sz="2000" b="1" dirty="0" smtClean="0">
                <a:solidFill>
                  <a:srgbClr val="FFFCDE"/>
                </a:solidFill>
              </a:rPr>
              <a:t>。</a:t>
            </a:r>
            <a:endParaRPr lang="zh-CN" altLang="en-US" sz="2000" dirty="0">
              <a:solidFill>
                <a:srgbClr val="FFFCDE"/>
              </a:solidFill>
            </a:endParaRPr>
          </a:p>
        </p:txBody>
      </p:sp>
      <p:sp>
        <p:nvSpPr>
          <p:cNvPr id="1048812" name="矩形 23"/>
          <p:cNvSpPr/>
          <p:nvPr/>
        </p:nvSpPr>
        <p:spPr>
          <a:xfrm>
            <a:off x="8190873" y="1650965"/>
            <a:ext cx="2841703" cy="707886"/>
          </a:xfrm>
          <a:prstGeom prst="rect">
            <a:avLst/>
          </a:prstGeom>
        </p:spPr>
        <p:txBody>
          <a:bodyPr wrap="square">
            <a:spAutoFit/>
          </a:bodyPr>
          <a:lstStyle/>
          <a:p>
            <a:pPr lvl="0"/>
            <a:r>
              <a:rPr lang="zh-CN" altLang="zh-CN" sz="2000" b="1" dirty="0">
                <a:solidFill>
                  <a:srgbClr val="FFFCDE"/>
                </a:solidFill>
              </a:rPr>
              <a:t>要强化职业教育，推动依法治</a:t>
            </a:r>
            <a:r>
              <a:rPr lang="zh-CN" altLang="zh-CN" sz="2000" b="1" dirty="0" smtClean="0">
                <a:solidFill>
                  <a:srgbClr val="FFFCDE"/>
                </a:solidFill>
              </a:rPr>
              <a:t>企</a:t>
            </a:r>
            <a:r>
              <a:rPr lang="zh-CN" altLang="en-US" sz="2000" b="1" dirty="0" smtClean="0">
                <a:solidFill>
                  <a:srgbClr val="FFFCDE"/>
                </a:solidFill>
              </a:rPr>
              <a:t>。</a:t>
            </a:r>
            <a:endParaRPr lang="zh-CN" altLang="en-US" sz="2000" dirty="0">
              <a:solidFill>
                <a:srgbClr val="FFFCDE"/>
              </a:solidFill>
            </a:endParaRPr>
          </a:p>
        </p:txBody>
      </p:sp>
      <p:sp>
        <p:nvSpPr>
          <p:cNvPr id="1048813" name="矩形 24"/>
          <p:cNvSpPr/>
          <p:nvPr/>
        </p:nvSpPr>
        <p:spPr>
          <a:xfrm>
            <a:off x="3839298" y="4363104"/>
            <a:ext cx="2844905" cy="707886"/>
          </a:xfrm>
          <a:prstGeom prst="rect">
            <a:avLst/>
          </a:prstGeom>
        </p:spPr>
        <p:txBody>
          <a:bodyPr wrap="square">
            <a:spAutoFit/>
          </a:bodyPr>
          <a:lstStyle/>
          <a:p>
            <a:pPr lvl="0"/>
            <a:r>
              <a:rPr lang="zh-CN" altLang="zh-CN" sz="2000" b="1" dirty="0">
                <a:solidFill>
                  <a:srgbClr val="FFFCDE"/>
                </a:solidFill>
              </a:rPr>
              <a:t>要增强质量意识，强化质量过程</a:t>
            </a:r>
            <a:r>
              <a:rPr lang="zh-CN" altLang="zh-CN" sz="2000" b="1" dirty="0" smtClean="0">
                <a:solidFill>
                  <a:srgbClr val="FFFCDE"/>
                </a:solidFill>
              </a:rPr>
              <a:t>监管</a:t>
            </a:r>
            <a:r>
              <a:rPr lang="zh-CN" altLang="en-US" sz="2000" b="1" dirty="0" smtClean="0">
                <a:solidFill>
                  <a:srgbClr val="FFFCDE"/>
                </a:solidFill>
              </a:rPr>
              <a:t>。</a:t>
            </a:r>
            <a:endParaRPr lang="zh-CN" altLang="en-US" sz="2000" dirty="0">
              <a:solidFill>
                <a:srgbClr val="FFFCDE"/>
              </a:solidFill>
            </a:endParaRPr>
          </a:p>
        </p:txBody>
      </p:sp>
      <p:sp>
        <p:nvSpPr>
          <p:cNvPr id="1048814" name="矩形 25"/>
          <p:cNvSpPr/>
          <p:nvPr/>
        </p:nvSpPr>
        <p:spPr>
          <a:xfrm>
            <a:off x="1348187" y="1497077"/>
            <a:ext cx="2841703" cy="1015663"/>
          </a:xfrm>
          <a:prstGeom prst="rect">
            <a:avLst/>
          </a:prstGeom>
        </p:spPr>
        <p:txBody>
          <a:bodyPr wrap="square">
            <a:spAutoFit/>
          </a:bodyPr>
          <a:lstStyle/>
          <a:p>
            <a:pPr lvl="0"/>
            <a:r>
              <a:rPr lang="zh-CN" altLang="zh-CN" sz="2000" b="1" dirty="0">
                <a:solidFill>
                  <a:srgbClr val="FFFCDE"/>
                </a:solidFill>
                <a:latin typeface="+mn-ea"/>
              </a:rPr>
              <a:t>要积极做好</a:t>
            </a:r>
            <a:r>
              <a:rPr lang="en-US" altLang="zh-CN" sz="2000" b="1" dirty="0">
                <a:solidFill>
                  <a:srgbClr val="FFFCDE"/>
                </a:solidFill>
                <a:latin typeface="+mn-ea"/>
              </a:rPr>
              <a:t>“</a:t>
            </a:r>
            <a:r>
              <a:rPr lang="zh-CN" altLang="zh-CN" sz="2000" b="1" dirty="0">
                <a:solidFill>
                  <a:srgbClr val="FFFCDE"/>
                </a:solidFill>
                <a:latin typeface="+mn-ea"/>
              </a:rPr>
              <a:t>碳达峰、碳中和</a:t>
            </a:r>
            <a:r>
              <a:rPr lang="en-US" altLang="zh-CN" sz="2000" b="1" dirty="0">
                <a:solidFill>
                  <a:srgbClr val="FFFCDE"/>
                </a:solidFill>
                <a:latin typeface="+mn-ea"/>
              </a:rPr>
              <a:t>”</a:t>
            </a:r>
            <a:r>
              <a:rPr lang="zh-CN" altLang="zh-CN" sz="2000" b="1" dirty="0">
                <a:solidFill>
                  <a:srgbClr val="FFFCDE"/>
                </a:solidFill>
                <a:latin typeface="+mn-ea"/>
              </a:rPr>
              <a:t>下的环保、降碳协同治理。</a:t>
            </a:r>
            <a:endParaRPr lang="zh-CN" altLang="zh-CN" sz="2000" dirty="0">
              <a:solidFill>
                <a:srgbClr val="FFFCDE"/>
              </a:solidFill>
              <a:latin typeface="+mn-ea"/>
            </a:endParaRPr>
          </a:p>
        </p:txBody>
      </p:sp>
      <p:sp>
        <p:nvSpPr>
          <p:cNvPr id="1048815" name="文本框 26"/>
          <p:cNvSpPr txBox="1"/>
          <p:nvPr/>
        </p:nvSpPr>
        <p:spPr>
          <a:xfrm>
            <a:off x="1486017" y="3150148"/>
            <a:ext cx="1131570" cy="584775"/>
          </a:xfrm>
          <a:prstGeom prst="rect">
            <a:avLst/>
          </a:prstGeom>
          <a:noFill/>
        </p:spPr>
        <p:txBody>
          <a:bodyPr wrap="square" rtlCol="0">
            <a:spAutoFit/>
          </a:bodyPr>
          <a:lstStyle/>
          <a:p>
            <a:pPr algn="ctr"/>
            <a:r>
              <a:rPr lang="en-US" altLang="zh-CN" sz="3200" b="1" dirty="0" smtClean="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a:t>
            </a:r>
            <a:endParaRPr lang="zh-CN" altLang="en-US" sz="3200" b="1" dirty="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048816" name="文本框 27"/>
          <p:cNvSpPr txBox="1"/>
          <p:nvPr/>
        </p:nvSpPr>
        <p:spPr>
          <a:xfrm>
            <a:off x="3155781" y="3183617"/>
            <a:ext cx="1131570" cy="523220"/>
          </a:xfrm>
          <a:prstGeom prst="rect">
            <a:avLst/>
          </a:prstGeom>
          <a:noFill/>
        </p:spPr>
        <p:txBody>
          <a:bodyPr wrap="square" rtlCol="0">
            <a:spAutoFit/>
          </a:bodyPr>
          <a:lstStyle/>
          <a:p>
            <a:pPr algn="ctr"/>
            <a:r>
              <a:rPr lang="en-US" altLang="zh-CN" sz="2800" b="1" dirty="0" smtClean="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2</a:t>
            </a:r>
            <a:endParaRPr lang="zh-CN" altLang="en-US" sz="2800" b="1" dirty="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048817" name="文本框 28"/>
          <p:cNvSpPr txBox="1"/>
          <p:nvPr/>
        </p:nvSpPr>
        <p:spPr>
          <a:xfrm>
            <a:off x="6122182" y="3111271"/>
            <a:ext cx="1131570" cy="584775"/>
          </a:xfrm>
          <a:prstGeom prst="rect">
            <a:avLst/>
          </a:prstGeom>
          <a:noFill/>
        </p:spPr>
        <p:txBody>
          <a:bodyPr wrap="square" rtlCol="0">
            <a:spAutoFit/>
          </a:bodyPr>
          <a:lstStyle/>
          <a:p>
            <a:pPr algn="ctr"/>
            <a:r>
              <a:rPr lang="en-US" altLang="zh-CN" sz="3200" b="1" dirty="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4</a:t>
            </a:r>
            <a:endParaRPr lang="zh-CN" altLang="en-US" sz="3200" b="1" dirty="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048818" name="文本框 29"/>
          <p:cNvSpPr txBox="1"/>
          <p:nvPr/>
        </p:nvSpPr>
        <p:spPr>
          <a:xfrm>
            <a:off x="9363038" y="3145302"/>
            <a:ext cx="1131570" cy="584775"/>
          </a:xfrm>
          <a:prstGeom prst="rect">
            <a:avLst/>
          </a:prstGeom>
          <a:noFill/>
        </p:spPr>
        <p:txBody>
          <a:bodyPr wrap="square" rtlCol="0">
            <a:spAutoFit/>
          </a:bodyPr>
          <a:lstStyle/>
          <a:p>
            <a:pPr algn="ctr"/>
            <a:r>
              <a:rPr lang="en-US" altLang="zh-CN" sz="3200" b="1" dirty="0" smtClean="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6</a:t>
            </a:r>
            <a:endParaRPr lang="zh-CN" altLang="en-US" sz="3200" b="1" dirty="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1" name="燕尾形 8"/>
          <p:cNvSpPr/>
          <p:nvPr/>
        </p:nvSpPr>
        <p:spPr>
          <a:xfrm>
            <a:off x="4554892" y="2822927"/>
            <a:ext cx="1244600" cy="1244600"/>
          </a:xfrm>
          <a:prstGeom prst="chevron">
            <a:avLst>
              <a:gd name="adj" fmla="val 32609"/>
            </a:avLst>
          </a:prstGeom>
          <a:gradFill>
            <a:gsLst>
              <a:gs pos="0">
                <a:srgbClr val="FCF2C5"/>
              </a:gs>
              <a:gs pos="73000">
                <a:srgbClr val="FBD57F"/>
              </a:gs>
            </a:gsLst>
            <a:lin ang="2700000" scaled="0"/>
          </a:gradFill>
          <a:ln>
            <a:noFill/>
          </a:ln>
          <a:effectLst>
            <a:outerShdw blurRad="50800" dist="63500" dir="5400000" algn="t" rotWithShape="0">
              <a:srgbClr val="95010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燕尾形 8"/>
          <p:cNvSpPr/>
          <p:nvPr/>
        </p:nvSpPr>
        <p:spPr>
          <a:xfrm>
            <a:off x="7524750" y="2833875"/>
            <a:ext cx="1244600" cy="1244600"/>
          </a:xfrm>
          <a:prstGeom prst="chevron">
            <a:avLst>
              <a:gd name="adj" fmla="val 32609"/>
            </a:avLst>
          </a:prstGeom>
          <a:gradFill>
            <a:gsLst>
              <a:gs pos="0">
                <a:srgbClr val="FCF2C5"/>
              </a:gs>
              <a:gs pos="73000">
                <a:srgbClr val="FBD57F"/>
              </a:gs>
            </a:gsLst>
            <a:lin ang="2700000" scaled="0"/>
          </a:gradFill>
          <a:ln>
            <a:noFill/>
          </a:ln>
          <a:effectLst>
            <a:outerShdw blurRad="50800" dist="63500" dir="5400000" algn="t" rotWithShape="0">
              <a:srgbClr val="95010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文本框 27"/>
          <p:cNvSpPr txBox="1"/>
          <p:nvPr/>
        </p:nvSpPr>
        <p:spPr>
          <a:xfrm>
            <a:off x="4695966" y="3157196"/>
            <a:ext cx="1131570" cy="523220"/>
          </a:xfrm>
          <a:prstGeom prst="rect">
            <a:avLst/>
          </a:prstGeom>
          <a:noFill/>
        </p:spPr>
        <p:txBody>
          <a:bodyPr wrap="square" rtlCol="0">
            <a:spAutoFit/>
          </a:bodyPr>
          <a:lstStyle/>
          <a:p>
            <a:pPr algn="ctr"/>
            <a:r>
              <a:rPr lang="en-US" altLang="zh-CN" sz="2800" b="1" dirty="0" smtClean="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3</a:t>
            </a:r>
            <a:endParaRPr lang="zh-CN" altLang="en-US" sz="2800" b="1" dirty="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4" name="文本框 28"/>
          <p:cNvSpPr txBox="1"/>
          <p:nvPr/>
        </p:nvSpPr>
        <p:spPr>
          <a:xfrm>
            <a:off x="7687380" y="3126418"/>
            <a:ext cx="1131570" cy="584775"/>
          </a:xfrm>
          <a:prstGeom prst="rect">
            <a:avLst/>
          </a:prstGeom>
          <a:noFill/>
        </p:spPr>
        <p:txBody>
          <a:bodyPr wrap="square" rtlCol="0">
            <a:spAutoFit/>
          </a:bodyPr>
          <a:lstStyle/>
          <a:p>
            <a:pPr algn="ctr"/>
            <a:r>
              <a:rPr lang="en-US" altLang="zh-CN" sz="3200" b="1" dirty="0" smtClean="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5</a:t>
            </a:r>
            <a:endParaRPr lang="zh-CN" altLang="en-US" sz="3200" b="1" dirty="0">
              <a:solidFill>
                <a:srgbClr val="F31604"/>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97162" name="图片 7"/>
          <p:cNvPicPr>
            <a:picLocks noChangeAspect="1"/>
          </p:cNvPicPr>
          <p:nvPr/>
        </p:nvPicPr>
        <p:blipFill>
          <a:blip r:embed="rId3" cstate="screen"/>
          <a:stretch>
            <a:fillRect/>
          </a:stretch>
        </p:blipFill>
        <p:spPr>
          <a:xfrm>
            <a:off x="9622971" y="104362"/>
            <a:ext cx="1834607" cy="1819319"/>
          </a:xfrm>
          <a:prstGeom prst="rect">
            <a:avLst/>
          </a:prstGeom>
        </p:spPr>
      </p:pic>
      <p:pic>
        <p:nvPicPr>
          <p:cNvPr id="2097163" name="图片 8"/>
          <p:cNvPicPr>
            <a:picLocks noChangeAspect="1"/>
          </p:cNvPicPr>
          <p:nvPr/>
        </p:nvPicPr>
        <p:blipFill>
          <a:blip r:embed="rId3" cstate="screen"/>
          <a:stretch>
            <a:fillRect/>
          </a:stretch>
        </p:blipFill>
        <p:spPr>
          <a:xfrm>
            <a:off x="306048" y="665975"/>
            <a:ext cx="1834607" cy="1819319"/>
          </a:xfrm>
          <a:prstGeom prst="rect">
            <a:avLst/>
          </a:prstGeom>
        </p:spPr>
      </p:pic>
      <p:pic>
        <p:nvPicPr>
          <p:cNvPr id="2097164" name="图片 9"/>
          <p:cNvPicPr>
            <a:picLocks noChangeAspect="1"/>
          </p:cNvPicPr>
          <p:nvPr/>
        </p:nvPicPr>
        <p:blipFill>
          <a:blip r:embed="rId4" cstate="screen"/>
          <a:stretch>
            <a:fillRect/>
          </a:stretch>
        </p:blipFill>
        <p:spPr>
          <a:xfrm>
            <a:off x="2140655" y="516776"/>
            <a:ext cx="1067756" cy="1058859"/>
          </a:xfrm>
          <a:prstGeom prst="rect">
            <a:avLst/>
          </a:prstGeom>
        </p:spPr>
      </p:pic>
      <p:grpSp>
        <p:nvGrpSpPr>
          <p:cNvPr id="54" name="组合 15"/>
          <p:cNvGrpSpPr/>
          <p:nvPr/>
        </p:nvGrpSpPr>
        <p:grpSpPr>
          <a:xfrm>
            <a:off x="868236" y="1253980"/>
            <a:ext cx="10434764" cy="4575012"/>
            <a:chOff x="1066353" y="1150940"/>
            <a:chExt cx="10038530" cy="4781092"/>
          </a:xfrm>
        </p:grpSpPr>
        <p:sp>
          <p:nvSpPr>
            <p:cNvPr id="1048600" name="矩形 16"/>
            <p:cNvSpPr/>
            <p:nvPr/>
          </p:nvSpPr>
          <p:spPr>
            <a:xfrm>
              <a:off x="1219200" y="1291771"/>
              <a:ext cx="9753600" cy="4499429"/>
            </a:xfrm>
            <a:prstGeom prst="rect">
              <a:avLst/>
            </a:prstGeom>
            <a:noFill/>
            <a:ln w="19050">
              <a:gradFill>
                <a:gsLst>
                  <a:gs pos="0">
                    <a:srgbClr val="FCF2C5"/>
                  </a:gs>
                  <a:gs pos="48000">
                    <a:srgbClr val="FBD57F"/>
                  </a:gs>
                  <a:gs pos="100000">
                    <a:srgbClr val="FFFCD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1" name="L 形 17"/>
            <p:cNvSpPr/>
            <p:nvPr/>
          </p:nvSpPr>
          <p:spPr>
            <a:xfrm rot="5400000">
              <a:off x="1058660" y="1158633"/>
              <a:ext cx="727034" cy="711647"/>
            </a:xfrm>
            <a:prstGeom prst="corner">
              <a:avLst>
                <a:gd name="adj1" fmla="val 21641"/>
                <a:gd name="adj2" fmla="val 20346"/>
              </a:avLst>
            </a:prstGeom>
            <a:gradFill flip="none" rotWithShape="1">
              <a:gsLst>
                <a:gs pos="5505">
                  <a:srgbClr val="FFFCDE"/>
                </a:gs>
                <a:gs pos="76000">
                  <a:srgbClr val="FBD57F"/>
                </a:gs>
                <a:gs pos="100000">
                  <a:srgbClr val="FFFCD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2" name="L 形 18"/>
            <p:cNvSpPr/>
            <p:nvPr/>
          </p:nvSpPr>
          <p:spPr>
            <a:xfrm rot="5400000" flipH="1" flipV="1">
              <a:off x="10385543" y="5212691"/>
              <a:ext cx="727034" cy="711647"/>
            </a:xfrm>
            <a:prstGeom prst="corner">
              <a:avLst>
                <a:gd name="adj1" fmla="val 21641"/>
                <a:gd name="adj2" fmla="val 20346"/>
              </a:avLst>
            </a:prstGeom>
            <a:gradFill flip="none" rotWithShape="1">
              <a:gsLst>
                <a:gs pos="5505">
                  <a:srgbClr val="FFFCDE"/>
                </a:gs>
                <a:gs pos="76000">
                  <a:srgbClr val="FBD57F"/>
                </a:gs>
                <a:gs pos="100000">
                  <a:srgbClr val="FFFCD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603" name="文本框 5"/>
          <p:cNvSpPr txBox="1"/>
          <p:nvPr/>
        </p:nvSpPr>
        <p:spPr>
          <a:xfrm>
            <a:off x="1481889" y="2355573"/>
            <a:ext cx="9244168" cy="2469394"/>
          </a:xfrm>
          <a:prstGeom prst="rect">
            <a:avLst/>
          </a:prstGeom>
          <a:noFill/>
          <a:effectLst>
            <a:outerShdw dist="25400" dir="5400000" algn="t" rotWithShape="0">
              <a:srgbClr val="950101"/>
            </a:outerShdw>
          </a:effectLst>
        </p:spPr>
        <p:txBody>
          <a:bodyPr wrap="square" rtlCol="0">
            <a:spAutoFit/>
          </a:bodyPr>
          <a:lstStyle/>
          <a:p>
            <a:pPr indent="457200" algn="just">
              <a:lnSpc>
                <a:spcPct val="130000"/>
              </a:lnSpc>
              <a:spcBef>
                <a:spcPts val="450"/>
              </a:spcBef>
              <a:spcAft>
                <a:spcPts val="1000"/>
              </a:spcAft>
            </a:pPr>
            <a:r>
              <a:rPr lang="zh-CN" altLang="en-US" sz="2000" dirty="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新征程扬帆启航，新使命重任在肩。公司已经迈上了新的发展平台，站在新起点，眺望未来，百年三宁的蓝图更加清晰！即使前进路上有坎坷、有挑战，但“道阻且长，行则必至”，我们始终坚信，在李万清董事长的带领下，在全体三宁人的齐心协力下，一定能够实现我们的既定目标。让我们在新的一年，凝心聚力，只争朝夕，勇往直前，奋力谱写“百年三宁”新篇章！用优异的成绩迎接党的“二十大”胜利召开！</a:t>
            </a:r>
            <a:endParaRPr lang="zh-CN" altLang="en-US" sz="2000" dirty="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useBgFill="1">
        <p:nvSpPr>
          <p:cNvPr id="1048604" name="文本框 4"/>
          <p:cNvSpPr txBox="1"/>
          <p:nvPr/>
        </p:nvSpPr>
        <p:spPr>
          <a:xfrm>
            <a:off x="3139091" y="647230"/>
            <a:ext cx="5929764" cy="1831339"/>
          </a:xfrm>
          <a:prstGeom prst="rect">
            <a:avLst/>
          </a:prstGeom>
        </p:spPr>
        <p:txBody>
          <a:bodyPr wrap="square" rtlCol="0">
            <a:spAutoFit/>
          </a:bodyPr>
          <a:lstStyle/>
          <a:p>
            <a:pPr algn="ctr"/>
            <a:r>
              <a:rPr lang="zh-CN" altLang="en-US" sz="88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领导寄语</a:t>
            </a:r>
            <a:endParaRPr lang="zh-CN" altLang="en-US" sz="8800" dirty="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2" name="组合 1"/>
          <p:cNvGrpSpPr/>
          <p:nvPr/>
        </p:nvGrpSpPr>
        <p:grpSpPr>
          <a:xfrm>
            <a:off x="1302567" y="1387331"/>
            <a:ext cx="9585969" cy="3800619"/>
            <a:chOff x="1087115" y="1166864"/>
            <a:chExt cx="10017768" cy="4765168"/>
          </a:xfrm>
        </p:grpSpPr>
        <p:sp>
          <p:nvSpPr>
            <p:cNvPr id="1048853" name="矩形 2"/>
            <p:cNvSpPr/>
            <p:nvPr/>
          </p:nvSpPr>
          <p:spPr>
            <a:xfrm>
              <a:off x="1219200" y="1291771"/>
              <a:ext cx="9753600" cy="4499429"/>
            </a:xfrm>
            <a:prstGeom prst="rect">
              <a:avLst/>
            </a:prstGeom>
            <a:solidFill>
              <a:schemeClr val="bg1">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4" name="L 形 3"/>
            <p:cNvSpPr/>
            <p:nvPr/>
          </p:nvSpPr>
          <p:spPr>
            <a:xfrm rot="5400000">
              <a:off x="1079422" y="1174557"/>
              <a:ext cx="727034" cy="711647"/>
            </a:xfrm>
            <a:prstGeom prst="corner">
              <a:avLst>
                <a:gd name="adj1" fmla="val 21641"/>
                <a:gd name="adj2" fmla="val 20346"/>
              </a:avLst>
            </a:prstGeom>
            <a:gradFill flip="none" rotWithShape="1">
              <a:gsLst>
                <a:gs pos="5505">
                  <a:srgbClr val="FFFCDE"/>
                </a:gs>
                <a:gs pos="76000">
                  <a:srgbClr val="FBD57F"/>
                </a:gs>
                <a:gs pos="100000">
                  <a:srgbClr val="FFFCD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5" name="L 形 4"/>
            <p:cNvSpPr/>
            <p:nvPr/>
          </p:nvSpPr>
          <p:spPr>
            <a:xfrm rot="5400000" flipH="1" flipV="1">
              <a:off x="10385543" y="5212691"/>
              <a:ext cx="727034" cy="711647"/>
            </a:xfrm>
            <a:prstGeom prst="corner">
              <a:avLst>
                <a:gd name="adj1" fmla="val 21641"/>
                <a:gd name="adj2" fmla="val 20346"/>
              </a:avLst>
            </a:prstGeom>
            <a:gradFill flip="none" rotWithShape="1">
              <a:gsLst>
                <a:gs pos="5505">
                  <a:srgbClr val="FFFCDE"/>
                </a:gs>
                <a:gs pos="76000">
                  <a:srgbClr val="FBD57F"/>
                </a:gs>
                <a:gs pos="100000">
                  <a:srgbClr val="FFFCD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857" name="文本框 7"/>
          <p:cNvSpPr txBox="1"/>
          <p:nvPr/>
        </p:nvSpPr>
        <p:spPr>
          <a:xfrm>
            <a:off x="1983540" y="2187430"/>
            <a:ext cx="8224022" cy="4524315"/>
          </a:xfrm>
          <a:prstGeom prst="rect">
            <a:avLst/>
          </a:prstGeom>
          <a:noFill/>
          <a:effectLst>
            <a:outerShdw blurRad="50800" dist="38100" dir="5400000" algn="t" rotWithShape="0">
              <a:srgbClr val="950101">
                <a:alpha val="40000"/>
              </a:srgbClr>
            </a:outerShdw>
          </a:effectLst>
        </p:spPr>
        <p:txBody>
          <a:bodyPr wrap="square" rtlCol="0">
            <a:spAutoFit/>
          </a:bodyPr>
          <a:lstStyle/>
          <a:p>
            <a:pPr algn="ctr"/>
            <a:r>
              <a:rPr lang="zh-CN" altLang="en-US" sz="7200" dirty="0" smtClean="0">
                <a:solidFill>
                  <a:srgbClr val="FFFCDE"/>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虎年</a:t>
            </a:r>
            <a:r>
              <a:rPr lang="zh-CN" altLang="en-US" sz="7200" dirty="0" smtClean="0">
                <a:solidFill>
                  <a:srgbClr val="FFFCDE"/>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大吉  阖家安康</a:t>
            </a:r>
            <a:endParaRPr lang="en-US" altLang="zh-CN" sz="7200" dirty="0" smtClean="0">
              <a:solidFill>
                <a:srgbClr val="FFFCDE"/>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gn="ctr"/>
            <a:r>
              <a:rPr lang="zh-CN" altLang="en-US" sz="7200" dirty="0" smtClean="0">
                <a:solidFill>
                  <a:srgbClr val="FFFCDE"/>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工作顺利  万事如意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97156" name="图片 9"/>
          <p:cNvPicPr>
            <a:picLocks noChangeAspect="1"/>
          </p:cNvPicPr>
          <p:nvPr/>
        </p:nvPicPr>
        <p:blipFill>
          <a:blip r:embed="rId3" cstate="screen"/>
          <a:stretch>
            <a:fillRect/>
          </a:stretch>
        </p:blipFill>
        <p:spPr>
          <a:xfrm>
            <a:off x="9049070" y="-44431"/>
            <a:ext cx="3009580" cy="2984500"/>
          </a:xfrm>
          <a:prstGeom prst="rect">
            <a:avLst/>
          </a:prstGeom>
        </p:spPr>
      </p:pic>
      <p:pic>
        <p:nvPicPr>
          <p:cNvPr id="2097157" name="图片 10"/>
          <p:cNvPicPr>
            <a:picLocks noChangeAspect="1"/>
          </p:cNvPicPr>
          <p:nvPr/>
        </p:nvPicPr>
        <p:blipFill>
          <a:blip r:embed="rId4" cstate="screen"/>
          <a:stretch>
            <a:fillRect/>
          </a:stretch>
        </p:blipFill>
        <p:spPr>
          <a:xfrm>
            <a:off x="6883400" y="768795"/>
            <a:ext cx="1574801" cy="1561678"/>
          </a:xfrm>
          <a:prstGeom prst="rect">
            <a:avLst/>
          </a:prstGeom>
        </p:spPr>
      </p:pic>
      <p:pic>
        <p:nvPicPr>
          <p:cNvPr id="2097158" name="图片 11"/>
          <p:cNvPicPr>
            <a:picLocks noChangeAspect="1"/>
          </p:cNvPicPr>
          <p:nvPr/>
        </p:nvPicPr>
        <p:blipFill>
          <a:blip r:embed="rId5" cstate="screen"/>
          <a:stretch>
            <a:fillRect/>
          </a:stretch>
        </p:blipFill>
        <p:spPr>
          <a:xfrm>
            <a:off x="355600" y="308198"/>
            <a:ext cx="2400301" cy="2380299"/>
          </a:xfrm>
          <a:prstGeom prst="rect">
            <a:avLst/>
          </a:prstGeom>
        </p:spPr>
      </p:pic>
      <p:sp>
        <p:nvSpPr>
          <p:cNvPr id="1048594" name="文本框 4"/>
          <p:cNvSpPr txBox="1"/>
          <p:nvPr/>
        </p:nvSpPr>
        <p:spPr>
          <a:xfrm>
            <a:off x="1333500" y="954910"/>
            <a:ext cx="9525000" cy="1446550"/>
          </a:xfrm>
          <a:prstGeom prst="rect">
            <a:avLst/>
          </a:prstGeom>
          <a:noFill/>
        </p:spPr>
        <p:txBody>
          <a:bodyPr wrap="square" rtlCol="0">
            <a:spAutoFit/>
          </a:bodyPr>
          <a:lstStyle/>
          <a:p>
            <a:pPr algn="ctr"/>
            <a:r>
              <a:rPr lang="zh-CN" altLang="en-US" sz="88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柏青体简" panose="02010604000101010101" pitchFamily="2" charset="-122"/>
                <a:ea typeface="汉仪柏青体简" panose="02010604000101010101" pitchFamily="2" charset="-122"/>
              </a:rPr>
              <a:t>总经理工作报告</a:t>
            </a:r>
            <a:endParaRPr lang="zh-CN" altLang="en-US" sz="8800" dirty="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柏青体简" panose="02010604000101010101" pitchFamily="2" charset="-122"/>
              <a:ea typeface="汉仪柏青体简" panose="02010604000101010101" pitchFamily="2" charset="-122"/>
            </a:endParaRPr>
          </a:p>
        </p:txBody>
      </p:sp>
      <p:sp>
        <p:nvSpPr>
          <p:cNvPr id="1048595" name="文本框 5"/>
          <p:cNvSpPr txBox="1"/>
          <p:nvPr/>
        </p:nvSpPr>
        <p:spPr>
          <a:xfrm>
            <a:off x="635000" y="2401460"/>
            <a:ext cx="10922000" cy="1107996"/>
          </a:xfrm>
          <a:prstGeom prst="rect">
            <a:avLst/>
          </a:prstGeom>
          <a:noFill/>
        </p:spPr>
        <p:txBody>
          <a:bodyPr wrap="square" rtlCol="0">
            <a:spAutoFit/>
          </a:bodyPr>
          <a:lstStyle/>
          <a:p>
            <a:pPr algn="ctr"/>
            <a:r>
              <a:rPr lang="zh-CN" altLang="en-US" sz="66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柏青体简" panose="02010604000101010101" pitchFamily="2" charset="-122"/>
                <a:ea typeface="汉仪柏青体简" panose="02010604000101010101" pitchFamily="2" charset="-122"/>
              </a:rPr>
              <a:t>迈上新台阶 再建百亿新项目</a:t>
            </a:r>
            <a:endParaRPr lang="zh-CN" altLang="en-US" sz="66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柏青体简" panose="02010604000101010101" pitchFamily="2" charset="-122"/>
              <a:ea typeface="汉仪柏青体简" panose="02010604000101010101" pitchFamily="2" charset="-122"/>
            </a:endParaRPr>
          </a:p>
        </p:txBody>
      </p:sp>
      <p:sp>
        <p:nvSpPr>
          <p:cNvPr id="1048596" name="文本框 6"/>
          <p:cNvSpPr txBox="1"/>
          <p:nvPr/>
        </p:nvSpPr>
        <p:spPr>
          <a:xfrm>
            <a:off x="635000" y="3626818"/>
            <a:ext cx="10922000" cy="1754326"/>
          </a:xfrm>
          <a:prstGeom prst="rect">
            <a:avLst/>
          </a:prstGeom>
          <a:noFill/>
        </p:spPr>
        <p:txBody>
          <a:bodyPr wrap="square" rtlCol="0">
            <a:spAutoFit/>
          </a:bodyPr>
          <a:lstStyle/>
          <a:p>
            <a:pPr algn="ctr"/>
            <a:r>
              <a:rPr lang="zh-CN" altLang="en-US" sz="54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柏青体简" panose="02010604000101010101" pitchFamily="2" charset="-122"/>
                <a:ea typeface="汉仪柏青体简" panose="02010604000101010101" pitchFamily="2" charset="-122"/>
              </a:rPr>
              <a:t>用优异的成绩迎接党的“二十大”胜利召开！</a:t>
            </a:r>
            <a:endParaRPr lang="zh-CN" altLang="en-US" sz="54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柏青体简" panose="02010604000101010101" pitchFamily="2" charset="-122"/>
              <a:ea typeface="汉仪柏青体简" panose="0201060400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15" name="文本框 1"/>
          <p:cNvSpPr txBox="1"/>
          <p:nvPr/>
        </p:nvSpPr>
        <p:spPr>
          <a:xfrm>
            <a:off x="3131118" y="1706947"/>
            <a:ext cx="5929764" cy="1200329"/>
          </a:xfrm>
          <a:prstGeom prst="rect">
            <a:avLst/>
          </a:prstGeom>
          <a:noFill/>
        </p:spPr>
        <p:txBody>
          <a:bodyPr wrap="square" rtlCol="0">
            <a:spAutoFit/>
          </a:bodyPr>
          <a:lstStyle/>
          <a:p>
            <a:pPr algn="ctr"/>
            <a:r>
              <a:rPr lang="zh-CN" altLang="en-US" sz="72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汉仪尚巍手书W" panose="00020600040101010101" pitchFamily="18" charset="-122"/>
                <a:ea typeface="汉仪尚巍手书W" panose="00020600040101010101" pitchFamily="18" charset="-122"/>
              </a:rPr>
              <a:t>第一部</a:t>
            </a:r>
            <a:r>
              <a:rPr lang="zh-CN" altLang="en-US" sz="7200" dirty="0" smtClean="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大梁体-简+繁-精全完美版" panose="03000502000000000000" pitchFamily="66" charset="-122"/>
                <a:ea typeface="大梁体-简+繁-精全完美版" panose="03000502000000000000" pitchFamily="66" charset="-122"/>
              </a:rPr>
              <a:t>分</a:t>
            </a:r>
            <a:endParaRPr lang="zh-CN" altLang="en-US" sz="7200" dirty="0">
              <a:gradFill>
                <a:gsLst>
                  <a:gs pos="0">
                    <a:srgbClr val="FBD57F"/>
                  </a:gs>
                  <a:gs pos="51000">
                    <a:srgbClr val="FFFCDE"/>
                  </a:gs>
                  <a:gs pos="100000">
                    <a:srgbClr val="F9C77D"/>
                  </a:gs>
                </a:gsLst>
                <a:lin ang="2700000" scaled="0"/>
              </a:gradFill>
              <a:effectLst>
                <a:outerShdw dist="50800" dir="5400000" algn="t" rotWithShape="0">
                  <a:prstClr val="black">
                    <a:alpha val="30000"/>
                  </a:prstClr>
                </a:outerShdw>
              </a:effectLst>
              <a:latin typeface="大梁体-简+繁-精全完美版" panose="03000502000000000000" pitchFamily="66" charset="-122"/>
              <a:ea typeface="大梁体-简+繁-精全完美版" panose="03000502000000000000" pitchFamily="66" charset="-122"/>
            </a:endParaRPr>
          </a:p>
        </p:txBody>
      </p:sp>
      <p:sp>
        <p:nvSpPr>
          <p:cNvPr id="1048616" name="矩形 2"/>
          <p:cNvSpPr/>
          <p:nvPr/>
        </p:nvSpPr>
        <p:spPr>
          <a:xfrm>
            <a:off x="2868194" y="3031935"/>
            <a:ext cx="7109639" cy="1200329"/>
          </a:xfrm>
          <a:prstGeom prst="rect">
            <a:avLst/>
          </a:prstGeom>
        </p:spPr>
        <p:txBody>
          <a:bodyPr wrap="none">
            <a:spAutoFit/>
          </a:bodyPr>
          <a:lstStyle/>
          <a:p>
            <a:r>
              <a:rPr lang="en-US" altLang="zh-CN" sz="7200" dirty="0" smtClean="0">
                <a:solidFill>
                  <a:srgbClr val="FFFCDE"/>
                </a:solidFill>
                <a:effectLst>
                  <a:outerShdw dist="50800" dir="5400000" algn="t" rotWithShape="0">
                    <a:srgbClr val="950101">
                      <a:alpha val="70000"/>
                    </a:srgbClr>
                  </a:outerShdw>
                </a:effectLst>
                <a:latin typeface="汉仪柏青体简" panose="02010604000101010101" pitchFamily="2" charset="-122"/>
                <a:ea typeface="汉仪柏青体简" panose="02010604000101010101" pitchFamily="2" charset="-122"/>
                <a:cs typeface="阿里巴巴普惠体 M" panose="00020600040101010101" pitchFamily="18" charset="-122"/>
              </a:rPr>
              <a:t>2021</a:t>
            </a:r>
            <a:r>
              <a:rPr lang="zh-CN" altLang="en-US" sz="7200" dirty="0" smtClean="0">
                <a:solidFill>
                  <a:srgbClr val="FFFCDE"/>
                </a:solidFill>
                <a:effectLst>
                  <a:outerShdw dist="50800" dir="5400000" algn="t" rotWithShape="0">
                    <a:srgbClr val="950101">
                      <a:alpha val="70000"/>
                    </a:srgbClr>
                  </a:outerShdw>
                </a:effectLst>
                <a:latin typeface="汉仪柏青体简" panose="02010604000101010101" pitchFamily="2" charset="-122"/>
                <a:ea typeface="汉仪柏青体简" panose="02010604000101010101" pitchFamily="2" charset="-122"/>
                <a:cs typeface="阿里巴巴普惠体 M" panose="00020600040101010101" pitchFamily="18" charset="-122"/>
              </a:rPr>
              <a:t>年工作回顾</a:t>
            </a:r>
            <a:r>
              <a:rPr lang="en-US" altLang="zh-CN" sz="7200" dirty="0" smtClean="0">
                <a:solidFill>
                  <a:srgbClr val="FFFCDE"/>
                </a:solidFill>
                <a:effectLst>
                  <a:outerShdw dist="50800" dir="5400000" algn="t" rotWithShape="0">
                    <a:srgbClr val="950101">
                      <a:alpha val="70000"/>
                    </a:srgbClr>
                  </a:outerShdw>
                </a:effectLst>
                <a:latin typeface="汉仪柏青体简" panose="02010604000101010101" pitchFamily="2" charset="-122"/>
                <a:ea typeface="汉仪柏青体简" panose="02010604000101010101" pitchFamily="2" charset="-122"/>
                <a:cs typeface="阿里巴巴普惠体 M" panose="00020600040101010101" pitchFamily="18" charset="-122"/>
              </a:rPr>
              <a:t> </a:t>
            </a:r>
            <a:endParaRPr lang="en-US" altLang="zh-CN" sz="7200" dirty="0" smtClean="0">
              <a:solidFill>
                <a:srgbClr val="FFFCDE"/>
              </a:solidFill>
              <a:effectLst>
                <a:outerShdw dist="50800" dir="5400000" algn="t" rotWithShape="0">
                  <a:srgbClr val="950101">
                    <a:alpha val="70000"/>
                  </a:srgbClr>
                </a:outerShdw>
              </a:effectLst>
              <a:latin typeface="汉仪柏青体简" panose="02010604000101010101" pitchFamily="2" charset="-122"/>
              <a:ea typeface="汉仪柏青体简" panose="02010604000101010101" pitchFamily="2" charset="-122"/>
              <a:cs typeface="阿里巴巴普惠体 M" panose="00020600040101010101" pitchFamily="18" charset="-122"/>
            </a:endParaRPr>
          </a:p>
        </p:txBody>
      </p:sp>
      <p:pic>
        <p:nvPicPr>
          <p:cNvPr id="2097174" name="图片 3"/>
          <p:cNvPicPr>
            <a:picLocks noChangeAspect="1"/>
          </p:cNvPicPr>
          <p:nvPr/>
        </p:nvPicPr>
        <p:blipFill>
          <a:blip r:embed="rId3" cstate="print"/>
          <a:stretch>
            <a:fillRect/>
          </a:stretch>
        </p:blipFill>
        <p:spPr>
          <a:xfrm>
            <a:off x="8217473" y="0"/>
            <a:ext cx="3974527" cy="3403600"/>
          </a:xfrm>
          <a:prstGeom prst="rect">
            <a:avLst/>
          </a:prstGeom>
          <a:effectLst>
            <a:outerShdw blurRad="50800" dist="38100" dir="5400000" algn="t" rotWithShape="0">
              <a:srgbClr val="950101">
                <a:alpha val="70000"/>
              </a:srgbClr>
            </a:outerShdw>
          </a:effectLst>
        </p:spPr>
      </p:pic>
      <p:pic>
        <p:nvPicPr>
          <p:cNvPr id="2097175" name="图片 4"/>
          <p:cNvPicPr>
            <a:picLocks noChangeAspect="1"/>
          </p:cNvPicPr>
          <p:nvPr/>
        </p:nvPicPr>
        <p:blipFill>
          <a:blip r:embed="rId3" cstate="print"/>
          <a:stretch>
            <a:fillRect/>
          </a:stretch>
        </p:blipFill>
        <p:spPr>
          <a:xfrm flipH="1">
            <a:off x="0" y="0"/>
            <a:ext cx="3974527" cy="3403600"/>
          </a:xfrm>
          <a:prstGeom prst="rect">
            <a:avLst/>
          </a:prstGeom>
          <a:effectLst>
            <a:outerShdw blurRad="50800" dist="38100" dir="5400000" algn="t" rotWithShape="0">
              <a:srgbClr val="950101">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19" name="矩形 1"/>
          <p:cNvSpPr/>
          <p:nvPr/>
        </p:nvSpPr>
        <p:spPr>
          <a:xfrm>
            <a:off x="4689928" y="1097642"/>
            <a:ext cx="7037615" cy="4899803"/>
          </a:xfrm>
          <a:prstGeom prst="rect">
            <a:avLst/>
          </a:prstGeom>
          <a:effectLst>
            <a:outerShdw blurRad="50800" dist="38100" dir="5400000" algn="t" rotWithShape="0">
              <a:srgbClr val="950101">
                <a:alpha val="40000"/>
              </a:srgbClr>
            </a:outerShdw>
          </a:effectLst>
        </p:spPr>
        <p:txBody>
          <a:bodyPr wrap="square">
            <a:spAutoFit/>
          </a:bodyPr>
          <a:lstStyle/>
          <a:p>
            <a:pPr>
              <a:lnSpc>
                <a:spcPct val="110000"/>
              </a:lnSpc>
            </a:pPr>
            <a:r>
              <a:rPr lang="zh-CN" altLang="en-US" sz="3200" dirty="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这一年我们的业绩  </a:t>
            </a:r>
            <a:r>
              <a:rPr lang="en-US" altLang="zh-CN" sz="7200" dirty="0" smtClean="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115130</a:t>
            </a:r>
            <a:r>
              <a:rPr lang="zh-CN" altLang="en-US" sz="7200" dirty="0" smtClean="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目标</a:t>
            </a:r>
            <a:r>
              <a:rPr lang="zh-CN" altLang="en-US" sz="4400" dirty="0" smtClean="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endParaRPr lang="en-US" altLang="zh-CN" sz="3200" dirty="0" smtClean="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p>
            <a:pPr>
              <a:lnSpc>
                <a:spcPct val="110000"/>
              </a:lnSpc>
            </a:pPr>
            <a:r>
              <a:rPr lang="zh-CN" altLang="en-US" sz="44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超额</a:t>
            </a:r>
            <a:r>
              <a:rPr lang="zh-CN" altLang="en-US" sz="4400" dirty="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完成 </a:t>
            </a:r>
            <a:endParaRPr lang="en-US" altLang="zh-CN" sz="44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p>
            <a:pPr>
              <a:lnSpc>
                <a:spcPct val="110000"/>
              </a:lnSpc>
            </a:pPr>
            <a:endParaRPr lang="zh-CN" altLang="en-US" sz="3200" dirty="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p>
            <a:pPr>
              <a:lnSpc>
                <a:spcPct val="110000"/>
              </a:lnSpc>
            </a:pPr>
            <a:r>
              <a:rPr lang="zh-CN" altLang="en-US" sz="32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公司资产总额达到</a:t>
            </a:r>
            <a:endParaRPr lang="en-US" altLang="zh-CN" sz="32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a:p>
            <a:pPr>
              <a:lnSpc>
                <a:spcPct val="110000"/>
              </a:lnSpc>
            </a:pPr>
            <a:r>
              <a:rPr lang="en-US" altLang="zh-CN" sz="72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218</a:t>
            </a:r>
            <a:r>
              <a:rPr lang="zh-CN" altLang="en-US" sz="72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亿元</a:t>
            </a:r>
            <a:endParaRPr lang="zh-CN" altLang="en-US" sz="6600" dirty="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pic>
        <p:nvPicPr>
          <p:cNvPr id="2097180" name="Picture 2" descr="C:\Documents and Settings\Administrator\桌面\年会 总文件夹\PPT素材\奖杯.png"/>
          <p:cNvPicPr>
            <a:picLocks noChangeAspect="1" noChangeArrowheads="1"/>
          </p:cNvPicPr>
          <p:nvPr/>
        </p:nvPicPr>
        <p:blipFill>
          <a:blip r:embed="rId3" cstate="print"/>
          <a:srcRect/>
          <a:stretch>
            <a:fillRect/>
          </a:stretch>
        </p:blipFill>
        <p:spPr bwMode="auto">
          <a:xfrm>
            <a:off x="0" y="0"/>
            <a:ext cx="3536649"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97176" name="图片 12"/>
          <p:cNvPicPr>
            <a:picLocks noChangeAspect="1"/>
          </p:cNvPicPr>
          <p:nvPr/>
        </p:nvPicPr>
        <p:blipFill>
          <a:blip r:embed="rId3" cstate="print"/>
          <a:stretch>
            <a:fillRect/>
          </a:stretch>
        </p:blipFill>
        <p:spPr>
          <a:xfrm>
            <a:off x="695231" y="1410951"/>
            <a:ext cx="2116168" cy="2098533"/>
          </a:xfrm>
          <a:prstGeom prst="rect">
            <a:avLst/>
          </a:prstGeom>
        </p:spPr>
      </p:pic>
      <p:sp>
        <p:nvSpPr>
          <p:cNvPr id="1048617" name="矩形 4"/>
          <p:cNvSpPr/>
          <p:nvPr/>
        </p:nvSpPr>
        <p:spPr>
          <a:xfrm>
            <a:off x="4360253" y="1234295"/>
            <a:ext cx="7389586" cy="2123658"/>
          </a:xfrm>
          <a:prstGeom prst="rect">
            <a:avLst/>
          </a:prstGeom>
          <a:effectLst>
            <a:outerShdw blurRad="50800" dist="38100" dir="5400000" algn="t" rotWithShape="0">
              <a:srgbClr val="950101">
                <a:alpha val="40000"/>
              </a:srgbClr>
            </a:outerShdw>
          </a:effectLst>
        </p:spPr>
        <p:txBody>
          <a:bodyPr wrap="square">
            <a:spAutoFit/>
          </a:bodyPr>
          <a:lstStyle/>
          <a:p>
            <a:r>
              <a:rPr lang="zh-CN" altLang="en-US" sz="66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全年实现销售收入</a:t>
            </a:r>
            <a:r>
              <a:rPr lang="en-US" altLang="zh-CN" sz="66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126.65</a:t>
            </a:r>
            <a:r>
              <a:rPr lang="zh-CN" altLang="en-US" sz="66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亿元</a:t>
            </a:r>
            <a:r>
              <a:rPr lang="en-US" altLang="zh-CN" sz="6000" dirty="0" smtClean="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rPr>
              <a:t>         </a:t>
            </a:r>
            <a:endParaRPr lang="zh-CN" altLang="en-US" sz="9600" dirty="0">
              <a:gradFill>
                <a:gsLst>
                  <a:gs pos="0">
                    <a:srgbClr val="FBD57F"/>
                  </a:gs>
                  <a:gs pos="51000">
                    <a:srgbClr val="FFFCDE"/>
                  </a:gs>
                  <a:gs pos="100000">
                    <a:srgbClr val="F9C77D"/>
                  </a:gs>
                </a:gsLst>
                <a:lin ang="2700000" scaled="0"/>
              </a:gra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sp>
        <p:nvSpPr>
          <p:cNvPr id="1048618" name="矩形 8"/>
          <p:cNvSpPr/>
          <p:nvPr/>
        </p:nvSpPr>
        <p:spPr>
          <a:xfrm>
            <a:off x="5809531" y="3892611"/>
            <a:ext cx="5940308" cy="2430730"/>
          </a:xfrm>
          <a:prstGeom prst="rect">
            <a:avLst/>
          </a:prstGeom>
        </p:spPr>
        <p:txBody>
          <a:bodyPr wrap="square">
            <a:spAutoFit/>
          </a:bodyPr>
          <a:lstStyle/>
          <a:p>
            <a:pPr>
              <a:lnSpc>
                <a:spcPct val="120000"/>
              </a:lnSpc>
            </a:pPr>
            <a:r>
              <a:rPr lang="zh-CN" altLang="en-US" sz="3200" kern="100" dirty="0" smtClean="0">
                <a:solidFill>
                  <a:srgbClr val="FFFCDE"/>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销售收入首次突破百亿大关，实现利润</a:t>
            </a:r>
            <a:r>
              <a:rPr lang="en-US" altLang="zh-CN" sz="3200" kern="100" dirty="0" smtClean="0">
                <a:solidFill>
                  <a:srgbClr val="FFFCDE"/>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24.3</a:t>
            </a:r>
            <a:r>
              <a:rPr lang="zh-CN" altLang="en-US" sz="3200" kern="100" dirty="0" smtClean="0">
                <a:solidFill>
                  <a:srgbClr val="FFFCDE"/>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亿元，同比翻番；上交税收</a:t>
            </a:r>
            <a:r>
              <a:rPr lang="en-US" altLang="zh-CN" sz="3200" kern="100" dirty="0" smtClean="0">
                <a:solidFill>
                  <a:srgbClr val="FFFCDE"/>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5.51</a:t>
            </a:r>
            <a:r>
              <a:rPr lang="zh-CN" altLang="en-US" sz="3200" kern="100" dirty="0" smtClean="0">
                <a:solidFill>
                  <a:srgbClr val="FFFCDE"/>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亿元，同比上升</a:t>
            </a:r>
            <a:r>
              <a:rPr lang="en-US" altLang="zh-CN" sz="3200" kern="100" dirty="0" smtClean="0">
                <a:solidFill>
                  <a:srgbClr val="FFFCDE"/>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134.5%</a:t>
            </a:r>
            <a:r>
              <a:rPr lang="zh-CN" altLang="en-US" sz="3200" kern="100" dirty="0" smtClean="0">
                <a:solidFill>
                  <a:srgbClr val="FFFCDE"/>
                </a:solidFill>
                <a:effectLst/>
                <a:latin typeface="阿里巴巴普惠体 M" panose="00020600040101010101" pitchFamily="18" charset="-122"/>
                <a:ea typeface="阿里巴巴普惠体 M" panose="00020600040101010101" pitchFamily="18" charset="-122"/>
                <a:cs typeface="阿里巴巴普惠体 M" panose="00020600040101010101" pitchFamily="18" charset="-122"/>
              </a:rPr>
              <a:t>。</a:t>
            </a:r>
            <a:endParaRPr lang="zh-CN" altLang="zh-CN" kern="100" dirty="0">
              <a:solidFill>
                <a:srgbClr val="FFFCDE"/>
              </a:solidFill>
              <a:latin typeface="阿里巴巴普惠体 M" panose="00020600040101010101" pitchFamily="18" charset="-122"/>
              <a:ea typeface="阿里巴巴普惠体 M" panose="00020600040101010101" pitchFamily="18" charset="-122"/>
              <a:cs typeface="阿里巴巴普惠体 M" panose="00020600040101010101" pitchFamily="18" charset="-122"/>
            </a:endParaRPr>
          </a:p>
        </p:txBody>
      </p:sp>
      <p:pic>
        <p:nvPicPr>
          <p:cNvPr id="2097177" name="图片 5"/>
          <p:cNvPicPr>
            <a:picLocks noChangeAspect="1"/>
          </p:cNvPicPr>
          <p:nvPr/>
        </p:nvPicPr>
        <p:blipFill rotWithShape="1">
          <a:blip r:embed="rId4" cstate="print"/>
          <a:srcRect l="18038" t="19342" b="43293"/>
          <a:stretch>
            <a:fillRect/>
          </a:stretch>
        </p:blipFill>
        <p:spPr>
          <a:xfrm>
            <a:off x="-14515" y="2307771"/>
            <a:ext cx="7129255" cy="4550229"/>
          </a:xfrm>
          <a:prstGeom prst="rect">
            <a:avLst/>
          </a:prstGeom>
        </p:spPr>
      </p:pic>
      <p:pic>
        <p:nvPicPr>
          <p:cNvPr id="2097178" name="图片 9"/>
          <p:cNvPicPr>
            <a:picLocks noChangeAspect="1"/>
          </p:cNvPicPr>
          <p:nvPr/>
        </p:nvPicPr>
        <p:blipFill>
          <a:blip r:embed="rId5" cstate="print"/>
          <a:stretch>
            <a:fillRect/>
          </a:stretch>
        </p:blipFill>
        <p:spPr>
          <a:xfrm>
            <a:off x="695231" y="3091121"/>
            <a:ext cx="4882137" cy="2983529"/>
          </a:xfrm>
          <a:prstGeom prst="rect">
            <a:avLst/>
          </a:prstGeom>
        </p:spPr>
      </p:pic>
      <p:pic>
        <p:nvPicPr>
          <p:cNvPr id="2097179" name="图片 11"/>
          <p:cNvPicPr>
            <a:picLocks noChangeAspect="1"/>
          </p:cNvPicPr>
          <p:nvPr/>
        </p:nvPicPr>
        <p:blipFill>
          <a:blip r:embed="rId3" cstate="print"/>
          <a:stretch>
            <a:fillRect/>
          </a:stretch>
        </p:blipFill>
        <p:spPr>
          <a:xfrm>
            <a:off x="9592418" y="0"/>
            <a:ext cx="2489335" cy="24685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35421" y="420414"/>
            <a:ext cx="9522372" cy="461665"/>
          </a:xfrm>
          <a:prstGeom prst="rect">
            <a:avLst/>
          </a:prstGeom>
          <a:noFill/>
        </p:spPr>
        <p:txBody>
          <a:bodyPr wrap="square" rtlCol="0">
            <a:spAutoFit/>
          </a:bodyPr>
          <a:lstStyle/>
          <a:p>
            <a:r>
              <a:rPr lang="zh-CN" altLang="en-US" sz="2400" dirty="0" smtClean="0">
                <a:solidFill>
                  <a:srgbClr val="FFFCDE"/>
                </a:solidFill>
              </a:rPr>
              <a:t>一、</a:t>
            </a:r>
            <a:r>
              <a:rPr lang="zh-CN" altLang="zh-CN" sz="2400" dirty="0">
                <a:solidFill>
                  <a:srgbClr val="FFFCDE"/>
                </a:solidFill>
              </a:rPr>
              <a:t>坚守“五条红线”，严管疫情防控，公司发展根基更加稳固</a:t>
            </a:r>
            <a:endParaRPr lang="zh-CN" altLang="en-US" sz="2400" dirty="0">
              <a:solidFill>
                <a:srgbClr val="FFFCDE"/>
              </a:solidFill>
            </a:endParaRPr>
          </a:p>
        </p:txBody>
      </p:sp>
      <p:graphicFrame>
        <p:nvGraphicFramePr>
          <p:cNvPr id="7" name="图示 6"/>
          <p:cNvGraphicFramePr/>
          <p:nvPr>
            <p:extLst>
              <p:ext uri="{D42A27DB-BD31-4B8C-83A1-F6EECF244321}">
                <p14:modId xmlns:p14="http://schemas.microsoft.com/office/powerpoint/2010/main" val="3445759922"/>
              </p:ext>
            </p:extLst>
          </p:nvPr>
        </p:nvGraphicFramePr>
        <p:xfrm>
          <a:off x="725214" y="1387365"/>
          <a:ext cx="11056883" cy="502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096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2868" y="504497"/>
            <a:ext cx="10079421" cy="461665"/>
          </a:xfrm>
          <a:prstGeom prst="rect">
            <a:avLst/>
          </a:prstGeom>
          <a:noFill/>
        </p:spPr>
        <p:txBody>
          <a:bodyPr wrap="square" rtlCol="0">
            <a:spAutoFit/>
          </a:bodyPr>
          <a:lstStyle/>
          <a:p>
            <a:r>
              <a:rPr lang="zh-CN" altLang="en-US" sz="2400" dirty="0" smtClean="0">
                <a:solidFill>
                  <a:srgbClr val="FFFCDE"/>
                </a:solidFill>
              </a:rPr>
              <a:t>二、</a:t>
            </a:r>
            <a:r>
              <a:rPr lang="zh-CN" altLang="zh-CN" sz="2400" dirty="0">
                <a:solidFill>
                  <a:srgbClr val="FFFCDE"/>
                </a:solidFill>
              </a:rPr>
              <a:t>乙二醇项目投产达效，新建项目顺利开工，产业新旧动能转换</a:t>
            </a:r>
            <a:r>
              <a:rPr lang="zh-CN" altLang="zh-CN" sz="2400" dirty="0" smtClean="0">
                <a:solidFill>
                  <a:srgbClr val="FFFCDE"/>
                </a:solidFill>
              </a:rPr>
              <a:t>升级</a:t>
            </a:r>
            <a:endParaRPr lang="zh-CN" altLang="zh-CN" sz="2400" dirty="0">
              <a:solidFill>
                <a:srgbClr val="FFFCDE"/>
              </a:solidFill>
            </a:endParaRPr>
          </a:p>
        </p:txBody>
      </p:sp>
      <p:graphicFrame>
        <p:nvGraphicFramePr>
          <p:cNvPr id="4" name="图示 3"/>
          <p:cNvGraphicFramePr/>
          <p:nvPr>
            <p:extLst>
              <p:ext uri="{D42A27DB-BD31-4B8C-83A1-F6EECF244321}">
                <p14:modId xmlns:p14="http://schemas.microsoft.com/office/powerpoint/2010/main" val="4242224637"/>
              </p:ext>
            </p:extLst>
          </p:nvPr>
        </p:nvGraphicFramePr>
        <p:xfrm>
          <a:off x="378372" y="1082566"/>
          <a:ext cx="11172497" cy="542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628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2869" y="504497"/>
            <a:ext cx="9322676" cy="461665"/>
          </a:xfrm>
          <a:prstGeom prst="rect">
            <a:avLst/>
          </a:prstGeom>
          <a:noFill/>
        </p:spPr>
        <p:txBody>
          <a:bodyPr wrap="square" rtlCol="0">
            <a:spAutoFit/>
          </a:bodyPr>
          <a:lstStyle/>
          <a:p>
            <a:r>
              <a:rPr lang="zh-CN" altLang="zh-CN" sz="2400" dirty="0">
                <a:solidFill>
                  <a:srgbClr val="FFFCDE"/>
                </a:solidFill>
              </a:rPr>
              <a:t>三、优化生产要素配置，强化细节管控，装置运行水平持续高效</a:t>
            </a:r>
          </a:p>
        </p:txBody>
      </p:sp>
      <p:sp>
        <p:nvSpPr>
          <p:cNvPr id="3" name="文本框 2"/>
          <p:cNvSpPr txBox="1"/>
          <p:nvPr/>
        </p:nvSpPr>
        <p:spPr>
          <a:xfrm>
            <a:off x="882869" y="1282262"/>
            <a:ext cx="10668000" cy="2694199"/>
          </a:xfrm>
          <a:prstGeom prst="rect">
            <a:avLst/>
          </a:prstGeom>
          <a:noFill/>
        </p:spPr>
        <p:txBody>
          <a:bodyPr wrap="square" rtlCol="0">
            <a:spAutoFit/>
          </a:bodyPr>
          <a:lstStyle/>
          <a:p>
            <a:pPr>
              <a:lnSpc>
                <a:spcPct val="300000"/>
              </a:lnSpc>
            </a:pPr>
            <a:r>
              <a:rPr lang="zh-CN" altLang="zh-CN" sz="2000" b="1" dirty="0">
                <a:solidFill>
                  <a:srgbClr val="FFFCDE"/>
                </a:solidFill>
              </a:rPr>
              <a:t>磷肥厂</a:t>
            </a:r>
            <a:r>
              <a:rPr lang="zh-CN" altLang="zh-CN" sz="2000" dirty="0">
                <a:solidFill>
                  <a:srgbClr val="FFFCDE"/>
                </a:solidFill>
              </a:rPr>
              <a:t>通过持续优化工艺和过程管控，主要生产装置的运行周期进一步延长。新增二铵产能</a:t>
            </a:r>
            <a:r>
              <a:rPr lang="en-US" altLang="zh-CN" sz="2000" dirty="0">
                <a:solidFill>
                  <a:srgbClr val="FFFCDE"/>
                </a:solidFill>
              </a:rPr>
              <a:t>3.5</a:t>
            </a:r>
            <a:r>
              <a:rPr lang="zh-CN" altLang="zh-CN" sz="2000" dirty="0">
                <a:solidFill>
                  <a:srgbClr val="FFFCDE"/>
                </a:solidFill>
              </a:rPr>
              <a:t>万吨，磷酸产量达到</a:t>
            </a:r>
            <a:r>
              <a:rPr lang="en-US" altLang="zh-CN" sz="2000" dirty="0">
                <a:solidFill>
                  <a:srgbClr val="FFFCDE"/>
                </a:solidFill>
              </a:rPr>
              <a:t>52.7</a:t>
            </a:r>
            <a:r>
              <a:rPr lang="zh-CN" altLang="zh-CN" sz="2000" dirty="0">
                <a:solidFill>
                  <a:srgbClr val="FFFCDE"/>
                </a:solidFill>
              </a:rPr>
              <a:t>万吨。全年生产复合肥、磷酸一铵、磷酸二铵、工业磷铵四大终端产品达到</a:t>
            </a:r>
            <a:r>
              <a:rPr lang="en-US" altLang="zh-CN" sz="2000" dirty="0">
                <a:solidFill>
                  <a:srgbClr val="FFFCDE"/>
                </a:solidFill>
              </a:rPr>
              <a:t>130.2</a:t>
            </a:r>
            <a:r>
              <a:rPr lang="zh-CN" altLang="zh-CN" sz="2000" dirty="0">
                <a:solidFill>
                  <a:srgbClr val="FFFCDE"/>
                </a:solidFill>
              </a:rPr>
              <a:t>万吨，产量、质量指标均创历史新高。</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12" y="3819409"/>
            <a:ext cx="4623301" cy="2654964"/>
          </a:xfrm>
          <a:prstGeom prst="rect">
            <a:avLst/>
          </a:prstGeom>
        </p:spPr>
      </p:pic>
    </p:spTree>
    <p:extLst>
      <p:ext uri="{BB962C8B-B14F-4D97-AF65-F5344CB8AC3E}">
        <p14:creationId xmlns:p14="http://schemas.microsoft.com/office/powerpoint/2010/main" val="272926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8387" y="504497"/>
            <a:ext cx="3731172" cy="461665"/>
          </a:xfrm>
          <a:prstGeom prst="rect">
            <a:avLst/>
          </a:prstGeom>
          <a:noFill/>
        </p:spPr>
        <p:txBody>
          <a:bodyPr wrap="square" rtlCol="0">
            <a:spAutoFit/>
          </a:bodyPr>
          <a:lstStyle/>
          <a:p>
            <a:r>
              <a:rPr lang="en-US" altLang="zh-CN" sz="2400" dirty="0" smtClean="0">
                <a:solidFill>
                  <a:srgbClr val="FFFCDE"/>
                </a:solidFill>
                <a:latin typeface="+mn-ea"/>
              </a:rPr>
              <a:t>2021</a:t>
            </a:r>
            <a:r>
              <a:rPr lang="zh-CN" altLang="en-US" sz="2400" dirty="0" smtClean="0">
                <a:solidFill>
                  <a:srgbClr val="FFFCDE"/>
                </a:solidFill>
                <a:latin typeface="+mn-ea"/>
              </a:rPr>
              <a:t>年工作中存在的问题</a:t>
            </a:r>
            <a:endParaRPr lang="zh-CN" altLang="zh-CN" sz="2400" dirty="0">
              <a:solidFill>
                <a:srgbClr val="FFFCDE"/>
              </a:solidFill>
              <a:latin typeface="+mn-ea"/>
            </a:endParaRPr>
          </a:p>
        </p:txBody>
      </p:sp>
      <p:graphicFrame>
        <p:nvGraphicFramePr>
          <p:cNvPr id="4" name="图示 3"/>
          <p:cNvGraphicFramePr/>
          <p:nvPr>
            <p:extLst>
              <p:ext uri="{D42A27DB-BD31-4B8C-83A1-F6EECF244321}">
                <p14:modId xmlns:p14="http://schemas.microsoft.com/office/powerpoint/2010/main" val="1873110125"/>
              </p:ext>
            </p:extLst>
          </p:nvPr>
        </p:nvGraphicFramePr>
        <p:xfrm>
          <a:off x="882869" y="1282262"/>
          <a:ext cx="10668000" cy="4845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4579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TotalTime>
  <Words>1061</Words>
  <Application>Microsoft Office PowerPoint</Application>
  <PresentationFormat>宽屏</PresentationFormat>
  <Paragraphs>61</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阿里巴巴普惠体 M</vt:lpstr>
      <vt:lpstr>汉仪柏青体简</vt:lpstr>
      <vt:lpstr>Calibri Light</vt:lpstr>
      <vt:lpstr>Calibri</vt:lpstr>
      <vt:lpstr>阿里巴巴普惠体 R</vt:lpstr>
      <vt:lpstr>汉仪尚巍手书W</vt:lpstr>
      <vt:lpstr>阿里巴巴普惠体 B</vt:lpstr>
      <vt:lpstr>Arial</vt:lpstr>
      <vt:lpstr>大梁体-简+繁-精全完美版</vt:lpstr>
      <vt:lpstr>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微软用户</cp:lastModifiedBy>
  <cp:revision>21</cp:revision>
  <dcterms:created xsi:type="dcterms:W3CDTF">2019-12-26T11:10:54Z</dcterms:created>
  <dcterms:modified xsi:type="dcterms:W3CDTF">2022-02-04T00:55:11Z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v1.0_mb_tqG2TUeZdb6XqLdw2YvSEg==</vt:lpwstr>
  </property>
  <property fmtid="{D5CDD505-2E9C-101B-9397-08002B2CF9AE}" pid="4" name="ICV">
    <vt:lpwstr>172a2da1e68a4d03b85a13f0c631a829</vt:lpwstr>
  </property>
</Properties>
</file>