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1643" r:id="rId3"/>
    <p:sldId id="1129" r:id="rId4"/>
    <p:sldId id="1034" r:id="rId5"/>
    <p:sldId id="2474" r:id="rId6"/>
    <p:sldId id="2638" r:id="rId8"/>
    <p:sldId id="1339" r:id="rId9"/>
    <p:sldId id="2647" r:id="rId10"/>
    <p:sldId id="2645" r:id="rId11"/>
    <p:sldId id="2640" r:id="rId12"/>
    <p:sldId id="986" r:id="rId13"/>
    <p:sldId id="916" r:id="rId14"/>
    <p:sldId id="1088" r:id="rId15"/>
    <p:sldId id="1283" r:id="rId16"/>
    <p:sldId id="917" r:id="rId17"/>
    <p:sldId id="919" r:id="rId18"/>
    <p:sldId id="1877" r:id="rId19"/>
    <p:sldId id="1898" r:id="rId20"/>
    <p:sldId id="1899" r:id="rId21"/>
    <p:sldId id="1900" r:id="rId22"/>
    <p:sldId id="1901" r:id="rId23"/>
    <p:sldId id="1902" r:id="rId24"/>
    <p:sldId id="1904" r:id="rId25"/>
    <p:sldId id="1878" r:id="rId26"/>
    <p:sldId id="1879" r:id="rId27"/>
    <p:sldId id="1880" r:id="rId28"/>
    <p:sldId id="1883" r:id="rId29"/>
    <p:sldId id="1887" r:id="rId30"/>
    <p:sldId id="1888" r:id="rId31"/>
    <p:sldId id="1891" r:id="rId32"/>
    <p:sldId id="1892" r:id="rId33"/>
    <p:sldId id="1896" r:id="rId34"/>
    <p:sldId id="1897" r:id="rId35"/>
    <p:sldId id="2208" r:id="rId36"/>
    <p:sldId id="2209" r:id="rId37"/>
  </p:sldIdLst>
  <p:sldSz cx="12192000" cy="6858000"/>
  <p:notesSz cx="7103745" cy="10234295"/>
  <p:defaultTextStyle>
    <a:defPPr>
      <a:defRPr lang="zh-CN"/>
    </a:defPPr>
    <a:lvl1pPr algn="l" rtl="0" fontAlgn="base">
      <a:spcBef>
        <a:spcPct val="0"/>
      </a:spcBef>
      <a:spcAft>
        <a:spcPct val="0"/>
      </a:spcAft>
      <a:defRPr i="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i="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i="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i="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i="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i="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i="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i="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i="1"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品质部技术室" initials="品" lastIdx="1" clrIdx="0"/>
  <p:cmAuthor id="2" name="微软中国" initials="微" lastIdx="2" clrIdx="1"/>
  <p:cmAuthor id="0" name="꺨Ӡίίίίί" initials="p" lastIdx="1" clrIdx="0"/>
  <p:cmAuthor id="7" name="x" initials="x" lastIdx="9" clrIdx="6"/>
  <p:cmAuthor id="3" name="Administrator" initials="A" lastIdx="2" clrIdx="2"/>
  <p:cmAuthor id="4" name="LNM" initials="L" lastIdx="8" clrIdx="3"/>
  <p:cmAuthor id="6" name="fangzhidong" initials="f"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3333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6" autoAdjust="0"/>
  </p:normalViewPr>
  <p:slideViewPr>
    <p:cSldViewPr snapToGrid="0">
      <p:cViewPr varScale="1">
        <p:scale>
          <a:sx n="66" d="100"/>
          <a:sy n="66" d="100"/>
        </p:scale>
        <p:origin x="-858" y="-114"/>
      </p:cViewPr>
      <p:guideLst>
        <p:guide orient="horz" pos="215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8163" cy="511175"/>
          </a:xfrm>
          <a:prstGeom prst="rect">
            <a:avLst/>
          </a:prstGeom>
          <a:noFill/>
          <a:ln w="9525">
            <a:noFill/>
            <a:miter lim="800000"/>
          </a:ln>
          <a:effectLst/>
        </p:spPr>
        <p:txBody>
          <a:bodyPr vert="horz" wrap="square" lIns="91440" tIns="45720" rIns="91440" bIns="45720" numCol="1" anchor="t" anchorCtr="0" compatLnSpc="1"/>
          <a:lstStyle>
            <a:lvl1pPr>
              <a:defRPr sz="1200" b="0" i="0"/>
            </a:lvl1pPr>
          </a:lstStyle>
          <a:p>
            <a:pPr>
              <a:defRPr/>
            </a:pPr>
            <a:endParaRPr lang="zh-CN" altLang="en-US"/>
          </a:p>
        </p:txBody>
      </p:sp>
      <p:sp>
        <p:nvSpPr>
          <p:cNvPr id="24579" name="Rectangle 3"/>
          <p:cNvSpPr>
            <a:spLocks noGrp="1" noChangeArrowheads="1"/>
          </p:cNvSpPr>
          <p:nvPr>
            <p:ph type="dt" idx="1"/>
          </p:nvPr>
        </p:nvSpPr>
        <p:spPr bwMode="auto">
          <a:xfrm>
            <a:off x="4024313" y="0"/>
            <a:ext cx="3078162" cy="511175"/>
          </a:xfrm>
          <a:prstGeom prst="rect">
            <a:avLst/>
          </a:prstGeom>
          <a:noFill/>
          <a:ln w="9525">
            <a:noFill/>
            <a:miter lim="800000"/>
          </a:ln>
          <a:effectLst/>
        </p:spPr>
        <p:txBody>
          <a:bodyPr vert="horz" wrap="square" lIns="91440" tIns="45720" rIns="91440" bIns="45720" numCol="1" anchor="t" anchorCtr="0" compatLnSpc="1"/>
          <a:lstStyle>
            <a:lvl1pPr algn="r">
              <a:defRPr sz="1200" b="0" i="0"/>
            </a:lvl1pPr>
          </a:lstStyle>
          <a:p>
            <a:pPr>
              <a:defRPr/>
            </a:pPr>
            <a:fld id="{0D842AE2-372C-4562-9BD5-3AD3E8446424}" type="datetimeFigureOut">
              <a:rPr lang="zh-CN" altLang="en-US"/>
            </a:fld>
            <a:endParaRPr lang="en-US" altLang="zh-CN"/>
          </a:p>
        </p:txBody>
      </p:sp>
      <p:sp>
        <p:nvSpPr>
          <p:cNvPr id="9220" name="Rectangle 4"/>
          <p:cNvSpPr>
            <a:spLocks noGrp="1" noRot="1" noChangeAspect="1" noChangeArrowheads="1" noTextEdit="1"/>
          </p:cNvSpPr>
          <p:nvPr>
            <p:ph type="sldImg" idx="2"/>
          </p:nvPr>
        </p:nvSpPr>
        <p:spPr bwMode="auto">
          <a:xfrm>
            <a:off x="142875" y="768350"/>
            <a:ext cx="6818313" cy="3836988"/>
          </a:xfrm>
          <a:prstGeom prst="rect">
            <a:avLst/>
          </a:prstGeom>
          <a:noFill/>
          <a:ln w="9525">
            <a:solidFill>
              <a:srgbClr val="000000"/>
            </a:solidFill>
            <a:miter lim="800000"/>
          </a:ln>
        </p:spPr>
      </p:sp>
      <p:sp>
        <p:nvSpPr>
          <p:cNvPr id="24581" name="Rectangle 5"/>
          <p:cNvSpPr>
            <a:spLocks noGrp="1" noChangeArrowheads="1"/>
          </p:cNvSpPr>
          <p:nvPr>
            <p:ph type="body" sz="quarter" idx="3"/>
          </p:nvPr>
        </p:nvSpPr>
        <p:spPr bwMode="auto">
          <a:xfrm>
            <a:off x="711200" y="4860925"/>
            <a:ext cx="5683250" cy="4605338"/>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24582" name="Rectangle 6"/>
          <p:cNvSpPr>
            <a:spLocks noGrp="1" noChangeArrowheads="1"/>
          </p:cNvSpPr>
          <p:nvPr>
            <p:ph type="ftr" sz="quarter" idx="4"/>
          </p:nvPr>
        </p:nvSpPr>
        <p:spPr bwMode="auto">
          <a:xfrm>
            <a:off x="0" y="9721850"/>
            <a:ext cx="3078163" cy="511175"/>
          </a:xfrm>
          <a:prstGeom prst="rect">
            <a:avLst/>
          </a:prstGeom>
          <a:noFill/>
          <a:ln w="9525">
            <a:noFill/>
            <a:miter lim="800000"/>
          </a:ln>
          <a:effectLst/>
        </p:spPr>
        <p:txBody>
          <a:bodyPr vert="horz" wrap="square" lIns="91440" tIns="45720" rIns="91440" bIns="45720" numCol="1" anchor="b" anchorCtr="0" compatLnSpc="1"/>
          <a:lstStyle>
            <a:lvl1pPr>
              <a:defRPr sz="1200" b="0" i="0"/>
            </a:lvl1pPr>
          </a:lstStyle>
          <a:p>
            <a:pPr>
              <a:defRPr/>
            </a:pPr>
            <a:endParaRPr lang="en-US" altLang="zh-CN"/>
          </a:p>
        </p:txBody>
      </p:sp>
      <p:sp>
        <p:nvSpPr>
          <p:cNvPr id="24583" name="Rectangle 7"/>
          <p:cNvSpPr>
            <a:spLocks noGrp="1" noChangeArrowheads="1"/>
          </p:cNvSpPr>
          <p:nvPr>
            <p:ph type="sldNum" sz="quarter" idx="5"/>
          </p:nvPr>
        </p:nvSpPr>
        <p:spPr bwMode="auto">
          <a:xfrm>
            <a:off x="4024313" y="9721850"/>
            <a:ext cx="3078162" cy="511175"/>
          </a:xfrm>
          <a:prstGeom prst="rect">
            <a:avLst/>
          </a:prstGeom>
          <a:noFill/>
          <a:ln w="9525">
            <a:noFill/>
            <a:miter lim="800000"/>
          </a:ln>
          <a:effectLst/>
        </p:spPr>
        <p:txBody>
          <a:bodyPr vert="horz" wrap="square" lIns="91440" tIns="45720" rIns="91440" bIns="45720" numCol="1" anchor="b" anchorCtr="0" compatLnSpc="1"/>
          <a:lstStyle>
            <a:lvl1pPr algn="r">
              <a:defRPr sz="1200" b="0" i="0"/>
            </a:lvl1pPr>
          </a:lstStyle>
          <a:p>
            <a:pPr>
              <a:defRPr/>
            </a:pPr>
            <a:fld id="{EAB499BF-5F00-468B-B536-625E0AA9EC04}"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视频</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标题 2049"/>
          <p:cNvSpPr>
            <a:spLocks noGrp="1"/>
          </p:cNvSpPr>
          <p:nvPr>
            <p:ph type="ctrTitle"/>
          </p:nvPr>
        </p:nvSpPr>
        <p:spPr>
          <a:xfrm>
            <a:off x="1007533" y="1341438"/>
            <a:ext cx="10363200" cy="1470025"/>
          </a:xfrm>
          <a:prstGeom prst="rect">
            <a:avLst/>
          </a:prstGeom>
          <a:noFill/>
          <a:ln w="9525">
            <a:noFill/>
          </a:ln>
        </p:spPr>
        <p:txBody>
          <a:bodyPr/>
          <a:lstStyle>
            <a:lvl1pPr lvl="0" algn="ctr">
              <a:defRPr b="1">
                <a:solidFill>
                  <a:schemeClr val="tx1"/>
                </a:solidFill>
                <a:effectLst>
                  <a:outerShdw blurRad="38100" dist="38100" dir="2700000">
                    <a:srgbClr val="FFFFFF"/>
                  </a:outerShdw>
                </a:effectLst>
              </a:defRPr>
            </a:lvl1pPr>
          </a:lstStyle>
          <a:p>
            <a:pPr lvl="0"/>
            <a:r>
              <a:rPr lang="zh-CN" altLang="en-US"/>
              <a:t>单击此处编辑母版标题样式</a:t>
            </a:r>
            <a:endParaRPr lang="zh-CN" altLang="en-US"/>
          </a:p>
        </p:txBody>
      </p:sp>
      <p:sp>
        <p:nvSpPr>
          <p:cNvPr id="2051" name="副标题 2050"/>
          <p:cNvSpPr>
            <a:spLocks noGrp="1"/>
          </p:cNvSpPr>
          <p:nvPr>
            <p:ph type="subTitle" idx="1"/>
          </p:nvPr>
        </p:nvSpPr>
        <p:spPr>
          <a:xfrm>
            <a:off x="1775884" y="3068638"/>
            <a:ext cx="8534400" cy="1152525"/>
          </a:xfrm>
          <a:prstGeom prst="rect">
            <a:avLst/>
          </a:prstGeom>
          <a:noFill/>
          <a:ln w="9525">
            <a:noFill/>
          </a:ln>
        </p:spPr>
        <p:txBody>
          <a:bodyPr anchor="ctr"/>
          <a:lstStyle>
            <a:lvl1pPr marL="0" lvl="0" indent="0" algn="ctr">
              <a:buNone/>
              <a:defRPr>
                <a:solidFill>
                  <a:schemeClr val="tx1"/>
                </a:solidFill>
              </a:defRPr>
            </a:lvl1pPr>
            <a:lvl2pPr marL="457200" lvl="1" indent="0" algn="ctr">
              <a:buNone/>
              <a:defRPr>
                <a:solidFill>
                  <a:schemeClr val="tx1"/>
                </a:solidFill>
              </a:defRPr>
            </a:lvl2pPr>
            <a:lvl3pPr marL="914400" lvl="2" indent="0" algn="ctr">
              <a:buNone/>
              <a:defRPr>
                <a:solidFill>
                  <a:schemeClr val="tx1"/>
                </a:solidFill>
              </a:defRPr>
            </a:lvl3pPr>
            <a:lvl4pPr marL="1371600" lvl="3" indent="0" algn="ctr">
              <a:buNone/>
              <a:defRPr>
                <a:solidFill>
                  <a:schemeClr val="tx1"/>
                </a:solidFill>
              </a:defRPr>
            </a:lvl4pPr>
            <a:lvl5pPr marL="1828800" lvl="4" indent="0" algn="ctr">
              <a:buNone/>
              <a:defRPr>
                <a:solidFill>
                  <a:schemeClr val="tx1"/>
                </a:solidFill>
              </a:defRPr>
            </a:lvl5pPr>
          </a:lstStyle>
          <a:p>
            <a:pPr lvl="0"/>
            <a:r>
              <a:rPr lang="zh-CN" altLang="en-US"/>
              <a:t>单击此处编辑母版副标题样式</a:t>
            </a:r>
            <a:endParaRPr lang="zh-CN" altLang="en-US"/>
          </a:p>
        </p:txBody>
      </p:sp>
      <p:sp>
        <p:nvSpPr>
          <p:cNvPr id="5" name="页脚占位符 2052"/>
          <p:cNvSpPr>
            <a:spLocks noGrp="1"/>
          </p:cNvSpPr>
          <p:nvPr>
            <p:ph type="ftr" sz="quarter" idx="11"/>
          </p:nvPr>
        </p:nvSpPr>
        <p:spPr/>
        <p:txBody>
          <a:bodyPr/>
          <a:lstStyle>
            <a:lvl1pPr>
              <a:defRPr/>
            </a:lvl1pPr>
          </a:lstStyle>
          <a:p>
            <a:pPr>
              <a:defRPr/>
            </a:pPr>
            <a:endParaRPr lang="en-US" altLang="zh-CN"/>
          </a:p>
        </p:txBody>
      </p:sp>
      <p:sp>
        <p:nvSpPr>
          <p:cNvPr id="6" name="灯片编号占位符 2053"/>
          <p:cNvSpPr>
            <a:spLocks noGrp="1"/>
          </p:cNvSpPr>
          <p:nvPr>
            <p:ph type="sldNum" sz="quarter" idx="12"/>
          </p:nvPr>
        </p:nvSpPr>
        <p:spPr/>
        <p:txBody>
          <a:bodyPr anchor="t"/>
          <a:lstStyle>
            <a:lvl1pPr algn="r">
              <a:defRPr sz="1400">
                <a:latin typeface="+mn-lt"/>
              </a:defRPr>
            </a:lvl1pPr>
          </a:lstStyle>
          <a:p>
            <a:pPr>
              <a:defRPr/>
            </a:pPr>
            <a:fld id="{E5655FEF-E227-4671-91B0-166B512BAFF6}"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7728AF14-F82A-4785-9CDF-4FE939A460F5}"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CCAE9B0-D3FA-4ECD-8C83-483FC772F767}" type="datetime1">
              <a:rPr lang="zh-CN" altLang="en-US"/>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6CF0E9AA-0C5F-46DC-8771-D55A9A36BD3B}"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038" y="692150"/>
            <a:ext cx="12126912" cy="1143000"/>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2060575"/>
            <a:ext cx="10972800" cy="4065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9FFB119-7DFC-4A14-855B-2EF49B5159C5}" type="datetime1">
              <a:rPr lang="zh-CN" altLang="en-US"/>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EDE9CA92-8C4A-41B5-8B64-768335B4A8B2}"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EDA753E-5146-48F0-91E8-4EF996E5EE71}" type="datetime1">
              <a:rPr lang="zh-CN" altLang="en-US"/>
            </a:fld>
            <a:endParaRPr lang="en-US" altLang="zh-CN"/>
          </a:p>
        </p:txBody>
      </p:sp>
      <p:sp>
        <p:nvSpPr>
          <p:cNvPr id="3" name="页脚占位符 4"/>
          <p:cNvSpPr>
            <a:spLocks noGrp="1"/>
          </p:cNvSpPr>
          <p:nvPr>
            <p:ph type="ftr" sz="quarter" idx="11"/>
          </p:nvPr>
        </p:nvSpPr>
        <p:spPr/>
        <p:txBody>
          <a:bodyPr/>
          <a:lstStyle>
            <a:lvl1pPr>
              <a:defRPr/>
            </a:lvl1pPr>
          </a:lstStyle>
          <a:p>
            <a:pPr>
              <a:defRPr/>
            </a:pPr>
            <a:endParaRPr lang="en-US" altLang="zh-CN"/>
          </a:p>
        </p:txBody>
      </p:sp>
      <p:sp>
        <p:nvSpPr>
          <p:cNvPr id="4" name="灯片编号占位符 5"/>
          <p:cNvSpPr>
            <a:spLocks noGrp="1"/>
          </p:cNvSpPr>
          <p:nvPr>
            <p:ph type="sldNum" sz="quarter" idx="12"/>
          </p:nvPr>
        </p:nvSpPr>
        <p:spPr/>
        <p:txBody>
          <a:bodyPr/>
          <a:lstStyle>
            <a:lvl1pPr>
              <a:defRPr/>
            </a:lvl1pPr>
          </a:lstStyle>
          <a:p>
            <a:pPr>
              <a:defRPr/>
            </a:pPr>
            <a:fld id="{28956D52-1D3E-4A73-8632-5D913909B627}"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038" y="692150"/>
            <a:ext cx="12126912" cy="1143000"/>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609600" y="2060575"/>
            <a:ext cx="10972800" cy="4065588"/>
          </a:xfrm>
        </p:spPr>
        <p:txBody>
          <a:bodyPr/>
          <a:lstStyle/>
          <a:p>
            <a:pPr lvl="0"/>
            <a:endParaRPr lang="zh-CN" altLang="en-US" noProof="0"/>
          </a:p>
        </p:txBody>
      </p:sp>
      <p:sp>
        <p:nvSpPr>
          <p:cNvPr id="4" name="日期占位符 3"/>
          <p:cNvSpPr>
            <a:spLocks noGrp="1"/>
          </p:cNvSpPr>
          <p:nvPr>
            <p:ph type="dt" sz="half" idx="10"/>
          </p:nvPr>
        </p:nvSpPr>
        <p:spPr/>
        <p:txBody>
          <a:bodyPr/>
          <a:lstStyle>
            <a:lvl1pPr>
              <a:defRPr/>
            </a:lvl1pPr>
          </a:lstStyle>
          <a:p>
            <a:pPr>
              <a:defRPr/>
            </a:pPr>
            <a:fld id="{38043159-1A1A-488F-99CF-FA16B9E306F2}" type="datetime1">
              <a:rPr lang="zh-CN" altLang="en-US"/>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B02198B3-3DEB-4074-8A45-6CC416BCB682}"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6038" y="692150"/>
            <a:ext cx="12126912" cy="54340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3"/>
          <p:cNvSpPr>
            <a:spLocks noGrp="1"/>
          </p:cNvSpPr>
          <p:nvPr>
            <p:ph type="dt" sz="half" idx="10"/>
          </p:nvPr>
        </p:nvSpPr>
        <p:spPr/>
        <p:txBody>
          <a:bodyPr/>
          <a:lstStyle>
            <a:lvl1pPr>
              <a:defRPr/>
            </a:lvl1pPr>
          </a:lstStyle>
          <a:p>
            <a:pPr>
              <a:defRPr/>
            </a:pPr>
            <a:fld id="{0A6076F7-B463-426C-A8D0-B82996208F40}" type="datetime1">
              <a:rPr lang="zh-CN" altLang="en-US"/>
            </a:fld>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pPr>
              <a:defRPr/>
            </a:pPr>
            <a:fld id="{C0A2919D-0814-464A-B2E5-B5AA089A0A1C}"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bwMode="auto">
          <a:xfrm>
            <a:off x="46038" y="692150"/>
            <a:ext cx="12126912"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1026"/>
          <p:cNvSpPr>
            <a:spLocks noGrp="1"/>
          </p:cNvSpPr>
          <p:nvPr>
            <p:ph type="body" idx="1"/>
          </p:nvPr>
        </p:nvSpPr>
        <p:spPr bwMode="auto">
          <a:xfrm>
            <a:off x="609600" y="2060575"/>
            <a:ext cx="10972800" cy="406558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7" name="日期占位符 3"/>
          <p:cNvSpPr>
            <a:spLocks noGrp="1"/>
          </p:cNvSpPr>
          <p:nvPr>
            <p:ph type="dt" sz="half" idx="2"/>
          </p:nvPr>
        </p:nvSpPr>
        <p:spPr>
          <a:xfrm>
            <a:off x="609600" y="6245225"/>
            <a:ext cx="2844800" cy="476250"/>
          </a:xfrm>
          <a:prstGeom prst="rect">
            <a:avLst/>
          </a:prstGeom>
        </p:spPr>
        <p:txBody>
          <a:bodyPr vert="horz" wrap="square" lIns="91440" tIns="45720" rIns="91440" bIns="45720" numCol="1" anchor="t" anchorCtr="0" compatLnSpc="1"/>
          <a:lstStyle>
            <a:lvl1pPr>
              <a:defRPr sz="1400" b="0" i="0"/>
            </a:lvl1pPr>
          </a:lstStyle>
          <a:p>
            <a:pPr>
              <a:defRPr/>
            </a:pPr>
            <a:fld id="{0BA3F7D9-AB66-47B4-9858-9B31E308E666}" type="datetime1">
              <a:rPr lang="zh-CN" altLang="en-US"/>
            </a:fld>
            <a:endParaRPr lang="en-US" altLang="zh-CN"/>
          </a:p>
        </p:txBody>
      </p:sp>
      <p:sp>
        <p:nvSpPr>
          <p:cNvPr id="8" name="页脚占位符 4"/>
          <p:cNvSpPr>
            <a:spLocks noGrp="1"/>
          </p:cNvSpPr>
          <p:nvPr>
            <p:ph type="ftr" sz="quarter" idx="3"/>
          </p:nvPr>
        </p:nvSpPr>
        <p:spPr>
          <a:xfrm>
            <a:off x="4165600" y="6245225"/>
            <a:ext cx="3860800" cy="476250"/>
          </a:xfrm>
          <a:prstGeom prst="rect">
            <a:avLst/>
          </a:prstGeom>
        </p:spPr>
        <p:txBody>
          <a:bodyPr vert="horz" wrap="square" lIns="91440" tIns="45720" rIns="91440" bIns="45720" numCol="1" anchor="t" anchorCtr="0" compatLnSpc="1"/>
          <a:lstStyle>
            <a:lvl1pPr algn="ctr">
              <a:defRPr sz="1400" i="0"/>
            </a:lvl1pPr>
          </a:lstStyle>
          <a:p>
            <a:pPr>
              <a:defRPr/>
            </a:pPr>
            <a:endParaRPr lang="en-US" altLang="zh-CN"/>
          </a:p>
        </p:txBody>
      </p:sp>
      <p:sp>
        <p:nvSpPr>
          <p:cNvPr id="9" name="灯片编号占位符 5"/>
          <p:cNvSpPr>
            <a:spLocks noGrp="1"/>
          </p:cNvSpPr>
          <p:nvPr>
            <p:ph type="sldNum" sz="quarter" idx="4"/>
          </p:nvPr>
        </p:nvSpPr>
        <p:spPr>
          <a:xfrm>
            <a:off x="8737600" y="6245225"/>
            <a:ext cx="2844800" cy="476250"/>
          </a:xfrm>
          <a:prstGeom prst="rect">
            <a:avLst/>
          </a:prstGeom>
        </p:spPr>
        <p:txBody>
          <a:bodyPr/>
          <a:lstStyle>
            <a:lvl1pPr algn="r" fontAlgn="auto">
              <a:spcBef>
                <a:spcPts val="0"/>
              </a:spcBef>
              <a:spcAft>
                <a:spcPts val="0"/>
              </a:spcAft>
              <a:defRPr sz="1400" b="0" i="0">
                <a:latin typeface="Arial" panose="020B0604020202020204" pitchFamily="34" charset="0"/>
                <a:ea typeface="+mn-ea"/>
              </a:defRPr>
            </a:lvl1pPr>
          </a:lstStyle>
          <a:p>
            <a:pPr>
              <a:defRPr/>
            </a:pPr>
            <a:fld id="{0307D1BB-7845-4567-A345-3F8589FECA9C}"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p:txStyles>
    <p:titleStyle>
      <a:lvl1pPr algn="l" rtl="0" eaLnBrk="0" fontAlgn="base" hangingPunct="0">
        <a:spcBef>
          <a:spcPct val="0"/>
        </a:spcBef>
        <a:spcAft>
          <a:spcPct val="0"/>
        </a:spcAft>
        <a:defRPr sz="4400" kern="1200">
          <a:solidFill>
            <a:schemeClr val="tx1"/>
          </a:solidFill>
          <a:latin typeface="Arial" panose="020B0604020202020204" pitchFamily="34" charset="0"/>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Arial" panose="020B0604020202020204" pitchFamily="34" charset="0"/>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Arial" panose="020B0604020202020204" pitchFamily="34" charset="0"/>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baike.sogou.com/lemma/ShowInnerLink.htm?lemmaId=68712385&amp;ss_c=ssc.citiao.link" TargetMode="External"/><Relationship Id="rId1" Type="http://schemas.openxmlformats.org/officeDocument/2006/relationships/hyperlink" Target="https://baike.sogou.com/lemma/ShowInnerLink.htm?lemmaId=4860&amp;ss_c=ssc.citiao.lin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baike.sogou.com/lemma/ShowInnerLink.htm?lemmaId=7573284&amp;ss_c=ssc.citiao.link" TargetMode="External"/><Relationship Id="rId2" Type="http://schemas.openxmlformats.org/officeDocument/2006/relationships/hyperlink" Target="https://baike.sogou.com/lemma/ShowInnerLink.htm?lemmaId=53149&amp;ss_c=ssc.citiao.link" TargetMode="External"/><Relationship Id="rId1" Type="http://schemas.openxmlformats.org/officeDocument/2006/relationships/hyperlink" Target="https://baike.sogou.com/lemma/ShowInnerLink.htm?lemmaId=71770863&amp;ss_c=ssc.citiao.link"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baike.sogou.com/lemma/ShowInnerLink.htm?lemmaId=672355&amp;ss_c=ssc.citiao.link"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baike.sogou.com/lemma/ShowInnerLink.htm?lemmaId=69676061&amp;ss_c=ssc.citiao.link" TargetMode="External"/><Relationship Id="rId1" Type="http://schemas.openxmlformats.org/officeDocument/2006/relationships/hyperlink" Target="https://baike.sogou.com/lemma/ShowInnerLink.htm?lemmaId=60133002&amp;ss_c=ssc.citiao.lin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baike.sogou.com/lemma/ShowInnerLink.htm?lemmaId=63657531&amp;ss_c=ssc.citiao.lin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baike.sogou.com/lemma/ShowInnerLink.htm?lemmaId=7712684&amp;ss_c=ssc.citiao.link" TargetMode="External"/><Relationship Id="rId1" Type="http://schemas.openxmlformats.org/officeDocument/2006/relationships/hyperlink" Target="https://baike.sogou.com/lemma/ShowInnerLink.htm?lemmaId=7595182&amp;ss_c=ssc.citiao.li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baike.sogou.com/lemma/ShowInnerLink.htm?lemmaId=196305&amp;ss_c=ssc.citiao.link" TargetMode="External"/><Relationship Id="rId5" Type="http://schemas.openxmlformats.org/officeDocument/2006/relationships/hyperlink" Target="https://baike.sogou.com/lemma/ShowInnerLink.htm?lemmaId=7849212&amp;ss_c=ssc.citiao.link" TargetMode="External"/><Relationship Id="rId4" Type="http://schemas.openxmlformats.org/officeDocument/2006/relationships/hyperlink" Target="https://baike.sogou.com/lemma/ShowInnerLink.htm?lemmaId=75985754&amp;ss_c=ssc.citiao.link" TargetMode="External"/><Relationship Id="rId3" Type="http://schemas.openxmlformats.org/officeDocument/2006/relationships/hyperlink" Target="https://baike.sogou.com/lemma/ShowInnerLink.htm?lemmaId=7941616&amp;ss_c=ssc.citiao.link" TargetMode="External"/><Relationship Id="rId2" Type="http://schemas.openxmlformats.org/officeDocument/2006/relationships/hyperlink" Target="https://baike.sogou.com/lemma/ShowInnerLink.htm?lemmaId=7964435&amp;ss_c=ssc.citiao.link" TargetMode="External"/><Relationship Id="rId1" Type="http://schemas.openxmlformats.org/officeDocument/2006/relationships/hyperlink" Target="https://baike.sogou.com/lemma/ShowInnerLink.htm?lemmaId=103411723&amp;ss_c=ssc.citiao.link" TargetMode="Externa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baike.sogou.com/lemma/ShowInnerLink.htm?lemmaId=7552724&amp;ss_c=ssc.citiao.link" TargetMode="External"/><Relationship Id="rId4" Type="http://schemas.openxmlformats.org/officeDocument/2006/relationships/hyperlink" Target="https://baike.sogou.com/lemma/ShowInnerLink.htm?lemmaId=71747943&amp;ss_c=ssc.citiao.link" TargetMode="External"/><Relationship Id="rId3" Type="http://schemas.openxmlformats.org/officeDocument/2006/relationships/hyperlink" Target="https://baike.sogou.com/lemma/ShowInnerLink.htm?lemmaId=53244179&amp;ss_c=ssc.citiao.link" TargetMode="External"/><Relationship Id="rId2" Type="http://schemas.openxmlformats.org/officeDocument/2006/relationships/hyperlink" Target="https://baike.sogou.com/lemma/ShowInnerLink.htm?lemmaId=7941774&amp;ss_c=ssc.citiao.link" TargetMode="External"/><Relationship Id="rId1" Type="http://schemas.openxmlformats.org/officeDocument/2006/relationships/hyperlink" Target="https://baike.sogou.com/lemma/ShowInnerLink.htm?lemmaId=57112862&amp;ss_c=ssc.citiao.lin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zh-CN"/>
              <a:t>空白演示</a:t>
            </a:r>
            <a:endParaRPr lang="zh-CN" altLang="zh-CN"/>
          </a:p>
        </p:txBody>
      </p:sp>
      <p:sp>
        <p:nvSpPr>
          <p:cNvPr id="3" name="副标题 2"/>
          <p:cNvSpPr>
            <a:spLocks noGrp="1"/>
          </p:cNvSpPr>
          <p:nvPr>
            <p:ph type="subTitle" idx="1"/>
            <p:custDataLst>
              <p:tags r:id="rId2"/>
            </p:custDataLst>
          </p:nvPr>
        </p:nvSpPr>
        <p:spPr/>
        <p:txBody>
          <a:bodyPr/>
          <a:lstStyle/>
          <a:p>
            <a:r>
              <a:rPr lang="zh-CN" altLang="en-US"/>
              <a:t>单击输入您的封面副标题</a:t>
            </a:r>
            <a:endParaRPr lang="zh-CN" altLang="en-US"/>
          </a:p>
        </p:txBody>
      </p:sp>
      <p:pic>
        <p:nvPicPr>
          <p:cNvPr id="4" name="图片 3" descr="2287460_20201218100640497060_0"/>
          <p:cNvPicPr>
            <a:picLocks noChangeAspect="1"/>
          </p:cNvPicPr>
          <p:nvPr/>
        </p:nvPicPr>
        <p:blipFill>
          <a:blip r:embed="rId3" cstate="print"/>
          <a:stretch>
            <a:fillRect/>
          </a:stretch>
        </p:blipFill>
        <p:spPr>
          <a:xfrm>
            <a:off x="0" y="0"/>
            <a:ext cx="12192000" cy="6858635"/>
          </a:xfrm>
          <a:prstGeom prst="rect">
            <a:avLst/>
          </a:prstGeom>
        </p:spPr>
      </p:pic>
      <p:sp>
        <p:nvSpPr>
          <p:cNvPr id="5" name="矩形 4"/>
          <p:cNvSpPr/>
          <p:nvPr/>
        </p:nvSpPr>
        <p:spPr>
          <a:xfrm>
            <a:off x="0" y="126365"/>
            <a:ext cx="6767830" cy="2399665"/>
          </a:xfrm>
          <a:prstGeom prst="rect">
            <a:avLst/>
          </a:prstGeom>
          <a:noFill/>
          <a:ln>
            <a:noFill/>
          </a:ln>
        </p:spPr>
        <p:txBody>
          <a:bodyPr wrap="square" rtlCol="0" anchor="t">
            <a:spAutoFit/>
          </a:bodyPr>
          <a:lstStyle/>
          <a:p>
            <a:pPr algn="ctr"/>
            <a:r>
              <a:rPr lang="en-US" altLang="zh-CN" sz="3200" b="1" dirty="0" smtClean="0">
                <a:solidFill>
                  <a:srgbClr val="FFFF00"/>
                </a:solidFill>
                <a:effectLst>
                  <a:outerShdw blurRad="38100" dist="19050" dir="2700000" algn="tl" rotWithShape="0">
                    <a:schemeClr val="dk1">
                      <a:alpha val="40000"/>
                    </a:schemeClr>
                  </a:outerShdw>
                </a:effectLst>
              </a:rPr>
              <a:t> </a:t>
            </a:r>
            <a:r>
              <a:rPr lang="zh-CN" altLang="en-US" sz="5400" b="1" i="0" dirty="0" smtClean="0">
                <a:solidFill>
                  <a:srgbClr val="FFFF00"/>
                </a:solidFill>
                <a:latin typeface="黑体" panose="02010609060101010101" pitchFamily="49" charset="-122"/>
                <a:ea typeface="黑体" panose="02010609060101010101" pitchFamily="49" charset="-122"/>
                <a:sym typeface="+mn-ea"/>
              </a:rPr>
              <a:t>工伤预防教育培训</a:t>
            </a:r>
            <a:endParaRPr lang="zh-CN" altLang="en-US" sz="5400" b="1" dirty="0" smtClean="0">
              <a:solidFill>
                <a:srgbClr val="FFFF00"/>
              </a:solidFill>
              <a:effectLst>
                <a:outerShdw blurRad="38100" dist="38100" dir="2700000" algn="tl">
                  <a:srgbClr val="C0C0C0"/>
                </a:outerShdw>
              </a:effectLst>
              <a:latin typeface="楷体_GB2312" pitchFamily="49" charset="-122"/>
              <a:ea typeface="楷体_GB2312" pitchFamily="49" charset="-122"/>
            </a:endParaRPr>
          </a:p>
          <a:p>
            <a:pPr algn="ctr"/>
            <a:endParaRPr lang="en-US" altLang="zh-CN" sz="3200" b="1" dirty="0" smtClean="0">
              <a:solidFill>
                <a:srgbClr val="FFFF00"/>
              </a:solidFill>
              <a:effectLst>
                <a:outerShdw blurRad="38100" dist="19050" dir="2700000" algn="tl" rotWithShape="0">
                  <a:schemeClr val="dk1">
                    <a:alpha val="40000"/>
                  </a:schemeClr>
                </a:outerShdw>
              </a:effectLst>
            </a:endParaRPr>
          </a:p>
          <a:p>
            <a:pPr algn="ctr"/>
            <a:r>
              <a:rPr lang="en-US" altLang="zh-CN" sz="3200" b="1" dirty="0" smtClean="0">
                <a:solidFill>
                  <a:srgbClr val="FFFF00"/>
                </a:solidFill>
                <a:effectLst>
                  <a:outerShdw blurRad="38100" dist="19050" dir="2700000" algn="tl" rotWithShape="0">
                    <a:schemeClr val="dk1">
                      <a:alpha val="40000"/>
                    </a:schemeClr>
                  </a:outerShdw>
                </a:effectLst>
              </a:rPr>
              <a:t>2021</a:t>
            </a:r>
            <a:r>
              <a:rPr lang="zh-CN" altLang="en-US" sz="3200" b="1" dirty="0" smtClean="0">
                <a:solidFill>
                  <a:srgbClr val="FFFF00"/>
                </a:solidFill>
                <a:effectLst>
                  <a:outerShdw blurRad="38100" dist="19050" dir="2700000" algn="tl" rotWithShape="0">
                    <a:schemeClr val="dk1">
                      <a:alpha val="40000"/>
                    </a:schemeClr>
                  </a:outerShdw>
                </a:effectLst>
              </a:rPr>
              <a:t>年</a:t>
            </a:r>
            <a:r>
              <a:rPr lang="zh-CN" altLang="zh-CN" sz="3200" b="1" noProof="1" smtClean="0">
                <a:solidFill>
                  <a:srgbClr val="FFFF00"/>
                </a:solidFill>
              </a:rPr>
              <a:t>企业负责人及安全管理</a:t>
            </a:r>
            <a:r>
              <a:rPr lang="zh-CN" altLang="zh-CN" sz="3200" b="1" noProof="1" smtClean="0"/>
              <a:t>人员</a:t>
            </a:r>
            <a:r>
              <a:rPr lang="zh-CN" altLang="en-US" sz="3200" b="1" dirty="0" smtClean="0">
                <a:solidFill>
                  <a:srgbClr val="FFFF00"/>
                </a:solidFill>
                <a:effectLst>
                  <a:outerShdw blurRad="38100" dist="19050" dir="2700000" algn="tl" rotWithShape="0">
                    <a:schemeClr val="dk1">
                      <a:alpha val="40000"/>
                    </a:schemeClr>
                  </a:outerShdw>
                </a:effectLst>
              </a:rPr>
              <a:t>安全管理知识培训</a:t>
            </a:r>
            <a:endParaRPr lang="zh-CN" altLang="en-US" sz="3200" b="1" dirty="0">
              <a:solidFill>
                <a:srgbClr val="FFFF00"/>
              </a:solidFill>
              <a:effectLst>
                <a:outerShdw blurRad="38100" dist="19050" dir="2700000" algn="tl" rotWithShape="0">
                  <a:schemeClr val="dk1">
                    <a:alpha val="40000"/>
                  </a:schemeClr>
                </a:outerShdw>
              </a:effectLst>
            </a:endParaRPr>
          </a:p>
        </p:txBody>
      </p:sp>
      <p:sp>
        <p:nvSpPr>
          <p:cNvPr id="6" name="矩形 5"/>
          <p:cNvSpPr/>
          <p:nvPr/>
        </p:nvSpPr>
        <p:spPr>
          <a:xfrm>
            <a:off x="-257175" y="3305810"/>
            <a:ext cx="5948045" cy="3336925"/>
          </a:xfrm>
          <a:prstGeom prst="rect">
            <a:avLst/>
          </a:prstGeom>
          <a:noFill/>
          <a:ln>
            <a:noFill/>
          </a:ln>
        </p:spPr>
        <p:txBody>
          <a:bodyPr wrap="square" rtlCol="0" anchor="t">
            <a:spAutoFit/>
          </a:bodyPr>
          <a:lstStyle/>
          <a:p>
            <a:pPr marL="0" indent="0" algn="ctr" eaLnBrk="1" hangingPunct="1">
              <a:lnSpc>
                <a:spcPct val="80000"/>
              </a:lnSpc>
              <a:buFontTx/>
              <a:buNone/>
              <a:defRPr/>
            </a:pPr>
            <a:r>
              <a:rPr lang="zh-CN" altLang="en-US" sz="3200" b="1" dirty="0" smtClean="0">
                <a:solidFill>
                  <a:srgbClr val="FFFF00"/>
                </a:solidFill>
                <a:effectLst>
                  <a:outerShdw blurRad="38100" dist="38100" dir="2700000" algn="tl">
                    <a:srgbClr val="C0C0C0"/>
                  </a:outerShdw>
                </a:effectLst>
                <a:latin typeface="楷体_GB2312" pitchFamily="49" charset="-122"/>
                <a:ea typeface="楷体_GB2312" pitchFamily="49" charset="-122"/>
              </a:rPr>
              <a:t>宜昌市安全生产协会</a:t>
            </a:r>
            <a:endParaRPr lang="zh-CN" altLang="en-US" sz="3200" b="1" dirty="0" smtClean="0">
              <a:solidFill>
                <a:srgbClr val="FFFF00"/>
              </a:solidFill>
              <a:effectLst>
                <a:outerShdw blurRad="38100" dist="38100" dir="2700000" algn="tl">
                  <a:srgbClr val="C0C0C0"/>
                </a:outerShdw>
              </a:effectLst>
              <a:latin typeface="楷体_GB2312" pitchFamily="49" charset="-122"/>
              <a:ea typeface="楷体_GB2312" pitchFamily="49" charset="-122"/>
            </a:endParaRPr>
          </a:p>
          <a:p>
            <a:pPr algn="ctr">
              <a:lnSpc>
                <a:spcPct val="80000"/>
              </a:lnSpc>
              <a:defRPr/>
            </a:pPr>
            <a:endParaRPr lang="en-US" altLang="zh-CN" sz="1600" b="1" dirty="0" smtClean="0">
              <a:solidFill>
                <a:srgbClr val="FFFF00"/>
              </a:solidFill>
              <a:latin typeface="楷体_GB2312" pitchFamily="49" charset="-122"/>
              <a:ea typeface="楷体_GB2312" pitchFamily="49" charset="-122"/>
            </a:endParaRPr>
          </a:p>
          <a:p>
            <a:pPr algn="ctr">
              <a:lnSpc>
                <a:spcPct val="80000"/>
              </a:lnSpc>
              <a:defRPr/>
            </a:pPr>
            <a:endParaRPr lang="en-US" altLang="zh-CN" sz="1600" b="1" dirty="0" smtClean="0">
              <a:solidFill>
                <a:srgbClr val="FFFF00"/>
              </a:solidFill>
              <a:effectLst>
                <a:outerShdw blurRad="38100" dist="19050" dir="2700000" algn="tl" rotWithShape="0">
                  <a:schemeClr val="dk1">
                    <a:alpha val="40000"/>
                  </a:schemeClr>
                </a:outerShdw>
              </a:effectLst>
            </a:endParaRPr>
          </a:p>
          <a:p>
            <a:pPr algn="ctr">
              <a:lnSpc>
                <a:spcPct val="80000"/>
              </a:lnSpc>
              <a:defRPr/>
            </a:pPr>
            <a:endParaRPr lang="en-US" altLang="zh-CN" sz="2400" b="1" dirty="0" smtClean="0">
              <a:solidFill>
                <a:srgbClr val="FFFF00"/>
              </a:solidFill>
              <a:effectLst>
                <a:outerShdw blurRad="38100" dist="19050" dir="2700000" algn="tl" rotWithShape="0">
                  <a:schemeClr val="dk1">
                    <a:alpha val="40000"/>
                  </a:schemeClr>
                </a:outerShdw>
              </a:effectLst>
            </a:endParaRPr>
          </a:p>
          <a:p>
            <a:pPr algn="ctr">
              <a:lnSpc>
                <a:spcPct val="80000"/>
              </a:lnSpc>
              <a:defRPr/>
            </a:pPr>
            <a:r>
              <a:rPr lang="zh-CN" altLang="en-US" sz="2800" b="1" dirty="0" smtClean="0">
                <a:solidFill>
                  <a:srgbClr val="FFFF00"/>
                </a:solidFill>
                <a:effectLst>
                  <a:outerShdw blurRad="38100" dist="19050" dir="2700000" algn="tl" rotWithShape="0">
                    <a:schemeClr val="dk1">
                      <a:alpha val="40000"/>
                    </a:schemeClr>
                  </a:outerShdw>
                </a:effectLst>
              </a:rPr>
              <a:t>主讲人：</a:t>
            </a:r>
            <a:r>
              <a:rPr lang="zh-CN" altLang="en-US" sz="2800" b="1" dirty="0" smtClean="0">
                <a:solidFill>
                  <a:srgbClr val="FFFF00"/>
                </a:solidFill>
                <a:latin typeface="楷体" panose="02010609060101010101" pitchFamily="49" charset="-122"/>
                <a:ea typeface="楷体" panose="02010609060101010101" pitchFamily="49" charset="-122"/>
              </a:rPr>
              <a:t>桂昌富</a:t>
            </a:r>
            <a:endParaRPr lang="en-US" altLang="zh-CN" sz="2800" b="1" dirty="0" smtClean="0">
              <a:solidFill>
                <a:srgbClr val="FFFF00"/>
              </a:solidFill>
              <a:latin typeface="楷体" panose="02010609060101010101" pitchFamily="49" charset="-122"/>
              <a:ea typeface="楷体" panose="02010609060101010101" pitchFamily="49" charset="-122"/>
            </a:endParaRPr>
          </a:p>
          <a:p>
            <a:pPr algn="ctr">
              <a:lnSpc>
                <a:spcPct val="80000"/>
              </a:lnSpc>
              <a:defRPr/>
            </a:pPr>
            <a:endParaRPr lang="en-US" altLang="zh-CN" sz="2400" b="1" dirty="0" smtClean="0">
              <a:solidFill>
                <a:srgbClr val="FFFF00"/>
              </a:solidFill>
              <a:latin typeface="楷体" panose="02010609060101010101" pitchFamily="49" charset="-122"/>
              <a:ea typeface="楷体" panose="02010609060101010101" pitchFamily="49" charset="-122"/>
            </a:endParaRPr>
          </a:p>
          <a:p>
            <a:pPr algn="ctr">
              <a:lnSpc>
                <a:spcPct val="80000"/>
              </a:lnSpc>
              <a:defRPr/>
            </a:pPr>
            <a:r>
              <a:rPr lang="en-US" altLang="zh-CN" sz="2400" b="1" dirty="0" smtClean="0">
                <a:latin typeface="楷体" panose="02010609060101010101" pitchFamily="49" charset="-122"/>
                <a:ea typeface="楷体" panose="02010609060101010101" pitchFamily="49" charset="-122"/>
              </a:rPr>
              <a:t>                  </a:t>
            </a:r>
            <a:endParaRPr lang="en-US" altLang="zh-CN" sz="3200" b="1" i="0" dirty="0" smtClean="0">
              <a:solidFill>
                <a:schemeClr val="bg1"/>
              </a:solidFill>
              <a:latin typeface="楷体" panose="02010609060101010101" pitchFamily="49" charset="-122"/>
              <a:ea typeface="楷体" panose="02010609060101010101" pitchFamily="49" charset="-122"/>
            </a:endParaRPr>
          </a:p>
          <a:p>
            <a:pPr algn="ctr">
              <a:lnSpc>
                <a:spcPct val="80000"/>
              </a:lnSpc>
              <a:defRPr/>
            </a:pPr>
            <a:endParaRPr lang="en-US" altLang="zh-CN" sz="2400" b="1" dirty="0" smtClean="0">
              <a:latin typeface="楷体" panose="02010609060101010101" pitchFamily="49" charset="-122"/>
              <a:ea typeface="楷体" panose="02010609060101010101" pitchFamily="49" charset="-122"/>
            </a:endParaRPr>
          </a:p>
          <a:p>
            <a:pPr algn="ctr">
              <a:lnSpc>
                <a:spcPct val="80000"/>
              </a:lnSpc>
              <a:defRPr/>
            </a:pPr>
            <a:r>
              <a:rPr lang="en-US" altLang="zh-CN" sz="2800" b="1" dirty="0" smtClean="0">
                <a:solidFill>
                  <a:schemeClr val="bg1"/>
                </a:solidFill>
                <a:latin typeface="楷体" panose="02010609060101010101" pitchFamily="49" charset="-122"/>
                <a:ea typeface="楷体" panose="02010609060101010101" pitchFamily="49" charset="-122"/>
              </a:rPr>
              <a:t>2021.8.</a:t>
            </a:r>
            <a:endParaRPr lang="en-US" altLang="zh-CN" sz="2800" b="1" dirty="0" smtClean="0">
              <a:solidFill>
                <a:schemeClr val="tx1"/>
              </a:solidFill>
              <a:latin typeface="楷体" panose="02010609060101010101" pitchFamily="49" charset="-122"/>
              <a:ea typeface="楷体" panose="02010609060101010101" pitchFamily="49" charset="-122"/>
            </a:endParaRPr>
          </a:p>
          <a:p>
            <a:pPr algn="ctr">
              <a:lnSpc>
                <a:spcPct val="80000"/>
              </a:lnSpc>
              <a:defRPr/>
            </a:pPr>
            <a:r>
              <a:rPr lang="en-US" altLang="zh-CN" sz="2400" b="1" dirty="0" smtClean="0">
                <a:latin typeface="楷体" panose="02010609060101010101" pitchFamily="49" charset="-122"/>
                <a:ea typeface="楷体" panose="02010609060101010101" pitchFamily="49" charset="-122"/>
              </a:rPr>
              <a:t>                            </a:t>
            </a:r>
            <a:endParaRPr lang="en-US" altLang="zh-CN" sz="2400" b="1" dirty="0" smtClean="0">
              <a:latin typeface="楷体" panose="02010609060101010101" pitchFamily="49" charset="-122"/>
              <a:ea typeface="楷体" panose="02010609060101010101" pitchFamily="49" charset="-122"/>
            </a:endParaRPr>
          </a:p>
          <a:p>
            <a:pPr algn="ctr">
              <a:lnSpc>
                <a:spcPct val="80000"/>
              </a:lnSpc>
              <a:defRPr/>
            </a:pPr>
            <a:r>
              <a:rPr lang="en-US" altLang="zh-CN" sz="2400" b="1" dirty="0" smtClean="0">
                <a:latin typeface="楷体" panose="02010609060101010101" pitchFamily="49" charset="-122"/>
                <a:ea typeface="楷体" panose="02010609060101010101" pitchFamily="49" charset="-122"/>
              </a:rPr>
              <a:t>                              </a:t>
            </a:r>
            <a:endParaRPr lang="en-US" altLang="zh-CN" sz="2400" b="1" dirty="0" smtClean="0">
              <a:latin typeface="楷体" panose="02010609060101010101" pitchFamily="49" charset="-122"/>
              <a:ea typeface="楷体" panose="02010609060101010101" pitchFamily="49" charset="-122"/>
            </a:endParaRPr>
          </a:p>
        </p:txBody>
      </p:sp>
    </p:spTree>
    <p:custDataLst>
      <p:tags r:id="rId4"/>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Grp="1" noChangeAspect="1" noChangeArrowheads="1"/>
          </p:cNvPicPr>
          <p:nvPr>
            <p:ph idx="1"/>
          </p:nvPr>
        </p:nvPicPr>
        <p:blipFill>
          <a:blip r:embed="rId1" cstate="print"/>
          <a:srcRect/>
          <a:stretch>
            <a:fillRect/>
          </a:stretch>
        </p:blipFill>
        <p:spPr bwMode="auto">
          <a:xfrm>
            <a:off x="0" y="0"/>
            <a:ext cx="4978400" cy="6858000"/>
          </a:xfrm>
          <a:prstGeom prst="rect">
            <a:avLst/>
          </a:prstGeom>
          <a:noFill/>
          <a:ln w="9525">
            <a:noFill/>
            <a:miter lim="800000"/>
            <a:headEnd/>
            <a:tailEnd/>
          </a:ln>
          <a:effectLst/>
        </p:spPr>
      </p:pic>
      <p:sp>
        <p:nvSpPr>
          <p:cNvPr id="4" name="文本占位符 3"/>
          <p:cNvSpPr>
            <a:spLocks noGrp="1"/>
          </p:cNvSpPr>
          <p:nvPr>
            <p:ph type="body" sz="half" idx="2"/>
          </p:nvPr>
        </p:nvSpPr>
        <p:spPr>
          <a:xfrm>
            <a:off x="5210629" y="478970"/>
            <a:ext cx="6212115" cy="5390017"/>
          </a:xfrm>
        </p:spPr>
        <p:txBody>
          <a:bodyPr/>
          <a:lstStyle/>
          <a:p>
            <a:r>
              <a:rPr lang="en-US" altLang="zh-CN" sz="2800" dirty="0" smtClean="0"/>
              <a:t>《</a:t>
            </a:r>
            <a:r>
              <a:rPr lang="zh-CN" altLang="en-US" sz="2800" dirty="0" smtClean="0"/>
              <a:t>工伤保险条例</a:t>
            </a:r>
            <a:r>
              <a:rPr lang="en-US" altLang="zh-CN" sz="2800" dirty="0" smtClean="0"/>
              <a:t>》</a:t>
            </a:r>
            <a:r>
              <a:rPr lang="zh-CN" altLang="en-US" sz="2800" dirty="0" smtClean="0"/>
              <a:t>是国家为保障因工作遭受事故伤害或者患职业病的职工获得医疗救治和经济补偿，促进工伤预防和职业康复，分散用人单位的工伤风险制定的条例。</a:t>
            </a:r>
            <a:endParaRPr lang="zh-CN" altLang="en-US" sz="2800" dirty="0" smtClean="0"/>
          </a:p>
          <a:p>
            <a:r>
              <a:rPr lang="zh-CN" altLang="en-US" sz="2800" dirty="0" smtClean="0"/>
              <a:t>     它的实施扩大了工伤保险的适用范围、工伤认定范围，简化了工伤认定、鉴定和争议处理程序。</a:t>
            </a:r>
            <a:endParaRPr lang="en-US" altLang="zh-CN" sz="2800" dirty="0" smtClean="0"/>
          </a:p>
          <a:p>
            <a:r>
              <a:rPr lang="zh-CN" altLang="en-US" sz="2800" b="1" dirty="0" smtClean="0"/>
              <a:t>发布机构     </a:t>
            </a:r>
            <a:r>
              <a:rPr lang="zh-CN" altLang="en-US" sz="2800" dirty="0" smtClean="0"/>
              <a:t>国务院</a:t>
            </a:r>
            <a:endParaRPr lang="en-US" altLang="zh-CN" sz="2800" dirty="0" smtClean="0"/>
          </a:p>
          <a:p>
            <a:r>
              <a:rPr lang="zh-CN" altLang="en-US" sz="2800" b="1" dirty="0" smtClean="0"/>
              <a:t>发布日期     </a:t>
            </a:r>
            <a:r>
              <a:rPr lang="en-US" sz="2800" dirty="0" smtClean="0"/>
              <a:t>2003</a:t>
            </a:r>
            <a:r>
              <a:rPr lang="zh-CN" altLang="en-US" sz="2800" dirty="0" smtClean="0"/>
              <a:t>年</a:t>
            </a:r>
            <a:r>
              <a:rPr lang="en-US" sz="2800" dirty="0" smtClean="0"/>
              <a:t>4</a:t>
            </a:r>
            <a:r>
              <a:rPr lang="zh-CN" altLang="en-US" sz="2800" dirty="0" smtClean="0"/>
              <a:t>月</a:t>
            </a:r>
            <a:r>
              <a:rPr lang="en-US" sz="2800" dirty="0" smtClean="0"/>
              <a:t>27</a:t>
            </a:r>
            <a:r>
              <a:rPr lang="zh-CN" altLang="en-US" sz="2800" dirty="0" smtClean="0"/>
              <a:t>日</a:t>
            </a:r>
            <a:endParaRPr lang="en-US" altLang="zh-CN" sz="2800" dirty="0" smtClean="0"/>
          </a:p>
          <a:p>
            <a:r>
              <a:rPr lang="zh-CN" altLang="en-US" sz="2800" b="1" dirty="0" smtClean="0"/>
              <a:t>实施日期     </a:t>
            </a:r>
            <a:r>
              <a:rPr lang="en-US" sz="2800" dirty="0" smtClean="0"/>
              <a:t>2004</a:t>
            </a:r>
            <a:r>
              <a:rPr lang="zh-CN" altLang="en-US" sz="2800" dirty="0" smtClean="0"/>
              <a:t>年</a:t>
            </a:r>
            <a:r>
              <a:rPr lang="en-US" sz="2800" dirty="0" smtClean="0"/>
              <a:t>1</a:t>
            </a:r>
            <a:r>
              <a:rPr lang="zh-CN" altLang="en-US" sz="2800" dirty="0" smtClean="0"/>
              <a:t>月</a:t>
            </a:r>
            <a:r>
              <a:rPr lang="en-US" sz="2800" dirty="0" smtClean="0"/>
              <a:t>1</a:t>
            </a:r>
            <a:r>
              <a:rPr lang="zh-CN" altLang="en-US" sz="2800" dirty="0" smtClean="0"/>
              <a:t>日</a:t>
            </a:r>
            <a:endParaRPr lang="en-US" altLang="zh-CN" sz="2800" dirty="0" smtClean="0"/>
          </a:p>
          <a:p>
            <a:r>
              <a:rPr lang="zh-CN" altLang="en-US" sz="2800" b="1" dirty="0" smtClean="0"/>
              <a:t>当前版本     </a:t>
            </a:r>
            <a:r>
              <a:rPr lang="en-US" sz="2800" dirty="0" smtClean="0"/>
              <a:t>2011</a:t>
            </a:r>
            <a:r>
              <a:rPr lang="zh-CN" altLang="en-US" sz="2800" dirty="0" smtClean="0"/>
              <a:t>年</a:t>
            </a:r>
            <a:r>
              <a:rPr lang="en-US" sz="2800" dirty="0" smtClean="0"/>
              <a:t>1</a:t>
            </a:r>
            <a:r>
              <a:rPr lang="zh-CN" altLang="en-US" sz="2800" dirty="0" smtClean="0"/>
              <a:t>月</a:t>
            </a:r>
            <a:r>
              <a:rPr lang="en-US" sz="2800" dirty="0" smtClean="0"/>
              <a:t>1</a:t>
            </a:r>
            <a:r>
              <a:rPr lang="zh-CN" altLang="en-US" sz="2800" dirty="0" smtClean="0"/>
              <a:t>日修订</a:t>
            </a:r>
            <a:endParaRPr lang="zh-CN" altLang="en-US" sz="2800" dirty="0" smtClean="0"/>
          </a:p>
          <a:p>
            <a:endParaRPr lang="zh-CN" altLang="en-US" sz="3200" dirty="0"/>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788" y="290286"/>
            <a:ext cx="3932237" cy="1045028"/>
          </a:xfrm>
        </p:spPr>
        <p:txBody>
          <a:bodyPr/>
          <a:lstStyle/>
          <a:p>
            <a:r>
              <a:rPr lang="zh-CN" altLang="en-US" sz="3600" b="1" dirty="0" smtClean="0"/>
              <a:t>工伤保险条例</a:t>
            </a:r>
            <a:br>
              <a:rPr lang="zh-CN" altLang="en-US" sz="3600" dirty="0" smtClean="0"/>
            </a:br>
            <a:endParaRPr lang="zh-CN" altLang="en-US" sz="3600" dirty="0"/>
          </a:p>
        </p:txBody>
      </p:sp>
      <p:sp>
        <p:nvSpPr>
          <p:cNvPr id="3" name="内容占位符 2"/>
          <p:cNvSpPr>
            <a:spLocks noGrp="1"/>
          </p:cNvSpPr>
          <p:nvPr>
            <p:ph idx="1"/>
          </p:nvPr>
        </p:nvSpPr>
        <p:spPr>
          <a:xfrm>
            <a:off x="6937830" y="653143"/>
            <a:ext cx="4891314" cy="5529943"/>
          </a:xfrm>
        </p:spPr>
        <p:txBody>
          <a:bodyPr/>
          <a:lstStyle/>
          <a:p>
            <a:pPr>
              <a:buNone/>
            </a:pPr>
            <a:r>
              <a:rPr lang="zh-CN" altLang="en-US" sz="2000" dirty="0" smtClean="0"/>
              <a:t>中华人民共和国国务院令</a:t>
            </a:r>
            <a:endParaRPr lang="zh-CN" altLang="en-US" sz="2000" dirty="0" smtClean="0"/>
          </a:p>
          <a:p>
            <a:pPr>
              <a:buNone/>
            </a:pPr>
            <a:r>
              <a:rPr lang="zh-CN" altLang="en-US" sz="2000" dirty="0" smtClean="0"/>
              <a:t>第</a:t>
            </a:r>
            <a:r>
              <a:rPr lang="en-US" sz="2000" dirty="0" smtClean="0"/>
              <a:t>375</a:t>
            </a:r>
            <a:r>
              <a:rPr lang="zh-CN" altLang="en-US" sz="2000" dirty="0" smtClean="0"/>
              <a:t>号</a:t>
            </a:r>
            <a:endParaRPr lang="zh-CN" altLang="en-US" sz="2000" dirty="0" smtClean="0"/>
          </a:p>
          <a:p>
            <a:pPr>
              <a:buNone/>
            </a:pPr>
            <a:r>
              <a:rPr lang="en-US" altLang="zh-CN" sz="2000" dirty="0" smtClean="0"/>
              <a:t>《</a:t>
            </a:r>
            <a:r>
              <a:rPr lang="zh-CN" altLang="en-US" sz="2000" dirty="0" smtClean="0"/>
              <a:t>工伤保险条例</a:t>
            </a:r>
            <a:r>
              <a:rPr lang="en-US" altLang="zh-CN" sz="2000" dirty="0" smtClean="0"/>
              <a:t>》</a:t>
            </a:r>
            <a:r>
              <a:rPr lang="zh-CN" altLang="en-US" sz="2000" dirty="0" smtClean="0"/>
              <a:t>已经</a:t>
            </a:r>
            <a:r>
              <a:rPr lang="en-US" sz="2000" dirty="0" smtClean="0"/>
              <a:t>2003</a:t>
            </a:r>
            <a:r>
              <a:rPr lang="zh-CN" altLang="en-US" sz="2000" dirty="0" smtClean="0"/>
              <a:t>年</a:t>
            </a:r>
            <a:r>
              <a:rPr lang="en-US" sz="2000" dirty="0" smtClean="0"/>
              <a:t>4</a:t>
            </a:r>
            <a:r>
              <a:rPr lang="zh-CN" altLang="en-US" sz="2000" dirty="0" smtClean="0"/>
              <a:t>月</a:t>
            </a:r>
            <a:r>
              <a:rPr lang="en-US" sz="2000" dirty="0" smtClean="0"/>
              <a:t>16</a:t>
            </a:r>
            <a:r>
              <a:rPr lang="zh-CN" altLang="en-US" sz="2000" dirty="0" smtClean="0"/>
              <a:t>日国务院第</a:t>
            </a:r>
            <a:r>
              <a:rPr lang="en-US" sz="2000" dirty="0" smtClean="0"/>
              <a:t>5</a:t>
            </a:r>
            <a:r>
              <a:rPr lang="zh-CN" altLang="en-US" sz="2000" dirty="0" smtClean="0"/>
              <a:t>次常务会议讨论通过，现予公布，自</a:t>
            </a:r>
            <a:r>
              <a:rPr lang="en-US" sz="2000" dirty="0" smtClean="0"/>
              <a:t>2004</a:t>
            </a:r>
            <a:r>
              <a:rPr lang="zh-CN" altLang="en-US" sz="2000" dirty="0" smtClean="0"/>
              <a:t>年</a:t>
            </a:r>
            <a:r>
              <a:rPr lang="en-US" sz="2000" dirty="0" smtClean="0"/>
              <a:t>1</a:t>
            </a:r>
            <a:r>
              <a:rPr lang="zh-CN" altLang="en-US" sz="2000" dirty="0" smtClean="0"/>
              <a:t>月</a:t>
            </a:r>
            <a:r>
              <a:rPr lang="en-US" sz="2000" dirty="0" smtClean="0"/>
              <a:t>1</a:t>
            </a:r>
            <a:r>
              <a:rPr lang="zh-CN" altLang="en-US" sz="2000" dirty="0" smtClean="0"/>
              <a:t>日起施行。</a:t>
            </a:r>
            <a:endParaRPr lang="en-US" altLang="zh-CN" sz="2000" dirty="0" smtClean="0"/>
          </a:p>
          <a:p>
            <a:pPr>
              <a:buNone/>
            </a:pPr>
            <a:r>
              <a:rPr lang="zh-CN" altLang="en-US" sz="2000" dirty="0" smtClean="0"/>
              <a:t>                            总理</a:t>
            </a:r>
            <a:r>
              <a:rPr lang="en-US" sz="2000" dirty="0" err="1" smtClean="0">
                <a:hlinkClick r:id="rId1"/>
              </a:rPr>
              <a:t>温家宝</a:t>
            </a:r>
            <a:endParaRPr lang="zh-CN" altLang="en-US" sz="2000" dirty="0" smtClean="0"/>
          </a:p>
          <a:p>
            <a:pPr>
              <a:buNone/>
            </a:pPr>
            <a:r>
              <a:rPr lang="zh-CN" altLang="en-US" sz="2000" dirty="0" smtClean="0"/>
              <a:t>                           二〇〇三年四月二十七日</a:t>
            </a:r>
            <a:endParaRPr lang="en-US" altLang="zh-CN" sz="2000" dirty="0" smtClean="0"/>
          </a:p>
          <a:p>
            <a:pPr>
              <a:buNone/>
            </a:pPr>
            <a:endParaRPr lang="en-US" altLang="zh-CN" dirty="0" smtClean="0"/>
          </a:p>
          <a:p>
            <a:pPr>
              <a:buNone/>
            </a:pPr>
            <a:r>
              <a:rPr lang="zh-CN" altLang="en-US" sz="1800" b="1" dirty="0" smtClean="0"/>
              <a:t>中华人民共和国国务院令</a:t>
            </a:r>
            <a:endParaRPr lang="zh-CN" altLang="en-US" sz="1800" b="1" dirty="0" smtClean="0"/>
          </a:p>
          <a:p>
            <a:pPr>
              <a:buNone/>
            </a:pPr>
            <a:r>
              <a:rPr lang="zh-CN" altLang="en-US" sz="1800" b="1" dirty="0" smtClean="0"/>
              <a:t>第</a:t>
            </a:r>
            <a:r>
              <a:rPr lang="en-US" sz="1800" b="1" dirty="0" smtClean="0"/>
              <a:t>586</a:t>
            </a:r>
            <a:r>
              <a:rPr lang="zh-CN" altLang="en-US" sz="1800" b="1" dirty="0" smtClean="0"/>
              <a:t>号</a:t>
            </a:r>
            <a:endParaRPr lang="zh-CN" altLang="en-US" sz="1800" b="1" dirty="0" smtClean="0"/>
          </a:p>
          <a:p>
            <a:pPr>
              <a:buNone/>
            </a:pPr>
            <a:r>
              <a:rPr lang="en-US" altLang="zh-CN" sz="1800" b="1" dirty="0" smtClean="0"/>
              <a:t>《</a:t>
            </a:r>
            <a:r>
              <a:rPr lang="en-US" sz="1800" b="1" dirty="0" err="1" smtClean="0">
                <a:hlinkClick r:id="rId2"/>
              </a:rPr>
              <a:t>国务院关于修改〈工伤保险条例〉的决定</a:t>
            </a:r>
            <a:r>
              <a:rPr lang="en-US" altLang="zh-CN" sz="1800" b="1" dirty="0" smtClean="0"/>
              <a:t>》</a:t>
            </a:r>
            <a:r>
              <a:rPr lang="zh-CN" altLang="en-US" sz="1800" b="1" dirty="0" smtClean="0"/>
              <a:t>已经</a:t>
            </a:r>
            <a:r>
              <a:rPr lang="en-US" sz="1800" b="1" dirty="0" smtClean="0"/>
              <a:t>2010</a:t>
            </a:r>
            <a:r>
              <a:rPr lang="zh-CN" altLang="en-US" sz="1800" b="1" dirty="0" smtClean="0"/>
              <a:t>年</a:t>
            </a:r>
            <a:r>
              <a:rPr lang="en-US" sz="1800" b="1" dirty="0" smtClean="0"/>
              <a:t>12</a:t>
            </a:r>
            <a:r>
              <a:rPr lang="zh-CN" altLang="en-US" sz="1800" b="1" dirty="0" smtClean="0"/>
              <a:t>月</a:t>
            </a:r>
            <a:r>
              <a:rPr lang="en-US" sz="1800" b="1" dirty="0" smtClean="0"/>
              <a:t>8</a:t>
            </a:r>
            <a:r>
              <a:rPr lang="zh-CN" altLang="en-US" sz="1800" b="1" dirty="0" smtClean="0"/>
              <a:t>日国务院第</a:t>
            </a:r>
            <a:r>
              <a:rPr lang="en-US" sz="1800" b="1" dirty="0" smtClean="0"/>
              <a:t>136</a:t>
            </a:r>
            <a:r>
              <a:rPr lang="zh-CN" altLang="en-US" sz="1800" b="1" dirty="0" smtClean="0"/>
              <a:t>次常务会议通过，现予公布，自</a:t>
            </a:r>
            <a:r>
              <a:rPr lang="en-US" sz="1800" b="1" dirty="0" smtClean="0"/>
              <a:t>2011</a:t>
            </a:r>
            <a:r>
              <a:rPr lang="zh-CN" altLang="en-US" sz="1800" b="1" dirty="0" smtClean="0"/>
              <a:t>年</a:t>
            </a:r>
            <a:r>
              <a:rPr lang="en-US" sz="1800" b="1" dirty="0" smtClean="0"/>
              <a:t>1</a:t>
            </a:r>
            <a:r>
              <a:rPr lang="zh-CN" altLang="en-US" sz="1800" b="1" dirty="0" smtClean="0"/>
              <a:t>月</a:t>
            </a:r>
            <a:r>
              <a:rPr lang="en-US" sz="1800" b="1" dirty="0" smtClean="0"/>
              <a:t>1</a:t>
            </a:r>
            <a:r>
              <a:rPr lang="zh-CN" altLang="en-US" sz="1800" b="1" dirty="0" smtClean="0"/>
              <a:t>日起施行。</a:t>
            </a:r>
            <a:endParaRPr lang="zh-CN" altLang="en-US" sz="1800" b="1" dirty="0" smtClean="0"/>
          </a:p>
          <a:p>
            <a:pPr>
              <a:buNone/>
            </a:pPr>
            <a:r>
              <a:rPr lang="zh-CN" altLang="en-US" sz="1800" b="1" dirty="0" smtClean="0"/>
              <a:t>                      总　理　温家宝</a:t>
            </a:r>
            <a:endParaRPr lang="zh-CN" altLang="en-US" sz="1800" b="1" dirty="0" smtClean="0"/>
          </a:p>
          <a:p>
            <a:pPr>
              <a:buNone/>
            </a:pPr>
            <a:r>
              <a:rPr lang="zh-CN" altLang="en-US" sz="1800" b="1" dirty="0" smtClean="0"/>
              <a:t>                       二〇一〇年十二月二十日</a:t>
            </a:r>
            <a:endParaRPr lang="zh-CN" altLang="en-US" sz="1800" b="1" dirty="0" smtClean="0"/>
          </a:p>
          <a:p>
            <a:pPr>
              <a:buNone/>
            </a:pPr>
            <a:endParaRPr lang="zh-CN" altLang="en-US" b="1" dirty="0" smtClean="0"/>
          </a:p>
          <a:p>
            <a:endParaRPr lang="zh-CN" altLang="en-US" b="1" dirty="0"/>
          </a:p>
        </p:txBody>
      </p:sp>
      <p:sp>
        <p:nvSpPr>
          <p:cNvPr id="4" name="文本占位符 3"/>
          <p:cNvSpPr>
            <a:spLocks noGrp="1"/>
          </p:cNvSpPr>
          <p:nvPr>
            <p:ph type="body" sz="half" idx="2"/>
          </p:nvPr>
        </p:nvSpPr>
        <p:spPr>
          <a:xfrm>
            <a:off x="839788" y="1175657"/>
            <a:ext cx="6025469" cy="4693331"/>
          </a:xfrm>
        </p:spPr>
        <p:txBody>
          <a:bodyPr/>
          <a:lstStyle/>
          <a:p>
            <a:r>
              <a:rPr lang="zh-CN" altLang="en-US" sz="2800" b="1" dirty="0" smtClean="0"/>
              <a:t>第一章总则                   </a:t>
            </a:r>
            <a:r>
              <a:rPr lang="zh-CN" altLang="en-US" sz="1800" b="1" dirty="0" smtClean="0"/>
              <a:t>（第</a:t>
            </a:r>
            <a:r>
              <a:rPr lang="en-US" altLang="zh-CN" sz="1800" b="1" dirty="0" smtClean="0"/>
              <a:t>1-----6</a:t>
            </a:r>
            <a:r>
              <a:rPr lang="zh-CN" altLang="en-US" sz="1800" b="1" dirty="0" smtClean="0"/>
              <a:t>条）</a:t>
            </a:r>
            <a:endParaRPr lang="zh-CN" altLang="en-US" sz="1800" dirty="0" smtClean="0"/>
          </a:p>
          <a:p>
            <a:r>
              <a:rPr lang="zh-CN" altLang="en-US" sz="2800" b="1" dirty="0" smtClean="0"/>
              <a:t>第二章工伤保险基金    </a:t>
            </a:r>
            <a:r>
              <a:rPr lang="zh-CN" altLang="en-US" sz="1800" b="1" dirty="0" smtClean="0"/>
              <a:t>（第</a:t>
            </a:r>
            <a:r>
              <a:rPr lang="en-US" altLang="zh-CN" sz="1800" b="1" dirty="0" smtClean="0"/>
              <a:t>7-----13</a:t>
            </a:r>
            <a:r>
              <a:rPr lang="zh-CN" altLang="en-US" sz="1800" b="1" dirty="0" smtClean="0"/>
              <a:t>条）</a:t>
            </a:r>
            <a:endParaRPr lang="zh-CN" altLang="en-US" sz="1800" dirty="0" smtClean="0"/>
          </a:p>
          <a:p>
            <a:r>
              <a:rPr lang="zh-CN" altLang="en-US" sz="2800" b="1" dirty="0" smtClean="0"/>
              <a:t>第三章工伤认定            </a:t>
            </a:r>
            <a:r>
              <a:rPr lang="zh-CN" altLang="en-US" sz="1800" b="1" dirty="0" smtClean="0"/>
              <a:t>（第</a:t>
            </a:r>
            <a:r>
              <a:rPr lang="en-US" altLang="zh-CN" sz="1800" b="1" dirty="0" smtClean="0"/>
              <a:t>14-----20</a:t>
            </a:r>
            <a:r>
              <a:rPr lang="zh-CN" altLang="en-US" sz="1800" b="1" dirty="0" smtClean="0"/>
              <a:t>条）     </a:t>
            </a:r>
            <a:endParaRPr lang="zh-CN" altLang="en-US" sz="1800" dirty="0" smtClean="0"/>
          </a:p>
          <a:p>
            <a:r>
              <a:rPr lang="zh-CN" altLang="en-US" sz="2800" b="1" dirty="0" smtClean="0"/>
              <a:t>第四章劳动能力鉴定     </a:t>
            </a:r>
            <a:r>
              <a:rPr lang="zh-CN" altLang="en-US" sz="1800" b="1" dirty="0" smtClean="0"/>
              <a:t>（第</a:t>
            </a:r>
            <a:r>
              <a:rPr lang="en-US" altLang="zh-CN" sz="1800" b="1" dirty="0" smtClean="0"/>
              <a:t>21-----29</a:t>
            </a:r>
            <a:r>
              <a:rPr lang="zh-CN" altLang="en-US" sz="1800" b="1" dirty="0" smtClean="0"/>
              <a:t>条）</a:t>
            </a:r>
            <a:endParaRPr lang="zh-CN" altLang="en-US" sz="1800" dirty="0" smtClean="0"/>
          </a:p>
          <a:p>
            <a:r>
              <a:rPr lang="zh-CN" altLang="en-US" sz="2800" b="1" dirty="0" smtClean="0"/>
              <a:t>第五章工伤保险待遇     </a:t>
            </a:r>
            <a:r>
              <a:rPr lang="zh-CN" altLang="en-US" sz="1800" b="1" dirty="0" smtClean="0">
                <a:solidFill>
                  <a:srgbClr val="FF0000"/>
                </a:solidFill>
              </a:rPr>
              <a:t>（第</a:t>
            </a:r>
            <a:r>
              <a:rPr lang="en-US" altLang="zh-CN" sz="1800" b="1" dirty="0" smtClean="0">
                <a:solidFill>
                  <a:srgbClr val="FF0000"/>
                </a:solidFill>
              </a:rPr>
              <a:t>30-----45</a:t>
            </a:r>
            <a:r>
              <a:rPr lang="zh-CN" altLang="en-US" sz="1800" b="1" dirty="0" smtClean="0">
                <a:solidFill>
                  <a:srgbClr val="FF0000"/>
                </a:solidFill>
              </a:rPr>
              <a:t>条）</a:t>
            </a:r>
            <a:endParaRPr lang="en-US" altLang="zh-CN" sz="1800" b="1" dirty="0" smtClean="0">
              <a:solidFill>
                <a:srgbClr val="FF0000"/>
              </a:solidFill>
            </a:endParaRPr>
          </a:p>
          <a:p>
            <a:r>
              <a:rPr lang="zh-CN" altLang="en-US" sz="2800" b="1" dirty="0" smtClean="0"/>
              <a:t>第六章监督管理            </a:t>
            </a:r>
            <a:r>
              <a:rPr lang="zh-CN" altLang="en-US" sz="1800" b="1" dirty="0" smtClean="0"/>
              <a:t>（第</a:t>
            </a:r>
            <a:r>
              <a:rPr lang="en-US" altLang="zh-CN" sz="1800" b="1" dirty="0" smtClean="0"/>
              <a:t>45-----55</a:t>
            </a:r>
            <a:r>
              <a:rPr lang="zh-CN" altLang="en-US" sz="1800" b="1" dirty="0" smtClean="0"/>
              <a:t>条）</a:t>
            </a:r>
            <a:endParaRPr lang="en-US" altLang="zh-CN" sz="1800" b="1" dirty="0" smtClean="0"/>
          </a:p>
          <a:p>
            <a:r>
              <a:rPr lang="zh-CN" altLang="en-US" sz="2800" b="1" dirty="0" smtClean="0"/>
              <a:t>第七章法律责任            </a:t>
            </a:r>
            <a:r>
              <a:rPr lang="zh-CN" altLang="en-US" sz="1800" b="1" dirty="0" smtClean="0"/>
              <a:t>（第</a:t>
            </a:r>
            <a:r>
              <a:rPr lang="en-US" altLang="zh-CN" sz="1800" b="1" dirty="0" smtClean="0"/>
              <a:t>56----63</a:t>
            </a:r>
            <a:r>
              <a:rPr lang="zh-CN" altLang="en-US" sz="1800" b="1" dirty="0" smtClean="0"/>
              <a:t>条）</a:t>
            </a:r>
            <a:endParaRPr lang="zh-CN" altLang="en-US" sz="1800" dirty="0" smtClean="0"/>
          </a:p>
          <a:p>
            <a:r>
              <a:rPr lang="zh-CN" altLang="en-US" sz="2800" b="1" dirty="0" smtClean="0"/>
              <a:t>第八章附则                   </a:t>
            </a:r>
            <a:r>
              <a:rPr lang="zh-CN" altLang="en-US" sz="1800" b="1" dirty="0" smtClean="0"/>
              <a:t>（第</a:t>
            </a:r>
            <a:r>
              <a:rPr lang="en-US" altLang="zh-CN" sz="1800" b="1" dirty="0" smtClean="0"/>
              <a:t>64-----67</a:t>
            </a:r>
            <a:r>
              <a:rPr lang="zh-CN" altLang="en-US" sz="1800" b="1" dirty="0" smtClean="0"/>
              <a:t>条）</a:t>
            </a:r>
            <a:endParaRPr lang="en-US" altLang="zh-CN" sz="1800" b="1" dirty="0" smtClean="0"/>
          </a:p>
          <a:p>
            <a:r>
              <a:rPr lang="zh-CN" altLang="en-US" sz="3600" b="1" dirty="0" smtClean="0">
                <a:solidFill>
                  <a:srgbClr val="FF0000"/>
                </a:solidFill>
              </a:rPr>
              <a:t> ***</a:t>
            </a:r>
            <a:r>
              <a:rPr lang="zh-CN" altLang="en-US" sz="1800" b="1" dirty="0" smtClean="0">
                <a:latin typeface="仿宋" panose="02010609060101010101" charset="-122"/>
                <a:ea typeface="仿宋" panose="02010609060101010101" charset="-122"/>
              </a:rPr>
              <a:t>第六十七条本条例自</a:t>
            </a:r>
            <a:r>
              <a:rPr lang="en-US" sz="1800" b="1" dirty="0" smtClean="0">
                <a:latin typeface="仿宋" panose="02010609060101010101" charset="-122"/>
                <a:ea typeface="仿宋" panose="02010609060101010101" charset="-122"/>
              </a:rPr>
              <a:t>2011</a:t>
            </a:r>
            <a:r>
              <a:rPr lang="zh-CN" altLang="en-US" sz="1800" b="1" dirty="0" smtClean="0">
                <a:latin typeface="仿宋" panose="02010609060101010101" charset="-122"/>
                <a:ea typeface="仿宋" panose="02010609060101010101" charset="-122"/>
              </a:rPr>
              <a:t>年</a:t>
            </a:r>
            <a:r>
              <a:rPr lang="en-US" sz="1800" b="1" dirty="0" smtClean="0">
                <a:latin typeface="仿宋" panose="02010609060101010101" charset="-122"/>
                <a:ea typeface="仿宋" panose="02010609060101010101" charset="-122"/>
              </a:rPr>
              <a:t>1</a:t>
            </a:r>
            <a:r>
              <a:rPr lang="zh-CN" altLang="en-US" sz="1800" b="1" dirty="0" smtClean="0">
                <a:latin typeface="仿宋" panose="02010609060101010101" charset="-122"/>
                <a:ea typeface="仿宋" panose="02010609060101010101" charset="-122"/>
              </a:rPr>
              <a:t>月</a:t>
            </a:r>
            <a:r>
              <a:rPr lang="en-US" sz="1800" b="1" dirty="0" smtClean="0">
                <a:latin typeface="仿宋" panose="02010609060101010101" charset="-122"/>
                <a:ea typeface="仿宋" panose="02010609060101010101" charset="-122"/>
              </a:rPr>
              <a:t>1</a:t>
            </a:r>
            <a:r>
              <a:rPr lang="zh-CN" altLang="en-US" sz="1800" b="1" dirty="0" smtClean="0">
                <a:latin typeface="仿宋" panose="02010609060101010101" charset="-122"/>
                <a:ea typeface="仿宋" panose="02010609060101010101" charset="-122"/>
              </a:rPr>
              <a:t>日起施行。</a:t>
            </a:r>
            <a:endParaRPr lang="en-US" altLang="zh-CN" sz="1800" b="1" dirty="0" smtClean="0">
              <a:latin typeface="仿宋" panose="02010609060101010101" charset="-122"/>
              <a:ea typeface="仿宋" panose="02010609060101010101" charset="-122"/>
            </a:endParaRPr>
          </a:p>
          <a:p>
            <a:r>
              <a:rPr lang="en-US" altLang="zh-CN" sz="1800" b="1" dirty="0" smtClean="0">
                <a:latin typeface="仿宋" panose="02010609060101010101" charset="-122"/>
                <a:ea typeface="仿宋" panose="02010609060101010101" charset="-122"/>
              </a:rPr>
              <a:t>     </a:t>
            </a:r>
            <a:r>
              <a:rPr lang="zh-CN" altLang="en-US" sz="1800" b="1" dirty="0" smtClean="0">
                <a:latin typeface="仿宋" panose="02010609060101010101" charset="-122"/>
                <a:ea typeface="仿宋" panose="02010609060101010101" charset="-122"/>
              </a:rPr>
              <a:t>本条例施行前已受到事故伤害或者患职业病的职工尚未完成工伤认定的，按照本条例的规定执行。</a:t>
            </a:r>
            <a:endParaRPr lang="en-US" altLang="zh-CN" sz="1800" b="1" dirty="0" smtClean="0"/>
          </a:p>
          <a:p>
            <a:endParaRPr lang="zh-CN" altLang="en-US" sz="1800" dirty="0" smtClean="0"/>
          </a:p>
          <a:p>
            <a:endParaRPr lang="zh-CN" altLang="en-US" sz="2800" dirty="0"/>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3225" y="100330"/>
            <a:ext cx="5452110" cy="616585"/>
          </a:xfrm>
        </p:spPr>
        <p:txBody>
          <a:bodyPr/>
          <a:lstStyle/>
          <a:p>
            <a:r>
              <a:rPr lang="en-US" altLang="zh-CN" sz="3600" b="1" dirty="0" smtClean="0"/>
              <a:t>《</a:t>
            </a:r>
            <a:r>
              <a:rPr lang="zh-CN" altLang="en-US" sz="3600" b="1" dirty="0" smtClean="0"/>
              <a:t>工伤保险条例</a:t>
            </a:r>
            <a:r>
              <a:rPr lang="en-US" altLang="zh-CN" sz="3600" b="1" dirty="0" smtClean="0"/>
              <a:t>》</a:t>
            </a:r>
            <a:r>
              <a:rPr lang="zh-CN" altLang="en-US" sz="3600" b="1" dirty="0" smtClean="0">
                <a:solidFill>
                  <a:schemeClr val="bg1"/>
                </a:solidFill>
                <a:sym typeface="+mn-ea"/>
              </a:rPr>
              <a:t>解读</a:t>
            </a:r>
            <a:endParaRPr lang="zh-CN" altLang="en-US" sz="3600" dirty="0" smtClean="0"/>
          </a:p>
        </p:txBody>
      </p:sp>
      <p:sp>
        <p:nvSpPr>
          <p:cNvPr id="4" name="文本占位符 3"/>
          <p:cNvSpPr>
            <a:spLocks noGrp="1"/>
          </p:cNvSpPr>
          <p:nvPr>
            <p:ph type="body" sz="half" idx="2"/>
          </p:nvPr>
        </p:nvSpPr>
        <p:spPr>
          <a:xfrm>
            <a:off x="839788" y="1538514"/>
            <a:ext cx="10423298" cy="4330474"/>
          </a:xfrm>
        </p:spPr>
        <p:txBody>
          <a:bodyPr/>
          <a:lstStyle/>
          <a:p>
            <a:r>
              <a:rPr lang="zh-CN" altLang="en-US" sz="3200" dirty="0" smtClean="0"/>
              <a:t>       第一条 </a:t>
            </a:r>
            <a:r>
              <a:rPr lang="en-US" altLang="zh-CN" sz="3200" dirty="0" smtClean="0"/>
              <a:t>:</a:t>
            </a:r>
            <a:r>
              <a:rPr lang="zh-CN" altLang="en-US" sz="3200" dirty="0" smtClean="0"/>
              <a:t>为了保障因工作遭受事故伤害或者患职业病的职工获得医疗救治和经济补偿，促进工伤预防和职业康复，分散用人单位的工伤风险，制定本条例。</a:t>
            </a:r>
            <a:endParaRPr lang="en-US" altLang="zh-CN" sz="3200" dirty="0" smtClean="0"/>
          </a:p>
          <a:p>
            <a:r>
              <a:rPr lang="zh-CN" altLang="en-US" sz="3200" dirty="0" smtClean="0"/>
              <a:t>      </a:t>
            </a:r>
            <a:endParaRPr lang="en-US" altLang="zh-CN" sz="3200" dirty="0" smtClean="0"/>
          </a:p>
          <a:p>
            <a:r>
              <a:rPr lang="en-US" altLang="zh-CN" sz="3200" dirty="0" smtClean="0"/>
              <a:t>   </a:t>
            </a:r>
            <a:endParaRPr lang="en-US" altLang="zh-CN" sz="3200" dirty="0" smtClean="0"/>
          </a:p>
          <a:p>
            <a:r>
              <a:rPr lang="zh-CN" altLang="en-US" sz="3200" dirty="0" smtClean="0">
                <a:latin typeface="楷体" panose="02010609060101010101" pitchFamily="49" charset="-122"/>
                <a:ea typeface="楷体" panose="02010609060101010101" pitchFamily="49" charset="-122"/>
              </a:rPr>
              <a:t>由此可以看出</a:t>
            </a:r>
            <a:r>
              <a:rPr lang="zh-CN" altLang="en-US" sz="3200" b="1" dirty="0" smtClean="0">
                <a:solidFill>
                  <a:srgbClr val="FF0000"/>
                </a:solidFill>
                <a:latin typeface="楷体" panose="02010609060101010101" pitchFamily="49" charset="-122"/>
                <a:ea typeface="楷体" panose="02010609060101010101" pitchFamily="49" charset="-122"/>
              </a:rPr>
              <a:t>工伤的定义</a:t>
            </a:r>
            <a:r>
              <a:rPr lang="zh-CN" altLang="en-US" sz="3200" dirty="0" smtClean="0">
                <a:latin typeface="楷体" panose="02010609060101010101" pitchFamily="49" charset="-122"/>
                <a:ea typeface="楷体" panose="02010609060101010101" pitchFamily="49" charset="-122"/>
              </a:rPr>
              <a:t>是：</a:t>
            </a:r>
            <a:endParaRPr lang="en-US" altLang="zh-CN" sz="3200" dirty="0" smtClean="0">
              <a:latin typeface="楷体" panose="02010609060101010101" pitchFamily="49" charset="-122"/>
              <a:ea typeface="楷体" panose="02010609060101010101" pitchFamily="49" charset="-122"/>
            </a:endParaRPr>
          </a:p>
          <a:p>
            <a:r>
              <a:rPr lang="en-US" altLang="zh-CN" sz="3200" dirty="0" smtClean="0">
                <a:latin typeface="楷体" panose="02010609060101010101" pitchFamily="49" charset="-122"/>
                <a:ea typeface="楷体" panose="02010609060101010101" pitchFamily="49" charset="-122"/>
              </a:rPr>
              <a:t>         </a:t>
            </a:r>
            <a:r>
              <a:rPr lang="zh-CN" altLang="en-US" sz="3200" dirty="0" smtClean="0">
                <a:latin typeface="楷体" panose="02010609060101010101" pitchFamily="49" charset="-122"/>
                <a:ea typeface="楷体" panose="02010609060101010101" pitchFamily="49" charset="-122"/>
              </a:rPr>
              <a:t>职工因</a:t>
            </a:r>
            <a:r>
              <a:rPr lang="zh-CN" altLang="en-US" sz="3200" dirty="0" smtClean="0">
                <a:solidFill>
                  <a:srgbClr val="FF0000"/>
                </a:solidFill>
                <a:latin typeface="楷体" panose="02010609060101010101" pitchFamily="49" charset="-122"/>
                <a:ea typeface="楷体" panose="02010609060101010101" pitchFamily="49" charset="-122"/>
              </a:rPr>
              <a:t>工作</a:t>
            </a:r>
            <a:r>
              <a:rPr lang="zh-CN" altLang="en-US" sz="3200" dirty="0" smtClean="0">
                <a:latin typeface="楷体" panose="02010609060101010101" pitchFamily="49" charset="-122"/>
                <a:ea typeface="楷体" panose="02010609060101010101" pitchFamily="49" charset="-122"/>
              </a:rPr>
              <a:t>遭受的事故伤害或者患职业病。</a:t>
            </a:r>
            <a:endParaRPr lang="zh-CN" altLang="en-US" sz="3200" dirty="0">
              <a:latin typeface="楷体" panose="02010609060101010101" pitchFamily="49" charset="-122"/>
              <a:ea typeface="楷体" panose="02010609060101010101" pitchFamily="49" charset="-122"/>
            </a:endParaRPr>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4"/>
          <p:cNvSpPr>
            <a:spLocks noGrp="1"/>
          </p:cNvSpPr>
          <p:nvPr>
            <p:ph type="dt" sz="half" idx="10"/>
          </p:nvPr>
        </p:nvSpPr>
        <p:spPr>
          <a:xfrm>
            <a:off x="609600" y="6245225"/>
            <a:ext cx="2844800" cy="476250"/>
          </a:xfrm>
        </p:spPr>
        <p:txBody>
          <a:bodyPr/>
          <a:p>
            <a:pPr>
              <a:defRPr/>
            </a:pPr>
            <a:fld id="{1AC8BCB1-667E-477D-86A9-55F0FE6F36E9}" type="datetime1">
              <a:rPr lang="zh-CN" altLang="en-US"/>
            </a:fld>
            <a:endParaRPr lang="en-US" altLang="zh-CN"/>
          </a:p>
        </p:txBody>
      </p:sp>
      <p:sp>
        <p:nvSpPr>
          <p:cNvPr id="6" name="灯片编号占位符 5"/>
          <p:cNvSpPr>
            <a:spLocks noGrp="1"/>
          </p:cNvSpPr>
          <p:nvPr>
            <p:ph type="sldNum" sz="quarter" idx="12"/>
          </p:nvPr>
        </p:nvSpPr>
        <p:spPr/>
        <p:txBody>
          <a:bodyPr/>
          <a:p>
            <a:pPr>
              <a:defRPr/>
            </a:pPr>
            <a:fld id="{7728AF14-F82A-4785-9CDF-4FE939A460F5}" type="slidenum">
              <a:rPr lang="zh-CN" altLang="en-US"/>
            </a:fld>
            <a:endParaRPr lang="zh-CN" altLang="en-US"/>
          </a:p>
        </p:txBody>
      </p:sp>
      <p:pic>
        <p:nvPicPr>
          <p:cNvPr id="7" name="图片 1"/>
          <p:cNvPicPr>
            <a:picLocks noChangeAspect="1"/>
          </p:cNvPicPr>
          <p:nvPr>
            <p:ph idx="1"/>
            <p:custDataLst>
              <p:tags r:id="rId1"/>
            </p:custDataLst>
          </p:nvPr>
        </p:nvPicPr>
        <p:blipFill>
          <a:blip r:embed="rId2"/>
          <a:stretch>
            <a:fillRect/>
          </a:stretch>
        </p:blipFill>
        <p:spPr>
          <a:xfrm>
            <a:off x="-635" y="-85090"/>
            <a:ext cx="12192000" cy="69424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863600"/>
          </a:xfrm>
        </p:spPr>
        <p:txBody>
          <a:bodyPr/>
          <a:lstStyle/>
          <a:p>
            <a:r>
              <a:rPr lang="zh-CN" altLang="en-US" sz="4000" b="1" dirty="0" smtClean="0">
                <a:solidFill>
                  <a:schemeClr val="bg1"/>
                </a:solidFill>
              </a:rPr>
              <a:t>工伤保险条例</a:t>
            </a:r>
            <a:br>
              <a:rPr lang="en-US" altLang="zh-CN" sz="4000" b="1" dirty="0" smtClean="0">
                <a:solidFill>
                  <a:schemeClr val="bg1"/>
                </a:solidFill>
              </a:rPr>
            </a:br>
            <a:r>
              <a:rPr lang="en-US" altLang="zh-CN" sz="4000" b="1" dirty="0" smtClean="0">
                <a:solidFill>
                  <a:schemeClr val="bg1"/>
                </a:solidFill>
              </a:rPr>
              <a:t>                                    </a:t>
            </a:r>
            <a:r>
              <a:rPr lang="zh-CN" altLang="en-US" sz="4000" b="1" dirty="0" smtClean="0">
                <a:solidFill>
                  <a:schemeClr val="bg1"/>
                </a:solidFill>
              </a:rPr>
              <a:t>解读</a:t>
            </a:r>
            <a:br>
              <a:rPr lang="zh-CN" altLang="en-US" sz="4000" dirty="0" smtClean="0">
                <a:solidFill>
                  <a:schemeClr val="bg1"/>
                </a:solidFill>
              </a:rPr>
            </a:br>
            <a:endParaRPr lang="zh-CN" altLang="en-US" sz="4000" dirty="0">
              <a:solidFill>
                <a:schemeClr val="bg1"/>
              </a:solidFill>
            </a:endParaRPr>
          </a:p>
        </p:txBody>
      </p:sp>
      <p:sp>
        <p:nvSpPr>
          <p:cNvPr id="3" name="内容占位符 2"/>
          <p:cNvSpPr>
            <a:spLocks noGrp="1"/>
          </p:cNvSpPr>
          <p:nvPr>
            <p:ph idx="1"/>
          </p:nvPr>
        </p:nvSpPr>
        <p:spPr>
          <a:xfrm>
            <a:off x="6734628" y="1480457"/>
            <a:ext cx="4620759" cy="4380593"/>
          </a:xfrm>
        </p:spPr>
        <p:txBody>
          <a:bodyPr/>
          <a:lstStyle/>
          <a:p>
            <a:pPr>
              <a:buNone/>
            </a:pPr>
            <a:r>
              <a:rPr lang="zh-CN" altLang="en-US" dirty="0" smtClean="0"/>
              <a:t> </a:t>
            </a:r>
            <a:r>
              <a:rPr lang="en-US" altLang="zh-CN" sz="3600" dirty="0" smtClean="0">
                <a:solidFill>
                  <a:srgbClr val="FF0000"/>
                </a:solidFill>
              </a:rPr>
              <a:t>1.</a:t>
            </a:r>
            <a:r>
              <a:rPr lang="zh-CN" altLang="en-US" sz="3600" dirty="0" smtClean="0">
                <a:solidFill>
                  <a:srgbClr val="FF0000"/>
                </a:solidFill>
              </a:rPr>
              <a:t>所有用人单位</a:t>
            </a:r>
            <a:endParaRPr lang="en-US" altLang="zh-CN" sz="3600" dirty="0" smtClean="0">
              <a:solidFill>
                <a:srgbClr val="FF0000"/>
              </a:solidFill>
            </a:endParaRPr>
          </a:p>
          <a:p>
            <a:pPr>
              <a:buNone/>
            </a:pPr>
            <a:r>
              <a:rPr lang="en-US" altLang="zh-CN" sz="3600" dirty="0" smtClean="0">
                <a:solidFill>
                  <a:srgbClr val="FF0000"/>
                </a:solidFill>
              </a:rPr>
              <a:t> 2.</a:t>
            </a:r>
            <a:r>
              <a:rPr lang="zh-CN" altLang="en-US" sz="3600" dirty="0" smtClean="0">
                <a:solidFill>
                  <a:srgbClr val="FF0000"/>
                </a:solidFill>
              </a:rPr>
              <a:t>依照条例规定参加工伤保险</a:t>
            </a:r>
            <a:endParaRPr lang="en-US" altLang="zh-CN" sz="3600" dirty="0" smtClean="0">
              <a:solidFill>
                <a:srgbClr val="FF0000"/>
              </a:solidFill>
            </a:endParaRPr>
          </a:p>
          <a:p>
            <a:pPr>
              <a:buNone/>
            </a:pPr>
            <a:r>
              <a:rPr lang="en-US" altLang="zh-CN" sz="3600" dirty="0" smtClean="0">
                <a:solidFill>
                  <a:srgbClr val="FF0000"/>
                </a:solidFill>
              </a:rPr>
              <a:t> 3</a:t>
            </a:r>
            <a:r>
              <a:rPr lang="zh-CN" altLang="en-US" sz="3600" dirty="0" smtClean="0">
                <a:solidFill>
                  <a:srgbClr val="FF0000"/>
                </a:solidFill>
              </a:rPr>
              <a:t>全部职工或者雇工（以下称职工）缴纳</a:t>
            </a:r>
            <a:r>
              <a:rPr lang="en-US" sz="3600" dirty="0" err="1" smtClean="0">
                <a:solidFill>
                  <a:srgbClr val="FF0000"/>
                </a:solidFill>
                <a:hlinkClick r:id="rId1"/>
              </a:rPr>
              <a:t>工伤保险费</a:t>
            </a:r>
            <a:r>
              <a:rPr lang="zh-CN" altLang="en-US" sz="3600" dirty="0" smtClean="0">
                <a:solidFill>
                  <a:srgbClr val="FF0000"/>
                </a:solidFill>
              </a:rPr>
              <a:t>。</a:t>
            </a:r>
            <a:endParaRPr lang="zh-CN" altLang="en-US" sz="3600" dirty="0">
              <a:solidFill>
                <a:srgbClr val="FF0000"/>
              </a:solidFill>
            </a:endParaRPr>
          </a:p>
        </p:txBody>
      </p:sp>
      <p:sp>
        <p:nvSpPr>
          <p:cNvPr id="4" name="文本占位符 3"/>
          <p:cNvSpPr>
            <a:spLocks noGrp="1"/>
          </p:cNvSpPr>
          <p:nvPr>
            <p:ph type="body" sz="half" idx="2"/>
          </p:nvPr>
        </p:nvSpPr>
        <p:spPr>
          <a:xfrm>
            <a:off x="595087" y="1233713"/>
            <a:ext cx="5878284" cy="4934857"/>
          </a:xfrm>
        </p:spPr>
        <p:txBody>
          <a:bodyPr/>
          <a:lstStyle/>
          <a:p>
            <a:r>
              <a:rPr lang="zh-CN" altLang="en-US" sz="2400" dirty="0" smtClean="0"/>
              <a:t>     第二条中华人民共和国境内的企业、事业单位、社会团体、民办非企业单位、基金会、律师事务所、</a:t>
            </a:r>
            <a:r>
              <a:rPr lang="en-US" sz="2400" dirty="0" err="1" smtClean="0">
                <a:hlinkClick r:id="rId2"/>
              </a:rPr>
              <a:t>会计师事务所</a:t>
            </a:r>
            <a:r>
              <a:rPr lang="zh-CN" altLang="en-US" sz="2400" dirty="0" smtClean="0"/>
              <a:t>等组织和有雇工的个体工商户（以下称用人单位）应当依照本条例规定参加工伤保险，为本单位全部职工或者雇工（以下称职工）缴纳</a:t>
            </a:r>
            <a:r>
              <a:rPr lang="en-US" sz="2400" dirty="0" err="1" smtClean="0">
                <a:hlinkClick r:id="rId1"/>
              </a:rPr>
              <a:t>工伤保险费</a:t>
            </a:r>
            <a:r>
              <a:rPr lang="zh-CN" altLang="en-US" sz="2400" dirty="0" smtClean="0"/>
              <a:t>。</a:t>
            </a:r>
            <a:endParaRPr lang="en-US" altLang="zh-CN" sz="2400" dirty="0" smtClean="0"/>
          </a:p>
          <a:p>
            <a:r>
              <a:rPr lang="zh-CN" altLang="en-US" sz="2400" dirty="0" smtClean="0"/>
              <a:t>中华人民共和国境内的企业、事业单位、社会团体、民办非企业单位、基金会、律师事务所、会计师事务所等组织的职工和个体工商户的雇工，均有依照本条例的规定享受</a:t>
            </a:r>
            <a:r>
              <a:rPr lang="en-US" sz="2400" dirty="0" err="1" smtClean="0">
                <a:hlinkClick r:id="rId3"/>
              </a:rPr>
              <a:t>工伤保险待遇</a:t>
            </a:r>
            <a:r>
              <a:rPr lang="zh-CN" altLang="en-US" sz="2400" dirty="0" smtClean="0"/>
              <a:t>的权利。</a:t>
            </a:r>
            <a:endParaRPr lang="zh-CN" altLang="en-US" sz="2400" dirty="0" smtClean="0"/>
          </a:p>
          <a:p>
            <a:endParaRPr lang="zh-CN" altLang="en-US" sz="1600" dirty="0" smtClean="0"/>
          </a:p>
          <a:p>
            <a:endParaRPr lang="zh-CN" altLang="en-US" dirty="0"/>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7999" y="232229"/>
            <a:ext cx="11335657" cy="5628822"/>
          </a:xfrm>
        </p:spPr>
        <p:txBody>
          <a:bodyPr/>
          <a:lstStyle/>
          <a:p>
            <a:r>
              <a:rPr lang="zh-CN" altLang="en-US" sz="2800" b="1" dirty="0" smtClean="0"/>
              <a:t>第三章工伤认定</a:t>
            </a:r>
            <a:endParaRPr lang="zh-CN" altLang="en-US" sz="2800" dirty="0" smtClean="0"/>
          </a:p>
          <a:p>
            <a:r>
              <a:rPr lang="zh-CN" altLang="en-US" sz="2800" b="1" dirty="0" smtClean="0"/>
              <a:t>第十四条</a:t>
            </a:r>
            <a:r>
              <a:rPr lang="zh-CN" altLang="en-US" sz="2800" dirty="0" smtClean="0"/>
              <a:t>职工有下列情形之一的，应当认定为工伤：</a:t>
            </a:r>
            <a:endParaRPr lang="zh-CN" altLang="en-US" sz="2800" dirty="0" smtClean="0"/>
          </a:p>
          <a:p>
            <a:r>
              <a:rPr lang="zh-CN" altLang="en-US" sz="2800" dirty="0" smtClean="0"/>
              <a:t>（一）在工作时间和工作场所内，因工作原因受到事故伤害的；</a:t>
            </a:r>
            <a:endParaRPr lang="zh-CN" altLang="en-US" sz="2800" dirty="0" smtClean="0"/>
          </a:p>
          <a:p>
            <a:r>
              <a:rPr lang="zh-CN" altLang="en-US" sz="2800" dirty="0" smtClean="0"/>
              <a:t>（二）工作时间前后在工作场所内，从事与工作有关的预备性或者收尾性工作受到事故伤害的；</a:t>
            </a:r>
            <a:endParaRPr lang="zh-CN" altLang="en-US" sz="2800" dirty="0" smtClean="0"/>
          </a:p>
          <a:p>
            <a:r>
              <a:rPr lang="zh-CN" altLang="en-US" sz="2800" dirty="0" smtClean="0"/>
              <a:t>（三）在工作时间和工作场所内，因履行工作职责受到暴力等意外伤害的；</a:t>
            </a:r>
            <a:endParaRPr lang="zh-CN" altLang="en-US" sz="2800" dirty="0" smtClean="0"/>
          </a:p>
          <a:p>
            <a:pPr marL="0" indent="0">
              <a:buNone/>
            </a:pPr>
            <a:r>
              <a:rPr lang="en-US" altLang="zh-CN" sz="2800" b="1" dirty="0" smtClean="0">
                <a:solidFill>
                  <a:srgbClr val="FF0000"/>
                </a:solidFill>
              </a:rPr>
              <a:t>**</a:t>
            </a:r>
            <a:r>
              <a:rPr lang="zh-CN" altLang="en-US" sz="2800" b="1" dirty="0" smtClean="0">
                <a:solidFill>
                  <a:srgbClr val="FF0000"/>
                </a:solidFill>
              </a:rPr>
              <a:t>（四）患职业病的；</a:t>
            </a:r>
            <a:endParaRPr lang="zh-CN" altLang="en-US" sz="2800" b="1" dirty="0" smtClean="0">
              <a:solidFill>
                <a:srgbClr val="FF0000"/>
              </a:solidFill>
            </a:endParaRPr>
          </a:p>
          <a:p>
            <a:r>
              <a:rPr lang="zh-CN" altLang="en-US" sz="2800" dirty="0" smtClean="0"/>
              <a:t>（五）因工外出期间，由于工作原因受到伤害或者发生事故下落不明的；</a:t>
            </a:r>
            <a:endParaRPr lang="zh-CN" altLang="en-US" sz="2800" dirty="0" smtClean="0"/>
          </a:p>
          <a:p>
            <a:pPr>
              <a:buNone/>
            </a:pPr>
            <a:r>
              <a:rPr lang="en-US" altLang="zh-CN" sz="2800" b="1" dirty="0" smtClean="0">
                <a:solidFill>
                  <a:srgbClr val="FF0000"/>
                </a:solidFill>
              </a:rPr>
              <a:t>**</a:t>
            </a:r>
            <a:r>
              <a:rPr lang="zh-CN" altLang="en-US" sz="2800" b="1" dirty="0" smtClean="0">
                <a:solidFill>
                  <a:srgbClr val="FF0000"/>
                </a:solidFill>
              </a:rPr>
              <a:t>（六）在上下班途中，受到非本人主要责任的交通事</a:t>
            </a:r>
            <a:r>
              <a:rPr lang="zh-CN" altLang="en-US" sz="2800" dirty="0" smtClean="0"/>
              <a:t>故或者</a:t>
            </a:r>
            <a:r>
              <a:rPr lang="en-US" sz="2800" dirty="0" err="1" smtClean="0">
                <a:hlinkClick r:id="rId1"/>
              </a:rPr>
              <a:t>城市轨道交通</a:t>
            </a:r>
            <a:r>
              <a:rPr lang="zh-CN" altLang="en-US" sz="2800" dirty="0" smtClean="0"/>
              <a:t>、客运轮渡、火车事故伤害的；</a:t>
            </a:r>
            <a:endParaRPr lang="zh-CN" altLang="en-US" sz="2800" dirty="0" smtClean="0"/>
          </a:p>
          <a:p>
            <a:r>
              <a:rPr lang="zh-CN" altLang="en-US" sz="2800" dirty="0" smtClean="0"/>
              <a:t>（七）法律、行政法规规定应当认定为工伤的其他情形。</a:t>
            </a:r>
            <a:endParaRPr lang="zh-CN" altLang="en-US" sz="2800" dirty="0"/>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8971" y="987425"/>
            <a:ext cx="11335657" cy="4873625"/>
          </a:xfrm>
        </p:spPr>
        <p:txBody>
          <a:bodyPr/>
          <a:lstStyle/>
          <a:p>
            <a:r>
              <a:rPr lang="zh-CN" altLang="en-US" sz="2800" b="1" dirty="0" smtClean="0"/>
              <a:t>第十五</a:t>
            </a:r>
            <a:r>
              <a:rPr lang="zh-CN" altLang="en-US" sz="2800" b="1" dirty="0" smtClean="0">
                <a:solidFill>
                  <a:srgbClr val="FF0000"/>
                </a:solidFill>
              </a:rPr>
              <a:t>条职工有下列情形之一的，</a:t>
            </a:r>
            <a:r>
              <a:rPr lang="en-US" sz="2800" b="1" dirty="0" err="1" smtClean="0">
                <a:solidFill>
                  <a:srgbClr val="FF0000"/>
                </a:solidFill>
                <a:hlinkClick r:id="rId1"/>
              </a:rPr>
              <a:t>视同工伤</a:t>
            </a:r>
            <a:r>
              <a:rPr lang="zh-CN" altLang="en-US" sz="2800" dirty="0" smtClean="0"/>
              <a:t>：</a:t>
            </a:r>
            <a:endParaRPr lang="zh-CN" altLang="en-US" sz="2800" dirty="0" smtClean="0"/>
          </a:p>
          <a:p>
            <a:r>
              <a:rPr lang="zh-CN" altLang="en-US" sz="2800" dirty="0" smtClean="0"/>
              <a:t>（一）在工作时间和工作岗位，</a:t>
            </a:r>
            <a:r>
              <a:rPr lang="zh-CN" altLang="en-US" sz="2800" dirty="0" smtClean="0">
                <a:solidFill>
                  <a:srgbClr val="FF0000"/>
                </a:solidFill>
              </a:rPr>
              <a:t>突发疾病死亡或者在</a:t>
            </a:r>
            <a:r>
              <a:rPr lang="en-US" sz="2800" dirty="0" smtClean="0">
                <a:solidFill>
                  <a:srgbClr val="FF0000"/>
                </a:solidFill>
              </a:rPr>
              <a:t>48</a:t>
            </a:r>
            <a:r>
              <a:rPr lang="zh-CN" altLang="en-US" sz="2800" dirty="0" smtClean="0">
                <a:solidFill>
                  <a:srgbClr val="FF0000"/>
                </a:solidFill>
              </a:rPr>
              <a:t>小时之内经抢救无效死亡的；</a:t>
            </a:r>
            <a:endParaRPr lang="zh-CN" altLang="en-US" sz="2800" dirty="0" smtClean="0">
              <a:solidFill>
                <a:srgbClr val="FF0000"/>
              </a:solidFill>
            </a:endParaRPr>
          </a:p>
          <a:p>
            <a:r>
              <a:rPr lang="zh-CN" altLang="en-US" sz="2800" dirty="0" smtClean="0"/>
              <a:t>（二）在抢险救灾等维护国家利益、公共利益活动中受到伤害的；</a:t>
            </a:r>
            <a:endParaRPr lang="zh-CN" altLang="en-US" sz="2800" dirty="0" smtClean="0"/>
          </a:p>
          <a:p>
            <a:r>
              <a:rPr lang="zh-CN" altLang="en-US" sz="2800" dirty="0" smtClean="0"/>
              <a:t>（三）职工原在军队服役，因战、因公负伤致残，已取得革命伤残军人证，到用人单位后旧伤复发的。</a:t>
            </a:r>
            <a:endParaRPr lang="zh-CN" altLang="en-US" sz="2800" dirty="0" smtClean="0"/>
          </a:p>
          <a:p>
            <a:r>
              <a:rPr lang="zh-CN" altLang="en-US" sz="2800" dirty="0" smtClean="0"/>
              <a:t>职工有前款第（一）项、第（二）项情形的，按照本条例的有关规定享受工伤保险待遇；职工有前款第（三）项情形的，按照本条例的有关规定享受除</a:t>
            </a:r>
            <a:r>
              <a:rPr lang="en-US" sz="2800" dirty="0" err="1" smtClean="0">
                <a:hlinkClick r:id="rId2"/>
              </a:rPr>
              <a:t>一次性伤残补助金</a:t>
            </a:r>
            <a:r>
              <a:rPr lang="zh-CN" altLang="en-US" sz="2800" dirty="0" smtClean="0"/>
              <a:t>以外的工伤保险待遇。</a:t>
            </a:r>
            <a:endParaRPr lang="zh-CN" altLang="en-US" sz="2800" dirty="0" smtClean="0"/>
          </a:p>
          <a:p>
            <a:endParaRPr lang="zh-CN" altLang="en-US" dirty="0"/>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26770" y="457200"/>
            <a:ext cx="7698105" cy="755015"/>
          </a:xfrm>
        </p:spPr>
        <p:txBody>
          <a:bodyPr/>
          <a:p>
            <a:r>
              <a:rPr lang="en-US" sz="3600" b="1" dirty="0" smtClean="0">
                <a:solidFill>
                  <a:schemeClr val="bg1"/>
                </a:solidFill>
                <a:sym typeface="+mn-ea"/>
              </a:rPr>
              <a:t>48</a:t>
            </a:r>
            <a:r>
              <a:rPr lang="zh-CN" altLang="en-US" sz="3600" b="1" dirty="0" smtClean="0">
                <a:solidFill>
                  <a:schemeClr val="bg1"/>
                </a:solidFill>
                <a:sym typeface="+mn-ea"/>
              </a:rPr>
              <a:t>小时之内经抢救无效死亡案例</a:t>
            </a:r>
            <a:br>
              <a:rPr lang="zh-CN" altLang="en-US" sz="3600" b="1" dirty="0" smtClean="0">
                <a:solidFill>
                  <a:schemeClr val="bg1"/>
                </a:solidFill>
              </a:rPr>
            </a:br>
            <a:endParaRPr lang="zh-CN" altLang="en-US" sz="3600" b="1" dirty="0" smtClean="0">
              <a:solidFill>
                <a:schemeClr val="bg1"/>
              </a:solidFill>
            </a:endParaRPr>
          </a:p>
        </p:txBody>
      </p:sp>
      <p:sp>
        <p:nvSpPr>
          <p:cNvPr id="3" name="内容占位符 2"/>
          <p:cNvSpPr>
            <a:spLocks noGrp="1"/>
          </p:cNvSpPr>
          <p:nvPr>
            <p:ph idx="1"/>
          </p:nvPr>
        </p:nvSpPr>
        <p:spPr>
          <a:xfrm>
            <a:off x="-635" y="762635"/>
            <a:ext cx="11885295" cy="5098415"/>
          </a:xfrm>
        </p:spPr>
        <p:txBody>
          <a:bodyPr/>
          <a:p>
            <a:r>
              <a:rPr lang="zh-CN" altLang="en-US" sz="2800" b="1"/>
              <a:t>案情简介：</a:t>
            </a:r>
            <a:endParaRPr lang="zh-CN" altLang="en-US" sz="2800" b="1"/>
          </a:p>
          <a:p>
            <a:r>
              <a:rPr lang="en-US" altLang="zh-CN" sz="2800" b="1"/>
              <a:t>         </a:t>
            </a:r>
            <a:r>
              <a:rPr lang="zh-CN" altLang="en-US" sz="2800" b="1"/>
              <a:t>2012年4月以来，就职于某工矿企业的28岁的李某一直感觉身体不适，经常低烧，起初他以为是感冒，就自己吃了些感冒退烧药物治疗。</a:t>
            </a:r>
            <a:r>
              <a:rPr lang="en-US" altLang="zh-CN" sz="2800" b="1"/>
              <a:t>     </a:t>
            </a:r>
            <a:endParaRPr lang="en-US" altLang="zh-CN" sz="2800" b="1"/>
          </a:p>
          <a:p>
            <a:r>
              <a:rPr lang="en-US" altLang="zh-CN" sz="2800" b="1"/>
              <a:t>        </a:t>
            </a:r>
            <a:r>
              <a:rPr lang="zh-CN" altLang="en-US" sz="2800" b="1"/>
              <a:t>2012年5月7日上午9时，李某感觉病情加重，遂到该企业所在地的镇卫生院就诊，该院医生经过询问病情并进行常规血常规化验，初步判断李某的病情比较严重，建议到大医院进行全面检查，但没有在病志中写明是何种病情。李某遂回去上当天的通宵夜班。</a:t>
            </a:r>
            <a:endParaRPr lang="zh-CN" altLang="en-US" sz="2800" b="1"/>
          </a:p>
          <a:p>
            <a:r>
              <a:rPr lang="zh-CN" altLang="en-US" sz="2800" b="1"/>
              <a:t> </a:t>
            </a:r>
            <a:r>
              <a:rPr lang="en-US" altLang="zh-CN" sz="2800" b="1"/>
              <a:t>      </a:t>
            </a:r>
            <a:r>
              <a:rPr lang="zh-CN" altLang="en-US" sz="2800" b="1"/>
              <a:t>5月8日早上感觉身体不适，</a:t>
            </a:r>
            <a:r>
              <a:rPr lang="zh-CN" altLang="en-US" sz="2800" b="1">
                <a:solidFill>
                  <a:srgbClr val="FF0000"/>
                </a:solidFill>
              </a:rPr>
              <a:t>于是提前2小时请假离岗</a:t>
            </a:r>
            <a:r>
              <a:rPr lang="zh-CN" altLang="en-US" sz="2800" b="1"/>
              <a:t>，坐一整天火车回到自己老家省城，5月9日上午才正式在该省城医院就诊，下午2：30分抢救无效死亡，医院死亡证明上写明死亡原因是白血病、脑疝。</a:t>
            </a:r>
            <a:endParaRPr lang="zh-CN" altLang="en-US" sz="2800" b="1"/>
          </a:p>
          <a:p>
            <a:r>
              <a:rPr lang="zh-CN" altLang="en-US" sz="2800" b="1"/>
              <a:t> </a:t>
            </a:r>
            <a:r>
              <a:rPr lang="en-US" altLang="zh-CN" sz="2800" b="1"/>
              <a:t>      </a:t>
            </a:r>
            <a:r>
              <a:rPr lang="zh-CN" altLang="en-US" sz="2800" b="1"/>
              <a:t>此后李某家属到厂里协商，该厂负责人出具书面证明李某是5月8日晨请病假离开，并向李某家属支付丧事费等费用近5万元。</a:t>
            </a:r>
            <a:endParaRPr lang="zh-CN" altLang="en-US" sz="2800" b="1"/>
          </a:p>
        </p:txBody>
      </p:sp>
      <p:sp>
        <p:nvSpPr>
          <p:cNvPr id="6" name="灯片编号占位符 5"/>
          <p:cNvSpPr>
            <a:spLocks noGrp="1"/>
          </p:cNvSpPr>
          <p:nvPr>
            <p:ph type="sldNum" sz="quarter" idx="12"/>
          </p:nvPr>
        </p:nvSpPr>
        <p:spPr/>
        <p:txBody>
          <a:bodyPr/>
          <a:p>
            <a:pPr>
              <a:defRPr/>
            </a:pPr>
            <a:fld id="{7728AF14-F82A-4785-9CDF-4FE939A460F5}" type="slidenum">
              <a:rPr lang="zh-CN" altLang="en-US"/>
            </a:fld>
            <a:endParaRPr lang="zh-CN" altLang="en-US"/>
          </a:p>
        </p:txBody>
      </p:sp>
      <p:sp>
        <p:nvSpPr>
          <p:cNvPr id="100" name="文本框 99"/>
          <p:cNvSpPr txBox="1"/>
          <p:nvPr/>
        </p:nvSpPr>
        <p:spPr>
          <a:xfrm>
            <a:off x="7822565" y="457200"/>
            <a:ext cx="2874010" cy="460375"/>
          </a:xfrm>
          <a:prstGeom prst="rect">
            <a:avLst/>
          </a:prstGeom>
          <a:noFill/>
          <a:ln w="9525">
            <a:noFill/>
          </a:ln>
        </p:spPr>
        <p:txBody>
          <a:bodyPr wrap="square">
            <a:spAutoFit/>
          </a:bodyPr>
          <a:p>
            <a:pPr marL="0" indent="0"/>
            <a:r>
              <a:rPr lang="zh-CN" sz="2400" b="1">
                <a:ea typeface="宋体" panose="02010600030101010101" pitchFamily="2" charset="-122"/>
              </a:rPr>
              <a:t>视同工伤的案例</a:t>
            </a:r>
            <a:endParaRPr lang="zh-CN"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61925" y="181610"/>
            <a:ext cx="11762105" cy="5679440"/>
          </a:xfrm>
        </p:spPr>
        <p:txBody>
          <a:bodyPr/>
          <a:p>
            <a:r>
              <a:rPr lang="zh-CN" altLang="en-US" sz="2800" b="1"/>
              <a:t>李某父亲于2012年7月找到</a:t>
            </a:r>
            <a:r>
              <a:rPr lang="en-US" altLang="zh-CN" sz="2800" b="1"/>
              <a:t>X</a:t>
            </a:r>
            <a:r>
              <a:rPr lang="zh-CN" altLang="en-US" sz="2800" b="1"/>
              <a:t>所律师，询问其儿李某是否构成工伤。</a:t>
            </a:r>
            <a:endParaRPr lang="zh-CN" altLang="en-US"/>
          </a:p>
          <a:p>
            <a:r>
              <a:rPr lang="zh-CN" altLang="en-US" sz="2800" b="1"/>
              <a:t>相关法律规定：</a:t>
            </a:r>
            <a:endParaRPr lang="zh-CN" altLang="en-US"/>
          </a:p>
          <a:p>
            <a:r>
              <a:rPr lang="zh-CN" altLang="en-US"/>
              <a:t>根据我国《</a:t>
            </a:r>
            <a:r>
              <a:rPr lang="zh-CN" altLang="en-US" dirty="0" smtClean="0">
                <a:sym typeface="+mn-ea"/>
              </a:rPr>
              <a:t>工伤保险条例</a:t>
            </a:r>
            <a:r>
              <a:rPr lang="zh-CN" altLang="en-US"/>
              <a:t>》第15条第一款规定，职工有下列情形之一的，视同工伤</a:t>
            </a:r>
            <a:endParaRPr lang="zh-CN" altLang="en-US"/>
          </a:p>
          <a:p>
            <a:pPr marL="0" indent="0">
              <a:buNone/>
            </a:pPr>
            <a:r>
              <a:rPr lang="zh-CN" altLang="en-US" b="1" dirty="0" smtClean="0">
                <a:solidFill>
                  <a:srgbClr val="FF0000"/>
                </a:solidFill>
                <a:sym typeface="+mn-ea"/>
              </a:rPr>
              <a:t>（一）</a:t>
            </a:r>
            <a:r>
              <a:rPr lang="zh-CN" altLang="en-US">
                <a:solidFill>
                  <a:srgbClr val="FF0000"/>
                </a:solidFill>
              </a:rPr>
              <a:t>在工作时间和工作岗位，突发疾病死亡或者在48小时之内经抢救无效死亡的。</a:t>
            </a:r>
            <a:endParaRPr lang="zh-CN" altLang="en-US"/>
          </a:p>
          <a:p>
            <a:pPr marL="0" indent="0">
              <a:buNone/>
            </a:pPr>
            <a:endParaRPr lang="en-US" altLang="zh-CN">
              <a:solidFill>
                <a:srgbClr val="FF0000"/>
              </a:solidFill>
            </a:endParaRPr>
          </a:p>
          <a:p>
            <a:pPr marL="0" indent="0">
              <a:buNone/>
            </a:pPr>
            <a:r>
              <a:rPr lang="en-US" altLang="zh-CN">
                <a:solidFill>
                  <a:srgbClr val="FF0000"/>
                </a:solidFill>
              </a:rPr>
              <a:t>***** </a:t>
            </a:r>
            <a:r>
              <a:rPr lang="en-US" altLang="zh-CN"/>
              <a:t>     </a:t>
            </a:r>
            <a:r>
              <a:rPr lang="zh-CN" altLang="en-US"/>
              <a:t>但在实际操作中，关于48小时的起算时间往往产生不同的理解，对突发疾病是指那些疾病也有不同理解，所以劳动和社会保障部于2004年发布了《关于实施工伤保险条例若干问题的意见》(即劳社部256号文)，其中第三条对上述条例的第15条第一款进行解释，其内容为：</a:t>
            </a:r>
            <a:r>
              <a:rPr lang="zh-CN" altLang="en-US" b="1">
                <a:solidFill>
                  <a:srgbClr val="FF0000"/>
                </a:solidFill>
              </a:rPr>
              <a:t>突发疾病包括各类疾病，48小时的起算时间为医疗机构的</a:t>
            </a:r>
            <a:r>
              <a:rPr lang="zh-CN" altLang="en-US" b="1">
                <a:solidFill>
                  <a:schemeClr val="tx1"/>
                </a:solidFill>
              </a:rPr>
              <a:t>初次接诊时间。</a:t>
            </a:r>
            <a:endParaRPr lang="zh-CN" altLang="en-US" b="1">
              <a:solidFill>
                <a:schemeClr val="tx1"/>
              </a:solidFill>
            </a:endParaRPr>
          </a:p>
          <a:p>
            <a:r>
              <a:rPr lang="zh-CN" altLang="en-US"/>
              <a:t>同样，省2005年颁布的《辽宁省工伤保险实施办法》第十条第一款规定，有下列情形之一的，视同工伤：</a:t>
            </a:r>
            <a:endParaRPr lang="zh-CN" altLang="en-US"/>
          </a:p>
          <a:p>
            <a:r>
              <a:rPr lang="zh-CN" altLang="en-US" b="1" dirty="0" smtClean="0">
                <a:sym typeface="+mn-ea"/>
              </a:rPr>
              <a:t>（一）</a:t>
            </a:r>
            <a:r>
              <a:rPr lang="zh-CN" altLang="en-US" b="1"/>
              <a:t>在工作时间和工作岗位，突发各类疾病死亡或者从医疗机构初次接诊时间起计算，在48小时之内经抢救无效死亡的;</a:t>
            </a:r>
            <a:endParaRPr lang="zh-CN" altLang="en-US" b="1"/>
          </a:p>
          <a:p>
            <a:r>
              <a:rPr lang="en-US" altLang="zh-CN"/>
              <a:t>                              </a:t>
            </a:r>
            <a:r>
              <a:rPr lang="zh-CN" altLang="en-US" sz="2800" b="1"/>
              <a:t>在这里，也对48小时的起</a:t>
            </a:r>
            <a:r>
              <a:rPr lang="zh-CN" altLang="en-US" sz="2800" b="1">
                <a:sym typeface="+mn-ea"/>
              </a:rPr>
              <a:t>进行了明确</a:t>
            </a:r>
            <a:r>
              <a:rPr lang="zh-CN" altLang="en-US" sz="2800">
                <a:sym typeface="+mn-ea"/>
              </a:rPr>
              <a:t>。</a:t>
            </a:r>
            <a:endParaRPr lang="zh-CN" altLang="en-US"/>
          </a:p>
          <a:p>
            <a:pPr marL="0" indent="0">
              <a:buNone/>
            </a:pPr>
            <a:endParaRPr lang="zh-CN" altLang="en-US"/>
          </a:p>
        </p:txBody>
      </p:sp>
      <p:sp>
        <p:nvSpPr>
          <p:cNvPr id="6" name="灯片编号占位符 5"/>
          <p:cNvSpPr>
            <a:spLocks noGrp="1"/>
          </p:cNvSpPr>
          <p:nvPr>
            <p:ph type="sldNum" sz="quarter" idx="12"/>
          </p:nvPr>
        </p:nvSpPr>
        <p:spPr>
          <a:xfrm>
            <a:off x="10163810" y="6245225"/>
            <a:ext cx="1418590" cy="476250"/>
          </a:xfrm>
        </p:spPr>
        <p:txBody>
          <a:bodyPr/>
          <a:p>
            <a:pPr>
              <a:defRPr/>
            </a:pPr>
            <a:fld id="{7728AF14-F82A-4785-9CDF-4FE939A460F5}" type="slidenum">
              <a:rPr lang="zh-CN" altLang="en-US"/>
            </a:fld>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40105" y="576580"/>
            <a:ext cx="3931920" cy="1229995"/>
          </a:xfrm>
        </p:spPr>
        <p:txBody>
          <a:bodyPr/>
          <a:p>
            <a:r>
              <a:rPr lang="zh-CN" altLang="en-US" sz="3200" b="1">
                <a:sym typeface="+mn-ea"/>
              </a:rPr>
              <a:t>维权过程：</a:t>
            </a:r>
            <a:br>
              <a:rPr lang="zh-CN" altLang="en-US"/>
            </a:br>
            <a:endParaRPr lang="zh-CN" altLang="en-US"/>
          </a:p>
        </p:txBody>
      </p:sp>
      <p:sp>
        <p:nvSpPr>
          <p:cNvPr id="3" name="内容占位符 2"/>
          <p:cNvSpPr>
            <a:spLocks noGrp="1"/>
          </p:cNvSpPr>
          <p:nvPr>
            <p:ph idx="1"/>
          </p:nvPr>
        </p:nvSpPr>
        <p:spPr>
          <a:xfrm>
            <a:off x="929640" y="1528445"/>
            <a:ext cx="10426700" cy="4332605"/>
          </a:xfrm>
        </p:spPr>
        <p:txBody>
          <a:bodyPr/>
          <a:p>
            <a:pPr marL="0" indent="0">
              <a:buNone/>
            </a:pPr>
            <a:r>
              <a:rPr lang="en-US" altLang="zh-CN"/>
              <a:t>       </a:t>
            </a:r>
            <a:r>
              <a:rPr lang="zh-CN" altLang="en-US" sz="2800"/>
              <a:t>依据上述法律规定，经过对案情的综合分析，我们认为李某构成工亡，所以就代为李父到劳动保障部申请，而该部门却做出《不予认定工伤决定书》，认为李某不构工伤，理由是李某初次接诊时间为2012年5月7日上午，</a:t>
            </a:r>
            <a:r>
              <a:rPr lang="zh-CN" altLang="en-US" sz="2800">
                <a:solidFill>
                  <a:srgbClr val="FF0000"/>
                </a:solidFill>
              </a:rPr>
              <a:t>故其死亡时间已经超过48小时</a:t>
            </a:r>
            <a:r>
              <a:rPr lang="en-US" altLang="zh-CN" sz="2800">
                <a:solidFill>
                  <a:srgbClr val="FF0000"/>
                </a:solidFill>
              </a:rPr>
              <a:t>    </a:t>
            </a:r>
            <a:endParaRPr lang="en-US" altLang="zh-CN" sz="2800">
              <a:solidFill>
                <a:srgbClr val="FF0000"/>
              </a:solidFill>
            </a:endParaRPr>
          </a:p>
          <a:p>
            <a:pPr marL="0" indent="0">
              <a:buNone/>
            </a:pPr>
            <a:r>
              <a:rPr lang="en-US" altLang="zh-CN" sz="2800"/>
              <a:t>      </a:t>
            </a:r>
            <a:r>
              <a:rPr lang="zh-CN" altLang="en-US" sz="2800"/>
              <a:t>另查，厂方证明李某于2012年5月7日离开镇医院后回到厂里即向车间主任电话请假，并提前买好车票回家治疗。</a:t>
            </a:r>
            <a:endParaRPr lang="zh-CN" altLang="en-US" sz="2800"/>
          </a:p>
          <a:p>
            <a:pPr marL="0" indent="0">
              <a:buNone/>
            </a:pPr>
            <a:r>
              <a:rPr lang="zh-CN" altLang="en-US" sz="2800"/>
              <a:t> </a:t>
            </a:r>
            <a:r>
              <a:rPr lang="en-US" altLang="zh-CN" sz="2800"/>
              <a:t>     </a:t>
            </a:r>
            <a:r>
              <a:rPr lang="zh-CN" altLang="en-US" sz="2800"/>
              <a:t>而根据李某5月9日的诊断结果，证明其5月7日在镇医院的血常规化验已经表明其非常可能患有白血病，而其5月前的症状也为典型白血病发病症状，故也不构成突发疾病。</a:t>
            </a:r>
            <a:endParaRPr lang="zh-CN" altLang="en-US" sz="2800"/>
          </a:p>
        </p:txBody>
      </p:sp>
      <p:sp>
        <p:nvSpPr>
          <p:cNvPr id="6" name="灯片编号占位符 5"/>
          <p:cNvSpPr>
            <a:spLocks noGrp="1"/>
          </p:cNvSpPr>
          <p:nvPr>
            <p:ph type="sldNum" sz="quarter" idx="12"/>
          </p:nvPr>
        </p:nvSpPr>
        <p:spPr/>
        <p:txBody>
          <a:bodyPr/>
          <a:p>
            <a:pPr>
              <a:defRPr/>
            </a:pPr>
            <a:fld id="{7728AF14-F82A-4785-9CDF-4FE939A460F5}" type="slidenum">
              <a:rPr lang="zh-CN" altLang="en-US"/>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788" y="0"/>
            <a:ext cx="5227183" cy="1683657"/>
          </a:xfrm>
        </p:spPr>
        <p:txBody>
          <a:bodyPr/>
          <a:lstStyle/>
          <a:p>
            <a:r>
              <a:rPr lang="zh-CN" altLang="en-US" sz="3600" b="1" dirty="0" smtClean="0">
                <a:latin typeface="楷体" panose="02010609060101010101" pitchFamily="49" charset="-122"/>
                <a:ea typeface="楷体" panose="02010609060101010101" pitchFamily="49" charset="-122"/>
              </a:rPr>
              <a:t>授课老师</a:t>
            </a:r>
            <a:r>
              <a:rPr lang="en-US" altLang="zh-CN" sz="3600" b="1" dirty="0" smtClean="0">
                <a:latin typeface="楷体" panose="02010609060101010101" pitchFamily="49" charset="-122"/>
                <a:ea typeface="楷体" panose="02010609060101010101" pitchFamily="49" charset="-122"/>
              </a:rPr>
              <a:t>---</a:t>
            </a:r>
            <a:r>
              <a:rPr lang="zh-CN" altLang="en-US" sz="3600" b="1" dirty="0" smtClean="0">
                <a:latin typeface="楷体" panose="02010609060101010101" pitchFamily="49" charset="-122"/>
                <a:ea typeface="楷体" panose="02010609060101010101" pitchFamily="49" charset="-122"/>
              </a:rPr>
              <a:t>桂昌富</a:t>
            </a:r>
            <a:endParaRPr lang="zh-CN" altLang="en-US" sz="3600" dirty="0"/>
          </a:p>
        </p:txBody>
      </p:sp>
      <p:sp>
        <p:nvSpPr>
          <p:cNvPr id="4" name="文本占位符 3"/>
          <p:cNvSpPr>
            <a:spLocks noGrp="1"/>
          </p:cNvSpPr>
          <p:nvPr>
            <p:ph type="body" sz="half" idx="2"/>
          </p:nvPr>
        </p:nvSpPr>
        <p:spPr>
          <a:xfrm>
            <a:off x="839788" y="2278743"/>
            <a:ext cx="10074955" cy="3590244"/>
          </a:xfrm>
        </p:spPr>
        <p:txBody>
          <a:bodyPr/>
          <a:lstStyle/>
          <a:p>
            <a:pPr algn="ctr" eaLnBrk="1" hangingPunct="1">
              <a:lnSpc>
                <a:spcPct val="90000"/>
              </a:lnSpc>
              <a:defRPr/>
            </a:pPr>
            <a:r>
              <a:rPr lang="zh-CN" altLang="en-US" sz="3200" b="1" dirty="0" smtClean="0">
                <a:effectLst>
                  <a:outerShdw blurRad="38100" dist="38100" dir="2700000" algn="tl">
                    <a:srgbClr val="C0C0C0"/>
                  </a:outerShdw>
                </a:effectLst>
                <a:latin typeface="楷体_GB2312" pitchFamily="49" charset="-122"/>
                <a:ea typeface="楷体_GB2312" pitchFamily="49" charset="-122"/>
              </a:rPr>
              <a:t>宜昌市安全生产专家、安全生产协会培训师</a:t>
            </a:r>
            <a:r>
              <a:rPr lang="zh-CN" altLang="en-US" sz="3200" dirty="0" smtClean="0">
                <a:effectLst>
                  <a:outerShdw blurRad="38100" dist="38100" dir="2700000" algn="tl">
                    <a:srgbClr val="C0C0C0"/>
                  </a:outerShdw>
                </a:effectLst>
                <a:latin typeface="楷体_GB2312" pitchFamily="49" charset="-122"/>
                <a:ea typeface="楷体_GB2312" pitchFamily="49" charset="-122"/>
              </a:rPr>
              <a:t> </a:t>
            </a:r>
            <a:endParaRPr lang="zh-CN" altLang="en-US" sz="3200" b="1" dirty="0" smtClean="0">
              <a:effectLst>
                <a:outerShdw blurRad="38100" dist="38100" dir="2700000" algn="tl">
                  <a:srgbClr val="C0C0C0"/>
                </a:outerShdw>
              </a:effectLst>
              <a:latin typeface="楷体_GB2312" pitchFamily="49" charset="-122"/>
              <a:ea typeface="楷体_GB2312" pitchFamily="49" charset="-122"/>
            </a:endParaRPr>
          </a:p>
          <a:p>
            <a:pPr algn="ctr" eaLnBrk="1" hangingPunct="1">
              <a:lnSpc>
                <a:spcPct val="90000"/>
              </a:lnSpc>
              <a:defRPr/>
            </a:pPr>
            <a:r>
              <a:rPr lang="zh-CN" altLang="en-US" sz="3200" b="1" dirty="0" smtClean="0">
                <a:effectLst>
                  <a:outerShdw blurRad="38100" dist="38100" dir="2700000" algn="tl">
                    <a:srgbClr val="C0C0C0"/>
                  </a:outerShdw>
                </a:effectLst>
                <a:latin typeface="楷体_GB2312" pitchFamily="49" charset="-122"/>
                <a:ea typeface="楷体_GB2312" pitchFamily="49" charset="-122"/>
              </a:rPr>
              <a:t>天一现代职业培训学校高级讲师   </a:t>
            </a:r>
            <a:endParaRPr lang="zh-CN" altLang="en-US" sz="3200" b="1" dirty="0" smtClean="0">
              <a:effectLst>
                <a:outerShdw blurRad="38100" dist="38100" dir="2700000" algn="tl">
                  <a:srgbClr val="C0C0C0"/>
                </a:outerShdw>
              </a:effectLst>
              <a:latin typeface="楷体_GB2312" pitchFamily="49" charset="-122"/>
              <a:ea typeface="楷体_GB2312" pitchFamily="49" charset="-122"/>
            </a:endParaRPr>
          </a:p>
          <a:p>
            <a:pPr algn="ctr" eaLnBrk="1" hangingPunct="1">
              <a:lnSpc>
                <a:spcPct val="90000"/>
              </a:lnSpc>
              <a:defRPr/>
            </a:pPr>
            <a:r>
              <a:rPr lang="zh-CN" altLang="en-US" sz="3200" b="1" dirty="0" smtClean="0">
                <a:latin typeface="楷体_GB2312" pitchFamily="49" charset="-122"/>
                <a:ea typeface="楷体_GB2312" pitchFamily="49" charset="-122"/>
              </a:rPr>
              <a:t>中国中国兵器装备集团</a:t>
            </a:r>
            <a:r>
              <a:rPr lang="zh-CN" altLang="en-US" sz="3200" b="1" dirty="0" smtClean="0">
                <a:effectLst>
                  <a:outerShdw blurRad="38100" dist="38100" dir="2700000" algn="tl">
                    <a:srgbClr val="C0C0C0"/>
                  </a:outerShdw>
                </a:effectLst>
                <a:latin typeface="楷体_GB2312" pitchFamily="49" charset="-122"/>
                <a:ea typeface="楷体_GB2312" pitchFamily="49" charset="-122"/>
              </a:rPr>
              <a:t>安全生产专家</a:t>
            </a:r>
            <a:endParaRPr lang="zh-CN" altLang="en-US" sz="3200" b="1" dirty="0" smtClean="0">
              <a:effectLst>
                <a:outerShdw blurRad="38100" dist="38100" dir="2700000" algn="tl">
                  <a:srgbClr val="C0C0C0"/>
                </a:outerShdw>
              </a:effectLst>
              <a:latin typeface="楷体_GB2312" pitchFamily="49" charset="-122"/>
              <a:ea typeface="楷体_GB2312" pitchFamily="49" charset="-122"/>
            </a:endParaRPr>
          </a:p>
          <a:p>
            <a:pPr algn="ctr" eaLnBrk="1" hangingPunct="1">
              <a:lnSpc>
                <a:spcPct val="90000"/>
              </a:lnSpc>
              <a:defRPr/>
            </a:pPr>
            <a:r>
              <a:rPr lang="zh-CN" altLang="en-US" sz="3200" b="1" dirty="0" smtClean="0">
                <a:latin typeface="楷体_GB2312" pitchFamily="49" charset="-122"/>
                <a:ea typeface="楷体_GB2312" pitchFamily="49" charset="-122"/>
              </a:rPr>
              <a:t>国家安监总局</a:t>
            </a:r>
            <a:r>
              <a:rPr lang="en-US" altLang="zh-CN" sz="3200" b="1" dirty="0" smtClean="0">
                <a:latin typeface="楷体_GB2312" pitchFamily="49" charset="-122"/>
                <a:ea typeface="楷体_GB2312" pitchFamily="49" charset="-122"/>
              </a:rPr>
              <a:t>(</a:t>
            </a:r>
            <a:r>
              <a:rPr lang="zh-CN" altLang="en-US" sz="3200" b="1" dirty="0" smtClean="0">
                <a:latin typeface="楷体_GB2312" pitchFamily="49" charset="-122"/>
                <a:ea typeface="楷体_GB2312" pitchFamily="49" charset="-122"/>
              </a:rPr>
              <a:t>应急管理部</a:t>
            </a:r>
            <a:r>
              <a:rPr lang="en-US" altLang="zh-CN" sz="3200" b="1" dirty="0" smtClean="0">
                <a:latin typeface="楷体_GB2312" pitchFamily="49" charset="-122"/>
                <a:ea typeface="楷体_GB2312" pitchFamily="49" charset="-122"/>
              </a:rPr>
              <a:t>)</a:t>
            </a:r>
            <a:r>
              <a:rPr lang="zh-CN" altLang="en-US" sz="3200" b="1" dirty="0" smtClean="0">
                <a:latin typeface="楷体_GB2312" pitchFamily="49" charset="-122"/>
                <a:ea typeface="楷体_GB2312" pitchFamily="49" charset="-122"/>
              </a:rPr>
              <a:t>研究中心专家组成员</a:t>
            </a:r>
            <a:endParaRPr lang="en-US" altLang="zh-CN" sz="3200" b="1" dirty="0" smtClean="0">
              <a:effectLst>
                <a:outerShdw blurRad="38100" dist="38100" dir="2700000" algn="tl">
                  <a:srgbClr val="C0C0C0"/>
                </a:outerShdw>
              </a:effectLst>
              <a:ea typeface="楷体_GB2312" pitchFamily="49" charset="-122"/>
            </a:endParaRPr>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33375" y="987425"/>
            <a:ext cx="11249025" cy="5257800"/>
          </a:xfrm>
        </p:spPr>
        <p:txBody>
          <a:bodyPr/>
          <a:p>
            <a:pPr marL="0" indent="0">
              <a:buNone/>
            </a:pPr>
            <a:r>
              <a:rPr lang="en-US" altLang="zh-CN"/>
              <a:t>       </a:t>
            </a:r>
            <a:r>
              <a:rPr lang="zh-CN" altLang="en-US"/>
              <a:t>经过与李父协商，我们（</a:t>
            </a:r>
            <a:r>
              <a:rPr lang="en-US" altLang="zh-CN" b="1">
                <a:sym typeface="+mn-ea"/>
              </a:rPr>
              <a:t>X</a:t>
            </a:r>
            <a:r>
              <a:rPr lang="zh-CN" altLang="en-US" b="1">
                <a:sym typeface="+mn-ea"/>
              </a:rPr>
              <a:t>所律师）</a:t>
            </a:r>
            <a:r>
              <a:rPr lang="zh-CN" altLang="en-US"/>
              <a:t>决定对劳动部门的该认定书提起行政诉讼，请求撤销该决定书并予以重新认定。</a:t>
            </a:r>
            <a:endParaRPr lang="zh-CN" altLang="en-US"/>
          </a:p>
          <a:p>
            <a:pPr marL="0" indent="0">
              <a:buNone/>
            </a:pPr>
            <a:r>
              <a:rPr lang="zh-CN" altLang="en-US"/>
              <a:t> </a:t>
            </a:r>
            <a:r>
              <a:rPr lang="en-US" altLang="zh-CN"/>
              <a:t>      </a:t>
            </a:r>
            <a:r>
              <a:rPr lang="zh-CN" altLang="en-US"/>
              <a:t>在一审庭审中，我们提出劳动保障部门仅仅适用《工伤保险条例》是错误的，应同时适用上述劳社部256号文件及辽宁省实施条例，因为这两个文件明确了视同工伤的具体条件。</a:t>
            </a:r>
            <a:endParaRPr lang="zh-CN" altLang="en-US"/>
          </a:p>
          <a:p>
            <a:pPr marL="0" indent="0">
              <a:buNone/>
            </a:pPr>
            <a:r>
              <a:rPr lang="zh-CN" altLang="en-US"/>
              <a:t> </a:t>
            </a:r>
            <a:r>
              <a:rPr lang="en-US" altLang="zh-CN"/>
              <a:t>      </a:t>
            </a:r>
            <a:r>
              <a:rPr lang="zh-CN" altLang="en-US"/>
              <a:t>其次，厂方在提供所谓李某考勤表明显涉嫌造假，在李某已经去省城治病的</a:t>
            </a:r>
            <a:r>
              <a:rPr lang="zh-CN" altLang="en-US" b="1">
                <a:solidFill>
                  <a:srgbClr val="FF0066"/>
                </a:solidFill>
              </a:rPr>
              <a:t>5月9日当天竟然出现李某的签名，</a:t>
            </a:r>
            <a:r>
              <a:rPr lang="zh-CN" altLang="en-US"/>
              <a:t>而该厂车间主任的所谓5月7日请假与其提供给李某家属的请假证明直接冲突，应以其书面提供的请假证明为准。</a:t>
            </a:r>
            <a:endParaRPr lang="zh-CN" altLang="en-US"/>
          </a:p>
          <a:p>
            <a:pPr marL="0" indent="0">
              <a:buNone/>
            </a:pPr>
            <a:r>
              <a:rPr lang="zh-CN" altLang="en-US"/>
              <a:t> </a:t>
            </a:r>
            <a:r>
              <a:rPr lang="en-US" altLang="zh-CN"/>
              <a:t>     </a:t>
            </a:r>
            <a:r>
              <a:rPr lang="zh-CN" altLang="en-US"/>
              <a:t>再次，导致李某的死亡原因是两个，即白血病与脑疝，而不仅仅是白血病。虽然脑疝是白血病急性发作所引起，但脑疝作为死亡原因是被单独列明，而医学常识表明脑疝是众多疾病突然发作的结果，而脑疝的突然发作起于何时劳动保障部门显然没有做出认定，而现有证据表明李某是5月8日早晨突然加剧病情故请假离开，</a:t>
            </a:r>
            <a:endParaRPr lang="zh-CN" altLang="en-US"/>
          </a:p>
          <a:p>
            <a:pPr marL="0" indent="0">
              <a:buNone/>
            </a:pPr>
            <a:r>
              <a:rPr lang="zh-CN" altLang="en-US"/>
              <a:t> </a:t>
            </a:r>
            <a:r>
              <a:rPr lang="en-US" altLang="zh-CN"/>
              <a:t> </a:t>
            </a:r>
            <a:r>
              <a:rPr lang="zh-CN" altLang="en-US" sz="2800" b="1"/>
              <a:t>所以在其无法提出相反证明的情况下，应作出有利于劳动者的认定。</a:t>
            </a:r>
            <a:endParaRPr lang="zh-CN" altLang="en-US" sz="2800" b="1"/>
          </a:p>
          <a:p>
            <a:endParaRPr lang="zh-CN" altLang="en-US" sz="2800" b="1"/>
          </a:p>
        </p:txBody>
      </p:sp>
      <p:sp>
        <p:nvSpPr>
          <p:cNvPr id="6" name="灯片编号占位符 5"/>
          <p:cNvSpPr>
            <a:spLocks noGrp="1"/>
          </p:cNvSpPr>
          <p:nvPr>
            <p:ph type="sldNum" sz="quarter" idx="12"/>
          </p:nvPr>
        </p:nvSpPr>
        <p:spPr/>
        <p:txBody>
          <a:bodyPr/>
          <a:p>
            <a:pPr>
              <a:defRPr/>
            </a:pPr>
            <a:fld id="{7728AF14-F82A-4785-9CDF-4FE939A460F5}" type="slidenum">
              <a:rPr lang="en-US" altLang="zh-CN"/>
            </a:fld>
            <a:fld id="{7728AF14-F82A-4785-9CDF-4FE939A460F5}" type="slidenum">
              <a:rPr lang="zh-CN" altLang="en-US"/>
            </a:fld>
            <a:endParaRPr lang="zh-CN" altLang="en-US"/>
          </a:p>
        </p:txBody>
      </p:sp>
      <p:sp>
        <p:nvSpPr>
          <p:cNvPr id="7" name="文本框 6"/>
          <p:cNvSpPr txBox="1"/>
          <p:nvPr/>
        </p:nvSpPr>
        <p:spPr>
          <a:xfrm>
            <a:off x="1400175" y="179705"/>
            <a:ext cx="5361940" cy="583565"/>
          </a:xfrm>
          <a:prstGeom prst="rect">
            <a:avLst/>
          </a:prstGeom>
          <a:noFill/>
        </p:spPr>
        <p:txBody>
          <a:bodyPr wrap="square" rtlCol="0" anchor="t">
            <a:spAutoFit/>
          </a:bodyPr>
          <a:p>
            <a:r>
              <a:rPr lang="zh-CN" altLang="en-US" sz="3200" b="1">
                <a:sym typeface="+mn-ea"/>
              </a:rPr>
              <a:t>维权过程：</a:t>
            </a:r>
            <a:endParaRPr lang="zh-CN" altLang="en-US" sz="3200" b="1">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3660" y="353060"/>
            <a:ext cx="11166475" cy="2496820"/>
          </a:xfrm>
        </p:spPr>
        <p:txBody>
          <a:bodyPr/>
          <a:p>
            <a:r>
              <a:rPr lang="zh-CN" altLang="en-US" b="1">
                <a:sym typeface="+mn-ea"/>
              </a:rPr>
              <a:t>维权过程：</a:t>
            </a:r>
            <a:endParaRPr lang="zh-CN" altLang="en-US" b="1">
              <a:sym typeface="+mn-ea"/>
            </a:endParaRPr>
          </a:p>
          <a:p>
            <a:pPr marL="0" indent="0">
              <a:buNone/>
            </a:pPr>
            <a:r>
              <a:rPr lang="en-US" altLang="zh-CN">
                <a:sym typeface="+mn-ea"/>
              </a:rPr>
              <a:t>        </a:t>
            </a:r>
            <a:r>
              <a:rPr lang="zh-CN" altLang="en-US">
                <a:sym typeface="+mn-ea"/>
              </a:rPr>
              <a:t>由于种种原因，一审法院维持了原劳动保障部的行政决定，我们遂上诉到中级法院中级法院经开庭审理，采纳了我们的上述观点。</a:t>
            </a:r>
            <a:endParaRPr lang="zh-CN" altLang="en-US">
              <a:sym typeface="+mn-ea"/>
            </a:endParaRPr>
          </a:p>
          <a:p>
            <a:pPr marL="0" indent="0">
              <a:buNone/>
            </a:pPr>
            <a:r>
              <a:rPr lang="zh-CN" altLang="en-US">
                <a:sym typeface="+mn-ea"/>
              </a:rPr>
              <a:t> </a:t>
            </a:r>
            <a:r>
              <a:rPr lang="en-US" altLang="zh-CN">
                <a:sym typeface="+mn-ea"/>
              </a:rPr>
              <a:t>      </a:t>
            </a:r>
            <a:r>
              <a:rPr lang="zh-CN" altLang="en-US">
                <a:sym typeface="+mn-ea"/>
              </a:rPr>
              <a:t>而被上诉人所称李某于2012年5月7日即已经白血病加重出现脑疝的说法，显然与李某当天晚上通宵正常值班一事明显矛盾，故对被上诉人的意见不予采纳。</a:t>
            </a:r>
            <a:endParaRPr lang="zh-CN" altLang="en-US">
              <a:sym typeface="+mn-ea"/>
            </a:endParaRPr>
          </a:p>
          <a:p>
            <a:pPr marL="0" indent="0">
              <a:buNone/>
            </a:pPr>
            <a:r>
              <a:rPr lang="zh-CN" altLang="en-US">
                <a:sym typeface="+mn-ea"/>
              </a:rPr>
              <a:t> </a:t>
            </a:r>
            <a:r>
              <a:rPr lang="en-US" altLang="zh-CN">
                <a:sym typeface="+mn-ea"/>
              </a:rPr>
              <a:t>     </a:t>
            </a:r>
            <a:r>
              <a:rPr lang="zh-CN" altLang="en-US">
                <a:sym typeface="+mn-ea"/>
              </a:rPr>
              <a:t>最终，中级人民法院做出撤销劳动保障部的行政决定并重新认定的终审判决。</a:t>
            </a:r>
            <a:endParaRPr lang="zh-CN" altLang="en-US">
              <a:sym typeface="+mn-ea"/>
            </a:endParaRPr>
          </a:p>
          <a:p>
            <a:pPr marL="0" indent="0">
              <a:buNone/>
            </a:pPr>
            <a:r>
              <a:rPr lang="zh-CN" altLang="en-US">
                <a:sym typeface="+mn-ea"/>
              </a:rPr>
              <a:t> </a:t>
            </a:r>
            <a:r>
              <a:rPr lang="en-US" altLang="zh-CN">
                <a:sym typeface="+mn-ea"/>
              </a:rPr>
              <a:t>     </a:t>
            </a:r>
            <a:r>
              <a:rPr lang="zh-CN" altLang="en-US">
                <a:sym typeface="+mn-ea"/>
              </a:rPr>
              <a:t>此后，该劳动保障部门最终做出《工伤死亡认定书》,家属得到满意的赔偿。</a:t>
            </a:r>
            <a:endParaRPr lang="zh-CN" altLang="en-US"/>
          </a:p>
          <a:p>
            <a:endParaRPr lang="zh-CN" altLang="en-US"/>
          </a:p>
        </p:txBody>
      </p:sp>
      <p:sp>
        <p:nvSpPr>
          <p:cNvPr id="4" name="文本占位符 3"/>
          <p:cNvSpPr>
            <a:spLocks noGrp="1"/>
          </p:cNvSpPr>
          <p:nvPr>
            <p:ph type="body" sz="half" idx="2"/>
          </p:nvPr>
        </p:nvSpPr>
        <p:spPr>
          <a:xfrm>
            <a:off x="74295" y="3378835"/>
            <a:ext cx="12013565" cy="2490470"/>
          </a:xfrm>
        </p:spPr>
        <p:txBody>
          <a:bodyPr/>
          <a:p>
            <a:r>
              <a:rPr lang="en-US" altLang="zh-CN" sz="2000" b="1"/>
              <a:t>     </a:t>
            </a:r>
            <a:r>
              <a:rPr lang="zh-CN" altLang="en-US" sz="2400" b="1"/>
              <a:t>案件难点：</a:t>
            </a:r>
            <a:endParaRPr lang="zh-CN" altLang="en-US" sz="2400" b="1"/>
          </a:p>
          <a:p>
            <a:r>
              <a:rPr lang="en-US" altLang="zh-CN" sz="2400" b="1"/>
              <a:t>     </a:t>
            </a:r>
            <a:r>
              <a:rPr lang="zh-CN" altLang="en-US" sz="2400" b="1"/>
              <a:t>本案的难点是：</a:t>
            </a:r>
            <a:endParaRPr lang="zh-CN" altLang="en-US" sz="2400" b="1"/>
          </a:p>
          <a:p>
            <a:r>
              <a:rPr lang="zh-CN" altLang="en-US" sz="2400" b="1"/>
              <a:t> </a:t>
            </a:r>
            <a:r>
              <a:rPr lang="en-US" altLang="zh-CN" sz="2400" b="1"/>
              <a:t>    </a:t>
            </a:r>
            <a:r>
              <a:rPr lang="en-US" altLang="zh-CN" sz="2400"/>
              <a:t> </a:t>
            </a:r>
            <a:r>
              <a:rPr lang="zh-CN" altLang="en-US" sz="2400"/>
              <a:t>突发疾病究竟包不包括死者生前患有的慢性病突然发作，比如白血病、心脏病等疾病，以及突发疾病是否包括原有慢性病导致的并发症。根据劳社部256号文第三条的规定，突发疾病包括各类疾病，那么我们说，从保护劳动者的角度来看，该规定的“各类”二字涵盖两个层次的含义：</a:t>
            </a:r>
            <a:r>
              <a:rPr lang="zh-CN" altLang="en-US" sz="2400" b="1">
                <a:solidFill>
                  <a:srgbClr val="FF0000"/>
                </a:solidFill>
              </a:rPr>
              <a:t>一、从疾病种类而言，包括各类疾病;二、从疾病的持续时间上看，各类疾病包括原有慢性病的突然发作。</a:t>
            </a:r>
            <a:r>
              <a:rPr lang="zh-CN" altLang="en-US" sz="2400"/>
              <a:t>只有这样理解，才符合立法的原意，也符合实际生活中的现实。</a:t>
            </a:r>
            <a:endParaRPr lang="zh-CN" altLang="en-US" sz="2400"/>
          </a:p>
        </p:txBody>
      </p:sp>
      <p:sp>
        <p:nvSpPr>
          <p:cNvPr id="6" name="灯片编号占位符 5"/>
          <p:cNvSpPr>
            <a:spLocks noGrp="1"/>
          </p:cNvSpPr>
          <p:nvPr>
            <p:ph type="sldNum" sz="quarter" idx="12"/>
          </p:nvPr>
        </p:nvSpPr>
        <p:spPr/>
        <p:txBody>
          <a:bodyPr/>
          <a:p>
            <a:pPr>
              <a:defRPr/>
            </a:pPr>
            <a:fld id="{7728AF14-F82A-4785-9CDF-4FE939A460F5}" type="slidenum">
              <a:rPr lang="zh-CN" altLang="en-US"/>
            </a:fld>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33045" y="266700"/>
            <a:ext cx="4538980" cy="1022350"/>
          </a:xfrm>
        </p:spPr>
        <p:txBody>
          <a:bodyPr/>
          <a:p>
            <a:r>
              <a:rPr lang="zh-CN" altLang="en-US" sz="3200" b="1">
                <a:sym typeface="+mn-ea"/>
              </a:rPr>
              <a:t>案件难点：</a:t>
            </a:r>
            <a:br>
              <a:rPr lang="zh-CN" altLang="en-US" sz="3200" b="1"/>
            </a:br>
            <a:endParaRPr lang="zh-CN" altLang="en-US" sz="3200"/>
          </a:p>
        </p:txBody>
      </p:sp>
      <p:sp>
        <p:nvSpPr>
          <p:cNvPr id="3" name="内容占位符 2"/>
          <p:cNvSpPr>
            <a:spLocks noGrp="1"/>
          </p:cNvSpPr>
          <p:nvPr>
            <p:ph idx="1"/>
          </p:nvPr>
        </p:nvSpPr>
        <p:spPr>
          <a:xfrm>
            <a:off x="233680" y="797560"/>
            <a:ext cx="11645900" cy="5063490"/>
          </a:xfrm>
        </p:spPr>
        <p:txBody>
          <a:bodyPr/>
          <a:p>
            <a:pPr marL="0" indent="0">
              <a:buNone/>
            </a:pPr>
            <a:r>
              <a:rPr lang="en-US" altLang="zh-CN"/>
              <a:t>       </a:t>
            </a:r>
            <a:r>
              <a:rPr lang="zh-CN" altLang="en-US"/>
              <a:t>举例来说，一个人长期患有胃溃疡，但并不会影响其正常的劳动能力，因为胃溃疡不会导致人直接死亡，而胃溃疡引发的急性胃出血却会导致具备正常劳动能力的劳动者迅速死亡。这是原有慢性病引发并发症的情形，另外一种情形就是白血病、心脏病等急性发作是否构成工伤。</a:t>
            </a:r>
            <a:endParaRPr lang="zh-CN" altLang="en-US"/>
          </a:p>
          <a:p>
            <a:pPr marL="0" indent="0">
              <a:buNone/>
            </a:pPr>
            <a:r>
              <a:rPr lang="zh-CN" altLang="en-US"/>
              <a:t> </a:t>
            </a:r>
            <a:r>
              <a:rPr lang="en-US" altLang="zh-CN"/>
              <a:t>     </a:t>
            </a:r>
            <a:r>
              <a:rPr lang="zh-CN" altLang="en-US"/>
              <a:t>据相关医学常识，我们知道中年以后的劳动者出现心脑血管疾病的现象是常见医学现象，一个人患有心脏病并不代表其不能从事一般性的工作，那么心脏病突然发作导致的猝死亦应视同突发疾病，否则，整个社会的劳动雇佣关系的基础会出现大的崩裂。</a:t>
            </a:r>
            <a:endParaRPr lang="zh-CN" altLang="en-US"/>
          </a:p>
          <a:p>
            <a:pPr marL="0" indent="0">
              <a:buNone/>
            </a:pPr>
            <a:r>
              <a:rPr lang="en-US" altLang="zh-CN"/>
              <a:t>     </a:t>
            </a:r>
            <a:r>
              <a:rPr lang="zh-CN" altLang="en-US"/>
              <a:t>出现上述错误认识的原因是有些</a:t>
            </a:r>
            <a:r>
              <a:rPr lang="en-US" altLang="zh-CN"/>
              <a:t> </a:t>
            </a:r>
            <a:r>
              <a:rPr lang="zh-CN" altLang="en-US"/>
              <a:t>人将初次接诊时间起计算的48小时与上述突发疾病的认定相混淆，认为初次接诊前就发现的疾病就一定不是突发疾病。而实际上这个初次接诊时间所限定的仅仅是突发疾病后的死亡时间计算方式，而不能反过来推论说初次接诊时间前就出现的疾病就一定不是导致死亡的“突发疾病”，正如初次接诊后48小时内未死亡的就不是突发疾病论断一样，都是非常荒谬的论断。</a:t>
            </a:r>
            <a:endParaRPr lang="zh-CN" altLang="en-US"/>
          </a:p>
          <a:p>
            <a:r>
              <a:rPr lang="zh-CN" altLang="en-US" b="1"/>
              <a:t>办案心得：</a:t>
            </a:r>
            <a:endParaRPr lang="zh-CN" altLang="en-US" b="1"/>
          </a:p>
          <a:p>
            <a:r>
              <a:rPr lang="zh-CN" altLang="en-US"/>
              <a:t>一定要细致、推敲，最好有同行与你激烈的对立，在互相辩论中找到问题的答案。</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7657" y="987425"/>
            <a:ext cx="10687731" cy="4873625"/>
          </a:xfrm>
        </p:spPr>
        <p:txBody>
          <a:bodyPr/>
          <a:lstStyle/>
          <a:p>
            <a:r>
              <a:rPr lang="zh-CN" altLang="en-US" sz="2800" b="1" dirty="0" smtClean="0"/>
              <a:t>第十六条</a:t>
            </a:r>
            <a:r>
              <a:rPr lang="zh-CN" altLang="en-US" sz="2800" dirty="0" smtClean="0"/>
              <a:t>职工符合本条例第十四条、第十五条的规定，但是有下列情形之一的，不得认定为工伤或者视同工伤：</a:t>
            </a:r>
            <a:endParaRPr lang="zh-CN" altLang="en-US" sz="2800" dirty="0" smtClean="0"/>
          </a:p>
          <a:p>
            <a:r>
              <a:rPr lang="zh-CN" altLang="en-US" sz="2800" dirty="0" smtClean="0"/>
              <a:t>（一）故意犯罪的；</a:t>
            </a:r>
            <a:endParaRPr lang="zh-CN" altLang="en-US" sz="2800" dirty="0" smtClean="0"/>
          </a:p>
          <a:p>
            <a:r>
              <a:rPr lang="zh-CN" altLang="en-US" sz="2800" dirty="0" smtClean="0"/>
              <a:t>（二）醉酒或者吸毒的；</a:t>
            </a:r>
            <a:endParaRPr lang="zh-CN" altLang="en-US" sz="2800" dirty="0" smtClean="0"/>
          </a:p>
          <a:p>
            <a:r>
              <a:rPr lang="zh-CN" altLang="en-US" sz="2800" dirty="0" smtClean="0"/>
              <a:t>（三）自残或者自杀的。</a:t>
            </a:r>
            <a:endParaRPr lang="en-US" altLang="zh-CN" sz="2800" dirty="0" smtClean="0"/>
          </a:p>
          <a:p>
            <a:pPr>
              <a:buNone/>
            </a:pPr>
            <a:endParaRPr lang="en-US" altLang="zh-CN" dirty="0" smtClean="0"/>
          </a:p>
          <a:p>
            <a:pPr>
              <a:buNone/>
            </a:pPr>
            <a:endParaRPr lang="en-US" altLang="zh-CN" dirty="0" smtClean="0"/>
          </a:p>
          <a:p>
            <a:pPr>
              <a:buNone/>
            </a:pPr>
            <a:r>
              <a:rPr lang="zh-CN" altLang="en-US" sz="2800" dirty="0" smtClean="0">
                <a:solidFill>
                  <a:srgbClr val="FF0000"/>
                </a:solidFill>
              </a:rPr>
              <a:t>*****符合本条例第十四条、第十五条的规定</a:t>
            </a:r>
            <a:endParaRPr lang="en-US" altLang="zh-CN" sz="2800" dirty="0" smtClean="0">
              <a:solidFill>
                <a:srgbClr val="FF0000"/>
              </a:solidFill>
            </a:endParaRPr>
          </a:p>
          <a:p>
            <a:pPr>
              <a:buNone/>
            </a:pPr>
            <a:r>
              <a:rPr lang="zh-CN" altLang="en-US" sz="2800" dirty="0" smtClean="0"/>
              <a:t>                                           </a:t>
            </a:r>
            <a:r>
              <a:rPr lang="zh-CN" altLang="en-US" sz="2800" b="1" dirty="0" smtClean="0"/>
              <a:t>有下列情形之一</a:t>
            </a:r>
            <a:endParaRPr lang="en-US" altLang="zh-CN" sz="2800" b="1" dirty="0" smtClean="0"/>
          </a:p>
          <a:p>
            <a:pPr>
              <a:buNone/>
            </a:pPr>
            <a:r>
              <a:rPr lang="en-US" altLang="zh-CN" sz="2800" dirty="0" smtClean="0"/>
              <a:t>         1.</a:t>
            </a:r>
            <a:r>
              <a:rPr lang="zh-CN" altLang="en-US" sz="2800" dirty="0" smtClean="0"/>
              <a:t>故意犯罪的；</a:t>
            </a:r>
            <a:r>
              <a:rPr lang="en-US" altLang="zh-CN" sz="2800" dirty="0" smtClean="0"/>
              <a:t>2.</a:t>
            </a:r>
            <a:r>
              <a:rPr lang="zh-CN" altLang="en-US" sz="2800" dirty="0" smtClean="0"/>
              <a:t>醉酒或者吸毒的；</a:t>
            </a:r>
            <a:r>
              <a:rPr lang="en-US" altLang="zh-CN" sz="2800" dirty="0" smtClean="0"/>
              <a:t>3.</a:t>
            </a:r>
            <a:r>
              <a:rPr lang="zh-CN" altLang="en-US" sz="2800" dirty="0" smtClean="0"/>
              <a:t>自残或者自杀的</a:t>
            </a:r>
            <a:endParaRPr lang="zh-CN" altLang="en-US" sz="2800" b="1" dirty="0" smtClean="0">
              <a:solidFill>
                <a:srgbClr val="FF0000"/>
              </a:solidFill>
            </a:endParaRPr>
          </a:p>
          <a:p>
            <a:endParaRPr lang="zh-CN" altLang="en-US" dirty="0"/>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81" name="标题 1"/>
          <p:cNvSpPr>
            <a:spLocks noGrp="1"/>
          </p:cNvSpPr>
          <p:nvPr>
            <p:ph type="ctrTitle"/>
          </p:nvPr>
        </p:nvSpPr>
        <p:spPr>
          <a:xfrm>
            <a:off x="914400" y="2130425"/>
            <a:ext cx="10363200" cy="1470025"/>
          </a:xfrm>
        </p:spPr>
        <p:txBody>
          <a:bodyPr/>
          <a:lstStyle/>
          <a:p>
            <a:endParaRPr lang="zh-CN" altLang="en-US" sz="5400" smtClean="0">
              <a:ea typeface="宋体" panose="02010600030101010101" pitchFamily="2" charset="-122"/>
            </a:endParaRPr>
          </a:p>
        </p:txBody>
      </p:sp>
      <p:sp>
        <p:nvSpPr>
          <p:cNvPr id="117782" name="副标题 2"/>
          <p:cNvSpPr>
            <a:spLocks noGrp="1"/>
          </p:cNvSpPr>
          <p:nvPr>
            <p:ph type="subTitle" idx="1"/>
          </p:nvPr>
        </p:nvSpPr>
        <p:spPr>
          <a:xfrm>
            <a:off x="1828800" y="4113213"/>
            <a:ext cx="8534400" cy="1574800"/>
          </a:xfrm>
        </p:spPr>
        <p:txBody>
          <a:bodyPr/>
          <a:lstStyle/>
          <a:p>
            <a:pPr marL="0" indent="0" algn="ctr">
              <a:buFontTx/>
              <a:buNone/>
            </a:pPr>
            <a:endParaRPr lang="zh-CN" altLang="en-US" smtClean="0">
              <a:solidFill>
                <a:srgbClr val="898989"/>
              </a:solidFill>
              <a:ea typeface="宋体" panose="02010600030101010101" pitchFamily="2" charset="-122"/>
            </a:endParaRPr>
          </a:p>
        </p:txBody>
      </p:sp>
      <p:sp>
        <p:nvSpPr>
          <p:cNvPr id="33" name="日期占位符 2051"/>
          <p:cNvSpPr>
            <a:spLocks noGrp="1"/>
          </p:cNvSpPr>
          <p:nvPr>
            <p:ph type="dt" sz="half" idx="10"/>
          </p:nvPr>
        </p:nvSpPr>
        <p:spPr>
          <a:xfrm>
            <a:off x="609600" y="6245225"/>
            <a:ext cx="2844800" cy="476250"/>
          </a:xfrm>
        </p:spPr>
        <p:txBody>
          <a:bodyPr/>
          <a:lstStyle/>
          <a:p>
            <a:pPr>
              <a:defRPr/>
            </a:pPr>
            <a:fld id="{CF4BABE9-168A-4514-B321-0F17640C177B}" type="datetime1">
              <a:rPr lang="zh-CN" altLang="en-US"/>
            </a:fld>
            <a:endParaRPr lang="zh-CN" altLang="en-US"/>
          </a:p>
        </p:txBody>
      </p:sp>
      <p:sp>
        <p:nvSpPr>
          <p:cNvPr id="34" name="灯片编号占位符 2053"/>
          <p:cNvSpPr>
            <a:spLocks noGrp="1"/>
          </p:cNvSpPr>
          <p:nvPr>
            <p:ph type="sldNum" sz="quarter" idx="12"/>
          </p:nvPr>
        </p:nvSpPr>
        <p:spPr/>
        <p:txBody>
          <a:bodyPr/>
          <a:lstStyle/>
          <a:p>
            <a:pPr>
              <a:defRPr/>
            </a:pPr>
            <a:fld id="{414FB936-8B57-4D74-A6A9-C3ED6191D2F8}" type="slidenum">
              <a:rPr lang="zh-CN" altLang="en-US"/>
            </a:fld>
            <a:endParaRPr lang="zh-CN" altLang="en-US"/>
          </a:p>
        </p:txBody>
      </p:sp>
      <p:sp>
        <p:nvSpPr>
          <p:cNvPr id="31" name="日期占位符 2051"/>
          <p:cNvSpPr txBox="1">
            <a:spLocks noGrp="1"/>
          </p:cNvSpPr>
          <p:nvPr/>
        </p:nvSpPr>
        <p:spPr>
          <a:xfrm>
            <a:off x="609600" y="6245225"/>
            <a:ext cx="2844800" cy="476250"/>
          </a:xfrm>
          <a:prstGeom prst="rect">
            <a:avLst/>
          </a:prstGeom>
          <a:noFill/>
        </p:spPr>
        <p:txBody>
          <a:bodyPr/>
          <a:lstStyle/>
          <a:p>
            <a:pPr fontAlgn="auto">
              <a:spcBef>
                <a:spcPts val="0"/>
              </a:spcBef>
              <a:spcAft>
                <a:spcPts val="0"/>
              </a:spcAft>
              <a:defRPr/>
            </a:pPr>
            <a:fld id="{2E935DF7-9A43-48D7-96E7-12193AAE4AF2}" type="datetime1">
              <a:rPr lang="zh-CN" altLang="en-US" sz="1400" i="0">
                <a:latin typeface="+mn-lt"/>
                <a:ea typeface="+mn-ea"/>
              </a:rPr>
            </a:fld>
            <a:endParaRPr lang="zh-CN" altLang="en-US" sz="1400" i="0">
              <a:latin typeface="+mn-lt"/>
              <a:ea typeface="+mn-ea"/>
            </a:endParaRPr>
          </a:p>
        </p:txBody>
      </p:sp>
      <p:sp>
        <p:nvSpPr>
          <p:cNvPr id="32"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2F6F0D17-2C5F-4FB7-9BEF-AB4CDBE418D8}" type="slidenum">
              <a:rPr lang="zh-CN" altLang="en-US" sz="1400" i="0">
                <a:latin typeface="+mn-lt"/>
                <a:ea typeface="+mn-ea"/>
              </a:rPr>
            </a:fld>
            <a:endParaRPr lang="zh-CN" altLang="en-US" sz="1400" i="0">
              <a:latin typeface="+mn-lt"/>
              <a:ea typeface="+mn-ea"/>
            </a:endParaRPr>
          </a:p>
        </p:txBody>
      </p:sp>
      <p:sp>
        <p:nvSpPr>
          <p:cNvPr id="29" name="日期占位符 2051"/>
          <p:cNvSpPr txBox="1">
            <a:spLocks noGrp="1"/>
          </p:cNvSpPr>
          <p:nvPr/>
        </p:nvSpPr>
        <p:spPr>
          <a:xfrm>
            <a:off x="609600" y="6245225"/>
            <a:ext cx="2844800" cy="476250"/>
          </a:xfrm>
          <a:prstGeom prst="rect">
            <a:avLst/>
          </a:prstGeom>
          <a:noFill/>
        </p:spPr>
        <p:txBody>
          <a:bodyPr/>
          <a:lstStyle/>
          <a:p>
            <a:pPr fontAlgn="auto">
              <a:spcBef>
                <a:spcPts val="0"/>
              </a:spcBef>
              <a:spcAft>
                <a:spcPts val="0"/>
              </a:spcAft>
              <a:defRPr/>
            </a:pPr>
            <a:fld id="{DE91169B-44B6-4BA1-8E64-1C9E5256784E}" type="datetime1">
              <a:rPr lang="zh-CN" altLang="en-US" sz="1400" i="0">
                <a:latin typeface="+mn-lt"/>
                <a:ea typeface="+mn-ea"/>
              </a:rPr>
            </a:fld>
            <a:endParaRPr lang="zh-CN" altLang="en-US" sz="1400" i="0">
              <a:latin typeface="+mn-lt"/>
              <a:ea typeface="+mn-ea"/>
            </a:endParaRPr>
          </a:p>
        </p:txBody>
      </p:sp>
      <p:sp>
        <p:nvSpPr>
          <p:cNvPr id="30"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064AAE7E-B14D-4DF4-9D74-02A75657AB32}" type="slidenum">
              <a:rPr lang="zh-CN" altLang="en-US" sz="1400" i="0">
                <a:latin typeface="+mn-lt"/>
                <a:ea typeface="+mn-ea"/>
              </a:rPr>
            </a:fld>
            <a:endParaRPr lang="zh-CN" altLang="en-US" sz="1400" i="0">
              <a:latin typeface="+mn-lt"/>
              <a:ea typeface="+mn-ea"/>
            </a:endParaRPr>
          </a:p>
        </p:txBody>
      </p:sp>
      <p:sp>
        <p:nvSpPr>
          <p:cNvPr id="27" name="日期占位符 2051"/>
          <p:cNvSpPr txBox="1">
            <a:spLocks noGrp="1"/>
          </p:cNvSpPr>
          <p:nvPr/>
        </p:nvSpPr>
        <p:spPr>
          <a:xfrm>
            <a:off x="609600" y="6245225"/>
            <a:ext cx="2844800" cy="476250"/>
          </a:xfrm>
          <a:prstGeom prst="rect">
            <a:avLst/>
          </a:prstGeom>
          <a:noFill/>
        </p:spPr>
        <p:txBody>
          <a:bodyPr/>
          <a:lstStyle/>
          <a:p>
            <a:pPr fontAlgn="auto">
              <a:spcBef>
                <a:spcPts val="0"/>
              </a:spcBef>
              <a:spcAft>
                <a:spcPts val="0"/>
              </a:spcAft>
              <a:defRPr/>
            </a:pPr>
            <a:fld id="{EF8E2FE2-DF27-405C-832B-5E03C7A74BDE}" type="datetime1">
              <a:rPr lang="zh-CN" altLang="en-US" sz="1400" i="0">
                <a:latin typeface="+mn-lt"/>
                <a:ea typeface="+mn-ea"/>
              </a:rPr>
            </a:fld>
            <a:endParaRPr lang="zh-CN" altLang="en-US" sz="1400" i="0">
              <a:latin typeface="+mn-lt"/>
              <a:ea typeface="+mn-ea"/>
            </a:endParaRPr>
          </a:p>
        </p:txBody>
      </p:sp>
      <p:sp>
        <p:nvSpPr>
          <p:cNvPr id="28"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16A9487A-87A4-45F4-885F-F3C6493AEED0}" type="slidenum">
              <a:rPr lang="zh-CN" altLang="en-US" sz="1400" i="0">
                <a:latin typeface="+mn-lt"/>
                <a:ea typeface="+mn-ea"/>
              </a:rPr>
            </a:fld>
            <a:endParaRPr lang="zh-CN" altLang="en-US" sz="1400" i="0">
              <a:latin typeface="+mn-lt"/>
              <a:ea typeface="+mn-ea"/>
            </a:endParaRPr>
          </a:p>
        </p:txBody>
      </p:sp>
      <p:sp>
        <p:nvSpPr>
          <p:cNvPr id="25" name="日期占位符 2051"/>
          <p:cNvSpPr txBox="1">
            <a:spLocks noGrp="1"/>
          </p:cNvSpPr>
          <p:nvPr/>
        </p:nvSpPr>
        <p:spPr>
          <a:xfrm>
            <a:off x="609600" y="6245225"/>
            <a:ext cx="2844800" cy="476250"/>
          </a:xfrm>
          <a:prstGeom prst="rect">
            <a:avLst/>
          </a:prstGeom>
          <a:noFill/>
        </p:spPr>
        <p:txBody>
          <a:bodyPr/>
          <a:lstStyle/>
          <a:p>
            <a:pPr fontAlgn="auto">
              <a:spcBef>
                <a:spcPts val="0"/>
              </a:spcBef>
              <a:spcAft>
                <a:spcPts val="0"/>
              </a:spcAft>
              <a:defRPr/>
            </a:pPr>
            <a:fld id="{CBE61ABF-18EB-46F3-BE4B-9C65B3A7423D}" type="datetime1">
              <a:rPr lang="zh-CN" altLang="en-US" sz="1400" i="0">
                <a:latin typeface="+mn-lt"/>
                <a:ea typeface="+mn-ea"/>
              </a:rPr>
            </a:fld>
            <a:endParaRPr lang="zh-CN" altLang="en-US" sz="1400" i="0">
              <a:latin typeface="+mn-lt"/>
              <a:ea typeface="+mn-ea"/>
            </a:endParaRPr>
          </a:p>
        </p:txBody>
      </p:sp>
      <p:sp>
        <p:nvSpPr>
          <p:cNvPr id="26"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EE0C218E-B0A6-465C-9264-39AF4D2B870B}" type="slidenum">
              <a:rPr lang="zh-CN" altLang="en-US" sz="1400" i="0">
                <a:latin typeface="+mn-lt"/>
                <a:ea typeface="+mn-ea"/>
              </a:rPr>
            </a:fld>
            <a:endParaRPr lang="zh-CN" altLang="en-US" sz="1400" i="0">
              <a:latin typeface="+mn-lt"/>
              <a:ea typeface="+mn-ea"/>
            </a:endParaRPr>
          </a:p>
        </p:txBody>
      </p:sp>
      <p:sp>
        <p:nvSpPr>
          <p:cNvPr id="23" name="日期占位符 2051"/>
          <p:cNvSpPr txBox="1">
            <a:spLocks noGrp="1"/>
          </p:cNvSpPr>
          <p:nvPr/>
        </p:nvSpPr>
        <p:spPr>
          <a:xfrm>
            <a:off x="609600" y="6245225"/>
            <a:ext cx="2844800" cy="476250"/>
          </a:xfrm>
          <a:prstGeom prst="rect">
            <a:avLst/>
          </a:prstGeom>
          <a:noFill/>
        </p:spPr>
        <p:txBody>
          <a:bodyPr/>
          <a:lstStyle/>
          <a:p>
            <a:pPr fontAlgn="auto">
              <a:spcBef>
                <a:spcPts val="0"/>
              </a:spcBef>
              <a:spcAft>
                <a:spcPts val="0"/>
              </a:spcAft>
              <a:defRPr/>
            </a:pPr>
            <a:fld id="{B589ACB8-D955-47E5-8E8D-726358BFF4E8}" type="datetime1">
              <a:rPr lang="zh-CN" altLang="en-US" sz="1400" i="0">
                <a:latin typeface="+mn-lt"/>
                <a:ea typeface="+mn-ea"/>
              </a:rPr>
            </a:fld>
            <a:endParaRPr lang="zh-CN" altLang="en-US" sz="1400" i="0">
              <a:latin typeface="+mn-lt"/>
              <a:ea typeface="+mn-ea"/>
            </a:endParaRPr>
          </a:p>
        </p:txBody>
      </p:sp>
      <p:sp>
        <p:nvSpPr>
          <p:cNvPr id="24"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88B797CE-5C8E-4442-BE23-DAC60D78D153}" type="slidenum">
              <a:rPr lang="zh-CN" altLang="en-US" sz="1400" i="0">
                <a:latin typeface="+mn-lt"/>
                <a:ea typeface="+mn-ea"/>
              </a:rPr>
            </a:fld>
            <a:endParaRPr lang="zh-CN" altLang="en-US" sz="1400" i="0">
              <a:latin typeface="+mn-lt"/>
              <a:ea typeface="+mn-ea"/>
            </a:endParaRPr>
          </a:p>
        </p:txBody>
      </p:sp>
      <p:sp>
        <p:nvSpPr>
          <p:cNvPr id="21" name="日期占位符 2051"/>
          <p:cNvSpPr txBox="1">
            <a:spLocks noGrp="1"/>
          </p:cNvSpPr>
          <p:nvPr/>
        </p:nvSpPr>
        <p:spPr>
          <a:xfrm>
            <a:off x="609600" y="6245225"/>
            <a:ext cx="2844800" cy="476250"/>
          </a:xfrm>
          <a:prstGeom prst="rect">
            <a:avLst/>
          </a:prstGeom>
          <a:noFill/>
        </p:spPr>
        <p:txBody>
          <a:bodyPr/>
          <a:lstStyle/>
          <a:p>
            <a:pPr fontAlgn="auto">
              <a:spcBef>
                <a:spcPts val="0"/>
              </a:spcBef>
              <a:spcAft>
                <a:spcPts val="0"/>
              </a:spcAft>
              <a:defRPr/>
            </a:pPr>
            <a:fld id="{FEDA394A-BAF1-4F17-B3F0-801FD87C76A7}" type="datetime1">
              <a:rPr lang="zh-CN" altLang="en-US" sz="1400" i="0">
                <a:latin typeface="+mn-lt"/>
                <a:ea typeface="+mn-ea"/>
              </a:rPr>
            </a:fld>
            <a:endParaRPr lang="zh-CN" altLang="en-US" sz="1400" i="0">
              <a:latin typeface="+mn-lt"/>
              <a:ea typeface="+mn-ea"/>
            </a:endParaRPr>
          </a:p>
        </p:txBody>
      </p:sp>
      <p:sp>
        <p:nvSpPr>
          <p:cNvPr id="22"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0C4180B5-D4A8-4CD8-A226-567563EC11B1}" type="slidenum">
              <a:rPr lang="zh-CN" altLang="en-US" sz="1400" i="0">
                <a:latin typeface="+mn-lt"/>
                <a:ea typeface="+mn-ea"/>
              </a:rPr>
            </a:fld>
            <a:endParaRPr lang="zh-CN" altLang="en-US" sz="1400" i="0">
              <a:latin typeface="+mn-lt"/>
              <a:ea typeface="+mn-ea"/>
            </a:endParaRPr>
          </a:p>
        </p:txBody>
      </p:sp>
      <p:sp>
        <p:nvSpPr>
          <p:cNvPr id="19" name="日期占位符 2051"/>
          <p:cNvSpPr txBox="1">
            <a:spLocks noGrp="1"/>
          </p:cNvSpPr>
          <p:nvPr/>
        </p:nvSpPr>
        <p:spPr>
          <a:xfrm>
            <a:off x="609600" y="6245225"/>
            <a:ext cx="2844800" cy="476250"/>
          </a:xfrm>
          <a:prstGeom prst="rect">
            <a:avLst/>
          </a:prstGeom>
          <a:noFill/>
        </p:spPr>
        <p:txBody>
          <a:bodyPr/>
          <a:lstStyle/>
          <a:p>
            <a:pPr fontAlgn="auto">
              <a:spcBef>
                <a:spcPts val="0"/>
              </a:spcBef>
              <a:spcAft>
                <a:spcPts val="0"/>
              </a:spcAft>
              <a:defRPr/>
            </a:pPr>
            <a:fld id="{5565FE87-7F27-4D98-B260-C22EB3190F65}" type="datetime1">
              <a:rPr lang="zh-CN" altLang="en-US" sz="1400" i="0">
                <a:latin typeface="+mn-lt"/>
                <a:ea typeface="+mn-ea"/>
              </a:rPr>
            </a:fld>
            <a:endParaRPr lang="zh-CN" altLang="en-US" sz="1400" i="0">
              <a:latin typeface="+mn-lt"/>
              <a:ea typeface="+mn-ea"/>
            </a:endParaRPr>
          </a:p>
        </p:txBody>
      </p:sp>
      <p:sp>
        <p:nvSpPr>
          <p:cNvPr id="20"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ED61DE42-71C6-4029-8A76-0ADA85A95640}" type="slidenum">
              <a:rPr lang="zh-CN" altLang="en-US" sz="1400" i="0">
                <a:latin typeface="+mn-lt"/>
                <a:ea typeface="+mn-ea"/>
              </a:rPr>
            </a:fld>
            <a:endParaRPr lang="zh-CN" altLang="en-US" sz="1400" i="0">
              <a:latin typeface="+mn-lt"/>
              <a:ea typeface="+mn-ea"/>
            </a:endParaRPr>
          </a:p>
        </p:txBody>
      </p:sp>
      <p:sp>
        <p:nvSpPr>
          <p:cNvPr id="16" name="日期占位符 2051"/>
          <p:cNvSpPr txBox="1">
            <a:spLocks noGrp="1"/>
          </p:cNvSpPr>
          <p:nvPr/>
        </p:nvSpPr>
        <p:spPr>
          <a:xfrm>
            <a:off x="609600" y="6245225"/>
            <a:ext cx="2844800" cy="476250"/>
          </a:xfrm>
          <a:prstGeom prst="rect">
            <a:avLst/>
          </a:prstGeom>
          <a:noFill/>
        </p:spPr>
        <p:txBody>
          <a:bodyPr/>
          <a:lstStyle/>
          <a:p>
            <a:pPr fontAlgn="auto">
              <a:spcBef>
                <a:spcPts val="0"/>
              </a:spcBef>
              <a:spcAft>
                <a:spcPts val="0"/>
              </a:spcAft>
              <a:defRPr/>
            </a:pPr>
            <a:fld id="{D503DB34-4459-4076-80FA-6FB83D014981}" type="datetime1">
              <a:rPr lang="zh-CN" altLang="en-US" sz="1400" i="0">
                <a:latin typeface="+mn-lt"/>
                <a:ea typeface="+mn-ea"/>
              </a:rPr>
            </a:fld>
            <a:endParaRPr lang="zh-CN" altLang="en-US" sz="1400" i="0">
              <a:latin typeface="+mn-lt"/>
              <a:ea typeface="+mn-ea"/>
            </a:endParaRPr>
          </a:p>
        </p:txBody>
      </p:sp>
      <p:sp>
        <p:nvSpPr>
          <p:cNvPr id="18"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D3CA2C15-5BBB-4060-B05A-5FCE6F0A9A9C}" type="slidenum">
              <a:rPr lang="zh-CN" altLang="en-US" sz="1400" i="0">
                <a:latin typeface="+mn-lt"/>
                <a:ea typeface="+mn-ea"/>
              </a:rPr>
            </a:fld>
            <a:endParaRPr lang="zh-CN" altLang="en-US" sz="1400" i="0">
              <a:latin typeface="+mn-lt"/>
              <a:ea typeface="+mn-ea"/>
            </a:endParaRPr>
          </a:p>
        </p:txBody>
      </p:sp>
      <p:sp>
        <p:nvSpPr>
          <p:cNvPr id="379923" name="日期占位符 3"/>
          <p:cNvSpPr txBox="1">
            <a:spLocks noGrp="1"/>
          </p:cNvSpPr>
          <p:nvPr/>
        </p:nvSpPr>
        <p:spPr bwMode="auto">
          <a:xfrm>
            <a:off x="609600" y="6245225"/>
            <a:ext cx="2844800" cy="476250"/>
          </a:xfrm>
          <a:prstGeom prst="rect">
            <a:avLst/>
          </a:prstGeom>
          <a:noFill/>
          <a:ln w="9525">
            <a:noFill/>
            <a:miter lim="800000"/>
          </a:ln>
        </p:spPr>
        <p:txBody>
          <a:bodyPr/>
          <a:lstStyle/>
          <a:p>
            <a:fld id="{DA432204-9B3F-468B-AD3F-1FA5504C16AD}" type="datetime1">
              <a:rPr lang="zh-CN" altLang="en-US" sz="1400" i="0"/>
            </a:fld>
            <a:endParaRPr lang="en-US" altLang="zh-CN" sz="1400" i="0"/>
          </a:p>
        </p:txBody>
      </p:sp>
      <p:sp>
        <p:nvSpPr>
          <p:cNvPr id="17" name="灯片编号占位符 5"/>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6A20326B-7992-4908-BF70-D9C1171A6010}" type="slidenum">
              <a:rPr lang="zh-CN" altLang="en-US" sz="1400" i="0">
                <a:latin typeface="Arial" panose="020B0604020202020204" pitchFamily="34" charset="0"/>
                <a:ea typeface="+mn-ea"/>
              </a:rPr>
            </a:fld>
            <a:endParaRPr lang="zh-CN" altLang="en-US" sz="1400" i="0">
              <a:latin typeface="Arial" panose="020B0604020202020204" pitchFamily="34" charset="0"/>
              <a:ea typeface="+mn-ea"/>
            </a:endParaRPr>
          </a:p>
        </p:txBody>
      </p:sp>
      <p:sp>
        <p:nvSpPr>
          <p:cNvPr id="15" name="灯片编号占位符 5"/>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1688104C-1571-4DED-92B9-A9143DF130E6}" type="slidenum">
              <a:rPr lang="zh-CN" altLang="en-US" sz="1400" i="0">
                <a:latin typeface="Arial" panose="020B0604020202020204" pitchFamily="34" charset="0"/>
                <a:ea typeface="+mn-ea"/>
              </a:rPr>
            </a:fld>
            <a:endParaRPr lang="zh-CN" altLang="en-US" sz="1400" i="0">
              <a:latin typeface="Arial" panose="020B0604020202020204" pitchFamily="34" charset="0"/>
              <a:ea typeface="+mn-ea"/>
            </a:endParaRPr>
          </a:p>
        </p:txBody>
      </p:sp>
      <p:sp>
        <p:nvSpPr>
          <p:cNvPr id="379926" name="日期占位符 3"/>
          <p:cNvSpPr txBox="1">
            <a:spLocks noGrp="1"/>
          </p:cNvSpPr>
          <p:nvPr/>
        </p:nvSpPr>
        <p:spPr bwMode="auto">
          <a:xfrm>
            <a:off x="609600" y="6245225"/>
            <a:ext cx="2844800" cy="476250"/>
          </a:xfrm>
          <a:prstGeom prst="rect">
            <a:avLst/>
          </a:prstGeom>
          <a:noFill/>
          <a:ln w="9525">
            <a:noFill/>
            <a:miter lim="800000"/>
          </a:ln>
        </p:spPr>
        <p:txBody>
          <a:bodyPr/>
          <a:lstStyle/>
          <a:p>
            <a:fld id="{2D47102E-BA65-401F-B14F-85F9DA52513A}" type="datetime1">
              <a:rPr lang="zh-CN" altLang="en-US" sz="1400" i="0"/>
            </a:fld>
            <a:endParaRPr lang="en-US" altLang="zh-CN" sz="1400" i="0"/>
          </a:p>
        </p:txBody>
      </p:sp>
      <p:sp>
        <p:nvSpPr>
          <p:cNvPr id="14" name="灯片编号占位符 5"/>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4F522710-FC3E-4829-8E89-BE76C38A38B2}" type="slidenum">
              <a:rPr lang="zh-CN" altLang="en-US" sz="1400" i="0">
                <a:latin typeface="Arial" panose="020B0604020202020204" pitchFamily="34" charset="0"/>
                <a:ea typeface="+mn-ea"/>
              </a:rPr>
            </a:fld>
            <a:endParaRPr lang="zh-CN" altLang="en-US" sz="1400" i="0">
              <a:latin typeface="Arial" panose="020B0604020202020204" pitchFamily="34" charset="0"/>
              <a:ea typeface="+mn-ea"/>
            </a:endParaRPr>
          </a:p>
        </p:txBody>
      </p:sp>
      <p:sp>
        <p:nvSpPr>
          <p:cNvPr id="379928" name="日期占位符 1"/>
          <p:cNvSpPr txBox="1">
            <a:spLocks noGrp="1"/>
          </p:cNvSpPr>
          <p:nvPr/>
        </p:nvSpPr>
        <p:spPr bwMode="auto">
          <a:xfrm>
            <a:off x="609600" y="6245225"/>
            <a:ext cx="2844800" cy="476250"/>
          </a:xfrm>
          <a:prstGeom prst="rect">
            <a:avLst/>
          </a:prstGeom>
          <a:noFill/>
          <a:ln w="9525">
            <a:noFill/>
            <a:miter lim="800000"/>
          </a:ln>
        </p:spPr>
        <p:txBody>
          <a:bodyPr/>
          <a:lstStyle/>
          <a:p>
            <a:fld id="{5354EA95-9842-477A-949F-1F440ED2FE65}" type="datetime1">
              <a:rPr lang="zh-CN" altLang="en-US" sz="1400" i="0"/>
            </a:fld>
            <a:endParaRPr lang="en-US" altLang="zh-CN" sz="1400" i="0"/>
          </a:p>
        </p:txBody>
      </p:sp>
      <p:sp>
        <p:nvSpPr>
          <p:cNvPr id="11" name="灯片编号占位符 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51F31026-D201-44CC-AE08-F82E7ADD5AD2}" type="slidenum">
              <a:rPr lang="zh-CN" altLang="en-US" sz="1400" i="0">
                <a:latin typeface="Arial" panose="020B0604020202020204" pitchFamily="34" charset="0"/>
                <a:ea typeface="+mn-ea"/>
              </a:rPr>
            </a:fld>
            <a:endParaRPr lang="zh-CN" altLang="en-US" sz="1400" i="0">
              <a:latin typeface="Arial" panose="020B0604020202020204" pitchFamily="34" charset="0"/>
              <a:ea typeface="+mn-ea"/>
            </a:endParaRPr>
          </a:p>
        </p:txBody>
      </p:sp>
      <p:sp>
        <p:nvSpPr>
          <p:cNvPr id="7" name="日期占位符 1"/>
          <p:cNvSpPr txBox="1">
            <a:spLocks noGrp="1"/>
          </p:cNvSpPr>
          <p:nvPr/>
        </p:nvSpPr>
        <p:spPr bwMode="auto">
          <a:xfrm>
            <a:off x="609600" y="6248400"/>
            <a:ext cx="2844800" cy="457200"/>
          </a:xfrm>
          <a:prstGeom prst="rect">
            <a:avLst/>
          </a:prstGeom>
          <a:noFill/>
          <a:ln>
            <a:miter lim="800000"/>
          </a:ln>
        </p:spPr>
        <p:txBody>
          <a:bodyPr anchor="b"/>
          <a:lstStyle/>
          <a:p>
            <a:pPr>
              <a:defRPr/>
            </a:pPr>
            <a:fld id="{2CCEEA14-739E-435F-AE7A-C37978B67041}" type="datetime1">
              <a:rPr lang="zh-CN" altLang="en-US" sz="1200" i="0">
                <a:effectLst>
                  <a:outerShdw blurRad="38100" dist="38100" dir="2700000" algn="tl">
                    <a:srgbClr val="000000"/>
                  </a:outerShdw>
                </a:effectLst>
                <a:latin typeface="Arial" panose="020B0604020202020204" pitchFamily="34" charset="0"/>
              </a:rPr>
            </a:fld>
            <a:endParaRPr lang="en-US" altLang="zh-CN" sz="1200" i="0">
              <a:effectLst>
                <a:outerShdw blurRad="38100" dist="38100" dir="2700000" algn="tl">
                  <a:srgbClr val="000000"/>
                </a:outerShdw>
              </a:effectLst>
              <a:latin typeface="Arial" panose="020B0604020202020204" pitchFamily="34" charset="0"/>
            </a:endParaRPr>
          </a:p>
        </p:txBody>
      </p:sp>
      <p:sp>
        <p:nvSpPr>
          <p:cNvPr id="8" name="灯片编号占位符 3"/>
          <p:cNvSpPr txBox="1">
            <a:spLocks noGrp="1"/>
          </p:cNvSpPr>
          <p:nvPr/>
        </p:nvSpPr>
        <p:spPr bwMode="auto">
          <a:xfrm>
            <a:off x="8737600" y="6248400"/>
            <a:ext cx="2844800" cy="457200"/>
          </a:xfrm>
          <a:prstGeom prst="rect">
            <a:avLst/>
          </a:prstGeom>
          <a:noFill/>
          <a:ln>
            <a:miter lim="800000"/>
          </a:ln>
        </p:spPr>
        <p:txBody>
          <a:bodyPr anchor="b"/>
          <a:lstStyle/>
          <a:p>
            <a:pPr algn="r">
              <a:defRPr/>
            </a:pPr>
            <a:fld id="{2EA6B81D-258C-4019-960B-E15CED5ED927}" type="slidenum">
              <a:rPr lang="zh-CN" altLang="en-US" sz="1200" i="0">
                <a:effectLst>
                  <a:outerShdw blurRad="38100" dist="38100" dir="2700000" algn="tl">
                    <a:srgbClr val="000000"/>
                  </a:outerShdw>
                </a:effectLst>
                <a:latin typeface="Arial" panose="020B0604020202020204" pitchFamily="34" charset="0"/>
              </a:rPr>
            </a:fld>
            <a:endParaRPr lang="en-US" altLang="zh-CN" sz="1200" i="0">
              <a:effectLst>
                <a:outerShdw blurRad="38100" dist="38100" dir="2700000" algn="tl">
                  <a:srgbClr val="000000"/>
                </a:outerShdw>
              </a:effectLst>
              <a:latin typeface="Arial" panose="020B0604020202020204" pitchFamily="34" charset="0"/>
            </a:endParaRPr>
          </a:p>
        </p:txBody>
      </p:sp>
      <p:pic>
        <p:nvPicPr>
          <p:cNvPr id="379934" name="图片 3" descr="张国顺：坚持红线、依法治安，落实企业安全生产主体责任png_Page1.png"/>
          <p:cNvPicPr>
            <a:picLocks noChangeAspect="1" noChangeArrowheads="1"/>
          </p:cNvPicPr>
          <p:nvPr/>
        </p:nvPicPr>
        <p:blipFill>
          <a:blip r:embed="rId1" cstate="print"/>
          <a:srcRect/>
          <a:stretch>
            <a:fillRect/>
          </a:stretch>
        </p:blipFill>
        <p:spPr bwMode="auto">
          <a:xfrm>
            <a:off x="0" y="0"/>
            <a:ext cx="12128500" cy="6823075"/>
          </a:xfrm>
          <a:prstGeom prst="rect">
            <a:avLst/>
          </a:prstGeom>
          <a:noFill/>
          <a:ln w="9525">
            <a:noFill/>
            <a:miter lim="800000"/>
            <a:headEnd/>
            <a:tailEnd/>
          </a:ln>
        </p:spPr>
      </p:pic>
      <p:pic>
        <p:nvPicPr>
          <p:cNvPr id="379935" name="Picture 2"/>
          <p:cNvPicPr>
            <a:picLocks noChangeAspect="1" noChangeArrowheads="1"/>
          </p:cNvPicPr>
          <p:nvPr/>
        </p:nvPicPr>
        <p:blipFill>
          <a:blip r:embed="rId2" cstate="print"/>
          <a:srcRect/>
          <a:stretch>
            <a:fillRect/>
          </a:stretch>
        </p:blipFill>
        <p:spPr bwMode="auto">
          <a:xfrm>
            <a:off x="125413" y="6519863"/>
            <a:ext cx="3517900" cy="323850"/>
          </a:xfrm>
          <a:prstGeom prst="rect">
            <a:avLst/>
          </a:prstGeom>
          <a:noFill/>
          <a:ln w="9525">
            <a:noFill/>
            <a:miter lim="800000"/>
            <a:headEnd/>
            <a:tailEnd/>
          </a:ln>
        </p:spPr>
      </p:pic>
      <p:pic>
        <p:nvPicPr>
          <p:cNvPr id="379936" name="Picture 2"/>
          <p:cNvPicPr>
            <a:picLocks noChangeAspect="1" noChangeArrowheads="1"/>
          </p:cNvPicPr>
          <p:nvPr/>
        </p:nvPicPr>
        <p:blipFill>
          <a:blip r:embed="rId3" cstate="print"/>
          <a:srcRect/>
          <a:stretch>
            <a:fillRect/>
          </a:stretch>
        </p:blipFill>
        <p:spPr bwMode="auto">
          <a:xfrm>
            <a:off x="7535863" y="6529388"/>
            <a:ext cx="4343400" cy="314325"/>
          </a:xfrm>
          <a:prstGeom prst="rect">
            <a:avLst/>
          </a:prstGeom>
          <a:noFill/>
          <a:ln w="9525">
            <a:noFill/>
            <a:miter lim="800000"/>
            <a:headEnd/>
            <a:tailEnd/>
          </a:ln>
        </p:spPr>
      </p:pic>
      <p:sp>
        <p:nvSpPr>
          <p:cNvPr id="218144" name="Text Box 32"/>
          <p:cNvSpPr txBox="1">
            <a:spLocks noChangeArrowheads="1"/>
          </p:cNvSpPr>
          <p:nvPr/>
        </p:nvSpPr>
        <p:spPr bwMode="auto">
          <a:xfrm>
            <a:off x="9418638" y="6272213"/>
            <a:ext cx="2851150" cy="366712"/>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a:defRPr/>
            </a:pPr>
            <a:r>
              <a:rPr lang="zh-CN" altLang="en-US">
                <a:ea typeface="宋体" panose="02010600030101010101" pitchFamily="2" charset="-122"/>
              </a:rPr>
              <a:t>工伤认定案例</a:t>
            </a:r>
            <a:endParaRPr lang="zh-CN" altLang="en-US">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indefinite" fill="hold">
                                          <p:stCondLst>
                                            <p:cond delay="0"/>
                                          </p:stCondLst>
                                        </p:cTn>
                                        <p:tgtEl>
                                          <p:spTgt spid="117781"/>
                                        </p:tgtEl>
                                        <p:attrNameLst>
                                          <p:attrName>style.visibility</p:attrName>
                                        </p:attrNameLst>
                                      </p:cBhvr>
                                      <p:to>
                                        <p:strVal val="visible"/>
                                      </p:to>
                                    </p:set>
                                    <p:anim calcmode="lin" valueType="num">
                                      <p:cBhvr>
                                        <p:cTn id="7" dur="1000" fill="hold"/>
                                        <p:tgtEl>
                                          <p:spTgt spid="117781"/>
                                        </p:tgtEl>
                                        <p:attrNameLst>
                                          <p:attrName>ppt_x</p:attrName>
                                        </p:attrNameLst>
                                      </p:cBhvr>
                                      <p:tavLst>
                                        <p:tav tm="0">
                                          <p:val>
                                            <p:strVal val="#ppt_x-.2"/>
                                          </p:val>
                                        </p:tav>
                                        <p:tav tm="100000">
                                          <p:val>
                                            <p:strVal val="#ppt_x"/>
                                          </p:val>
                                        </p:tav>
                                      </p:tavLst>
                                    </p:anim>
                                    <p:anim calcmode="lin" valueType="num">
                                      <p:cBhvr>
                                        <p:cTn id="8" dur="1000" fill="hold"/>
                                        <p:tgtEl>
                                          <p:spTgt spid="11778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7781"/>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indefinite" fill="hold">
                                          <p:stCondLst>
                                            <p:cond delay="0"/>
                                          </p:stCondLst>
                                        </p:cTn>
                                        <p:tgtEl>
                                          <p:spTgt spid="117782">
                                            <p:txEl>
                                              <p:pRg st="0" end="0"/>
                                            </p:txEl>
                                          </p:spTgt>
                                        </p:tgtEl>
                                        <p:attrNameLst>
                                          <p:attrName>style.visibility</p:attrName>
                                        </p:attrNameLst>
                                      </p:cBhvr>
                                      <p:to>
                                        <p:strVal val="visible"/>
                                      </p:to>
                                    </p:set>
                                    <p:animEffect transition="in" filter="fade">
                                      <p:cBhvr>
                                        <p:cTn id="14" dur="500"/>
                                        <p:tgtEl>
                                          <p:spTgt spid="117782">
                                            <p:txEl>
                                              <p:pRg st="0" end="0"/>
                                            </p:txEl>
                                          </p:spTgt>
                                        </p:tgtEl>
                                      </p:cBhvr>
                                    </p:animEffect>
                                    <p:anim calcmode="lin" valueType="num">
                                      <p:cBhvr>
                                        <p:cTn id="15" dur="500" fill="hold"/>
                                        <p:tgtEl>
                                          <p:spTgt spid="11778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7782">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1" grpId="0"/>
      <p:bldP spid="11778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2171" y="987425"/>
            <a:ext cx="10673217" cy="4873625"/>
          </a:xfrm>
        </p:spPr>
        <p:txBody>
          <a:bodyPr/>
          <a:lstStyle/>
          <a:p>
            <a:r>
              <a:rPr lang="zh-CN" altLang="en-US" sz="2800" b="1" dirty="0" smtClean="0"/>
              <a:t>第十七条</a:t>
            </a:r>
            <a:r>
              <a:rPr lang="zh-CN" altLang="en-US" sz="2800" dirty="0" smtClean="0"/>
              <a:t>职工发生事故伤害或者按照职业病防治法规定被诊断、鉴定为职业病，</a:t>
            </a:r>
            <a:r>
              <a:rPr lang="zh-CN" altLang="en-US" sz="3200" dirty="0" smtClean="0">
                <a:solidFill>
                  <a:srgbClr val="FF0000"/>
                </a:solidFill>
              </a:rPr>
              <a:t>所在单位应当自事故伤害发生之日或者被诊断、鉴定为职业病之日起</a:t>
            </a:r>
            <a:r>
              <a:rPr lang="en-US" sz="3200" dirty="0" smtClean="0">
                <a:solidFill>
                  <a:srgbClr val="FF0000"/>
                </a:solidFill>
              </a:rPr>
              <a:t>30</a:t>
            </a:r>
            <a:r>
              <a:rPr lang="zh-CN" altLang="en-US" sz="3200" dirty="0" smtClean="0">
                <a:solidFill>
                  <a:srgbClr val="FF0000"/>
                </a:solidFill>
              </a:rPr>
              <a:t>日内，向统筹地区社会保险行政部门提出工伤认定申请。</a:t>
            </a:r>
            <a:r>
              <a:rPr lang="zh-CN" altLang="en-US" sz="2800" dirty="0" smtClean="0"/>
              <a:t>遇有特殊情况，经报社会保险行政部门同意，申请时限可以适当延长。</a:t>
            </a:r>
            <a:endParaRPr lang="zh-CN" altLang="en-US" sz="2800" dirty="0" smtClean="0"/>
          </a:p>
          <a:p>
            <a:r>
              <a:rPr lang="zh-CN" altLang="en-US" sz="2800" dirty="0" smtClean="0"/>
              <a:t>        </a:t>
            </a:r>
            <a:r>
              <a:rPr lang="zh-CN" altLang="en-US" sz="2800" b="1" dirty="0" smtClean="0"/>
              <a:t>用人单位未按前款规定提出工伤认定申请的</a:t>
            </a:r>
            <a:r>
              <a:rPr lang="zh-CN" altLang="en-US" sz="2800" dirty="0" smtClean="0"/>
              <a:t>，工伤职工或者其直系亲属、工会组织在事故伤害发生之日或者被诊断、鉴定为职业病之日起</a:t>
            </a:r>
            <a:r>
              <a:rPr lang="en-US" sz="2800" dirty="0" smtClean="0"/>
              <a:t>1</a:t>
            </a:r>
            <a:r>
              <a:rPr lang="zh-CN" altLang="en-US" sz="2800" dirty="0" smtClean="0"/>
              <a:t>年内，可以直接向用人单位所在地统筹地区劳动保障行政部门提出工伤认定申请。</a:t>
            </a:r>
            <a:endParaRPr lang="zh-CN" altLang="en-US" sz="2800" dirty="0" smtClean="0"/>
          </a:p>
          <a:p>
            <a:endParaRPr lang="zh-CN" altLang="en-US" dirty="0"/>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53143" y="987425"/>
            <a:ext cx="10702245" cy="4873625"/>
          </a:xfrm>
        </p:spPr>
        <p:txBody>
          <a:bodyPr/>
          <a:lstStyle/>
          <a:p>
            <a:r>
              <a:rPr lang="zh-CN" altLang="en-US" sz="2800" b="1" dirty="0" smtClean="0"/>
              <a:t>第十八条提出工伤认定申请应当</a:t>
            </a:r>
            <a:r>
              <a:rPr lang="zh-CN" altLang="en-US" sz="2800" b="1" dirty="0" smtClean="0">
                <a:solidFill>
                  <a:srgbClr val="FF0000"/>
                </a:solidFill>
              </a:rPr>
              <a:t>提交下列材料</a:t>
            </a:r>
            <a:r>
              <a:rPr lang="zh-CN" altLang="en-US" sz="2800" b="1" dirty="0" smtClean="0"/>
              <a:t>：</a:t>
            </a:r>
            <a:endParaRPr lang="zh-CN" altLang="en-US" sz="2800" b="1" dirty="0" smtClean="0"/>
          </a:p>
          <a:p>
            <a:r>
              <a:rPr lang="zh-CN" altLang="en-US" sz="2800" dirty="0" smtClean="0"/>
              <a:t>（一）</a:t>
            </a:r>
            <a:r>
              <a:rPr lang="en-US" sz="2800" dirty="0" err="1" smtClean="0">
                <a:hlinkClick r:id="rId1"/>
              </a:rPr>
              <a:t>工伤认定申请表</a:t>
            </a:r>
            <a:r>
              <a:rPr lang="zh-CN" altLang="en-US" sz="2800" dirty="0" smtClean="0"/>
              <a:t>；</a:t>
            </a:r>
            <a:endParaRPr lang="zh-CN" altLang="en-US" sz="2800" dirty="0" smtClean="0"/>
          </a:p>
          <a:p>
            <a:r>
              <a:rPr lang="zh-CN" altLang="en-US" sz="2800" dirty="0" smtClean="0"/>
              <a:t>（二）与用人单位存在劳动关系（包括事实劳动关系）的证明材料；</a:t>
            </a:r>
            <a:endParaRPr lang="zh-CN" altLang="en-US" sz="2800" dirty="0" smtClean="0"/>
          </a:p>
          <a:p>
            <a:r>
              <a:rPr lang="zh-CN" altLang="en-US" sz="2800" dirty="0" smtClean="0"/>
              <a:t>（三）医疗诊断证明或者职业病诊断证明书（或者职业病诊断鉴定书）。</a:t>
            </a:r>
            <a:endParaRPr lang="zh-CN" altLang="en-US" sz="2800" dirty="0" smtClean="0"/>
          </a:p>
          <a:p>
            <a:r>
              <a:rPr lang="zh-CN" altLang="en-US" sz="2800" dirty="0" smtClean="0">
                <a:solidFill>
                  <a:srgbClr val="FF0000"/>
                </a:solidFill>
              </a:rPr>
              <a:t>工伤认定申请表应当包括事故发生的时间、地点、原因以及职工伤害程度等基本情况。</a:t>
            </a:r>
            <a:endParaRPr lang="zh-CN" altLang="en-US" sz="2800" dirty="0" smtClean="0">
              <a:solidFill>
                <a:srgbClr val="FF0000"/>
              </a:solidFill>
            </a:endParaRPr>
          </a:p>
          <a:p>
            <a:r>
              <a:rPr lang="zh-CN" altLang="en-US" sz="2800" dirty="0" smtClean="0"/>
              <a:t>工伤认定申请人提供材料不完整的，社会保险行政部门应当一次性书面告知工伤认定申请人需要补正的全部材料。申请人按照书面告知要求补正材料后，社会保险行政部门应当受理。</a:t>
            </a:r>
            <a:endParaRPr lang="zh-CN" altLang="en-US" sz="2800" dirty="0" smtClean="0"/>
          </a:p>
          <a:p>
            <a:endParaRPr lang="zh-CN" altLang="en-US" dirty="0"/>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Grp="1"/>
          </p:cNvSpPr>
          <p:nvPr>
            <p:ph type="ctrTitle"/>
          </p:nvPr>
        </p:nvSpPr>
        <p:spPr>
          <a:xfrm>
            <a:off x="65088" y="0"/>
            <a:ext cx="8324169" cy="774700"/>
          </a:xfrm>
        </p:spPr>
        <p:txBody>
          <a:bodyPr/>
          <a:lstStyle/>
          <a:p>
            <a:r>
              <a:rPr lang="zh-CN" altLang="en-US" sz="3600" b="1" dirty="0" smtClean="0">
                <a:solidFill>
                  <a:schemeClr val="bg1"/>
                </a:solidFill>
                <a:latin typeface="楷体_GB2312" pitchFamily="49" charset="-122"/>
                <a:ea typeface="楷体_GB2312" pitchFamily="49" charset="-122"/>
              </a:rPr>
              <a:t>      </a:t>
            </a:r>
            <a:r>
              <a:rPr lang="zh-CN" altLang="en-US" sz="3600" b="1" dirty="0" smtClean="0">
                <a:latin typeface="楷体_GB2312" pitchFamily="49" charset="-122"/>
                <a:ea typeface="楷体_GB2312" pitchFamily="49" charset="-122"/>
              </a:rPr>
              <a:t>以案说法       </a:t>
            </a:r>
            <a:r>
              <a:rPr lang="zh-CN" altLang="en-US" sz="3600" b="1" dirty="0" smtClean="0">
                <a:solidFill>
                  <a:srgbClr val="3333FF"/>
                </a:solidFill>
                <a:latin typeface="楷体_GB2312" pitchFamily="49" charset="-122"/>
                <a:ea typeface="楷体_GB2312" pitchFamily="49" charset="-122"/>
              </a:rPr>
              <a:t>工伤认定案例</a:t>
            </a:r>
            <a:endParaRPr lang="en-US" altLang="zh-CN" sz="3600" b="1" dirty="0" smtClean="0">
              <a:solidFill>
                <a:srgbClr val="3333FF"/>
              </a:solidFill>
              <a:latin typeface="楷体_GB2312" pitchFamily="49" charset="-122"/>
              <a:ea typeface="楷体_GB2312" pitchFamily="49" charset="-122"/>
            </a:endParaRPr>
          </a:p>
        </p:txBody>
      </p:sp>
      <p:sp>
        <p:nvSpPr>
          <p:cNvPr id="380930" name="Rectangle 3"/>
          <p:cNvSpPr>
            <a:spLocks noGrp="1"/>
          </p:cNvSpPr>
          <p:nvPr>
            <p:ph type="subTitle" idx="1"/>
          </p:nvPr>
        </p:nvSpPr>
        <p:spPr>
          <a:xfrm>
            <a:off x="0" y="217714"/>
            <a:ext cx="10885714" cy="6640287"/>
          </a:xfrm>
        </p:spPr>
        <p:txBody>
          <a:bodyPr/>
          <a:lstStyle/>
          <a:p>
            <a:endParaRPr lang="en-US" altLang="zh-CN" b="1" dirty="0" smtClean="0">
              <a:latin typeface="楷体_GB2312" pitchFamily="49" charset="-122"/>
              <a:ea typeface="楷体_GB2312" pitchFamily="49" charset="-122"/>
            </a:endParaRPr>
          </a:p>
          <a:p>
            <a:endParaRPr lang="en-US" altLang="zh-CN" b="1" dirty="0" smtClean="0">
              <a:latin typeface="楷体_GB2312" pitchFamily="49" charset="-122"/>
              <a:ea typeface="楷体_GB2312" pitchFamily="49" charset="-122"/>
            </a:endParaRPr>
          </a:p>
          <a:p>
            <a:r>
              <a:rPr lang="zh-CN" altLang="en-US" b="1" dirty="0" smtClean="0">
                <a:latin typeface="楷体_GB2312" pitchFamily="49" charset="-122"/>
                <a:ea typeface="楷体_GB2312" pitchFamily="49" charset="-122"/>
              </a:rPr>
              <a:t>案例分析：</a:t>
            </a:r>
            <a:endParaRPr lang="zh-CN" altLang="en-US" b="1" dirty="0" smtClean="0">
              <a:latin typeface="楷体_GB2312" pitchFamily="49" charset="-122"/>
              <a:ea typeface="楷体_GB2312" pitchFamily="49" charset="-122"/>
            </a:endParaRPr>
          </a:p>
          <a:p>
            <a:r>
              <a:rPr lang="zh-CN" altLang="en-US" b="1" dirty="0" smtClean="0">
                <a:latin typeface="楷体_GB2312" pitchFamily="49" charset="-122"/>
                <a:ea typeface="楷体_GB2312" pitchFamily="49" charset="-122"/>
              </a:rPr>
              <a:t>福建</a:t>
            </a:r>
            <a:r>
              <a:rPr lang="en-US" altLang="zh-CN" b="1" dirty="0" smtClean="0">
                <a:latin typeface="楷体_GB2312" pitchFamily="49" charset="-122"/>
                <a:ea typeface="楷体_GB2312" pitchFamily="49" charset="-122"/>
              </a:rPr>
              <a:t>A</a:t>
            </a:r>
            <a:r>
              <a:rPr lang="zh-CN" altLang="en-US" b="1" dirty="0" smtClean="0">
                <a:latin typeface="楷体_GB2312" pitchFamily="49" charset="-122"/>
                <a:ea typeface="楷体_GB2312" pitchFamily="49" charset="-122"/>
              </a:rPr>
              <a:t>公司陈某。。车辆检测引导员。 </a:t>
            </a:r>
            <a:endParaRPr lang="en-US" altLang="zh-CN" b="1" dirty="0" smtClean="0">
              <a:latin typeface="楷体_GB2312" pitchFamily="49" charset="-122"/>
              <a:ea typeface="楷体_GB2312" pitchFamily="49" charset="-122"/>
            </a:endParaRPr>
          </a:p>
          <a:p>
            <a:r>
              <a:rPr lang="en-US" altLang="zh-CN" b="1" dirty="0" smtClean="0">
                <a:latin typeface="楷体_GB2312" pitchFamily="49" charset="-122"/>
                <a:ea typeface="楷体_GB2312" pitchFamily="49" charset="-122"/>
              </a:rPr>
              <a:t>A</a:t>
            </a:r>
            <a:r>
              <a:rPr lang="zh-CN" altLang="en-US" b="1" dirty="0" smtClean="0">
                <a:latin typeface="楷体_GB2312" pitchFamily="49" charset="-122"/>
                <a:ea typeface="楷体_GB2312" pitchFamily="49" charset="-122"/>
              </a:rPr>
              <a:t>公司工作时间</a:t>
            </a:r>
            <a:r>
              <a:rPr lang="en-US" altLang="zh-CN" b="1" dirty="0" smtClean="0">
                <a:latin typeface="楷体_GB2312" pitchFamily="49" charset="-122"/>
                <a:ea typeface="楷体_GB2312" pitchFamily="49" charset="-122"/>
              </a:rPr>
              <a:t>8</a:t>
            </a:r>
            <a:r>
              <a:rPr lang="en-US" altLang="zh-CN" b="1" dirty="0" smtClean="0">
                <a:ea typeface="楷体_GB2312" pitchFamily="49" charset="-122"/>
              </a:rPr>
              <a:t>—</a:t>
            </a:r>
            <a:r>
              <a:rPr lang="en-US" altLang="zh-CN" b="1" dirty="0" smtClean="0">
                <a:latin typeface="楷体_GB2312" pitchFamily="49" charset="-122"/>
                <a:ea typeface="楷体_GB2312" pitchFamily="49" charset="-122"/>
              </a:rPr>
              <a:t>12</a:t>
            </a:r>
            <a:r>
              <a:rPr lang="zh-CN" altLang="en-US" b="1" dirty="0" smtClean="0">
                <a:latin typeface="楷体_GB2312" pitchFamily="49" charset="-122"/>
                <a:ea typeface="楷体_GB2312" pitchFamily="49" charset="-122"/>
              </a:rPr>
              <a:t>、</a:t>
            </a:r>
            <a:r>
              <a:rPr lang="en-US" altLang="zh-CN" b="1" dirty="0" smtClean="0">
                <a:latin typeface="楷体_GB2312" pitchFamily="49" charset="-122"/>
                <a:ea typeface="楷体_GB2312" pitchFamily="49" charset="-122"/>
              </a:rPr>
              <a:t>13.30</a:t>
            </a:r>
            <a:r>
              <a:rPr lang="en-US" altLang="zh-CN" b="1" dirty="0" smtClean="0">
                <a:ea typeface="楷体_GB2312" pitchFamily="49" charset="-122"/>
              </a:rPr>
              <a:t>—</a:t>
            </a:r>
            <a:r>
              <a:rPr lang="en-US" altLang="zh-CN" b="1" dirty="0" smtClean="0">
                <a:latin typeface="楷体_GB2312" pitchFamily="49" charset="-122"/>
                <a:ea typeface="楷体_GB2312" pitchFamily="49" charset="-122"/>
              </a:rPr>
              <a:t>17.30</a:t>
            </a:r>
            <a:endParaRPr lang="en-US" altLang="zh-CN" b="1" dirty="0" smtClean="0">
              <a:latin typeface="楷体_GB2312" pitchFamily="49" charset="-122"/>
              <a:ea typeface="楷体_GB2312" pitchFamily="49" charset="-122"/>
            </a:endParaRPr>
          </a:p>
          <a:p>
            <a:r>
              <a:rPr lang="en-US" altLang="zh-CN" b="1" dirty="0" smtClean="0">
                <a:latin typeface="楷体_GB2312" pitchFamily="49" charset="-122"/>
                <a:ea typeface="楷体_GB2312" pitchFamily="49" charset="-122"/>
              </a:rPr>
              <a:t> 2015.8.7</a:t>
            </a:r>
            <a:r>
              <a:rPr lang="zh-CN" altLang="en-US" b="1" dirty="0" smtClean="0">
                <a:latin typeface="楷体_GB2312" pitchFamily="49" charset="-122"/>
                <a:ea typeface="楷体_GB2312" pitchFamily="49" charset="-122"/>
              </a:rPr>
              <a:t>日</a:t>
            </a:r>
            <a:r>
              <a:rPr lang="en-US" altLang="zh-CN" b="1" dirty="0" smtClean="0">
                <a:latin typeface="楷体_GB2312" pitchFamily="49" charset="-122"/>
                <a:ea typeface="楷体_GB2312" pitchFamily="49" charset="-122"/>
              </a:rPr>
              <a:t>16.12</a:t>
            </a:r>
            <a:r>
              <a:rPr lang="zh-CN" altLang="en-US" b="1" dirty="0" smtClean="0">
                <a:latin typeface="楷体_GB2312" pitchFamily="49" charset="-122"/>
                <a:ea typeface="楷体_GB2312" pitchFamily="49" charset="-122"/>
              </a:rPr>
              <a:t>分   </a:t>
            </a:r>
            <a:endParaRPr lang="en-US" altLang="zh-CN" b="1" dirty="0" smtClean="0">
              <a:latin typeface="楷体_GB2312" pitchFamily="49" charset="-122"/>
              <a:ea typeface="楷体_GB2312" pitchFamily="49" charset="-122"/>
            </a:endParaRPr>
          </a:p>
          <a:p>
            <a:pPr algn="r"/>
            <a:r>
              <a:rPr lang="zh-CN" altLang="en-US" b="1" dirty="0" smtClean="0">
                <a:latin typeface="楷体_GB2312" pitchFamily="49" charset="-122"/>
                <a:ea typeface="楷体_GB2312" pitchFamily="49" charset="-122"/>
                <a:sym typeface="+mn-ea"/>
              </a:rPr>
              <a:t>      陈某在</a:t>
            </a:r>
            <a:r>
              <a:rPr lang="zh-CN" altLang="en-US" b="1" dirty="0" smtClean="0">
                <a:latin typeface="楷体_GB2312" pitchFamily="49" charset="-122"/>
                <a:ea typeface="楷体_GB2312" pitchFamily="49" charset="-122"/>
              </a:rPr>
              <a:t>某小学旁村道路段遇交通事故。</a:t>
            </a:r>
            <a:endParaRPr lang="en-US" altLang="zh-CN" b="1" dirty="0" smtClean="0">
              <a:latin typeface="楷体_GB2312" pitchFamily="49" charset="-122"/>
              <a:ea typeface="楷体_GB2312" pitchFamily="49" charset="-122"/>
            </a:endParaRPr>
          </a:p>
          <a:p>
            <a:pPr algn="r"/>
            <a:r>
              <a:rPr lang="zh-CN" altLang="en-US" b="1" dirty="0" smtClean="0">
                <a:latin typeface="楷体_GB2312" pitchFamily="49" charset="-122"/>
                <a:ea typeface="楷体_GB2312" pitchFamily="49" charset="-122"/>
              </a:rPr>
              <a:t>交管认定陈承担次要责任。</a:t>
            </a:r>
            <a:endParaRPr lang="zh-CN" altLang="en-US" b="1" dirty="0" smtClean="0">
              <a:latin typeface="楷体_GB2312" pitchFamily="49" charset="-122"/>
              <a:ea typeface="楷体_GB2312" pitchFamily="49" charset="-122"/>
            </a:endParaRPr>
          </a:p>
          <a:p>
            <a:r>
              <a:rPr lang="en-US" altLang="zh-CN" b="1" dirty="0" smtClean="0">
                <a:latin typeface="楷体_GB2312" pitchFamily="49" charset="-122"/>
                <a:ea typeface="楷体_GB2312" pitchFamily="49" charset="-122"/>
              </a:rPr>
              <a:t>           2016.12.13</a:t>
            </a:r>
            <a:r>
              <a:rPr lang="zh-CN" altLang="en-US" b="1" dirty="0" smtClean="0">
                <a:latin typeface="楷体_GB2312" pitchFamily="49" charset="-122"/>
                <a:ea typeface="楷体_GB2312" pitchFamily="49" charset="-122"/>
              </a:rPr>
              <a:t>日陈某提出工伤认定申请、</a:t>
            </a:r>
            <a:r>
              <a:rPr lang="en-US" altLang="zh-CN" b="1" dirty="0" smtClean="0">
                <a:latin typeface="楷体_GB2312" pitchFamily="49" charset="-122"/>
                <a:ea typeface="楷体_GB2312" pitchFamily="49" charset="-122"/>
              </a:rPr>
              <a:t>B</a:t>
            </a:r>
            <a:r>
              <a:rPr lang="zh-CN" altLang="en-US" b="1" dirty="0" smtClean="0">
                <a:latin typeface="楷体_GB2312" pitchFamily="49" charset="-122"/>
                <a:ea typeface="楷体_GB2312" pitchFamily="49" charset="-122"/>
              </a:rPr>
              <a:t>社保局受理，调查取证</a:t>
            </a:r>
            <a:endParaRPr lang="zh-CN" altLang="en-US" b="1" dirty="0" smtClean="0">
              <a:latin typeface="楷体_GB2312" pitchFamily="49" charset="-122"/>
              <a:ea typeface="楷体_GB2312" pitchFamily="49" charset="-122"/>
            </a:endParaRPr>
          </a:p>
          <a:p>
            <a:r>
              <a:rPr lang="en-US" altLang="zh-CN" b="1" dirty="0" smtClean="0">
                <a:latin typeface="楷体_GB2312" pitchFamily="49" charset="-122"/>
                <a:ea typeface="楷体_GB2312" pitchFamily="49" charset="-122"/>
              </a:rPr>
              <a:t>     2017.2.10</a:t>
            </a:r>
            <a:r>
              <a:rPr lang="zh-CN" altLang="en-US" b="1" dirty="0" smtClean="0">
                <a:latin typeface="楷体_GB2312" pitchFamily="49" charset="-122"/>
                <a:ea typeface="楷体_GB2312" pitchFamily="49" charset="-122"/>
              </a:rPr>
              <a:t>日作出工伤认定决定书。</a:t>
            </a:r>
            <a:endParaRPr lang="zh-CN" altLang="en-US" b="1" dirty="0" smtClean="0">
              <a:latin typeface="楷体_GB2312" pitchFamily="49" charset="-122"/>
              <a:ea typeface="楷体_GB2312" pitchFamily="49" charset="-122"/>
            </a:endParaRPr>
          </a:p>
          <a:p>
            <a:endParaRPr lang="zh-CN" altLang="en-US" sz="3600" b="1" dirty="0"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Grp="1"/>
          </p:cNvSpPr>
          <p:nvPr>
            <p:ph type="ctrTitle"/>
          </p:nvPr>
        </p:nvSpPr>
        <p:spPr>
          <a:xfrm>
            <a:off x="65088" y="0"/>
            <a:ext cx="12126912" cy="774700"/>
          </a:xfrm>
        </p:spPr>
        <p:txBody>
          <a:bodyPr/>
          <a:lstStyle/>
          <a:p>
            <a:r>
              <a:rPr lang="zh-CN" altLang="en-US" sz="3600" b="1" dirty="0" smtClean="0">
                <a:solidFill>
                  <a:schemeClr val="bg1"/>
                </a:solidFill>
                <a:latin typeface="楷体_GB2312" pitchFamily="49" charset="-122"/>
                <a:ea typeface="楷体_GB2312" pitchFamily="49" charset="-122"/>
              </a:rPr>
              <a:t>      以案说法       </a:t>
            </a:r>
            <a:r>
              <a:rPr lang="zh-CN" altLang="en-US" sz="3600" b="1" dirty="0" smtClean="0">
                <a:solidFill>
                  <a:srgbClr val="3333FF"/>
                </a:solidFill>
                <a:latin typeface="楷体_GB2312" pitchFamily="49" charset="-122"/>
                <a:ea typeface="楷体_GB2312" pitchFamily="49" charset="-122"/>
              </a:rPr>
              <a:t>工伤认定案例</a:t>
            </a:r>
            <a:endParaRPr lang="en-US" altLang="zh-CN" sz="3600" b="1" dirty="0" smtClean="0">
              <a:solidFill>
                <a:srgbClr val="3333FF"/>
              </a:solidFill>
              <a:latin typeface="楷体_GB2312" pitchFamily="49" charset="-122"/>
              <a:ea typeface="楷体_GB2312" pitchFamily="49" charset="-122"/>
            </a:endParaRPr>
          </a:p>
        </p:txBody>
      </p:sp>
      <p:sp>
        <p:nvSpPr>
          <p:cNvPr id="380930" name="Rectangle 3"/>
          <p:cNvSpPr>
            <a:spLocks noGrp="1"/>
          </p:cNvSpPr>
          <p:nvPr>
            <p:ph type="subTitle" idx="1"/>
          </p:nvPr>
        </p:nvSpPr>
        <p:spPr>
          <a:xfrm>
            <a:off x="0" y="682625"/>
            <a:ext cx="12192000" cy="6175375"/>
          </a:xfrm>
        </p:spPr>
        <p:txBody>
          <a:bodyPr/>
          <a:lstStyle/>
          <a:p>
            <a:r>
              <a:rPr lang="en-US" altLang="zh-CN" sz="2800" b="1" dirty="0" smtClean="0">
                <a:latin typeface="楷体_GB2312" pitchFamily="49" charset="-122"/>
                <a:ea typeface="楷体_GB2312" pitchFamily="49" charset="-122"/>
              </a:rPr>
              <a:t>A</a:t>
            </a:r>
            <a:r>
              <a:rPr lang="zh-CN" altLang="en-US" sz="2800" b="1" dirty="0" smtClean="0">
                <a:latin typeface="楷体_GB2312" pitchFamily="49" charset="-122"/>
                <a:ea typeface="楷体_GB2312" pitchFamily="49" charset="-122"/>
              </a:rPr>
              <a:t>公司不服决定遂向县法院提出行政诉讼，请求撤销</a:t>
            </a:r>
            <a:r>
              <a:rPr lang="en-US" altLang="zh-CN" sz="2800" b="1" dirty="0" smtClean="0">
                <a:latin typeface="楷体_GB2312" pitchFamily="49" charset="-122"/>
                <a:ea typeface="楷体_GB2312" pitchFamily="49" charset="-122"/>
              </a:rPr>
              <a:t>B</a:t>
            </a:r>
            <a:r>
              <a:rPr lang="zh-CN" altLang="en-US" sz="2800" b="1" dirty="0" smtClean="0">
                <a:latin typeface="楷体_GB2312" pitchFamily="49" charset="-122"/>
                <a:ea typeface="楷体_GB2312" pitchFamily="49" charset="-122"/>
              </a:rPr>
              <a:t>社保局决定书</a:t>
            </a:r>
            <a:endParaRPr lang="zh-CN" altLang="en-US" sz="2800" b="1" dirty="0" smtClean="0">
              <a:latin typeface="楷体_GB2312" pitchFamily="49" charset="-122"/>
              <a:ea typeface="楷体_GB2312" pitchFamily="49" charset="-122"/>
            </a:endParaRPr>
          </a:p>
          <a:p>
            <a:r>
              <a:rPr lang="zh-CN" altLang="en-US" sz="2800" b="1" dirty="0" smtClean="0">
                <a:latin typeface="楷体_GB2312" pitchFamily="49" charset="-122"/>
                <a:ea typeface="楷体_GB2312" pitchFamily="49" charset="-122"/>
              </a:rPr>
              <a:t>县法院： </a:t>
            </a:r>
            <a:r>
              <a:rPr lang="en-US" altLang="zh-CN" sz="2800" b="1" dirty="0" smtClean="0">
                <a:latin typeface="楷体_GB2312" pitchFamily="49" charset="-122"/>
                <a:ea typeface="楷体_GB2312" pitchFamily="49" charset="-122"/>
              </a:rPr>
              <a:t>B</a:t>
            </a:r>
            <a:r>
              <a:rPr lang="zh-CN" altLang="en-US" sz="2800" b="1" dirty="0" smtClean="0">
                <a:latin typeface="楷体_GB2312" pitchFamily="49" charset="-122"/>
                <a:ea typeface="楷体_GB2312" pitchFamily="49" charset="-122"/>
              </a:rPr>
              <a:t>社保局主管部门、职权范围、程序合法。陈某该工作不需外出，未下班外出属擅自脱岗，不满足</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工伤保险条例</a:t>
            </a: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第十四条中</a:t>
            </a:r>
            <a:r>
              <a:rPr lang="zh-CN" altLang="en-US" sz="2800" b="1" dirty="0" smtClean="0">
                <a:ea typeface="楷体_GB2312" pitchFamily="49" charset="-122"/>
              </a:rPr>
              <a:t>“</a:t>
            </a:r>
            <a:r>
              <a:rPr lang="zh-CN" altLang="en-US" sz="2800" b="1" dirty="0" smtClean="0">
                <a:latin typeface="楷体_GB2312" pitchFamily="49" charset="-122"/>
                <a:ea typeface="楷体_GB2312" pitchFamily="49" charset="-122"/>
              </a:rPr>
              <a:t>因工作外出期问</a:t>
            </a:r>
            <a:r>
              <a:rPr lang="zh-CN" altLang="en-US" sz="2800" b="1" dirty="0" smtClean="0">
                <a:ea typeface="楷体_GB2312" pitchFamily="49" charset="-122"/>
              </a:rPr>
              <a:t>”</a:t>
            </a:r>
            <a:r>
              <a:rPr lang="zh-CN" altLang="en-US" sz="2800" b="1" dirty="0" smtClean="0">
                <a:latin typeface="楷体_GB2312" pitchFamily="49" charset="-122"/>
                <a:ea typeface="楷体_GB2312" pitchFamily="49" charset="-122"/>
              </a:rPr>
              <a:t>和</a:t>
            </a:r>
            <a:r>
              <a:rPr lang="zh-CN" altLang="en-US" sz="2800" b="1" dirty="0" smtClean="0">
                <a:ea typeface="楷体_GB2312" pitchFamily="49" charset="-122"/>
              </a:rPr>
              <a:t>“</a:t>
            </a:r>
            <a:r>
              <a:rPr lang="zh-CN" altLang="en-US" sz="2800" b="1" dirty="0" smtClean="0">
                <a:latin typeface="楷体_GB2312" pitchFamily="49" charset="-122"/>
                <a:ea typeface="楷体_GB2312" pitchFamily="49" charset="-122"/>
              </a:rPr>
              <a:t>上下班途中</a:t>
            </a:r>
            <a:r>
              <a:rPr lang="zh-CN" altLang="en-US" sz="2800" b="1" dirty="0" smtClean="0">
                <a:ea typeface="楷体_GB2312" pitchFamily="49" charset="-122"/>
              </a:rPr>
              <a:t>”</a:t>
            </a:r>
            <a:r>
              <a:rPr lang="zh-CN" altLang="en-US" sz="2800" b="1" dirty="0" smtClean="0">
                <a:latin typeface="楷体_GB2312" pitchFamily="49" charset="-122"/>
                <a:ea typeface="楷体_GB2312" pitchFamily="49" charset="-122"/>
              </a:rPr>
              <a:t>任一要件， </a:t>
            </a:r>
            <a:r>
              <a:rPr lang="en-US" altLang="zh-CN" sz="2800" b="1" dirty="0" smtClean="0">
                <a:latin typeface="楷体_GB2312" pitchFamily="49" charset="-122"/>
                <a:ea typeface="楷体_GB2312" pitchFamily="49" charset="-122"/>
              </a:rPr>
              <a:t>B</a:t>
            </a:r>
            <a:r>
              <a:rPr lang="zh-CN" altLang="en-US" sz="2800" b="1" dirty="0" smtClean="0">
                <a:latin typeface="楷体_GB2312" pitchFamily="49" charset="-122"/>
                <a:ea typeface="楷体_GB2312" pitchFamily="49" charset="-122"/>
              </a:rPr>
              <a:t>社保局适用法律错误，依法撤销</a:t>
            </a:r>
            <a:r>
              <a:rPr lang="en-US" altLang="zh-CN" sz="2800" b="1" dirty="0" smtClean="0">
                <a:latin typeface="楷体_GB2312" pitchFamily="49" charset="-122"/>
                <a:ea typeface="楷体_GB2312" pitchFamily="49" charset="-122"/>
              </a:rPr>
              <a:t>B</a:t>
            </a:r>
            <a:r>
              <a:rPr lang="zh-CN" altLang="en-US" sz="2800" b="1" dirty="0" smtClean="0">
                <a:latin typeface="楷体_GB2312" pitchFamily="49" charset="-122"/>
                <a:ea typeface="楷体_GB2312" pitchFamily="49" charset="-122"/>
              </a:rPr>
              <a:t>社保局决定书</a:t>
            </a:r>
            <a:endParaRPr lang="en-US" altLang="zh-CN" sz="2800" b="1" dirty="0" smtClean="0">
              <a:latin typeface="楷体_GB2312" pitchFamily="49" charset="-122"/>
              <a:ea typeface="楷体_GB2312" pitchFamily="49" charset="-122"/>
            </a:endParaRPr>
          </a:p>
          <a:p>
            <a:r>
              <a:rPr lang="en-US" altLang="zh-CN" sz="2800" b="1" dirty="0" smtClean="0">
                <a:latin typeface="楷体_GB2312" pitchFamily="49" charset="-122"/>
                <a:ea typeface="楷体_GB2312" pitchFamily="49" charset="-122"/>
              </a:rPr>
              <a:t>B</a:t>
            </a:r>
            <a:r>
              <a:rPr lang="zh-CN" altLang="en-US" sz="2800" b="1" dirty="0" smtClean="0">
                <a:latin typeface="楷体_GB2312" pitchFamily="49" charset="-122"/>
                <a:ea typeface="楷体_GB2312" pitchFamily="49" charset="-122"/>
              </a:rPr>
              <a:t>社保局、陈某不服分别向漳州市中级法院上诉</a:t>
            </a:r>
            <a:endParaRPr lang="zh-CN" altLang="en-US" sz="2800" b="1" dirty="0" smtClean="0">
              <a:latin typeface="楷体_GB2312" pitchFamily="49" charset="-122"/>
              <a:ea typeface="楷体_GB2312" pitchFamily="49" charset="-122"/>
            </a:endParaRPr>
          </a:p>
          <a:p>
            <a:pPr>
              <a:buNone/>
            </a:pPr>
            <a:endParaRPr lang="en-US" altLang="zh-CN" sz="2800" b="1" dirty="0" smtClean="0">
              <a:latin typeface="楷体_GB2312" pitchFamily="49" charset="-122"/>
              <a:ea typeface="楷体_GB2312" pitchFamily="49" charset="-122"/>
            </a:endParaRPr>
          </a:p>
          <a:p>
            <a:pPr>
              <a:buNone/>
            </a:pPr>
            <a:r>
              <a:rPr lang="en-US" altLang="zh-CN" sz="2800" b="1" dirty="0" smtClean="0">
                <a:latin typeface="楷体_GB2312" pitchFamily="49" charset="-122"/>
                <a:ea typeface="楷体_GB2312" pitchFamily="49" charset="-122"/>
              </a:rPr>
              <a:t>****--</a:t>
            </a:r>
            <a:r>
              <a:rPr lang="zh-CN" altLang="en-US" sz="2800" b="1" dirty="0" smtClean="0">
                <a:latin typeface="楷体_GB2312" pitchFamily="49" charset="-122"/>
                <a:ea typeface="楷体_GB2312" pitchFamily="49" charset="-122"/>
              </a:rPr>
              <a:t>结果。。 撤销县法院行政判决、驳回</a:t>
            </a:r>
            <a:r>
              <a:rPr lang="en-US" altLang="zh-CN" sz="2800" b="1" dirty="0" smtClean="0">
                <a:latin typeface="楷体_GB2312" pitchFamily="49" charset="-122"/>
                <a:ea typeface="楷体_GB2312" pitchFamily="49" charset="-122"/>
              </a:rPr>
              <a:t>A</a:t>
            </a:r>
            <a:r>
              <a:rPr lang="zh-CN" altLang="en-US" sz="2800" b="1" dirty="0" smtClean="0">
                <a:latin typeface="楷体_GB2312" pitchFamily="49" charset="-122"/>
                <a:ea typeface="楷体_GB2312" pitchFamily="49" charset="-122"/>
              </a:rPr>
              <a:t>公司诉讼请求</a:t>
            </a:r>
            <a:endParaRPr lang="zh-CN" altLang="en-US" sz="2800" b="1" dirty="0" smtClean="0">
              <a:latin typeface="楷体_GB2312" pitchFamily="49" charset="-122"/>
              <a:ea typeface="楷体_GB2312" pitchFamily="49" charset="-122"/>
            </a:endParaRPr>
          </a:p>
          <a:p>
            <a:r>
              <a:rPr lang="zh-CN" altLang="en-US" sz="2800" b="1" dirty="0" smtClean="0">
                <a:latin typeface="楷体_GB2312" pitchFamily="49" charset="-122"/>
                <a:ea typeface="楷体_GB2312" pitchFamily="49" charset="-122"/>
              </a:rPr>
              <a:t>关注点：上下班途中（目的或原因理解）、非本人主要责任交通事故。</a:t>
            </a:r>
            <a:endParaRPr lang="en-US" altLang="zh-CN" sz="2800" b="1" dirty="0" smtClean="0">
              <a:latin typeface="楷体_GB2312" pitchFamily="49" charset="-122"/>
              <a:ea typeface="楷体_GB2312" pitchFamily="49" charset="-122"/>
            </a:endParaRPr>
          </a:p>
          <a:p>
            <a:r>
              <a:rPr lang="en-US" altLang="zh-CN" sz="2800" b="1" dirty="0" smtClean="0">
                <a:latin typeface="楷体_GB2312" pitchFamily="49" charset="-122"/>
                <a:ea typeface="楷体_GB2312" pitchFamily="49" charset="-122"/>
              </a:rPr>
              <a:t>       </a:t>
            </a:r>
            <a:r>
              <a:rPr lang="zh-CN" altLang="en-US" sz="2800" b="1" dirty="0" smtClean="0">
                <a:latin typeface="楷体_GB2312" pitchFamily="49" charset="-122"/>
                <a:ea typeface="楷体_GB2312" pitchFamily="49" charset="-122"/>
              </a:rPr>
              <a:t> </a:t>
            </a:r>
            <a:r>
              <a:rPr lang="en-US" altLang="zh-CN" sz="2800" b="1" dirty="0" smtClean="0">
                <a:latin typeface="楷体_GB2312" pitchFamily="49" charset="-122"/>
                <a:ea typeface="楷体_GB2312" pitchFamily="49" charset="-122"/>
              </a:rPr>
              <a:t>A</a:t>
            </a:r>
            <a:r>
              <a:rPr lang="zh-CN" altLang="en-US" sz="2800" b="1" dirty="0" smtClean="0">
                <a:latin typeface="楷体_GB2312" pitchFamily="49" charset="-122"/>
                <a:ea typeface="楷体_GB2312" pitchFamily="49" charset="-122"/>
              </a:rPr>
              <a:t>公司提供下班回家证据不足、擅自脱岗（早退）据目前审判实践的主流观些</a:t>
            </a:r>
            <a:r>
              <a:rPr lang="zh-CN" altLang="en-US" sz="2800" b="1" dirty="0" smtClean="0">
                <a:solidFill>
                  <a:schemeClr val="bg1"/>
                </a:solidFill>
                <a:latin typeface="楷体_GB2312" pitchFamily="49" charset="-122"/>
                <a:ea typeface="楷体_GB2312" pitchFamily="49" charset="-122"/>
              </a:rPr>
              <a:t>也不影响</a:t>
            </a:r>
            <a:r>
              <a:rPr lang="zh-CN" altLang="en-US" sz="2800" b="1" dirty="0" smtClean="0">
                <a:latin typeface="楷体_GB2312" pitchFamily="49" charset="-122"/>
                <a:ea typeface="楷体_GB2312" pitchFamily="49" charset="-122"/>
              </a:rPr>
              <a:t>认定为工伤。</a:t>
            </a:r>
            <a:endParaRPr lang="zh-CN" altLang="en-US" sz="2800" b="1" dirty="0" smtClean="0">
              <a:latin typeface="楷体_GB2312" pitchFamily="49" charset="-122"/>
              <a:ea typeface="楷体_GB2312" pitchFamily="49" charset="-122"/>
            </a:endParaRPr>
          </a:p>
          <a:p>
            <a:r>
              <a:rPr lang="zh-CN" altLang="en-US" sz="2800" b="1" dirty="0" smtClean="0">
                <a:latin typeface="楷体_GB2312" pitchFamily="49" charset="-122"/>
                <a:ea typeface="楷体_GB2312" pitchFamily="49" charset="-122"/>
              </a:rPr>
              <a:t>**迟到早退应受劳动纪律制裁，并不影响其</a:t>
            </a:r>
            <a:r>
              <a:rPr lang="zh-CN" altLang="en-US" sz="2800" b="1" dirty="0" smtClean="0">
                <a:ea typeface="楷体_GB2312" pitchFamily="49" charset="-122"/>
              </a:rPr>
              <a:t>“</a:t>
            </a:r>
            <a:r>
              <a:rPr lang="zh-CN" altLang="en-US" sz="2800" b="1" dirty="0" smtClean="0">
                <a:latin typeface="楷体_GB2312" pitchFamily="49" charset="-122"/>
                <a:ea typeface="楷体_GB2312" pitchFamily="49" charset="-122"/>
              </a:rPr>
              <a:t>上下班途中</a:t>
            </a:r>
            <a:r>
              <a:rPr lang="zh-CN" altLang="en-US" sz="2800" b="1" dirty="0" smtClean="0">
                <a:ea typeface="楷体_GB2312" pitchFamily="49" charset="-122"/>
              </a:rPr>
              <a:t>”</a:t>
            </a:r>
            <a:r>
              <a:rPr lang="zh-CN" altLang="en-US" sz="2800" b="1" dirty="0" smtClean="0">
                <a:latin typeface="楷体_GB2312" pitchFamily="49" charset="-122"/>
                <a:ea typeface="楷体_GB2312" pitchFamily="49" charset="-122"/>
              </a:rPr>
              <a:t>的认定</a:t>
            </a:r>
            <a:endParaRPr lang="zh-CN" altLang="en-US" sz="2800" b="1" dirty="0" smtClean="0">
              <a:latin typeface="楷体_GB2312" pitchFamily="49" charset="-122"/>
              <a:ea typeface="楷体_GB2312" pitchFamily="49" charset="-122"/>
            </a:endParaRPr>
          </a:p>
          <a:p>
            <a:endParaRPr lang="en-US" altLang="zh-CN" sz="2800" b="1" dirty="0"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9257" y="987425"/>
            <a:ext cx="10586131" cy="4873625"/>
          </a:xfrm>
        </p:spPr>
        <p:txBody>
          <a:bodyPr/>
          <a:lstStyle/>
          <a:p>
            <a:r>
              <a:rPr lang="zh-CN" altLang="en-US" sz="3200" b="1" dirty="0" smtClean="0"/>
              <a:t>第四章劳动能力鉴定</a:t>
            </a:r>
            <a:endParaRPr lang="zh-CN" altLang="en-US" sz="3200" dirty="0" smtClean="0"/>
          </a:p>
          <a:p>
            <a:r>
              <a:rPr lang="zh-CN" altLang="en-US" sz="2800" b="1" dirty="0" smtClean="0"/>
              <a:t>第二十一条</a:t>
            </a:r>
            <a:r>
              <a:rPr lang="zh-CN" altLang="en-US" sz="2800" dirty="0" smtClean="0"/>
              <a:t>职工发生工伤，经治疗伤情相对稳定后存在残疾、影响劳动能力的，应当进行劳动能力鉴定。</a:t>
            </a:r>
            <a:endParaRPr lang="zh-CN" altLang="en-US" sz="2800" dirty="0" smtClean="0"/>
          </a:p>
          <a:p>
            <a:r>
              <a:rPr lang="zh-CN" altLang="en-US" sz="2800" b="1" dirty="0" smtClean="0"/>
              <a:t>第二十二条</a:t>
            </a:r>
            <a:r>
              <a:rPr lang="zh-CN" altLang="en-US" sz="2800" dirty="0" smtClean="0"/>
              <a:t>劳动能力鉴定是指劳动功能障碍程度和生活自理障碍程度的等级鉴定。</a:t>
            </a:r>
            <a:endParaRPr lang="zh-CN" altLang="en-US" sz="2800" dirty="0" smtClean="0"/>
          </a:p>
          <a:p>
            <a:r>
              <a:rPr lang="zh-CN" altLang="en-US" sz="2800" dirty="0" smtClean="0">
                <a:solidFill>
                  <a:srgbClr val="FF0000"/>
                </a:solidFill>
              </a:rPr>
              <a:t>劳动功能障碍分为十个伤残等级，最重的为一级，最轻的为十级</a:t>
            </a:r>
            <a:endParaRPr lang="zh-CN" altLang="en-US" sz="2800" dirty="0" smtClean="0">
              <a:solidFill>
                <a:srgbClr val="FF0000"/>
              </a:solidFill>
            </a:endParaRPr>
          </a:p>
          <a:p>
            <a:r>
              <a:rPr lang="zh-CN" altLang="en-US" sz="2800" dirty="0" smtClean="0"/>
              <a:t>生活自理障碍分为三个等级：生活完全不能自理、生活大部分不能自理和生活部分不能自理。</a:t>
            </a:r>
            <a:endParaRPr lang="zh-CN" altLang="en-US" sz="2800" dirty="0" smtClean="0"/>
          </a:p>
          <a:p>
            <a:r>
              <a:rPr lang="en-US" sz="2800" dirty="0" err="1" smtClean="0">
                <a:hlinkClick r:id="rId1"/>
              </a:rPr>
              <a:t>劳动能力鉴定标准</a:t>
            </a:r>
            <a:r>
              <a:rPr lang="zh-CN" altLang="en-US" sz="2800" dirty="0" smtClean="0"/>
              <a:t>由国务院社会保险行政部门会同国务院</a:t>
            </a:r>
            <a:r>
              <a:rPr lang="en-US" sz="2800" dirty="0" err="1" smtClean="0">
                <a:hlinkClick r:id="rId2"/>
              </a:rPr>
              <a:t>卫生行政部门</a:t>
            </a:r>
            <a:r>
              <a:rPr lang="zh-CN" altLang="en-US" sz="2800" dirty="0" smtClean="0"/>
              <a:t>等部门制定</a:t>
            </a:r>
            <a:endParaRPr lang="zh-CN" altLang="en-US" sz="2800" dirty="0"/>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p:cNvSpPr>
          <p:nvPr>
            <p:ph type="ctrTitle"/>
          </p:nvPr>
        </p:nvSpPr>
        <p:spPr>
          <a:xfrm>
            <a:off x="46355" y="161290"/>
            <a:ext cx="12126595" cy="2834640"/>
          </a:xfrm>
        </p:spPr>
        <p:txBody>
          <a:bodyPr/>
          <a:lstStyle/>
          <a:p>
            <a:pPr>
              <a:defRPr/>
            </a:pPr>
            <a:r>
              <a:rPr lang="zh-CN" altLang="en-US" sz="4800" b="1" dirty="0" smtClean="0">
                <a:latin typeface="黑体" panose="02010609060101010101" pitchFamily="49" charset="-122"/>
                <a:ea typeface="黑体" panose="02010609060101010101" pitchFamily="49" charset="-122"/>
                <a:sym typeface="+mn-ea"/>
              </a:rPr>
              <a:t>工伤预防教育培训</a:t>
            </a:r>
            <a:br>
              <a:rPr lang="en-US" altLang="zh-CN" dirty="0" smtClean="0">
                <a:effectLst>
                  <a:outerShdw blurRad="38100" dist="38100" dir="2700000" algn="tl">
                    <a:srgbClr val="C0C0C0"/>
                  </a:outerShdw>
                </a:effectLst>
                <a:latin typeface="楷体_GB2312" pitchFamily="49" charset="-122"/>
                <a:ea typeface="黑体" panose="02010609060101010101" pitchFamily="49" charset="-122"/>
                <a:sym typeface="+mn-ea"/>
              </a:rPr>
            </a:br>
            <a:r>
              <a:rPr lang="zh-CN" altLang="en-US" sz="4800" b="1" dirty="0" smtClean="0">
                <a:solidFill>
                  <a:schemeClr val="bg1"/>
                </a:solidFill>
                <a:effectLst>
                  <a:outerShdw blurRad="38100" dist="38100" dir="2700000" algn="tl">
                    <a:srgbClr val="C0C0C0"/>
                  </a:outerShdw>
                </a:effectLst>
                <a:latin typeface="仿宋_GB2312" pitchFamily="49" charset="-122"/>
                <a:ea typeface="仿宋_GB2312" pitchFamily="49" charset="-122"/>
              </a:rPr>
              <a:t>培训内容</a:t>
            </a:r>
            <a:endParaRPr lang="zh-CN" altLang="en-US" sz="4800" b="1" dirty="0" smtClean="0">
              <a:solidFill>
                <a:schemeClr val="bg1"/>
              </a:solidFill>
              <a:effectLst>
                <a:outerShdw blurRad="38100" dist="38100" dir="2700000" algn="tl">
                  <a:srgbClr val="C0C0C0"/>
                </a:outerShdw>
              </a:effectLst>
              <a:latin typeface="仿宋_GB2312" pitchFamily="49" charset="-122"/>
              <a:ea typeface="仿宋_GB2312" pitchFamily="49" charset="-122"/>
            </a:endParaRPr>
          </a:p>
        </p:txBody>
      </p:sp>
      <p:sp>
        <p:nvSpPr>
          <p:cNvPr id="284675" name="Rectangle 3"/>
          <p:cNvSpPr>
            <a:spLocks noGrp="1"/>
          </p:cNvSpPr>
          <p:nvPr>
            <p:ph type="subTitle" idx="1"/>
          </p:nvPr>
        </p:nvSpPr>
        <p:spPr>
          <a:xfrm>
            <a:off x="0" y="2679065"/>
            <a:ext cx="10563860" cy="3447415"/>
          </a:xfrm>
        </p:spPr>
        <p:txBody>
          <a:bodyPr/>
          <a:lstStyle/>
          <a:p>
            <a:pPr eaLnBrk="1" hangingPunct="1">
              <a:buFontTx/>
              <a:buNone/>
              <a:defRPr/>
            </a:pPr>
            <a:r>
              <a:rPr lang="zh-CN" altLang="en-US" sz="4400" b="1" dirty="0" smtClean="0">
                <a:latin typeface="楷体" panose="02010609060101010101" pitchFamily="49" charset="-122"/>
                <a:ea typeface="楷体" panose="02010609060101010101" pitchFamily="49" charset="-122"/>
                <a:cs typeface="楷体" panose="02010609060101010101" pitchFamily="49" charset="-122"/>
              </a:rPr>
              <a:t>       </a:t>
            </a:r>
            <a:r>
              <a:rPr lang="en-US" altLang="zh-CN" sz="4400" b="1" dirty="0" smtClean="0">
                <a:latin typeface="楷体" panose="02010609060101010101" pitchFamily="49" charset="-122"/>
                <a:ea typeface="楷体" panose="02010609060101010101" pitchFamily="49" charset="-122"/>
                <a:cs typeface="楷体" panose="02010609060101010101" pitchFamily="49" charset="-122"/>
              </a:rPr>
              <a:t> </a:t>
            </a:r>
            <a:r>
              <a:rPr lang="zh-CN" altLang="en-US" sz="4400" b="1" dirty="0" smtClean="0">
                <a:latin typeface="楷体" panose="02010609060101010101" pitchFamily="49" charset="-122"/>
                <a:ea typeface="楷体" panose="02010609060101010101" pitchFamily="49" charset="-122"/>
                <a:cs typeface="楷体" panose="02010609060101010101" pitchFamily="49" charset="-122"/>
              </a:rPr>
              <a:t>一</a:t>
            </a:r>
            <a:r>
              <a:rPr lang="en-US" altLang="zh-CN" sz="4400" b="1" dirty="0" smtClean="0">
                <a:latin typeface="楷体" panose="02010609060101010101" pitchFamily="49" charset="-122"/>
                <a:ea typeface="楷体" panose="02010609060101010101" pitchFamily="49" charset="-122"/>
                <a:cs typeface="楷体" panose="02010609060101010101" pitchFamily="49" charset="-122"/>
              </a:rPr>
              <a:t>.</a:t>
            </a:r>
            <a:r>
              <a:rPr lang="en-US" altLang="zh-CN" sz="4400" b="1" dirty="0" smtClean="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smtClean="0">
                <a:latin typeface="楷体" panose="02010609060101010101" pitchFamily="49" charset="-122"/>
                <a:ea typeface="楷体" panose="02010609060101010101" pitchFamily="49" charset="-122"/>
                <a:cs typeface="楷体" panose="02010609060101010101" pitchFamily="49" charset="-122"/>
                <a:sym typeface="+mn-ea"/>
              </a:rPr>
              <a:t>工伤保险条例</a:t>
            </a:r>
            <a:r>
              <a:rPr lang="en-US" altLang="zh-CN" sz="4400" b="1" dirty="0" smtClean="0">
                <a:latin typeface="楷体" panose="02010609060101010101" pitchFamily="49" charset="-122"/>
                <a:ea typeface="楷体" panose="02010609060101010101" pitchFamily="49" charset="-122"/>
                <a:cs typeface="楷体" panose="02010609060101010101" pitchFamily="49" charset="-122"/>
                <a:sym typeface="+mn-ea"/>
              </a:rPr>
              <a:t>》</a:t>
            </a:r>
            <a:r>
              <a:rPr lang="zh-CN" altLang="zh-CN" sz="4400" b="1" dirty="0" smtClean="0">
                <a:latin typeface="楷体" panose="02010609060101010101" pitchFamily="49" charset="-122"/>
                <a:ea typeface="楷体" panose="02010609060101010101" pitchFamily="49" charset="-122"/>
                <a:cs typeface="楷体" panose="02010609060101010101" pitchFamily="49" charset="-122"/>
                <a:sym typeface="+mn-ea"/>
              </a:rPr>
              <a:t>解读</a:t>
            </a:r>
            <a:endParaRPr lang="zh-CN" altLang="zh-CN" sz="4400" b="1" dirty="0" smtClean="0">
              <a:latin typeface="楷体" panose="02010609060101010101" pitchFamily="49" charset="-122"/>
              <a:ea typeface="楷体" panose="02010609060101010101" pitchFamily="49" charset="-122"/>
              <a:cs typeface="楷体" panose="02010609060101010101" pitchFamily="49" charset="-122"/>
              <a:sym typeface="+mn-ea"/>
            </a:endParaRPr>
          </a:p>
          <a:p>
            <a:pPr eaLnBrk="1" hangingPunct="1">
              <a:buFontTx/>
              <a:buNone/>
              <a:defRPr/>
            </a:pPr>
            <a:r>
              <a:rPr lang="en-US" altLang="zh-CN" sz="4400" b="1" smtClean="0">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4400" b="1" smtClean="0">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sym typeface="+mn-ea"/>
              </a:rPr>
              <a:t>二</a:t>
            </a:r>
            <a:r>
              <a:rPr lang="en-US" altLang="zh-CN" sz="4400" b="1" smtClean="0">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4400" b="1" smtClean="0">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sym typeface="+mn-ea"/>
              </a:rPr>
              <a:t>职业健康知识</a:t>
            </a:r>
            <a:endParaRPr lang="en-US" altLang="zh-CN" sz="44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eaLnBrk="1" hangingPunct="1">
              <a:buFontTx/>
              <a:buNone/>
              <a:defRPr/>
            </a:pPr>
            <a:r>
              <a:rPr lang="en-US" altLang="zh-CN" sz="4400" b="1" dirty="0" smtClean="0">
                <a:latin typeface="楷体" panose="02010609060101010101" pitchFamily="49" charset="-122"/>
                <a:ea typeface="楷体" panose="02010609060101010101" pitchFamily="49" charset="-122"/>
                <a:cs typeface="楷体" panose="02010609060101010101" pitchFamily="49" charset="-122"/>
              </a:rPr>
              <a:t> </a:t>
            </a:r>
            <a:r>
              <a:rPr lang="zh-CN" altLang="en-US" sz="4400" b="1" dirty="0" smtClean="0">
                <a:latin typeface="楷体" panose="02010609060101010101" pitchFamily="49" charset="-122"/>
                <a:ea typeface="楷体" panose="02010609060101010101" pitchFamily="49" charset="-122"/>
                <a:cs typeface="楷体" panose="02010609060101010101" pitchFamily="49" charset="-122"/>
              </a:rPr>
              <a:t>三</a:t>
            </a:r>
            <a:r>
              <a:rPr lang="en-US" altLang="zh-CN" sz="4400" b="1" dirty="0" smtClean="0">
                <a:latin typeface="黑体" panose="02010609060101010101" pitchFamily="49" charset="-122"/>
                <a:ea typeface="黑体" panose="02010609060101010101" pitchFamily="49" charset="-122"/>
              </a:rPr>
              <a:t>. </a:t>
            </a:r>
            <a:r>
              <a:rPr lang="zh-CN" altLang="en-US" sz="4400" b="1" dirty="0" smtClean="0">
                <a:latin typeface="楷体" panose="02010609060101010101" pitchFamily="49" charset="-122"/>
                <a:ea typeface="楷体" panose="02010609060101010101" pitchFamily="49" charset="-122"/>
              </a:rPr>
              <a:t>工伤预防知识</a:t>
            </a:r>
            <a:endParaRPr lang="en-US" altLang="zh-CN" sz="4400" b="1" dirty="0" smtClean="0">
              <a:latin typeface="黑体" panose="02010609060101010101" pitchFamily="49" charset="-122"/>
              <a:ea typeface="黑体" panose="02010609060101010101" pitchFamily="49" charset="-122"/>
            </a:endParaRPr>
          </a:p>
          <a:p>
            <a:pPr eaLnBrk="1" hangingPunct="1">
              <a:buFontTx/>
              <a:buNone/>
              <a:defRPr/>
            </a:pPr>
            <a:endParaRPr lang="en-US" altLang="zh-CN" sz="3600" b="1" dirty="0" smtClean="0">
              <a:solidFill>
                <a:schemeClr val="tx1"/>
              </a:solidFill>
              <a:latin typeface="仿宋" panose="02010609060101010101" charset="-122"/>
              <a:ea typeface="仿宋" panose="02010609060101010101" charset="-122"/>
            </a:endParaRPr>
          </a:p>
          <a:p>
            <a:pPr>
              <a:buNone/>
            </a:pPr>
            <a:r>
              <a:rPr lang="en-US" altLang="zh-CN" sz="3600" b="1" dirty="0" smtClean="0">
                <a:latin typeface="仿宋" panose="02010609060101010101" charset="-122"/>
                <a:ea typeface="仿宋" panose="02010609060101010101" charset="-122"/>
              </a:rPr>
              <a:t>.</a:t>
            </a:r>
            <a:endParaRPr lang="zh-CN" altLang="en-US" sz="3600" b="1" dirty="0">
              <a:latin typeface="仿宋" panose="02010609060101010101" charset="-122"/>
              <a:ea typeface="仿宋" panose="02010609060101010101" charset="-122"/>
            </a:endParaRPr>
          </a:p>
        </p:txBody>
      </p:sp>
      <p:sp>
        <p:nvSpPr>
          <p:cNvPr id="20" name="灯片编号占位符 2053"/>
          <p:cNvSpPr>
            <a:spLocks noGrp="1"/>
          </p:cNvSpPr>
          <p:nvPr>
            <p:ph type="sldNum" sz="quarter" idx="12"/>
          </p:nvPr>
        </p:nvSpPr>
        <p:spPr/>
        <p:txBody>
          <a:bodyPr/>
          <a:lstStyle/>
          <a:p>
            <a:pPr>
              <a:defRPr/>
            </a:pPr>
            <a:fld id="{DEAF6358-C6B1-4B91-A66F-CF3226702F6A}" type="slidenum">
              <a:rPr lang="zh-CN" altLang="en-US"/>
            </a:fld>
            <a:endParaRPr lang="zh-CN" altLang="en-US"/>
          </a:p>
        </p:txBody>
      </p:sp>
      <p:sp>
        <p:nvSpPr>
          <p:cNvPr id="18"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6A97DC36-F4DC-40F8-B84E-8AEEB4E991D4}" type="slidenum">
              <a:rPr lang="zh-CN" altLang="en-US" sz="1400" i="0">
                <a:latin typeface="+mn-lt"/>
                <a:ea typeface="+mn-ea"/>
              </a:rPr>
            </a:fld>
            <a:endParaRPr lang="zh-CN" altLang="en-US" sz="1400" i="0">
              <a:latin typeface="+mn-lt"/>
              <a:ea typeface="+mn-ea"/>
            </a:endParaRPr>
          </a:p>
        </p:txBody>
      </p:sp>
      <p:sp>
        <p:nvSpPr>
          <p:cNvPr id="16"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520986A6-6E6C-46E5-A26C-FC7D69DE8ED5}" type="slidenum">
              <a:rPr lang="zh-CN" altLang="en-US" sz="1400" i="0">
                <a:latin typeface="+mn-lt"/>
                <a:ea typeface="+mn-ea"/>
              </a:rPr>
            </a:fld>
            <a:endParaRPr lang="zh-CN" altLang="en-US" sz="1400" i="0">
              <a:latin typeface="+mn-lt"/>
              <a:ea typeface="+mn-ea"/>
            </a:endParaRPr>
          </a:p>
        </p:txBody>
      </p:sp>
      <p:sp>
        <p:nvSpPr>
          <p:cNvPr id="14"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58C98BF2-6B1D-4F5C-A8BE-80C4CE3E10F2}" type="slidenum">
              <a:rPr lang="zh-CN" altLang="en-US" sz="1400" i="0">
                <a:latin typeface="+mn-lt"/>
                <a:ea typeface="+mn-ea"/>
              </a:rPr>
            </a:fld>
            <a:endParaRPr lang="zh-CN" altLang="en-US" sz="1400" i="0">
              <a:latin typeface="+mn-lt"/>
              <a:ea typeface="+mn-ea"/>
            </a:endParaRPr>
          </a:p>
        </p:txBody>
      </p:sp>
      <p:sp>
        <p:nvSpPr>
          <p:cNvPr id="12"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EFBD6F29-3A0D-4DD6-8259-E746964ADB63}" type="slidenum">
              <a:rPr lang="zh-CN" altLang="en-US" sz="1400" i="0">
                <a:latin typeface="+mn-lt"/>
                <a:ea typeface="+mn-ea"/>
              </a:rPr>
            </a:fld>
            <a:endParaRPr lang="zh-CN" altLang="en-US" sz="1400" i="0">
              <a:latin typeface="+mn-lt"/>
              <a:ea typeface="+mn-ea"/>
            </a:endParaRPr>
          </a:p>
        </p:txBody>
      </p:sp>
      <p:sp>
        <p:nvSpPr>
          <p:cNvPr id="10"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729BF516-0227-4E5A-A4DC-BBE40A64A35B}" type="slidenum">
              <a:rPr lang="zh-CN" altLang="en-US" sz="1400" i="0">
                <a:latin typeface="+mn-lt"/>
                <a:ea typeface="+mn-ea"/>
              </a:rPr>
            </a:fld>
            <a:endParaRPr lang="zh-CN" altLang="en-US" sz="1400" i="0">
              <a:latin typeface="+mn-lt"/>
              <a:ea typeface="+mn-ea"/>
            </a:endParaRPr>
          </a:p>
        </p:txBody>
      </p:sp>
      <p:sp>
        <p:nvSpPr>
          <p:cNvPr id="9"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E05DA6BB-461B-452F-959F-516BDACAEF08}" type="slidenum">
              <a:rPr lang="zh-CN" altLang="en-US" sz="1400" i="0">
                <a:latin typeface="+mn-lt"/>
                <a:ea typeface="+mn-ea"/>
              </a:rPr>
            </a:fld>
            <a:endParaRPr lang="zh-CN" altLang="en-US" sz="1400" i="0">
              <a:latin typeface="+mn-lt"/>
              <a:ea typeface="+mn-ea"/>
            </a:endParaRPr>
          </a:p>
        </p:txBody>
      </p:sp>
      <p:sp>
        <p:nvSpPr>
          <p:cNvPr id="7"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E6BF036C-E040-4E8F-9DC9-C18E836E45B6}" type="slidenum">
              <a:rPr lang="zh-CN" altLang="en-US" sz="1400" i="0">
                <a:latin typeface="+mn-lt"/>
                <a:ea typeface="+mn-ea"/>
              </a:rPr>
            </a:fld>
            <a:endParaRPr lang="zh-CN" altLang="en-US" sz="1400" i="0">
              <a:latin typeface="+mn-lt"/>
              <a:ea typeface="+mn-ea"/>
            </a:endParaRPr>
          </a:p>
        </p:txBody>
      </p:sp>
      <p:sp>
        <p:nvSpPr>
          <p:cNvPr id="299010" name="Rectangle 2"/>
          <p:cNvSpPr>
            <a:spLocks noGrp="1"/>
          </p:cNvSpPr>
          <p:nvPr/>
        </p:nvSpPr>
        <p:spPr>
          <a:xfrm>
            <a:off x="46038" y="692150"/>
            <a:ext cx="12126912" cy="1143000"/>
          </a:xfrm>
          <a:prstGeom prst="rect">
            <a:avLst/>
          </a:prstGeom>
          <a:noFill/>
          <a:ln w="9525">
            <a:noFill/>
            <a:miter lim="800000"/>
          </a:ln>
        </p:spPr>
        <p:txBody>
          <a:bodyPr vert="horz" wrap="square" lIns="91440" tIns="45720" rIns="91440" bIns="45720" numCol="1" anchor="ctr" anchorCtr="0" compatLnSpc="1"/>
          <a:lstStyle>
            <a:lvl1pPr algn="l" rtl="0" eaLnBrk="0" fontAlgn="base" hangingPunct="0">
              <a:spcBef>
                <a:spcPct val="0"/>
              </a:spcBef>
              <a:spcAft>
                <a:spcPct val="0"/>
              </a:spcAft>
              <a:defRPr sz="4400" kern="1200">
                <a:solidFill>
                  <a:schemeClr val="tx1"/>
                </a:solidFill>
                <a:latin typeface="Arial" panose="020B0604020202020204" pitchFamily="34" charset="0"/>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pPr>
              <a:defRPr/>
            </a:pPr>
            <a:r>
              <a:rPr lang="zh-CN" altLang="en-US" sz="8000" b="1" smtClean="0">
                <a:solidFill>
                  <a:schemeClr val="hlink"/>
                </a:solidFill>
                <a:effectLst>
                  <a:outerShdw blurRad="38100" dist="38100" dir="2700000" algn="tl">
                    <a:srgbClr val="C0C0C0"/>
                  </a:outerShdw>
                </a:effectLst>
                <a:latin typeface="楷体_GB2312" pitchFamily="49" charset="-122"/>
                <a:ea typeface="楷体_GB2312" pitchFamily="49" charset="-122"/>
              </a:rPr>
              <a:t>    </a:t>
            </a:r>
            <a:br>
              <a:rPr lang="zh-CN" altLang="en-US" sz="6600" b="1" smtClean="0">
                <a:solidFill>
                  <a:srgbClr val="3333FF"/>
                </a:solidFill>
                <a:effectLst>
                  <a:outerShdw blurRad="38100" dist="38100" dir="2700000" algn="tl">
                    <a:srgbClr val="C0C0C0"/>
                  </a:outerShdw>
                </a:effectLst>
                <a:latin typeface="楷体_GB2312" pitchFamily="49" charset="-122"/>
                <a:ea typeface="楷体_GB2312" pitchFamily="49" charset="-122"/>
              </a:rPr>
            </a:br>
            <a:endParaRPr lang="zh-CN" altLang="en-US" sz="8000" b="1" smtClean="0">
              <a:solidFill>
                <a:srgbClr val="3333FF"/>
              </a:solidFill>
              <a:effectLst>
                <a:outerShdw blurRad="38100" dist="38100" dir="2700000" algn="tl">
                  <a:srgbClr val="C0C0C0"/>
                </a:outerShdw>
              </a:effectLst>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 y="377371"/>
            <a:ext cx="11959771" cy="5483679"/>
          </a:xfrm>
        </p:spPr>
        <p:txBody>
          <a:bodyPr/>
          <a:lstStyle/>
          <a:p>
            <a:r>
              <a:rPr lang="zh-CN" altLang="en-US" sz="2800" b="1" dirty="0" smtClean="0"/>
              <a:t>第五章工伤保险待遇</a:t>
            </a:r>
            <a:endParaRPr lang="zh-CN" altLang="en-US" sz="2800" dirty="0" smtClean="0"/>
          </a:p>
          <a:p>
            <a:r>
              <a:rPr lang="zh-CN" altLang="en-US" b="1" dirty="0" smtClean="0"/>
              <a:t>第三十条</a:t>
            </a:r>
            <a:r>
              <a:rPr lang="zh-CN" altLang="en-US" dirty="0" smtClean="0"/>
              <a:t>职工因工作遭受事故伤害或者患职业病进行治疗，享受</a:t>
            </a:r>
            <a:r>
              <a:rPr lang="en-US" dirty="0" err="1" smtClean="0">
                <a:hlinkClick r:id="rId1"/>
              </a:rPr>
              <a:t>工伤医疗待遇</a:t>
            </a:r>
            <a:r>
              <a:rPr lang="zh-CN" altLang="en-US" dirty="0" smtClean="0"/>
              <a:t>。</a:t>
            </a:r>
            <a:endParaRPr lang="zh-CN" altLang="en-US" dirty="0" smtClean="0"/>
          </a:p>
          <a:p>
            <a:r>
              <a:rPr lang="zh-CN" altLang="en-US" b="1" dirty="0" smtClean="0"/>
              <a:t>第三十三条</a:t>
            </a:r>
            <a:r>
              <a:rPr lang="zh-CN" altLang="en-US" dirty="0" smtClean="0"/>
              <a:t>职工因工作遭受事故伤害或者患职业病需要暂停工作</a:t>
            </a:r>
            <a:r>
              <a:rPr lang="zh-CN" altLang="en-US" b="1" dirty="0" smtClean="0">
                <a:solidFill>
                  <a:srgbClr val="FF0000"/>
                </a:solidFill>
              </a:rPr>
              <a:t>接受工伤医疗</a:t>
            </a:r>
            <a:r>
              <a:rPr lang="zh-CN" altLang="en-US" dirty="0" smtClean="0"/>
              <a:t>的，在</a:t>
            </a:r>
            <a:r>
              <a:rPr lang="en-US" dirty="0" err="1" smtClean="0">
                <a:hlinkClick r:id="rId2"/>
              </a:rPr>
              <a:t>停工留薪期</a:t>
            </a:r>
            <a:r>
              <a:rPr lang="zh-CN" altLang="en-US" dirty="0" smtClean="0"/>
              <a:t>内，原工资福利待遇不变，</a:t>
            </a:r>
            <a:r>
              <a:rPr lang="zh-CN" altLang="en-US" b="1" dirty="0" smtClean="0">
                <a:solidFill>
                  <a:srgbClr val="FF0000"/>
                </a:solidFill>
              </a:rPr>
              <a:t>由所在单位按月支付</a:t>
            </a:r>
            <a:r>
              <a:rPr lang="zh-CN" altLang="en-US" dirty="0" smtClean="0"/>
              <a:t>。</a:t>
            </a:r>
            <a:r>
              <a:rPr lang="en-US" altLang="zh-CN" dirty="0" smtClean="0"/>
              <a:t>***</a:t>
            </a:r>
            <a:endParaRPr lang="zh-CN" altLang="en-US" dirty="0" smtClean="0"/>
          </a:p>
          <a:p>
            <a:r>
              <a:rPr lang="zh-CN" altLang="en-US" b="1" dirty="0" smtClean="0"/>
              <a:t>第三十四条</a:t>
            </a:r>
            <a:r>
              <a:rPr lang="zh-CN" altLang="en-US" dirty="0" smtClean="0"/>
              <a:t>工伤职工已经评定伤残等级并经劳动能力鉴定委员会确认需要生活护理的，从工伤保险基金按月支付</a:t>
            </a:r>
            <a:r>
              <a:rPr lang="en-US" dirty="0" err="1" smtClean="0">
                <a:hlinkClick r:id="rId3"/>
              </a:rPr>
              <a:t>生活护理费</a:t>
            </a:r>
            <a:endParaRPr lang="en-US" dirty="0" smtClean="0"/>
          </a:p>
          <a:p>
            <a:r>
              <a:rPr lang="zh-CN" altLang="en-US" b="1" dirty="0" smtClean="0"/>
              <a:t>第三十五条</a:t>
            </a:r>
            <a:r>
              <a:rPr lang="zh-CN" altLang="en-US" dirty="0" smtClean="0"/>
              <a:t>职工因工致残被鉴定为一级至四级伤残的，保留劳动关系，退出工作岗位，享受以下待遇：</a:t>
            </a:r>
            <a:endParaRPr lang="zh-CN" altLang="en-US" dirty="0" smtClean="0"/>
          </a:p>
          <a:p>
            <a:r>
              <a:rPr lang="zh-CN" altLang="en-US" dirty="0" smtClean="0"/>
              <a:t>（一）从工伤保险基金按伤残等级支付一次性伤残补助金，标准为：</a:t>
            </a:r>
            <a:r>
              <a:rPr lang="en-US" dirty="0" err="1" smtClean="0">
                <a:hlinkClick r:id="rId4"/>
              </a:rPr>
              <a:t>一级伤残</a:t>
            </a:r>
            <a:r>
              <a:rPr lang="zh-CN" altLang="en-US" dirty="0" smtClean="0"/>
              <a:t>为</a:t>
            </a:r>
            <a:r>
              <a:rPr lang="en-US" dirty="0" smtClean="0"/>
              <a:t>27</a:t>
            </a:r>
            <a:r>
              <a:rPr lang="zh-CN" altLang="en-US" dirty="0" smtClean="0"/>
              <a:t>个月的本人工资，二级伤残为</a:t>
            </a:r>
            <a:r>
              <a:rPr lang="en-US" dirty="0" smtClean="0"/>
              <a:t>25</a:t>
            </a:r>
            <a:r>
              <a:rPr lang="zh-CN" altLang="en-US" dirty="0" smtClean="0"/>
              <a:t>个月的本人工资，三级伤残为</a:t>
            </a:r>
            <a:r>
              <a:rPr lang="en-US" dirty="0" smtClean="0"/>
              <a:t>23</a:t>
            </a:r>
            <a:r>
              <a:rPr lang="zh-CN" altLang="en-US" dirty="0" smtClean="0"/>
              <a:t>个月的本人工资，四级伤残为</a:t>
            </a:r>
            <a:r>
              <a:rPr lang="en-US" dirty="0" smtClean="0"/>
              <a:t>21</a:t>
            </a:r>
            <a:r>
              <a:rPr lang="zh-CN" altLang="en-US" dirty="0" smtClean="0"/>
              <a:t>个月的本人工资。</a:t>
            </a:r>
            <a:r>
              <a:rPr lang="en-US" altLang="zh-CN" dirty="0" smtClean="0"/>
              <a:t>         </a:t>
            </a:r>
            <a:r>
              <a:rPr lang="zh-CN" altLang="en-US" dirty="0" smtClean="0">
                <a:ea typeface="宋体" panose="02010600030101010101" pitchFamily="2" charset="-122"/>
              </a:rPr>
              <a:t>（</a:t>
            </a:r>
            <a:r>
              <a:rPr lang="en-US" altLang="zh-CN" dirty="0" smtClean="0">
                <a:ea typeface="宋体" panose="02010600030101010101" pitchFamily="2" charset="-122"/>
              </a:rPr>
              <a:t>27  25    23    21</a:t>
            </a:r>
            <a:r>
              <a:rPr lang="zh-CN" altLang="en-US" dirty="0" smtClean="0">
                <a:ea typeface="宋体" panose="02010600030101010101" pitchFamily="2" charset="-122"/>
              </a:rPr>
              <a:t>）</a:t>
            </a:r>
            <a:endParaRPr lang="zh-CN" altLang="en-US" dirty="0" smtClean="0"/>
          </a:p>
          <a:p>
            <a:r>
              <a:rPr lang="zh-CN" altLang="en-US" dirty="0" smtClean="0"/>
              <a:t>（二）从工伤保险基金按月支付</a:t>
            </a:r>
            <a:r>
              <a:rPr lang="en-US" dirty="0" err="1" smtClean="0">
                <a:hlinkClick r:id="rId5"/>
              </a:rPr>
              <a:t>伤残津贴</a:t>
            </a:r>
            <a:r>
              <a:rPr lang="zh-CN" altLang="en-US" dirty="0" smtClean="0"/>
              <a:t>，标准为：一级伤残为本人工资的</a:t>
            </a:r>
            <a:r>
              <a:rPr lang="en-US" dirty="0" smtClean="0"/>
              <a:t>90%</a:t>
            </a:r>
            <a:r>
              <a:rPr lang="zh-CN" altLang="en-US" dirty="0" smtClean="0"/>
              <a:t>，二级伤残为本人工资的</a:t>
            </a:r>
            <a:r>
              <a:rPr lang="en-US" dirty="0" smtClean="0"/>
              <a:t>85%</a:t>
            </a:r>
            <a:r>
              <a:rPr lang="zh-CN" altLang="en-US" dirty="0" smtClean="0"/>
              <a:t>，三级伤残为本人工资的</a:t>
            </a:r>
            <a:r>
              <a:rPr lang="en-US" dirty="0" smtClean="0"/>
              <a:t>80%</a:t>
            </a:r>
            <a:r>
              <a:rPr lang="zh-CN" altLang="en-US" dirty="0" smtClean="0"/>
              <a:t>，四级伤残为本人工资的</a:t>
            </a:r>
            <a:r>
              <a:rPr lang="en-US" dirty="0" smtClean="0"/>
              <a:t>75%</a:t>
            </a:r>
            <a:r>
              <a:rPr lang="zh-CN" altLang="en-US" dirty="0" smtClean="0"/>
              <a:t>。伤残津贴实际金额低于当地</a:t>
            </a:r>
            <a:r>
              <a:rPr lang="en-US" dirty="0" err="1" smtClean="0">
                <a:hlinkClick r:id="rId6"/>
              </a:rPr>
              <a:t>最低工资标准</a:t>
            </a:r>
            <a:r>
              <a:rPr lang="zh-CN" altLang="en-US" dirty="0" smtClean="0"/>
              <a:t>的，由工伤保险基金补足差额</a:t>
            </a:r>
            <a:r>
              <a:rPr lang="en-US" altLang="zh-CN" dirty="0" smtClean="0"/>
              <a:t>     ***</a:t>
            </a:r>
            <a:endParaRPr lang="zh-CN" altLang="en-US" dirty="0" smtClean="0"/>
          </a:p>
          <a:p>
            <a:endParaRPr lang="zh-CN" altLang="en-US" dirty="0"/>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8971" y="435429"/>
            <a:ext cx="11292115" cy="5425621"/>
          </a:xfrm>
        </p:spPr>
        <p:txBody>
          <a:bodyPr/>
          <a:lstStyle/>
          <a:p>
            <a:r>
              <a:rPr lang="zh-CN" altLang="en-US" sz="2800" b="1" dirty="0" smtClean="0"/>
              <a:t>第三十九条</a:t>
            </a:r>
            <a:r>
              <a:rPr lang="zh-CN" altLang="en-US" sz="2800" dirty="0" smtClean="0"/>
              <a:t>职工因工死亡，其近亲属按照下列规定从工伤保险基金领取</a:t>
            </a:r>
            <a:r>
              <a:rPr lang="en-US" sz="2800" dirty="0" err="1" smtClean="0">
                <a:hlinkClick r:id="rId1"/>
              </a:rPr>
              <a:t>丧葬补助金</a:t>
            </a:r>
            <a:r>
              <a:rPr lang="zh-CN" altLang="en-US" sz="2800" dirty="0" smtClean="0"/>
              <a:t>、</a:t>
            </a:r>
            <a:r>
              <a:rPr lang="en-US" sz="2800" dirty="0" err="1" smtClean="0">
                <a:hlinkClick r:id="rId2"/>
              </a:rPr>
              <a:t>供养亲属抚恤金</a:t>
            </a:r>
            <a:r>
              <a:rPr lang="zh-CN" altLang="en-US" sz="2800" dirty="0" smtClean="0"/>
              <a:t>和</a:t>
            </a:r>
            <a:r>
              <a:rPr lang="en-US" sz="2800" dirty="0" err="1" smtClean="0">
                <a:hlinkClick r:id="rId3"/>
              </a:rPr>
              <a:t>一次性工亡补助金</a:t>
            </a:r>
            <a:r>
              <a:rPr lang="zh-CN" altLang="en-US" sz="2800" dirty="0" smtClean="0"/>
              <a:t>：</a:t>
            </a:r>
            <a:endParaRPr lang="zh-CN" altLang="en-US" sz="2800" dirty="0" smtClean="0"/>
          </a:p>
          <a:p>
            <a:r>
              <a:rPr lang="zh-CN" altLang="en-US" dirty="0" smtClean="0"/>
              <a:t>（一）丧葬补助金为</a:t>
            </a:r>
            <a:r>
              <a:rPr lang="en-US" dirty="0" smtClean="0"/>
              <a:t>6</a:t>
            </a:r>
            <a:r>
              <a:rPr lang="zh-CN" altLang="en-US" dirty="0" smtClean="0"/>
              <a:t>个月的统筹地区上年度职工月平均工资</a:t>
            </a:r>
            <a:endParaRPr lang="zh-CN" altLang="en-US" dirty="0" smtClean="0"/>
          </a:p>
          <a:p>
            <a:r>
              <a:rPr lang="zh-CN" altLang="en-US" dirty="0" smtClean="0"/>
              <a:t>（二）</a:t>
            </a:r>
            <a:r>
              <a:rPr lang="zh-CN" altLang="en-US" b="1" dirty="0" smtClean="0">
                <a:solidFill>
                  <a:srgbClr val="FF0000"/>
                </a:solidFill>
              </a:rPr>
              <a:t>供养亲属抚恤金</a:t>
            </a:r>
            <a:r>
              <a:rPr lang="zh-CN" altLang="en-US" dirty="0" smtClean="0"/>
              <a:t>按照职工本人工资的一定比例发给由因工死亡职工生前提供主要生活来源、</a:t>
            </a:r>
            <a:r>
              <a:rPr lang="en-US" dirty="0" err="1" smtClean="0">
                <a:hlinkClick r:id="rId4"/>
              </a:rPr>
              <a:t>无劳动能力</a:t>
            </a:r>
            <a:r>
              <a:rPr lang="zh-CN" altLang="en-US" dirty="0" smtClean="0"/>
              <a:t>的亲属。标准为：配偶每月</a:t>
            </a:r>
            <a:r>
              <a:rPr lang="en-US" dirty="0" smtClean="0"/>
              <a:t>40%</a:t>
            </a:r>
            <a:r>
              <a:rPr lang="zh-CN" altLang="en-US" dirty="0" smtClean="0"/>
              <a:t>，其他亲属每人每月</a:t>
            </a:r>
            <a:r>
              <a:rPr lang="en-US" dirty="0" smtClean="0"/>
              <a:t>30%</a:t>
            </a:r>
            <a:r>
              <a:rPr lang="zh-CN" altLang="en-US" dirty="0" smtClean="0"/>
              <a:t>，孤寡老人或者孤儿每人每月在上述标准的基础上增加</a:t>
            </a:r>
            <a:r>
              <a:rPr lang="en-US" dirty="0" smtClean="0"/>
              <a:t>10%</a:t>
            </a:r>
            <a:r>
              <a:rPr lang="zh-CN" altLang="en-US" dirty="0" smtClean="0"/>
              <a:t>。核定的各供养亲属的抚恤金之和不应高于因工死亡职工生前的工资。供养亲属的具体范围由国务院社会保险行政部门规定</a:t>
            </a:r>
            <a:endParaRPr lang="zh-CN" altLang="en-US" dirty="0" smtClean="0"/>
          </a:p>
          <a:p>
            <a:r>
              <a:rPr lang="zh-CN" altLang="en-US" dirty="0" smtClean="0"/>
              <a:t>（三）</a:t>
            </a:r>
            <a:r>
              <a:rPr lang="zh-CN" altLang="en-US" b="1" dirty="0" smtClean="0">
                <a:solidFill>
                  <a:srgbClr val="FF0000"/>
                </a:solidFill>
              </a:rPr>
              <a:t>一次性工亡补助金标准为上一年度</a:t>
            </a:r>
            <a:r>
              <a:rPr lang="en-US" b="1" dirty="0" err="1" smtClean="0">
                <a:solidFill>
                  <a:srgbClr val="FF0000"/>
                </a:solidFill>
                <a:hlinkClick r:id="rId5"/>
              </a:rPr>
              <a:t>全国城镇居民人均可支配收入</a:t>
            </a:r>
            <a:r>
              <a:rPr lang="zh-CN" altLang="en-US" b="1" dirty="0" smtClean="0">
                <a:solidFill>
                  <a:srgbClr val="FF0000"/>
                </a:solidFill>
              </a:rPr>
              <a:t>的</a:t>
            </a:r>
            <a:r>
              <a:rPr lang="en-US" b="1" dirty="0" smtClean="0">
                <a:solidFill>
                  <a:srgbClr val="FF0000"/>
                </a:solidFill>
              </a:rPr>
              <a:t>20</a:t>
            </a:r>
            <a:r>
              <a:rPr lang="zh-CN" altLang="en-US" b="1" dirty="0" smtClean="0">
                <a:solidFill>
                  <a:srgbClr val="FF0000"/>
                </a:solidFill>
              </a:rPr>
              <a:t>倍</a:t>
            </a:r>
            <a:r>
              <a:rPr lang="zh-CN" altLang="en-US" dirty="0" smtClean="0"/>
              <a:t>。</a:t>
            </a:r>
            <a:endParaRPr lang="zh-CN" altLang="en-US" dirty="0" smtClean="0"/>
          </a:p>
          <a:p>
            <a:r>
              <a:rPr lang="zh-CN" altLang="en-US" dirty="0" smtClean="0"/>
              <a:t>伤残职工在停工留薪期内因工伤导致死亡的，其近亲属享受本条第一款规定的待遇。</a:t>
            </a:r>
            <a:endParaRPr lang="zh-CN" altLang="en-US" dirty="0" smtClean="0"/>
          </a:p>
          <a:p>
            <a:r>
              <a:rPr lang="zh-CN" altLang="en-US" dirty="0" smtClean="0"/>
              <a:t>一级至四级伤残职工在停工留薪期满后死亡的，其近亲属可以享受本条第一款第（一）项、第（二）项规定的待遇。</a:t>
            </a:r>
            <a:endParaRPr lang="zh-CN" altLang="en-US" dirty="0" smtClean="0"/>
          </a:p>
          <a:p>
            <a:endParaRPr lang="zh-CN" altLang="en-US" dirty="0"/>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3485" y="435429"/>
            <a:ext cx="11263085" cy="5425622"/>
          </a:xfrm>
        </p:spPr>
        <p:txBody>
          <a:bodyPr/>
          <a:lstStyle/>
          <a:p>
            <a:r>
              <a:rPr lang="zh-CN" altLang="en-US" sz="2800" b="1" dirty="0" smtClean="0">
                <a:solidFill>
                  <a:schemeClr val="tx1"/>
                </a:solidFill>
              </a:rPr>
              <a:t>第七章法律责任</a:t>
            </a:r>
            <a:endParaRPr lang="zh-CN" altLang="en-US" sz="2800" dirty="0" smtClean="0">
              <a:solidFill>
                <a:schemeClr val="tx1"/>
              </a:solidFill>
            </a:endParaRPr>
          </a:p>
          <a:p>
            <a:r>
              <a:rPr lang="zh-CN" altLang="en-US" sz="2800" b="1" dirty="0" smtClean="0"/>
              <a:t>第五十六条</a:t>
            </a:r>
            <a:r>
              <a:rPr lang="en-US" altLang="zh-CN" sz="2800" b="1" dirty="0" smtClean="0"/>
              <a:t>  </a:t>
            </a:r>
            <a:r>
              <a:rPr lang="zh-CN" altLang="en-US" sz="2800" dirty="0" smtClean="0"/>
              <a:t>单位或者个人违反本条例第十二条规定</a:t>
            </a:r>
            <a:r>
              <a:rPr lang="zh-CN" altLang="en-US" sz="2800" dirty="0" smtClean="0">
                <a:solidFill>
                  <a:srgbClr val="FF0000"/>
                </a:solidFill>
              </a:rPr>
              <a:t>挪用</a:t>
            </a:r>
            <a:r>
              <a:rPr lang="zh-CN" altLang="en-US" sz="2800" dirty="0" smtClean="0"/>
              <a:t>工伤保险基金，构成犯罪的，依法追究刑事责任；尚不构成犯罪的，依法给予处分或者纪律处分。被挪用的基金由社会保险行政部门追回，并入工伤保险基金；没收的违法所得依法上缴国库</a:t>
            </a:r>
            <a:r>
              <a:rPr lang="zh-CN" altLang="en-US" sz="1400" dirty="0" smtClean="0"/>
              <a:t>。</a:t>
            </a:r>
            <a:r>
              <a:rPr lang="en-US" altLang="zh-CN" sz="1400" dirty="0" smtClean="0"/>
              <a:t>                                       </a:t>
            </a:r>
            <a:r>
              <a:rPr lang="en-US" altLang="zh-CN" sz="1400" dirty="0" smtClean="0">
                <a:solidFill>
                  <a:srgbClr val="FF0000"/>
                </a:solidFill>
              </a:rPr>
              <a:t>  </a:t>
            </a:r>
            <a:r>
              <a:rPr lang="zh-CN" altLang="zh-CN" sz="1400" dirty="0" smtClean="0">
                <a:solidFill>
                  <a:srgbClr val="FF0000"/>
                </a:solidFill>
                <a:ea typeface="宋体" panose="02010600030101010101" pitchFamily="2" charset="-122"/>
              </a:rPr>
              <a:t>财政专户</a:t>
            </a:r>
            <a:r>
              <a:rPr lang="en-US" altLang="zh-CN" sz="1400" dirty="0" smtClean="0">
                <a:solidFill>
                  <a:srgbClr val="FF0000"/>
                </a:solidFill>
              </a:rPr>
              <a:t> </a:t>
            </a:r>
            <a:endParaRPr lang="zh-CN" altLang="en-US" sz="2800" dirty="0" smtClean="0"/>
          </a:p>
          <a:p>
            <a:r>
              <a:rPr lang="zh-CN" altLang="en-US" sz="2800" b="1" dirty="0" smtClean="0"/>
              <a:t>第五十七条</a:t>
            </a:r>
            <a:r>
              <a:rPr lang="en-US" altLang="zh-CN" sz="2800" b="1" dirty="0" smtClean="0"/>
              <a:t>  </a:t>
            </a:r>
            <a:r>
              <a:rPr lang="zh-CN" altLang="en-US" sz="2800" dirty="0" smtClean="0"/>
              <a:t>社会保险行政部门工作人员有下列情形之一的，依法给予处分；情节严重，构成犯罪的，依法追究刑事责任：</a:t>
            </a:r>
            <a:endParaRPr lang="zh-CN" altLang="en-US" sz="2800" dirty="0" smtClean="0"/>
          </a:p>
          <a:p>
            <a:r>
              <a:rPr lang="zh-CN" altLang="en-US" sz="2800" dirty="0" smtClean="0"/>
              <a:t>（一）无正当理由不受理工伤认定申请，或者弄虚作假将不符合工伤条件的人员认定为工伤职工的</a:t>
            </a:r>
            <a:endParaRPr lang="zh-CN" altLang="en-US" sz="2800" dirty="0" smtClean="0"/>
          </a:p>
          <a:p>
            <a:r>
              <a:rPr lang="zh-CN" altLang="en-US" sz="2800" dirty="0" smtClean="0"/>
              <a:t>（二）未妥善保管申请工伤认定的证据材料，致使有关证据灭失的</a:t>
            </a:r>
            <a:endParaRPr lang="zh-CN" altLang="en-US" sz="2800" dirty="0" smtClean="0"/>
          </a:p>
          <a:p>
            <a:r>
              <a:rPr lang="zh-CN" altLang="en-US" sz="2800" dirty="0" smtClean="0"/>
              <a:t>（三）收受当事人财物的。</a:t>
            </a:r>
            <a:endParaRPr lang="zh-CN" altLang="en-US" sz="2800" dirty="0" smtClean="0"/>
          </a:p>
          <a:p>
            <a:endParaRPr lang="zh-CN" altLang="en-US" sz="2800" dirty="0"/>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77825" y="192405"/>
            <a:ext cx="8675370" cy="530225"/>
          </a:xfrm>
        </p:spPr>
        <p:txBody>
          <a:bodyPr/>
          <a:p>
            <a:r>
              <a:rPr lang="zh-CN" altLang="en-US" sz="3600" b="1">
                <a:solidFill>
                  <a:schemeClr val="bg1"/>
                </a:solidFill>
              </a:rPr>
              <a:t>工伤保险条例的7个重要文件</a:t>
            </a:r>
            <a:endParaRPr lang="zh-CN" altLang="en-US" sz="3600" b="1">
              <a:solidFill>
                <a:schemeClr val="bg1"/>
              </a:solidFill>
            </a:endParaRPr>
          </a:p>
        </p:txBody>
      </p:sp>
      <p:sp>
        <p:nvSpPr>
          <p:cNvPr id="3" name="内容占位符 2"/>
          <p:cNvSpPr>
            <a:spLocks noGrp="1"/>
          </p:cNvSpPr>
          <p:nvPr>
            <p:ph idx="1"/>
          </p:nvPr>
        </p:nvSpPr>
        <p:spPr>
          <a:xfrm>
            <a:off x="96520" y="1185545"/>
            <a:ext cx="11259185" cy="4978400"/>
          </a:xfrm>
        </p:spPr>
        <p:txBody>
          <a:bodyPr/>
          <a:p>
            <a:r>
              <a:rPr lang="zh-CN" altLang="en-US"/>
              <a:t>一. 关于实施《工伤保险条例》若干问题的意见</a:t>
            </a:r>
            <a:r>
              <a:rPr lang="en-US" altLang="zh-CN"/>
              <a:t>           </a:t>
            </a:r>
            <a:r>
              <a:rPr lang="zh-CN" altLang="en-US"/>
              <a:t>劳社部函〔2004〕256号</a:t>
            </a:r>
            <a:endParaRPr lang="zh-CN" altLang="en-US"/>
          </a:p>
          <a:p>
            <a:r>
              <a:rPr lang="zh-CN" altLang="en-US"/>
              <a:t>二. 关于执行《工伤保险条例》若干问题的意见</a:t>
            </a:r>
            <a:r>
              <a:rPr lang="en-US" altLang="zh-CN"/>
              <a:t>           </a:t>
            </a:r>
            <a:r>
              <a:rPr lang="zh-CN" altLang="en-US"/>
              <a:t>人社部发〔2013〕34号</a:t>
            </a:r>
            <a:endParaRPr lang="zh-CN" altLang="en-US"/>
          </a:p>
          <a:p>
            <a:r>
              <a:rPr lang="zh-CN" altLang="en-US"/>
              <a:t>三. 关于执行《工伤保险条例》若干问题的意见(二)</a:t>
            </a:r>
            <a:r>
              <a:rPr lang="en-US" altLang="zh-CN"/>
              <a:t>      </a:t>
            </a:r>
            <a:r>
              <a:rPr lang="zh-CN" altLang="en-US"/>
              <a:t>人社部发(2016)29号</a:t>
            </a:r>
            <a:endParaRPr lang="zh-CN" altLang="en-US"/>
          </a:p>
          <a:p>
            <a:r>
              <a:rPr lang="zh-CN" altLang="en-US"/>
              <a:t>四.实施《中华人民共和国社会保险法》若干规定</a:t>
            </a:r>
            <a:endParaRPr lang="zh-CN" altLang="en-US"/>
          </a:p>
          <a:p>
            <a:r>
              <a:rPr lang="zh-CN" altLang="en-US"/>
              <a:t> </a:t>
            </a:r>
            <a:r>
              <a:rPr lang="en-US" altLang="zh-CN"/>
              <a:t>                                                </a:t>
            </a:r>
            <a:r>
              <a:rPr lang="zh-CN" altLang="en-US"/>
              <a:t>中华人民共和国人力资源和社会保障部令第13号</a:t>
            </a:r>
            <a:endParaRPr lang="zh-CN" altLang="en-US"/>
          </a:p>
          <a:p>
            <a:r>
              <a:rPr lang="zh-CN" altLang="en-US"/>
              <a:t>五. 因工死亡职工供养亲属范围规定</a:t>
            </a:r>
            <a:r>
              <a:rPr lang="en-US" altLang="zh-CN"/>
              <a:t>                           </a:t>
            </a:r>
            <a:r>
              <a:rPr lang="zh-CN" altLang="en-US"/>
              <a:t>劳动和社会保障部令第18号</a:t>
            </a:r>
            <a:endParaRPr lang="zh-CN" altLang="en-US"/>
          </a:p>
          <a:p>
            <a:r>
              <a:rPr lang="zh-CN" altLang="en-US"/>
              <a:t> 六. 工伤认定办法</a:t>
            </a:r>
            <a:r>
              <a:rPr lang="en-US" altLang="zh-CN"/>
              <a:t>         2010</a:t>
            </a:r>
            <a:r>
              <a:rPr lang="zh-CN" altLang="zh-CN">
                <a:ea typeface="宋体" panose="02010600030101010101" pitchFamily="2" charset="-122"/>
              </a:rPr>
              <a:t>年</a:t>
            </a:r>
            <a:r>
              <a:rPr lang="en-US" altLang="zh-CN">
                <a:ea typeface="宋体" panose="02010600030101010101" pitchFamily="2" charset="-122"/>
              </a:rPr>
              <a:t>12</a:t>
            </a:r>
            <a:r>
              <a:rPr lang="zh-CN" altLang="en-US">
                <a:ea typeface="宋体" panose="02010600030101010101" pitchFamily="2" charset="-122"/>
              </a:rPr>
              <a:t>月</a:t>
            </a:r>
            <a:r>
              <a:rPr lang="en-US" altLang="zh-CN">
                <a:ea typeface="宋体" panose="02010600030101010101" pitchFamily="2" charset="-122"/>
              </a:rPr>
              <a:t>31</a:t>
            </a:r>
            <a:r>
              <a:rPr lang="zh-CN" altLang="en-US">
                <a:ea typeface="宋体" panose="02010600030101010101" pitchFamily="2" charset="-122"/>
              </a:rPr>
              <a:t>日</a:t>
            </a:r>
            <a:r>
              <a:rPr lang="en-US" altLang="zh-CN"/>
              <a:t>   </a:t>
            </a:r>
            <a:endParaRPr lang="en-US" altLang="zh-CN"/>
          </a:p>
          <a:p>
            <a:r>
              <a:rPr lang="en-US" altLang="zh-CN"/>
              <a:t>                                               </a:t>
            </a:r>
            <a:r>
              <a:rPr lang="zh-CN" altLang="en-US"/>
              <a:t>中华人民共和国人力资源和社会保障部令第8号</a:t>
            </a:r>
            <a:endParaRPr lang="zh-CN" altLang="en-US"/>
          </a:p>
          <a:p>
            <a:r>
              <a:rPr lang="en-US" altLang="zh-CN"/>
              <a:t>               </a:t>
            </a:r>
            <a:r>
              <a:rPr lang="zh-CN" altLang="en-US">
                <a:solidFill>
                  <a:srgbClr val="FF0000"/>
                </a:solidFill>
              </a:rPr>
              <a:t>劳动和社会保障部2003年9月23日颁布的《工伤认定办法》同时废止。</a:t>
            </a:r>
            <a:endParaRPr lang="zh-CN" altLang="en-US"/>
          </a:p>
          <a:p>
            <a:r>
              <a:rPr lang="zh-CN" altLang="en-US"/>
              <a:t>七. 非法用工单位伤亡人员一次性赔偿办法</a:t>
            </a:r>
            <a:r>
              <a:rPr lang="en-US" altLang="zh-CN"/>
              <a:t>   </a:t>
            </a:r>
            <a:endParaRPr lang="zh-CN" altLang="en-US"/>
          </a:p>
          <a:p>
            <a:pPr marL="0" indent="0">
              <a:buNone/>
            </a:pPr>
            <a:r>
              <a:rPr lang="en-US" altLang="zh-CN"/>
              <a:t>                                                    </a:t>
            </a:r>
            <a:r>
              <a:rPr lang="zh-CN" altLang="en-US"/>
              <a:t>中华人民共和国人力资源和社会保障部令第9号</a:t>
            </a:r>
            <a:endParaRPr lang="zh-CN" altLang="en-US"/>
          </a:p>
        </p:txBody>
      </p:sp>
      <p:sp>
        <p:nvSpPr>
          <p:cNvPr id="6" name="灯片编号占位符 5"/>
          <p:cNvSpPr>
            <a:spLocks noGrp="1"/>
          </p:cNvSpPr>
          <p:nvPr>
            <p:ph type="sldNum" sz="quarter" idx="12"/>
          </p:nvPr>
        </p:nvSpPr>
        <p:spPr/>
        <p:txBody>
          <a:bodyPr/>
          <a:p>
            <a:pPr>
              <a:defRPr/>
            </a:pPr>
            <a:fld id="{7728AF14-F82A-4785-9CDF-4FE939A460F5}" type="slidenum">
              <a:rPr lang="zh-CN" altLang="en-US"/>
            </a:fld>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4"/>
          <p:cNvSpPr>
            <a:spLocks noGrp="1"/>
          </p:cNvSpPr>
          <p:nvPr>
            <p:ph type="dt" sz="half" idx="10"/>
          </p:nvPr>
        </p:nvSpPr>
        <p:spPr>
          <a:xfrm>
            <a:off x="609600" y="6245225"/>
            <a:ext cx="2844800" cy="476250"/>
          </a:xfrm>
        </p:spPr>
        <p:txBody>
          <a:bodyPr/>
          <a:p>
            <a:pPr>
              <a:defRPr/>
            </a:pPr>
            <a:fld id="{1AC8BCB1-667E-477D-86A9-55F0FE6F36E9}" type="datetime1">
              <a:rPr lang="zh-CN" altLang="en-US"/>
            </a:fld>
            <a:endParaRPr lang="en-US" altLang="zh-CN"/>
          </a:p>
        </p:txBody>
      </p:sp>
      <p:sp>
        <p:nvSpPr>
          <p:cNvPr id="6" name="灯片编号占位符 5"/>
          <p:cNvSpPr>
            <a:spLocks noGrp="1"/>
          </p:cNvSpPr>
          <p:nvPr>
            <p:ph type="sldNum" sz="quarter" idx="12"/>
          </p:nvPr>
        </p:nvSpPr>
        <p:spPr/>
        <p:txBody>
          <a:bodyPr/>
          <a:p>
            <a:pPr>
              <a:defRPr/>
            </a:pPr>
            <a:fld id="{7728AF14-F82A-4785-9CDF-4FE939A460F5}" type="slidenum">
              <a:rPr lang="zh-CN" altLang="en-US"/>
            </a:fld>
            <a:endParaRPr lang="zh-CN" altLang="en-US"/>
          </a:p>
        </p:txBody>
      </p:sp>
      <p:pic>
        <p:nvPicPr>
          <p:cNvPr id="7" name="图片 1" descr="IMG_256"/>
          <p:cNvPicPr>
            <a:picLocks noChangeAspect="1"/>
          </p:cNvPicPr>
          <p:nvPr>
            <p:ph idx="1"/>
          </p:nvPr>
        </p:nvPicPr>
        <p:blipFill>
          <a:blip r:embed="rId1"/>
          <a:stretch>
            <a:fillRect/>
          </a:stretch>
        </p:blipFill>
        <p:spPr>
          <a:xfrm>
            <a:off x="0" y="-136525"/>
            <a:ext cx="12191365" cy="6858000"/>
          </a:xfrm>
          <a:prstGeom prst="rect">
            <a:avLst/>
          </a:prstGeom>
          <a:noFill/>
          <a:ln w="9525">
            <a:noFill/>
          </a:ln>
        </p:spPr>
      </p:pic>
      <p:sp>
        <p:nvSpPr>
          <p:cNvPr id="100" name="文本框 99"/>
          <p:cNvSpPr txBox="1"/>
          <p:nvPr/>
        </p:nvSpPr>
        <p:spPr>
          <a:xfrm>
            <a:off x="1423670" y="0"/>
            <a:ext cx="7212330" cy="706755"/>
          </a:xfrm>
          <a:prstGeom prst="rect">
            <a:avLst/>
          </a:prstGeom>
          <a:noFill/>
          <a:ln w="9525">
            <a:noFill/>
          </a:ln>
        </p:spPr>
        <p:txBody>
          <a:bodyPr wrap="square">
            <a:spAutoFit/>
          </a:bodyPr>
          <a:p>
            <a:pPr marL="0" indent="0"/>
            <a:r>
              <a:rPr lang="zh-CN" sz="4000" b="1">
                <a:solidFill>
                  <a:srgbClr val="FFFF00"/>
                </a:solidFill>
                <a:ea typeface="宋体" panose="02010600030101010101" pitchFamily="2" charset="-122"/>
              </a:rPr>
              <a:t>辨法析理</a:t>
            </a:r>
            <a:endParaRPr lang="zh-CN" altLang="en-US" sz="4000" b="1">
              <a:solidFill>
                <a:srgbClr val="FFFF00"/>
              </a:solidFill>
              <a:ea typeface="宋体" panose="02010600030101010101" pitchFamily="2" charset="-122"/>
            </a:endParaRPr>
          </a:p>
        </p:txBody>
      </p:sp>
      <p:sp>
        <p:nvSpPr>
          <p:cNvPr id="3" name="文本框 2"/>
          <p:cNvSpPr txBox="1"/>
          <p:nvPr/>
        </p:nvSpPr>
        <p:spPr>
          <a:xfrm>
            <a:off x="399415" y="4448810"/>
            <a:ext cx="11643995" cy="2306955"/>
          </a:xfrm>
          <a:prstGeom prst="rect">
            <a:avLst/>
          </a:prstGeom>
          <a:noFill/>
        </p:spPr>
        <p:txBody>
          <a:bodyPr wrap="square" rtlCol="0" anchor="t">
            <a:spAutoFit/>
          </a:bodyPr>
          <a:p>
            <a:r>
              <a:rPr lang="zh-CN" altLang="en-US" sz="2400" b="1" i="0">
                <a:solidFill>
                  <a:srgbClr val="FFFF00"/>
                </a:solidFill>
                <a:sym typeface="+mn-ea"/>
              </a:rPr>
              <a:t>辩法析理”“法”，是指在事实认定之后寻找的规范和依据层面；</a:t>
            </a:r>
            <a:endParaRPr lang="zh-CN" altLang="en-US" sz="2400" b="1" i="0">
              <a:solidFill>
                <a:srgbClr val="FFFF00"/>
              </a:solidFill>
              <a:sym typeface="+mn-ea"/>
            </a:endParaRPr>
          </a:p>
          <a:p>
            <a:r>
              <a:rPr lang="en-US" altLang="zh-CN" sz="2400" b="1" i="0">
                <a:solidFill>
                  <a:srgbClr val="FFFF00"/>
                </a:solidFill>
                <a:sym typeface="+mn-ea"/>
              </a:rPr>
              <a:t>                  </a:t>
            </a:r>
            <a:r>
              <a:rPr lang="zh-CN" altLang="en-US" sz="2400" b="1" i="0">
                <a:solidFill>
                  <a:srgbClr val="FFFF00"/>
                </a:solidFill>
                <a:sym typeface="+mn-ea"/>
              </a:rPr>
              <a:t>“</a:t>
            </a:r>
            <a:r>
              <a:rPr lang="en-US" altLang="zh-CN" sz="2400" b="1" i="0">
                <a:solidFill>
                  <a:srgbClr val="FFFF00"/>
                </a:solidFill>
                <a:sym typeface="+mn-ea"/>
              </a:rPr>
              <a:t> </a:t>
            </a:r>
            <a:r>
              <a:rPr lang="zh-CN" altLang="en-US" sz="2400" b="1" i="0">
                <a:solidFill>
                  <a:srgbClr val="FFFF00"/>
                </a:solidFill>
                <a:sym typeface="+mn-ea"/>
              </a:rPr>
              <a:t>理”，是指理由和论证。析理，其实就是论证理由的成立，是通过逻辑体系建立起支持论点的严密关系。很难用一句话把“逻辑”是什么说清楚。在司法实践中，我们可以“三段论”来具象它。法律人实践中对逻辑的潜移默化的适用，在实务上，逻辑其实就是条理、层次、论点和论据间在论证时的内在有机联系。</a:t>
            </a:r>
            <a:endParaRPr lang="zh-CN" altLang="en-US" sz="2400" b="1" i="0">
              <a:solidFill>
                <a:srgbClr val="FFFF00"/>
              </a:solidFill>
            </a:endParaRPr>
          </a:p>
          <a:p>
            <a:endParaRPr lang="zh-CN" altLang="en-US" sz="2400" b="1" i="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p:cNvSpPr>
          <p:nvPr>
            <p:ph type="ctrTitle"/>
          </p:nvPr>
        </p:nvSpPr>
        <p:spPr>
          <a:xfrm>
            <a:off x="46355" y="161290"/>
            <a:ext cx="12126595" cy="1352200"/>
          </a:xfrm>
        </p:spPr>
        <p:txBody>
          <a:bodyPr/>
          <a:lstStyle/>
          <a:p>
            <a:pPr>
              <a:defRPr/>
            </a:pPr>
            <a:r>
              <a:rPr lang="zh-CN" altLang="en-US" b="1" dirty="0" smtClean="0">
                <a:solidFill>
                  <a:schemeClr val="bg1"/>
                </a:solidFill>
                <a:effectLst>
                  <a:outerShdw blurRad="38100" dist="38100" dir="2700000" algn="tl">
                    <a:srgbClr val="C0C0C0"/>
                  </a:outerShdw>
                </a:effectLst>
                <a:latin typeface="仿宋_GB2312" pitchFamily="49" charset="-122"/>
                <a:ea typeface="仿宋_GB2312" pitchFamily="49" charset="-122"/>
              </a:rPr>
              <a:t>                </a:t>
            </a:r>
            <a:endParaRPr lang="zh-CN" altLang="en-US" sz="4800" b="1" dirty="0" smtClean="0">
              <a:solidFill>
                <a:schemeClr val="bg1"/>
              </a:solidFill>
              <a:effectLst>
                <a:outerShdw blurRad="38100" dist="38100" dir="2700000" algn="tl">
                  <a:srgbClr val="C0C0C0"/>
                </a:outerShdw>
              </a:effectLst>
              <a:latin typeface="仿宋_GB2312" pitchFamily="49" charset="-122"/>
              <a:ea typeface="仿宋_GB2312" pitchFamily="49" charset="-122"/>
            </a:endParaRPr>
          </a:p>
        </p:txBody>
      </p:sp>
      <p:sp>
        <p:nvSpPr>
          <p:cNvPr id="284675" name="Rectangle 3"/>
          <p:cNvSpPr>
            <a:spLocks noGrp="1"/>
          </p:cNvSpPr>
          <p:nvPr>
            <p:ph type="subTitle" idx="1"/>
          </p:nvPr>
        </p:nvSpPr>
        <p:spPr>
          <a:xfrm>
            <a:off x="377190" y="314325"/>
            <a:ext cx="11205210" cy="3638550"/>
          </a:xfrm>
        </p:spPr>
        <p:txBody>
          <a:bodyPr/>
          <a:lstStyle/>
          <a:p>
            <a:pPr eaLnBrk="1" hangingPunct="1">
              <a:buFontTx/>
              <a:buNone/>
              <a:defRPr/>
            </a:pPr>
            <a:endParaRPr lang="zh-CN" altLang="en-US" sz="4800" b="1" dirty="0" smtClean="0">
              <a:latin typeface="楷体" panose="02010609060101010101" pitchFamily="49" charset="-122"/>
              <a:ea typeface="楷体" panose="02010609060101010101" pitchFamily="49" charset="-122"/>
              <a:cs typeface="楷体" panose="02010609060101010101" pitchFamily="49" charset="-122"/>
              <a:sym typeface="+mn-ea"/>
            </a:endParaRPr>
          </a:p>
          <a:p>
            <a:pPr eaLnBrk="1" hangingPunct="1">
              <a:buFontTx/>
              <a:buNone/>
              <a:defRPr/>
            </a:pPr>
            <a:endParaRPr lang="zh-CN" altLang="en-US" sz="4800" b="1" dirty="0" smtClean="0">
              <a:latin typeface="楷体" panose="02010609060101010101" pitchFamily="49" charset="-122"/>
              <a:ea typeface="楷体" panose="02010609060101010101" pitchFamily="49" charset="-122"/>
              <a:cs typeface="楷体" panose="02010609060101010101" pitchFamily="49" charset="-122"/>
              <a:sym typeface="+mn-ea"/>
            </a:endParaRPr>
          </a:p>
          <a:p>
            <a:pPr eaLnBrk="1" hangingPunct="1">
              <a:buFontTx/>
              <a:buNone/>
              <a:defRPr/>
            </a:pPr>
            <a:endParaRPr lang="zh-CN" altLang="en-US" sz="4800" b="1" dirty="0" smtClean="0">
              <a:latin typeface="楷体" panose="02010609060101010101" pitchFamily="49" charset="-122"/>
              <a:ea typeface="楷体" panose="02010609060101010101" pitchFamily="49" charset="-122"/>
              <a:cs typeface="楷体" panose="02010609060101010101" pitchFamily="49" charset="-122"/>
              <a:sym typeface="+mn-ea"/>
            </a:endParaRPr>
          </a:p>
          <a:p>
            <a:pPr eaLnBrk="1" hangingPunct="1">
              <a:buFontTx/>
              <a:buNone/>
              <a:defRPr/>
            </a:pPr>
            <a:endParaRPr lang="zh-CN" altLang="en-US" sz="4800" b="1" dirty="0" smtClean="0">
              <a:latin typeface="楷体" panose="02010609060101010101" pitchFamily="49" charset="-122"/>
              <a:ea typeface="楷体" panose="02010609060101010101" pitchFamily="49" charset="-122"/>
              <a:cs typeface="楷体" panose="02010609060101010101" pitchFamily="49" charset="-122"/>
              <a:sym typeface="+mn-ea"/>
            </a:endParaRPr>
          </a:p>
          <a:p>
            <a:pPr eaLnBrk="1" hangingPunct="1">
              <a:buFontTx/>
              <a:buNone/>
              <a:defRPr/>
            </a:pPr>
            <a:endParaRPr lang="zh-CN" altLang="en-US" sz="4800" b="1" dirty="0" smtClean="0">
              <a:latin typeface="楷体" panose="02010609060101010101" pitchFamily="49" charset="-122"/>
              <a:ea typeface="楷体" panose="02010609060101010101" pitchFamily="49" charset="-122"/>
              <a:cs typeface="楷体" panose="02010609060101010101" pitchFamily="49" charset="-122"/>
              <a:sym typeface="+mn-ea"/>
            </a:endParaRPr>
          </a:p>
          <a:p>
            <a:pPr eaLnBrk="1" hangingPunct="1">
              <a:buFontTx/>
              <a:buNone/>
              <a:defRPr/>
            </a:pPr>
            <a:r>
              <a:rPr lang="zh-CN" altLang="en-US" sz="4800" b="1" dirty="0" smtClean="0">
                <a:latin typeface="楷体" panose="02010609060101010101" pitchFamily="49" charset="-122"/>
                <a:ea typeface="楷体" panose="02010609060101010101" pitchFamily="49" charset="-122"/>
                <a:cs typeface="楷体" panose="02010609060101010101" pitchFamily="49" charset="-122"/>
                <a:sym typeface="+mn-ea"/>
              </a:rPr>
              <a:t>一</a:t>
            </a:r>
            <a:r>
              <a:rPr lang="en-US" altLang="zh-CN" sz="4800" b="1" dirty="0" smtClean="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800" b="1" dirty="0" smtClean="0">
                <a:latin typeface="楷体" panose="02010609060101010101" pitchFamily="49" charset="-122"/>
                <a:ea typeface="楷体" panose="02010609060101010101" pitchFamily="49" charset="-122"/>
                <a:cs typeface="楷体" panose="02010609060101010101" pitchFamily="49" charset="-122"/>
                <a:sym typeface="+mn-ea"/>
              </a:rPr>
              <a:t>工伤保险条例</a:t>
            </a:r>
            <a:r>
              <a:rPr lang="en-US" altLang="zh-CN" sz="4800" b="1" dirty="0" smtClean="0">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4800" b="1" dirty="0" smtClean="0">
              <a:latin typeface="楷体" panose="02010609060101010101" pitchFamily="49" charset="-122"/>
              <a:ea typeface="楷体" panose="02010609060101010101" pitchFamily="49" charset="-122"/>
              <a:cs typeface="楷体" panose="02010609060101010101" pitchFamily="49" charset="-122"/>
              <a:sym typeface="+mn-ea"/>
            </a:endParaRPr>
          </a:p>
          <a:p>
            <a:pPr eaLnBrk="1" hangingPunct="1">
              <a:buFontTx/>
              <a:buNone/>
              <a:defRPr/>
            </a:pPr>
            <a:r>
              <a:rPr lang="en-US" altLang="zh-CN" b="1">
                <a:sym typeface="+mn-ea"/>
              </a:rPr>
              <a:t>       </a:t>
            </a:r>
            <a:endParaRPr lang="en-US" altLang="zh-CN" b="1">
              <a:sym typeface="+mn-ea"/>
            </a:endParaRPr>
          </a:p>
          <a:p>
            <a:pPr eaLnBrk="1" hangingPunct="1">
              <a:buFontTx/>
              <a:buNone/>
              <a:defRPr/>
            </a:pPr>
            <a:r>
              <a:rPr lang="en-US" altLang="zh-CN" sz="3600" b="1">
                <a:sym typeface="+mn-ea"/>
              </a:rPr>
              <a:t>       </a:t>
            </a:r>
            <a:r>
              <a:rPr lang="zh-CN" altLang="en-US" sz="3600" b="1">
                <a:sym typeface="+mn-ea"/>
              </a:rPr>
              <a:t>为宣传普及工伤预防知识，增强用人单位和职工知</a:t>
            </a:r>
            <a:r>
              <a:rPr lang="en-US" altLang="zh-CN" sz="3600" b="1">
                <a:sym typeface="+mn-ea"/>
              </a:rPr>
              <a:t> </a:t>
            </a:r>
            <a:r>
              <a:rPr lang="zh-CN" altLang="en-US" sz="3600" b="1">
                <a:sym typeface="+mn-ea"/>
              </a:rPr>
              <a:t>法守法的自觉性和维权意识，有效预防各类工伤事故和职业危害，切实维护广大职工工伤保险权益。</a:t>
            </a:r>
            <a:endParaRPr lang="zh-CN" altLang="en-US" sz="3600" b="1">
              <a:sym typeface="+mn-ea"/>
            </a:endParaRPr>
          </a:p>
          <a:p>
            <a:pPr eaLnBrk="1" hangingPunct="1">
              <a:buFontTx/>
              <a:buNone/>
              <a:defRPr/>
            </a:pPr>
            <a:r>
              <a:rPr lang="zh-CN" altLang="en-US" sz="3600" b="1">
                <a:sym typeface="+mn-ea"/>
              </a:rPr>
              <a:t> </a:t>
            </a:r>
            <a:r>
              <a:rPr lang="en-US" altLang="zh-CN" sz="3600" b="1">
                <a:sym typeface="+mn-ea"/>
              </a:rPr>
              <a:t>      </a:t>
            </a:r>
            <a:r>
              <a:rPr lang="zh-CN" altLang="en-US" sz="3600" b="1">
                <a:sym typeface="+mn-ea"/>
              </a:rPr>
              <a:t>进一步扩大工伤预防知识的知晓度和覆盖率，营造浓厚的工伤预防氛围。</a:t>
            </a:r>
            <a:endParaRPr lang="zh-CN" altLang="en-US" sz="3600" b="1">
              <a:sym typeface="+mn-ea"/>
            </a:endParaRPr>
          </a:p>
          <a:p>
            <a:pPr eaLnBrk="1" hangingPunct="1">
              <a:buFontTx/>
              <a:buNone/>
              <a:defRPr/>
            </a:pPr>
            <a:r>
              <a:rPr lang="en-US" altLang="zh-CN" b="1" dirty="0" smtClean="0">
                <a:latin typeface="楷体" panose="02010609060101010101" pitchFamily="49" charset="-122"/>
                <a:ea typeface="楷体" panose="02010609060101010101" pitchFamily="49" charset="-122"/>
                <a:cs typeface="楷体" panose="02010609060101010101" pitchFamily="49" charset="-122"/>
                <a:sym typeface="+mn-ea"/>
              </a:rPr>
              <a:t>                                  </a:t>
            </a:r>
            <a:endParaRPr lang="en-US" altLang="zh-CN" sz="4800" b="1" dirty="0" smtClean="0">
              <a:latin typeface="楷体" panose="02010609060101010101" pitchFamily="49" charset="-122"/>
              <a:ea typeface="楷体" panose="02010609060101010101" pitchFamily="49" charset="-122"/>
              <a:cs typeface="楷体" panose="02010609060101010101" pitchFamily="49" charset="-122"/>
              <a:sym typeface="+mn-ea"/>
            </a:endParaRPr>
          </a:p>
          <a:p>
            <a:pPr eaLnBrk="1" hangingPunct="1">
              <a:buFontTx/>
              <a:buNone/>
              <a:defRPr/>
            </a:pPr>
            <a:endParaRPr lang="en-US" altLang="zh-CN" sz="4800" b="1" dirty="0" smtClean="0">
              <a:latin typeface="楷体" panose="02010609060101010101" pitchFamily="49" charset="-122"/>
              <a:ea typeface="楷体" panose="02010609060101010101" pitchFamily="49" charset="-122"/>
              <a:cs typeface="楷体" panose="02010609060101010101" pitchFamily="49" charset="-122"/>
              <a:sym typeface="+mn-ea"/>
            </a:endParaRPr>
          </a:p>
          <a:p>
            <a:pPr eaLnBrk="1" hangingPunct="1">
              <a:buFontTx/>
              <a:buNone/>
              <a:defRPr/>
            </a:pPr>
            <a:endParaRPr lang="en-US" altLang="zh-CN" sz="3600" b="1" dirty="0" smtClean="0">
              <a:solidFill>
                <a:schemeClr val="tx1"/>
              </a:solidFill>
              <a:latin typeface="仿宋" panose="02010609060101010101" charset="-122"/>
              <a:ea typeface="仿宋" panose="02010609060101010101" charset="-122"/>
            </a:endParaRPr>
          </a:p>
          <a:p>
            <a:pPr>
              <a:buNone/>
            </a:pPr>
            <a:endParaRPr lang="zh-CN" altLang="en-US" sz="3600" b="1" dirty="0">
              <a:latin typeface="仿宋" panose="02010609060101010101" charset="-122"/>
              <a:ea typeface="仿宋" panose="02010609060101010101" charset="-122"/>
            </a:endParaRPr>
          </a:p>
        </p:txBody>
      </p:sp>
      <p:sp>
        <p:nvSpPr>
          <p:cNvPr id="20" name="灯片编号占位符 2053"/>
          <p:cNvSpPr>
            <a:spLocks noGrp="1"/>
          </p:cNvSpPr>
          <p:nvPr>
            <p:ph type="sldNum" sz="quarter" idx="12"/>
          </p:nvPr>
        </p:nvSpPr>
        <p:spPr/>
        <p:txBody>
          <a:bodyPr/>
          <a:lstStyle/>
          <a:p>
            <a:pPr>
              <a:defRPr/>
            </a:pPr>
            <a:fld id="{DEAF6358-C6B1-4B91-A66F-CF3226702F6A}" type="slidenum">
              <a:rPr lang="zh-CN" altLang="en-US"/>
            </a:fld>
            <a:endParaRPr lang="zh-CN" altLang="en-US"/>
          </a:p>
        </p:txBody>
      </p:sp>
      <p:sp>
        <p:nvSpPr>
          <p:cNvPr id="18"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6A97DC36-F4DC-40F8-B84E-8AEEB4E991D4}" type="slidenum">
              <a:rPr lang="zh-CN" altLang="en-US" sz="1400" i="0">
                <a:latin typeface="+mn-lt"/>
                <a:ea typeface="+mn-ea"/>
              </a:rPr>
            </a:fld>
            <a:endParaRPr lang="zh-CN" altLang="en-US" sz="1400" i="0">
              <a:latin typeface="+mn-lt"/>
              <a:ea typeface="+mn-ea"/>
            </a:endParaRPr>
          </a:p>
        </p:txBody>
      </p:sp>
      <p:sp>
        <p:nvSpPr>
          <p:cNvPr id="16"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520986A6-6E6C-46E5-A26C-FC7D69DE8ED5}" type="slidenum">
              <a:rPr lang="zh-CN" altLang="en-US" sz="1400" i="0">
                <a:latin typeface="+mn-lt"/>
                <a:ea typeface="+mn-ea"/>
              </a:rPr>
            </a:fld>
            <a:endParaRPr lang="zh-CN" altLang="en-US" sz="1400" i="0">
              <a:latin typeface="+mn-lt"/>
              <a:ea typeface="+mn-ea"/>
            </a:endParaRPr>
          </a:p>
        </p:txBody>
      </p:sp>
      <p:sp>
        <p:nvSpPr>
          <p:cNvPr id="14"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58C98BF2-6B1D-4F5C-A8BE-80C4CE3E10F2}" type="slidenum">
              <a:rPr lang="zh-CN" altLang="en-US" sz="1400" i="0">
                <a:latin typeface="+mn-lt"/>
                <a:ea typeface="+mn-ea"/>
              </a:rPr>
            </a:fld>
            <a:endParaRPr lang="zh-CN" altLang="en-US" sz="1400" i="0">
              <a:latin typeface="+mn-lt"/>
              <a:ea typeface="+mn-ea"/>
            </a:endParaRPr>
          </a:p>
        </p:txBody>
      </p:sp>
      <p:sp>
        <p:nvSpPr>
          <p:cNvPr id="12"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EFBD6F29-3A0D-4DD6-8259-E746964ADB63}" type="slidenum">
              <a:rPr lang="zh-CN" altLang="en-US" sz="1400" i="0">
                <a:latin typeface="+mn-lt"/>
                <a:ea typeface="+mn-ea"/>
              </a:rPr>
            </a:fld>
            <a:endParaRPr lang="zh-CN" altLang="en-US" sz="1400" i="0">
              <a:latin typeface="+mn-lt"/>
              <a:ea typeface="+mn-ea"/>
            </a:endParaRPr>
          </a:p>
        </p:txBody>
      </p:sp>
      <p:sp>
        <p:nvSpPr>
          <p:cNvPr id="10"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729BF516-0227-4E5A-A4DC-BBE40A64A35B}" type="slidenum">
              <a:rPr lang="zh-CN" altLang="en-US" sz="1400" i="0">
                <a:latin typeface="+mn-lt"/>
                <a:ea typeface="+mn-ea"/>
              </a:rPr>
            </a:fld>
            <a:endParaRPr lang="zh-CN" altLang="en-US" sz="1400" i="0">
              <a:latin typeface="+mn-lt"/>
              <a:ea typeface="+mn-ea"/>
            </a:endParaRPr>
          </a:p>
        </p:txBody>
      </p:sp>
      <p:sp>
        <p:nvSpPr>
          <p:cNvPr id="9"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E05DA6BB-461B-452F-959F-516BDACAEF08}" type="slidenum">
              <a:rPr lang="zh-CN" altLang="en-US" sz="1400" i="0">
                <a:latin typeface="+mn-lt"/>
                <a:ea typeface="+mn-ea"/>
              </a:rPr>
            </a:fld>
            <a:endParaRPr lang="zh-CN" altLang="en-US" sz="1400" i="0">
              <a:latin typeface="+mn-lt"/>
              <a:ea typeface="+mn-ea"/>
            </a:endParaRPr>
          </a:p>
        </p:txBody>
      </p:sp>
      <p:sp>
        <p:nvSpPr>
          <p:cNvPr id="7" name="灯片编号占位符 2053"/>
          <p:cNvSpPr txBox="1">
            <a:spLocks noGrp="1"/>
          </p:cNvSpPr>
          <p:nvPr/>
        </p:nvSpPr>
        <p:spPr>
          <a:xfrm>
            <a:off x="8737600" y="6245225"/>
            <a:ext cx="2844800" cy="476250"/>
          </a:xfrm>
          <a:prstGeom prst="rect">
            <a:avLst/>
          </a:prstGeom>
          <a:noFill/>
        </p:spPr>
        <p:txBody>
          <a:bodyPr/>
          <a:lstStyle/>
          <a:p>
            <a:pPr algn="r" fontAlgn="auto">
              <a:spcBef>
                <a:spcPts val="0"/>
              </a:spcBef>
              <a:spcAft>
                <a:spcPts val="0"/>
              </a:spcAft>
              <a:defRPr/>
            </a:pPr>
            <a:fld id="{E6BF036C-E040-4E8F-9DC9-C18E836E45B6}" type="slidenum">
              <a:rPr lang="zh-CN" altLang="en-US" sz="1400" i="0">
                <a:latin typeface="+mn-lt"/>
                <a:ea typeface="+mn-ea"/>
              </a:rPr>
            </a:fld>
            <a:endParaRPr lang="zh-CN" altLang="en-US" sz="1400" i="0">
              <a:latin typeface="+mn-lt"/>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 name="日期占位符 4"/>
          <p:cNvSpPr>
            <a:spLocks noGrp="1"/>
          </p:cNvSpPr>
          <p:nvPr>
            <p:ph type="dt" sz="half" idx="10"/>
          </p:nvPr>
        </p:nvSpPr>
        <p:spPr>
          <a:xfrm>
            <a:off x="609600" y="6245225"/>
            <a:ext cx="2844800" cy="476250"/>
          </a:xfrm>
        </p:spPr>
        <p:txBody>
          <a:bodyPr/>
          <a:lstStyle/>
          <a:p>
            <a:pPr>
              <a:defRPr/>
            </a:pPr>
            <a:fld id="{1AC8BCB1-667E-477D-86A9-55F0FE6F36E9}" type="datetime1">
              <a:rPr lang="zh-CN" altLang="en-US" smtClean="0"/>
            </a:fld>
            <a:endParaRPr lang="en-US" altLang="zh-CN"/>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pic>
        <p:nvPicPr>
          <p:cNvPr id="7170" name="Picture 2"/>
          <p:cNvPicPr>
            <a:picLocks noChangeAspect="1" noChangeArrowheads="1"/>
          </p:cNvPicPr>
          <p:nvPr/>
        </p:nvPicPr>
        <p:blipFill>
          <a:blip r:embed="rId1" cstate="print"/>
          <a:srcRect/>
          <a:stretch>
            <a:fillRect/>
          </a:stretch>
        </p:blipFill>
        <p:spPr bwMode="auto">
          <a:xfrm>
            <a:off x="0" y="0"/>
            <a:ext cx="12192000" cy="685863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pic>
        <p:nvPicPr>
          <p:cNvPr id="6146" name="Picture 2"/>
          <p:cNvPicPr>
            <a:picLocks noChangeAspect="1" noChangeArrowheads="1"/>
          </p:cNvPicPr>
          <p:nvPr/>
        </p:nvPicPr>
        <p:blipFill>
          <a:blip r:embed="rId1" cstate="print"/>
          <a:srcRect/>
          <a:stretch>
            <a:fillRect/>
          </a:stretch>
        </p:blipFill>
        <p:spPr bwMode="auto">
          <a:xfrm>
            <a:off x="0" y="0"/>
            <a:ext cx="12192000" cy="60007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62599" y="533400"/>
            <a:ext cx="5682429" cy="6040821"/>
          </a:xfrm>
        </p:spPr>
        <p:txBody>
          <a:bodyPr/>
          <a:lstStyle/>
          <a:p>
            <a:pPr>
              <a:buNone/>
            </a:pPr>
            <a:r>
              <a:rPr lang="zh-CN" altLang="en-US" sz="3200" dirty="0" smtClean="0"/>
              <a:t>           湖北某企业料场工作人员被铲车误铲入喂料口事故</a:t>
            </a:r>
            <a:endParaRPr lang="en-US" altLang="zh-CN" sz="3200" dirty="0" smtClean="0"/>
          </a:p>
          <a:p>
            <a:pPr>
              <a:buNone/>
            </a:pPr>
            <a:r>
              <a:rPr lang="zh-CN" altLang="en-US" sz="3200" dirty="0" smtClean="0"/>
              <a:t>          湖北省宜都市政府已发通报。通报称</a:t>
            </a:r>
            <a:r>
              <a:rPr lang="en-US" altLang="zh-CN" sz="3200" dirty="0" smtClean="0"/>
              <a:t>2019</a:t>
            </a:r>
            <a:r>
              <a:rPr lang="zh-CN" altLang="en-US" sz="3200" dirty="0" smtClean="0"/>
              <a:t>年</a:t>
            </a:r>
            <a:r>
              <a:rPr lang="en-US" altLang="zh-CN" sz="3200" dirty="0" smtClean="0"/>
              <a:t>2</a:t>
            </a:r>
            <a:r>
              <a:rPr lang="zh-CN" altLang="en-US" sz="3200" dirty="0" smtClean="0"/>
              <a:t>月</a:t>
            </a:r>
            <a:r>
              <a:rPr lang="en-US" altLang="zh-CN" sz="3200" dirty="0" smtClean="0"/>
              <a:t>24</a:t>
            </a:r>
            <a:r>
              <a:rPr lang="zh-CN" altLang="en-US" sz="3200" dirty="0" smtClean="0"/>
              <a:t>日，宜都市枝城镇洋溪江南新型材料场</a:t>
            </a:r>
            <a:r>
              <a:rPr lang="en-US" altLang="zh-CN" sz="3200" dirty="0" smtClean="0"/>
              <a:t>1</a:t>
            </a:r>
            <a:r>
              <a:rPr lang="zh-CN" altLang="en-US" sz="3200" dirty="0" smtClean="0"/>
              <a:t>名员工被正在作业的铲车误铲入进料口导致窒息死亡</a:t>
            </a:r>
            <a:r>
              <a:rPr lang="zh-CN" altLang="en-US" dirty="0" smtClean="0"/>
              <a:t>。</a:t>
            </a:r>
            <a:endParaRPr lang="en-US" altLang="zh-CN" dirty="0" smtClean="0"/>
          </a:p>
          <a:p>
            <a:pPr>
              <a:buNone/>
            </a:pPr>
            <a:r>
              <a:rPr lang="zh-CN" altLang="en-US" dirty="0" smtClean="0">
                <a:solidFill>
                  <a:srgbClr val="FF0000"/>
                </a:solidFill>
              </a:rPr>
              <a:t>     </a:t>
            </a:r>
            <a:r>
              <a:rPr lang="en-US" altLang="zh-CN" dirty="0" smtClean="0">
                <a:solidFill>
                  <a:srgbClr val="FF0000"/>
                </a:solidFill>
              </a:rPr>
              <a:t>                 </a:t>
            </a:r>
            <a:r>
              <a:rPr lang="zh-CN" altLang="en-US" sz="1600" b="1" i="1" dirty="0" smtClean="0">
                <a:solidFill>
                  <a:srgbClr val="FF0000"/>
                </a:solidFill>
              </a:rPr>
              <a:t>播放视频：各类事故视频资料  </a:t>
            </a:r>
            <a:endParaRPr lang="zh-CN" altLang="en-US" sz="1600" b="1" i="1" dirty="0" smtClean="0">
              <a:solidFill>
                <a:srgbClr val="FF0000"/>
              </a:solidFill>
            </a:endParaRPr>
          </a:p>
          <a:p>
            <a:pPr>
              <a:buNone/>
            </a:pPr>
            <a:r>
              <a:rPr lang="zh-CN" altLang="en-US" sz="1600" b="1" i="1" dirty="0" smtClean="0">
                <a:solidFill>
                  <a:srgbClr val="FF0000"/>
                </a:solidFill>
              </a:rPr>
              <a:t> </a:t>
            </a:r>
            <a:r>
              <a:rPr lang="en-US" altLang="zh-CN" sz="1600" b="1" i="1" dirty="0" smtClean="0">
                <a:solidFill>
                  <a:srgbClr val="FF0000"/>
                </a:solidFill>
              </a:rPr>
              <a:t>                                                   </a:t>
            </a:r>
            <a:r>
              <a:rPr lang="zh-CN" altLang="en-US" sz="1600" b="1" i="1" dirty="0" smtClean="0">
                <a:solidFill>
                  <a:srgbClr val="FF0000"/>
                </a:solidFill>
              </a:rPr>
              <a:t>宜都铲车事故视频</a:t>
            </a:r>
            <a:r>
              <a:rPr lang="en-US" altLang="zh-CN" sz="1600" b="1" i="1" dirty="0" smtClean="0">
                <a:solidFill>
                  <a:srgbClr val="FF0000"/>
                </a:solidFill>
              </a:rPr>
              <a:t>   2</a:t>
            </a:r>
            <a:endParaRPr lang="en-US" altLang="zh-CN" sz="1600" b="1" i="1" dirty="0" smtClean="0">
              <a:solidFill>
                <a:srgbClr val="FF0000"/>
              </a:solidFill>
            </a:endParaRPr>
          </a:p>
          <a:p>
            <a:pPr>
              <a:buNone/>
            </a:pPr>
            <a:endParaRPr lang="en-US" altLang="zh-CN" sz="1600" b="1" i="1" dirty="0" smtClean="0">
              <a:solidFill>
                <a:srgbClr val="FF0000"/>
              </a:solidFill>
            </a:endParaRPr>
          </a:p>
          <a:p>
            <a:pPr>
              <a:buNone/>
            </a:pPr>
            <a:r>
              <a:rPr lang="en-US" altLang="zh-CN" sz="1600" b="1" dirty="0" smtClean="0">
                <a:solidFill>
                  <a:schemeClr val="tx1"/>
                </a:solidFill>
              </a:rPr>
              <a:t>          </a:t>
            </a:r>
            <a:r>
              <a:rPr lang="en-US" altLang="zh-CN" sz="1600" dirty="0" smtClean="0">
                <a:solidFill>
                  <a:schemeClr val="tx1"/>
                </a:solidFill>
              </a:rPr>
              <a:t> 装载机未严格执行《建筑机械使用安全技术规程程》JGJ33一2012第5.10.2规定。</a:t>
            </a:r>
            <a:endParaRPr lang="en-US" altLang="zh-CN" sz="1600" dirty="0" smtClean="0">
              <a:solidFill>
                <a:schemeClr val="tx1"/>
              </a:solidFill>
            </a:endParaRPr>
          </a:p>
          <a:p>
            <a:pPr>
              <a:buNone/>
            </a:pPr>
            <a:r>
              <a:rPr lang="en-US" altLang="zh-CN" sz="1600" dirty="0" smtClean="0">
                <a:solidFill>
                  <a:schemeClr val="tx1"/>
                </a:solidFill>
              </a:rPr>
              <a:t>           起步，呜笛示意，提升离地0.5M</a:t>
            </a:r>
            <a:endParaRPr lang="en-US" altLang="zh-CN" sz="1600" dirty="0" smtClean="0">
              <a:solidFill>
                <a:srgbClr val="FF0000"/>
              </a:solidFill>
            </a:endParaRPr>
          </a:p>
          <a:p>
            <a:pPr>
              <a:buNone/>
            </a:pPr>
            <a:r>
              <a:rPr lang="en-US" altLang="zh-CN" b="1" dirty="0" smtClean="0">
                <a:solidFill>
                  <a:srgbClr val="FF0000"/>
                </a:solidFill>
              </a:rPr>
              <a:t>               </a:t>
            </a:r>
            <a:endParaRPr lang="en-US" altLang="zh-CN" b="1" dirty="0" smtClean="0">
              <a:solidFill>
                <a:srgbClr val="FF0000"/>
              </a:solidFill>
            </a:endParaRPr>
          </a:p>
          <a:p>
            <a:pPr>
              <a:buNone/>
            </a:pPr>
            <a:r>
              <a:rPr lang="en-US" altLang="zh-CN" dirty="0" smtClean="0"/>
              <a:t>                           </a:t>
            </a:r>
            <a:endParaRPr lang="en-US" altLang="zh-CN" dirty="0" smtClean="0"/>
          </a:p>
          <a:p>
            <a:pPr>
              <a:buNone/>
            </a:pPr>
            <a:r>
              <a:rPr lang="en-US" altLang="zh-CN" dirty="0" smtClean="0"/>
              <a:t>                                                        </a:t>
            </a:r>
            <a:endParaRPr lang="zh-CN" altLang="en-US" sz="1600" dirty="0" smtClean="0">
              <a:solidFill>
                <a:srgbClr val="FF0000"/>
              </a:solidFill>
              <a:ea typeface="宋体" panose="02010600030101010101" pitchFamily="2" charset="-122"/>
            </a:endParaRPr>
          </a:p>
        </p:txBody>
      </p:sp>
      <p:sp>
        <p:nvSpPr>
          <p:cNvPr id="6" name="灯片编号占位符 5"/>
          <p:cNvSpPr>
            <a:spLocks noGrp="1"/>
          </p:cNvSpPr>
          <p:nvPr>
            <p:ph type="sldNum" sz="quarter" idx="12"/>
          </p:nvPr>
        </p:nvSpPr>
        <p:spPr>
          <a:xfrm>
            <a:off x="8931564" y="6381750"/>
            <a:ext cx="2844800" cy="476250"/>
          </a:xfrm>
        </p:spPr>
        <p:txBody>
          <a:bodyPr/>
          <a:lstStyle/>
          <a:p>
            <a:pPr>
              <a:defRPr/>
            </a:pPr>
            <a:fld id="{92C60096-6498-41C7-B35C-8B064867A6E4}" type="slidenum">
              <a:rPr lang="zh-CN" altLang="en-US" smtClean="0"/>
            </a:fld>
            <a:endParaRPr lang="zh-CN" altLang="en-US" dirty="0"/>
          </a:p>
        </p:txBody>
      </p:sp>
      <p:pic>
        <p:nvPicPr>
          <p:cNvPr id="1026" name="Picture 2"/>
          <p:cNvPicPr>
            <a:picLocks noChangeAspect="1" noChangeArrowheads="1"/>
          </p:cNvPicPr>
          <p:nvPr/>
        </p:nvPicPr>
        <p:blipFill>
          <a:blip r:embed="rId1"/>
          <a:srcRect/>
          <a:stretch>
            <a:fillRect/>
          </a:stretch>
        </p:blipFill>
        <p:spPr bwMode="auto">
          <a:xfrm>
            <a:off x="0" y="132080"/>
            <a:ext cx="5695950" cy="4878070"/>
          </a:xfrm>
          <a:prstGeom prst="rect">
            <a:avLst/>
          </a:prstGeom>
          <a:noFill/>
          <a:ln w="9525">
            <a:noFill/>
            <a:miter lim="800000"/>
            <a:headEnd/>
            <a:tailEnd/>
          </a:ln>
          <a:effectLst/>
        </p:spPr>
      </p:pic>
      <p:sp>
        <p:nvSpPr>
          <p:cNvPr id="7" name="矩形 6"/>
          <p:cNvSpPr/>
          <p:nvPr/>
        </p:nvSpPr>
        <p:spPr>
          <a:xfrm>
            <a:off x="283779" y="5013433"/>
            <a:ext cx="7409793" cy="1477328"/>
          </a:xfrm>
          <a:prstGeom prst="rect">
            <a:avLst/>
          </a:prstGeom>
        </p:spPr>
        <p:txBody>
          <a:bodyPr wrap="square">
            <a:spAutoFit/>
          </a:bodyPr>
          <a:lstStyle/>
          <a:p>
            <a:r>
              <a:rPr lang="zh-CN" altLang="en-US" b="1" i="0" dirty="0" smtClean="0"/>
              <a:t>事故说明：</a:t>
            </a:r>
            <a:endParaRPr lang="en-US" altLang="zh-CN" b="1" i="0" dirty="0" smtClean="0"/>
          </a:p>
          <a:p>
            <a:r>
              <a:rPr lang="zh-CN" altLang="en-US" b="1" i="0" dirty="0" smtClean="0"/>
              <a:t>据悉该事故发生在宜都市某材料场，</a:t>
            </a:r>
            <a:endParaRPr lang="en-US" altLang="zh-CN" b="1" i="0" dirty="0" smtClean="0"/>
          </a:p>
          <a:p>
            <a:r>
              <a:rPr lang="zh-CN" altLang="en-US" b="1" i="0" dirty="0" smtClean="0"/>
              <a:t>知情人透露，事故发生时该女子正在指挥货车</a:t>
            </a:r>
            <a:endParaRPr lang="en-US" altLang="zh-CN" b="1" i="0" dirty="0" smtClean="0"/>
          </a:p>
          <a:p>
            <a:r>
              <a:rPr lang="zh-CN" altLang="en-US" b="1" i="0" dirty="0" smtClean="0"/>
              <a:t>倒车卸黄沙，由于当时女子站在铲车盲区，随</a:t>
            </a:r>
            <a:endParaRPr lang="en-US" altLang="zh-CN" b="1" i="0" dirty="0" smtClean="0"/>
          </a:p>
          <a:p>
            <a:r>
              <a:rPr lang="zh-CN" altLang="en-US" b="1" i="0" dirty="0" smtClean="0"/>
              <a:t>后女子被倒入黄沙进料口，导致其不幸窒息死亡</a:t>
            </a:r>
            <a:endParaRPr lang="zh-CN" altLang="en-US" b="1" i="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pic>
        <p:nvPicPr>
          <p:cNvPr id="5122" name="Picture 2"/>
          <p:cNvPicPr>
            <a:picLocks noChangeAspect="1" noChangeArrowheads="1"/>
          </p:cNvPicPr>
          <p:nvPr/>
        </p:nvPicPr>
        <p:blipFill>
          <a:blip r:embed="rId1" cstate="print"/>
          <a:srcRect/>
          <a:stretch>
            <a:fillRect/>
          </a:stretch>
        </p:blipFill>
        <p:spPr bwMode="auto">
          <a:xfrm>
            <a:off x="0" y="0"/>
            <a:ext cx="12192000" cy="62452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08355" y="614045"/>
            <a:ext cx="6988175" cy="121920"/>
          </a:xfrm>
        </p:spPr>
        <p:txBody>
          <a:bodyPr/>
          <a:p>
            <a:r>
              <a:rPr lang="zh-CN" altLang="en-US" sz="40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一</a:t>
            </a:r>
            <a:r>
              <a:rPr lang="en-US" altLang="zh-CN" sz="40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0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工伤保险条例</a:t>
            </a:r>
            <a:r>
              <a:rPr lang="en-US" altLang="zh-CN" sz="40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en-US" altLang="zh-CN" sz="40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内容占位符 2"/>
          <p:cNvSpPr>
            <a:spLocks noGrp="1"/>
          </p:cNvSpPr>
          <p:nvPr>
            <p:ph idx="1"/>
          </p:nvPr>
        </p:nvSpPr>
        <p:spPr>
          <a:xfrm>
            <a:off x="321310" y="815340"/>
            <a:ext cx="7968615" cy="5045710"/>
          </a:xfrm>
        </p:spPr>
        <p:txBody>
          <a:bodyPr/>
          <a:p>
            <a:pPr marL="0" indent="0">
              <a:buNone/>
            </a:pPr>
            <a:r>
              <a:rPr lang="en-US" altLang="zh-CN" sz="3200"/>
              <a:t>   </a:t>
            </a:r>
            <a:r>
              <a:rPr lang="en-US" altLang="zh-CN" sz="2800"/>
              <a:t>  </a:t>
            </a:r>
            <a:r>
              <a:rPr lang="zh-CN" altLang="en-US" sz="2800"/>
              <a:t>《工伤保险条例》于2003年</a:t>
            </a:r>
            <a:r>
              <a:rPr lang="en-US" altLang="zh-CN" sz="2800"/>
              <a:t> </a:t>
            </a:r>
            <a:r>
              <a:rPr lang="zh-CN" altLang="en-US" sz="2800"/>
              <a:t>4月27日颁布，并于2004年1月1日生效实施。</a:t>
            </a:r>
            <a:endParaRPr lang="zh-CN" altLang="en-US" sz="2800"/>
          </a:p>
          <a:p>
            <a:pPr marL="0" indent="0">
              <a:buNone/>
            </a:pPr>
            <a:r>
              <a:rPr lang="en-US" altLang="zh-CN" sz="2800"/>
              <a:t>   </a:t>
            </a:r>
            <a:r>
              <a:rPr lang="zh-CN" altLang="en-US" sz="2800"/>
              <a:t> </a:t>
            </a:r>
            <a:r>
              <a:rPr lang="en-US" altLang="zh-CN" sz="2800"/>
              <a:t>   </a:t>
            </a:r>
            <a:r>
              <a:rPr lang="zh-CN" altLang="en-US" sz="2800"/>
              <a:t>其前身为劳动部制定的《企业职工工伤保险试行办法》，自1996年10月1日起试行。后为贯彻执行该《试行办法》，推进工伤保险制度改革而被《工伤保险条例》所替代。</a:t>
            </a:r>
            <a:endParaRPr lang="zh-CN" altLang="en-US" sz="2800"/>
          </a:p>
          <a:p>
            <a:pPr marL="0" indent="0">
              <a:buNone/>
            </a:pPr>
            <a:r>
              <a:rPr lang="en-US" altLang="zh-CN" sz="2800"/>
              <a:t>    </a:t>
            </a:r>
            <a:r>
              <a:rPr lang="zh-CN" altLang="en-US" sz="2800"/>
              <a:t>《工伤保险条例》在2010年12月20日修订后重新公布，其中修订的部分，自2011年1月1日生效至今，未修订的部分自2004年1月1日生效至今。</a:t>
            </a:r>
            <a:endParaRPr lang="zh-CN" altLang="en-US" sz="2800"/>
          </a:p>
          <a:p>
            <a:pPr marL="0" indent="0">
              <a:buNone/>
            </a:pPr>
            <a:r>
              <a:rPr lang="zh-CN" altLang="en-US" sz="2800"/>
              <a:t> </a:t>
            </a:r>
            <a:r>
              <a:rPr lang="en-US" altLang="zh-CN" sz="2800"/>
              <a:t>    </a:t>
            </a:r>
            <a:r>
              <a:rPr lang="zh-CN" altLang="en-US" sz="2800"/>
              <a:t>工伤保险条例是为了保障因工作遭受</a:t>
            </a:r>
            <a:r>
              <a:rPr lang="zh-CN" altLang="en-US" sz="2800" b="1">
                <a:solidFill>
                  <a:srgbClr val="FF0066"/>
                </a:solidFill>
              </a:rPr>
              <a:t>事故伤害或者患职业病</a:t>
            </a:r>
            <a:r>
              <a:rPr lang="zh-CN" altLang="en-US" sz="2800"/>
              <a:t>的职工获得医疗救治和经济补偿，促进工伤预防和职业康复，分散用人单位的工伤风险而制定的。</a:t>
            </a:r>
            <a:endParaRPr lang="zh-CN" altLang="en-US" sz="2800"/>
          </a:p>
        </p:txBody>
      </p:sp>
      <p:sp>
        <p:nvSpPr>
          <p:cNvPr id="6" name="灯片编号占位符 5"/>
          <p:cNvSpPr>
            <a:spLocks noGrp="1"/>
          </p:cNvSpPr>
          <p:nvPr>
            <p:ph type="sldNum" sz="quarter" idx="12"/>
          </p:nvPr>
        </p:nvSpPr>
        <p:spPr/>
        <p:txBody>
          <a:bodyPr/>
          <a:p>
            <a:pPr>
              <a:defRPr/>
            </a:pPr>
            <a:fld id="{7728AF14-F82A-4785-9CDF-4FE939A460F5}" type="slidenum">
              <a:rPr lang="zh-CN" altLang="en-US"/>
            </a:fld>
            <a:endParaRPr lang="zh-CN" altLang="en-US"/>
          </a:p>
        </p:txBody>
      </p:sp>
      <p:sp>
        <p:nvSpPr>
          <p:cNvPr id="100" name="文本框 99"/>
          <p:cNvSpPr txBox="1"/>
          <p:nvPr/>
        </p:nvSpPr>
        <p:spPr>
          <a:xfrm>
            <a:off x="8466455" y="506095"/>
            <a:ext cx="3621405" cy="6123940"/>
          </a:xfrm>
          <a:prstGeom prst="rect">
            <a:avLst/>
          </a:prstGeom>
          <a:noFill/>
          <a:ln w="9525">
            <a:noFill/>
          </a:ln>
        </p:spPr>
        <p:txBody>
          <a:bodyPr wrap="square">
            <a:spAutoFit/>
          </a:bodyPr>
          <a:p>
            <a:pPr marL="0" indent="0"/>
            <a:r>
              <a:rPr lang="en-US" altLang="zh-CN" sz="2000" b="0" i="0">
                <a:solidFill>
                  <a:srgbClr val="1A1A1A"/>
                </a:solidFill>
                <a:ea typeface="宋体" panose="02010600030101010101" pitchFamily="2" charset="-122"/>
              </a:rPr>
              <a:t>   </a:t>
            </a:r>
            <a:r>
              <a:rPr lang="en-US" altLang="zh-CN" sz="3200" b="1" i="0">
                <a:solidFill>
                  <a:srgbClr val="FF0000"/>
                </a:solidFill>
                <a:ea typeface="宋体" panose="02010600030101010101" pitchFamily="2" charset="-122"/>
              </a:rPr>
              <a:t>**** </a:t>
            </a:r>
            <a:r>
              <a:rPr lang="en-US" altLang="zh-CN" sz="2000" b="0" i="0">
                <a:solidFill>
                  <a:srgbClr val="1A1A1A"/>
                </a:solidFill>
                <a:ea typeface="宋体" panose="02010600030101010101" pitchFamily="2" charset="-122"/>
              </a:rPr>
              <a:t> </a:t>
            </a:r>
            <a:r>
              <a:rPr lang="en-US" altLang="zh-CN" sz="2400" b="0" i="0">
                <a:solidFill>
                  <a:srgbClr val="1A1A1A"/>
                </a:solidFill>
                <a:ea typeface="宋体" panose="02010600030101010101" pitchFamily="2" charset="-122"/>
              </a:rPr>
              <a:t> </a:t>
            </a:r>
            <a:r>
              <a:rPr lang="zh-CN" sz="2400" b="0" i="0">
                <a:solidFill>
                  <a:srgbClr val="1A1A1A"/>
                </a:solidFill>
                <a:ea typeface="宋体" panose="02010600030101010101" pitchFamily="2" charset="-122"/>
              </a:rPr>
              <a:t>北京市、广东、安徽、山东、河北、四川、内蒙古自治区等各多个直辖市、自治区及省行政单位均已经根据地方实际情况，制定了工伤保险条例实施细则或工伤保险实施办法，</a:t>
            </a:r>
            <a:r>
              <a:rPr lang="zh-CN" sz="2400" b="0" i="0">
                <a:solidFill>
                  <a:srgbClr val="FF0000"/>
                </a:solidFill>
                <a:ea typeface="宋体" panose="02010600030101010101" pitchFamily="2" charset="-122"/>
              </a:rPr>
              <a:t>如山东省</a:t>
            </a:r>
            <a:r>
              <a:rPr lang="zh-CN" sz="2400" b="0" i="0">
                <a:solidFill>
                  <a:srgbClr val="1A1A1A"/>
                </a:solidFill>
                <a:ea typeface="宋体" panose="02010600030101010101" pitchFamily="2" charset="-122"/>
              </a:rPr>
              <a:t>贯彻《工伤保险条例》实施办法等。</a:t>
            </a:r>
            <a:endParaRPr lang="zh-CN" sz="2400" b="0" i="0">
              <a:solidFill>
                <a:srgbClr val="1A1A1A"/>
              </a:solidFill>
              <a:ea typeface="宋体" panose="02010600030101010101" pitchFamily="2" charset="-122"/>
            </a:endParaRPr>
          </a:p>
          <a:p>
            <a:pPr marL="0" indent="0"/>
            <a:r>
              <a:rPr lang="zh-CN" sz="2400" b="0" i="0">
                <a:solidFill>
                  <a:srgbClr val="1A1A1A"/>
                </a:solidFill>
                <a:ea typeface="宋体" panose="02010600030101010101" pitchFamily="2" charset="-122"/>
              </a:rPr>
              <a:t> </a:t>
            </a:r>
            <a:r>
              <a:rPr lang="en-US" altLang="zh-CN" sz="2400" b="0" i="0">
                <a:solidFill>
                  <a:srgbClr val="1A1A1A"/>
                </a:solidFill>
                <a:ea typeface="宋体" panose="02010600030101010101" pitchFamily="2" charset="-122"/>
              </a:rPr>
              <a:t>     </a:t>
            </a:r>
            <a:r>
              <a:rPr lang="zh-CN" sz="2400" b="1" i="0">
                <a:solidFill>
                  <a:srgbClr val="1A1A1A"/>
                </a:solidFill>
                <a:ea typeface="宋体" panose="02010600030101010101" pitchFamily="2" charset="-122"/>
              </a:rPr>
              <a:t>当遇到实际工伤情况时，还应参考用人单位参保地关于《工伤保险条例》的实施办法或细则。未参保的，则参考实际用人单位所在地的实施办法或细则。</a:t>
            </a:r>
            <a:endParaRPr lang="zh-CN" altLang="en-US" sz="2400" i="0"/>
          </a:p>
        </p:txBody>
      </p:sp>
    </p:spTree>
  </p:cSld>
  <p:clrMapOvr>
    <a:masterClrMapping/>
  </p:clrMapOvr>
</p:sld>
</file>

<file path=ppt/tags/tag1.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2.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p="http://schemas.openxmlformats.org/presentationml/2006/main">
  <p:tag name="KSO_WM_UNIT_PLACING_PICTURE_USER_VIEWPORT" val="{&quot;height&quot;:5400,&quot;width&quot;:7200}"/>
</p:tagLst>
</file>

<file path=ppt/theme/theme1.xml><?xml version="1.0" encoding="utf-8"?>
<a:theme xmlns:a="http://schemas.openxmlformats.org/drawingml/2006/main" name="流光溢彩">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流光溢彩">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流光溢彩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流光溢彩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流光溢彩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流光溢彩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流光溢彩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流光溢彩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流光溢彩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流光溢彩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流光溢彩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流光溢彩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流光溢彩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流光溢彩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8855</Words>
  <Application>WPS 演示</Application>
  <PresentationFormat>自定义</PresentationFormat>
  <Paragraphs>455</Paragraphs>
  <Slides>34</Slides>
  <Notes>0</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34</vt:i4>
      </vt:variant>
    </vt:vector>
  </HeadingPairs>
  <TitlesOfParts>
    <vt:vector size="63" baseType="lpstr">
      <vt:lpstr>Arial</vt:lpstr>
      <vt:lpstr>宋体</vt:lpstr>
      <vt:lpstr>Wingdings</vt:lpstr>
      <vt:lpstr>Calibri</vt:lpstr>
      <vt:lpstr>黑体</vt:lpstr>
      <vt:lpstr>楷体_GB2312</vt:lpstr>
      <vt:lpstr>新宋体</vt:lpstr>
      <vt:lpstr>楷体</vt:lpstr>
      <vt:lpstr>仿宋_GB2312</vt:lpstr>
      <vt:lpstr>仿宋</vt:lpstr>
      <vt:lpstr>微软雅黑</vt:lpstr>
      <vt:lpstr>Arial Unicode MS</vt:lpstr>
      <vt:lpstr>Verdana</vt:lpstr>
      <vt:lpstr>隶书</vt:lpstr>
      <vt:lpstr>幼圆</vt:lpstr>
      <vt:lpstr>Times New Roman</vt:lpstr>
      <vt:lpstr>隶书</vt:lpstr>
      <vt:lpstr>MS Reference Specialty</vt:lpstr>
      <vt:lpstr>Webdings</vt:lpstr>
      <vt:lpstr>华文细黑</vt:lpstr>
      <vt:lpstr>Tahoma</vt:lpstr>
      <vt:lpstr>华文中宋</vt:lpstr>
      <vt:lpstr>Wingdings 2</vt:lpstr>
      <vt:lpstr>Wingdings</vt:lpstr>
      <vt:lpstr>华文新魏</vt:lpstr>
      <vt:lpstr>Segoe Print</vt:lpstr>
      <vt:lpstr>方正粗黑宋简体</vt:lpstr>
      <vt:lpstr>华文行楷</vt:lpstr>
      <vt:lpstr>流光溢彩</vt:lpstr>
      <vt:lpstr>空白演示</vt:lpstr>
      <vt:lpstr>授课老师---桂昌富</vt:lpstr>
      <vt:lpstr>工伤预防教育培训 培训内容</vt:lpstr>
      <vt:lpstr>                </vt:lpstr>
      <vt:lpstr>PowerPoint 演示文稿</vt:lpstr>
      <vt:lpstr>PowerPoint 演示文稿</vt:lpstr>
      <vt:lpstr>PowerPoint 演示文稿</vt:lpstr>
      <vt:lpstr>PowerPoint 演示文稿</vt:lpstr>
      <vt:lpstr>一.《工伤保险条例》</vt:lpstr>
      <vt:lpstr>PowerPoint 演示文稿</vt:lpstr>
      <vt:lpstr>工伤保险条例 </vt:lpstr>
      <vt:lpstr>《工伤保险条例》解读</vt:lpstr>
      <vt:lpstr>PowerPoint 演示文稿</vt:lpstr>
      <vt:lpstr>工伤保险条例                                     解读 </vt:lpstr>
      <vt:lpstr>PowerPoint 演示文稿</vt:lpstr>
      <vt:lpstr>PowerPoint 演示文稿</vt:lpstr>
      <vt:lpstr>48小时之内经抢救无效死亡案例 </vt:lpstr>
      <vt:lpstr>PowerPoint 演示文稿</vt:lpstr>
      <vt:lpstr>维权过程： </vt:lpstr>
      <vt:lpstr>PowerPoint 演示文稿</vt:lpstr>
      <vt:lpstr>PowerPoint 演示文稿</vt:lpstr>
      <vt:lpstr>案件难点： </vt:lpstr>
      <vt:lpstr>PowerPoint 演示文稿</vt:lpstr>
      <vt:lpstr>PowerPoint 演示文稿</vt:lpstr>
      <vt:lpstr>PowerPoint 演示文稿</vt:lpstr>
      <vt:lpstr>PowerPoint 演示文稿</vt:lpstr>
      <vt:lpstr>      以案说法       工伤认定案例</vt:lpstr>
      <vt:lpstr>      以案说法       工伤认定案例</vt:lpstr>
      <vt:lpstr>PowerPoint 演示文稿</vt:lpstr>
      <vt:lpstr>PowerPoint 演示文稿</vt:lpstr>
      <vt:lpstr>PowerPoint 演示文稿</vt:lpstr>
      <vt:lpstr>PowerPoint 演示文稿</vt:lpstr>
      <vt:lpstr>工伤保险条例的7个重要文件</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Mervin</cp:lastModifiedBy>
  <cp:revision>194</cp:revision>
  <dcterms:created xsi:type="dcterms:W3CDTF">2018-03-09T02:47:00Z</dcterms:created>
  <dcterms:modified xsi:type="dcterms:W3CDTF">2021-08-11T08:48:31Z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935AC199B36E40CBAC8254E7A697548E</vt:lpwstr>
  </property>
</Properties>
</file>