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880" r:id="rId3"/>
    <p:sldId id="872" r:id="rId4"/>
    <p:sldId id="876" r:id="rId5"/>
    <p:sldId id="1086" r:id="rId6"/>
    <p:sldId id="875" r:id="rId7"/>
    <p:sldId id="1087" r:id="rId8"/>
    <p:sldId id="1186" r:id="rId9"/>
    <p:sldId id="1092" r:id="rId10"/>
    <p:sldId id="874" r:id="rId11"/>
    <p:sldId id="1108" r:id="rId12"/>
    <p:sldId id="1096" r:id="rId13"/>
    <p:sldId id="1097" r:id="rId14"/>
    <p:sldId id="1099" r:id="rId15"/>
    <p:sldId id="1104" r:id="rId16"/>
    <p:sldId id="1109" r:id="rId17"/>
    <p:sldId id="1110" r:id="rId18"/>
    <p:sldId id="1113" r:id="rId19"/>
    <p:sldId id="1114" r:id="rId20"/>
    <p:sldId id="1126" r:id="rId21"/>
    <p:sldId id="1127" r:id="rId22"/>
    <p:sldId id="1128" r:id="rId23"/>
    <p:sldId id="893" r:id="rId24"/>
    <p:sldId id="892" r:id="rId25"/>
    <p:sldId id="910" r:id="rId26"/>
    <p:sldId id="890" r:id="rId27"/>
    <p:sldId id="881" r:id="rId28"/>
    <p:sldId id="902" r:id="rId29"/>
    <p:sldId id="909" r:id="rId30"/>
    <p:sldId id="1572" r:id="rId31"/>
    <p:sldId id="908" r:id="rId32"/>
    <p:sldId id="907" r:id="rId33"/>
    <p:sldId id="906" r:id="rId34"/>
    <p:sldId id="1573" r:id="rId35"/>
    <p:sldId id="905" r:id="rId36"/>
    <p:sldId id="904" r:id="rId37"/>
    <p:sldId id="903" r:id="rId38"/>
    <p:sldId id="901" r:id="rId39"/>
    <p:sldId id="900" r:id="rId40"/>
    <p:sldId id="2009" r:id="rId41"/>
  </p:sldIdLst>
  <p:sldSz cx="12192000" cy="6858000"/>
  <p:notesSz cx="7103745" cy="10234295"/>
  <p:defaultTextStyle>
    <a:defPPr>
      <a:defRPr lang="zh-CN"/>
    </a:defPPr>
    <a:lvl1pPr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i="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i="1"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品质部技术室" initials="品" lastIdx="1" clrIdx="0"/>
  <p:cmAuthor id="2" name="微软中国" initials="微" lastIdx="2" clrIdx="1"/>
  <p:cmAuthor id="0" name="꺨Ӡίίίίί" initials="p" lastIdx="1" clrIdx="0"/>
  <p:cmAuthor id="7" name="x" initials="x" lastIdx="9" clrIdx="6"/>
  <p:cmAuthor id="3" name="Administrator" initials="A" lastIdx="2" clrIdx="2"/>
  <p:cmAuthor id="4" name="LNM" initials="L" lastIdx="8" clrIdx="3"/>
  <p:cmAuthor id="6" name="fangzhidong" initials="f"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3333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snapToGrid="0">
      <p:cViewPr varScale="1">
        <p:scale>
          <a:sx n="66" d="100"/>
          <a:sy n="66" d="100"/>
        </p:scale>
        <p:origin x="-858" y="-114"/>
      </p:cViewPr>
      <p:guideLst>
        <p:guide orient="horz" pos="215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1440" tIns="45720" rIns="91440" bIns="45720" numCol="1" anchor="t" anchorCtr="0" compatLnSpc="1"/>
          <a:lstStyle>
            <a:lvl1pPr>
              <a:defRPr sz="1200" b="0" i="0"/>
            </a:lvl1pPr>
          </a:lstStyle>
          <a:p>
            <a:pPr>
              <a:defRPr/>
            </a:pPr>
            <a:endParaRPr lang="zh-CN" altLang="en-US"/>
          </a:p>
        </p:txBody>
      </p:sp>
      <p:sp>
        <p:nvSpPr>
          <p:cNvPr id="24579" name="Rectangle 3"/>
          <p:cNvSpPr>
            <a:spLocks noGrp="1" noChangeArrowheads="1"/>
          </p:cNvSpPr>
          <p:nvPr>
            <p:ph type="dt" idx="1"/>
          </p:nvPr>
        </p:nvSpPr>
        <p:spPr bwMode="auto">
          <a:xfrm>
            <a:off x="4024313" y="0"/>
            <a:ext cx="3078162" cy="511175"/>
          </a:xfrm>
          <a:prstGeom prst="rect">
            <a:avLst/>
          </a:prstGeom>
          <a:noFill/>
          <a:ln w="9525">
            <a:noFill/>
            <a:miter lim="800000"/>
          </a:ln>
          <a:effectLst/>
        </p:spPr>
        <p:txBody>
          <a:bodyPr vert="horz" wrap="square" lIns="91440" tIns="45720" rIns="91440" bIns="45720" numCol="1" anchor="t" anchorCtr="0" compatLnSpc="1"/>
          <a:lstStyle>
            <a:lvl1pPr algn="r">
              <a:defRPr sz="1200" b="0" i="0"/>
            </a:lvl1pPr>
          </a:lstStyle>
          <a:p>
            <a:pPr>
              <a:defRPr/>
            </a:pPr>
            <a:fld id="{0D842AE2-372C-4562-9BD5-3AD3E8446424}" type="datetimeFigureOut">
              <a:rPr lang="zh-CN" altLang="en-US"/>
            </a:fld>
            <a:endParaRPr lang="en-US" altLang="zh-CN"/>
          </a:p>
        </p:txBody>
      </p:sp>
      <p:sp>
        <p:nvSpPr>
          <p:cNvPr id="9220" name="Rectangle 4"/>
          <p:cNvSpPr>
            <a:spLocks noGrp="1" noRot="1" noChangeAspect="1" noChangeArrowheads="1" noTextEdit="1"/>
          </p:cNvSpPr>
          <p:nvPr>
            <p:ph type="sldImg" idx="2"/>
          </p:nvPr>
        </p:nvSpPr>
        <p:spPr bwMode="auto">
          <a:xfrm>
            <a:off x="142875" y="768350"/>
            <a:ext cx="6818313" cy="3836988"/>
          </a:xfrm>
          <a:prstGeom prst="rect">
            <a:avLst/>
          </a:prstGeom>
          <a:noFill/>
          <a:ln w="9525">
            <a:solidFill>
              <a:srgbClr val="000000"/>
            </a:solidFill>
            <a:miter lim="800000"/>
          </a:ln>
        </p:spPr>
      </p:sp>
      <p:sp>
        <p:nvSpPr>
          <p:cNvPr id="24581" name="Rectangle 5"/>
          <p:cNvSpPr>
            <a:spLocks noGrp="1" noChangeArrowheads="1"/>
          </p:cNvSpPr>
          <p:nvPr>
            <p:ph type="body" sz="quarter" idx="3"/>
          </p:nvPr>
        </p:nvSpPr>
        <p:spPr bwMode="auto">
          <a:xfrm>
            <a:off x="711200" y="4860925"/>
            <a:ext cx="5683250" cy="4605338"/>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4582" name="Rectangle 6"/>
          <p:cNvSpPr>
            <a:spLocks noGrp="1" noChangeArrowheads="1"/>
          </p:cNvSpPr>
          <p:nvPr>
            <p:ph type="ftr" sz="quarter" idx="4"/>
          </p:nvPr>
        </p:nvSpPr>
        <p:spPr bwMode="auto">
          <a:xfrm>
            <a:off x="0" y="9721850"/>
            <a:ext cx="3078163" cy="511175"/>
          </a:xfrm>
          <a:prstGeom prst="rect">
            <a:avLst/>
          </a:prstGeom>
          <a:noFill/>
          <a:ln w="9525">
            <a:noFill/>
            <a:miter lim="800000"/>
          </a:ln>
          <a:effectLst/>
        </p:spPr>
        <p:txBody>
          <a:bodyPr vert="horz" wrap="square" lIns="91440" tIns="45720" rIns="91440" bIns="45720" numCol="1" anchor="b" anchorCtr="0" compatLnSpc="1"/>
          <a:lstStyle>
            <a:lvl1pPr>
              <a:defRPr sz="1200" b="0" i="0"/>
            </a:lvl1pPr>
          </a:lstStyle>
          <a:p>
            <a:pPr>
              <a:defRPr/>
            </a:pPr>
            <a:endParaRPr lang="en-US" altLang="zh-CN"/>
          </a:p>
        </p:txBody>
      </p:sp>
      <p:sp>
        <p:nvSpPr>
          <p:cNvPr id="24583" name="Rectangle 7"/>
          <p:cNvSpPr>
            <a:spLocks noGrp="1" noChangeArrowheads="1"/>
          </p:cNvSpPr>
          <p:nvPr>
            <p:ph type="sldNum" sz="quarter" idx="5"/>
          </p:nvPr>
        </p:nvSpPr>
        <p:spPr bwMode="auto">
          <a:xfrm>
            <a:off x="4024313" y="9721850"/>
            <a:ext cx="3078162" cy="511175"/>
          </a:xfrm>
          <a:prstGeom prst="rect">
            <a:avLst/>
          </a:prstGeom>
          <a:noFill/>
          <a:ln w="9525">
            <a:noFill/>
            <a:miter lim="800000"/>
          </a:ln>
          <a:effectLst/>
        </p:spPr>
        <p:txBody>
          <a:bodyPr vert="horz" wrap="square" lIns="91440" tIns="45720" rIns="91440" bIns="45720" numCol="1" anchor="b" anchorCtr="0" compatLnSpc="1"/>
          <a:lstStyle>
            <a:lvl1pPr algn="r">
              <a:defRPr sz="1200" b="0" i="0"/>
            </a:lvl1pPr>
          </a:lstStyle>
          <a:p>
            <a:pPr>
              <a:defRPr/>
            </a:pPr>
            <a:fld id="{EAB499BF-5F00-468B-B536-625E0AA9EC04}"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标题 2049"/>
          <p:cNvSpPr>
            <a:spLocks noGrp="1"/>
          </p:cNvSpPr>
          <p:nvPr>
            <p:ph type="ctrTitle"/>
          </p:nvPr>
        </p:nvSpPr>
        <p:spPr>
          <a:xfrm>
            <a:off x="1007533" y="1341438"/>
            <a:ext cx="10363200" cy="1470025"/>
          </a:xfrm>
          <a:prstGeom prst="rect">
            <a:avLst/>
          </a:prstGeom>
          <a:noFill/>
          <a:ln w="9525">
            <a:noFill/>
          </a:ln>
        </p:spPr>
        <p:txBody>
          <a:bodyPr/>
          <a:lstStyle>
            <a:lvl1pPr lvl="0" algn="ctr">
              <a:defRPr b="1">
                <a:solidFill>
                  <a:schemeClr val="tx1"/>
                </a:solidFill>
                <a:effectLst>
                  <a:outerShdw blurRad="38100" dist="38100" dir="2700000">
                    <a:srgbClr val="FFFFFF"/>
                  </a:outerShdw>
                </a:effectLst>
              </a:defRPr>
            </a:lvl1pPr>
          </a:lstStyle>
          <a:p>
            <a:pPr lvl="0"/>
            <a:r>
              <a:rPr lang="zh-CN" altLang="en-US"/>
              <a:t>单击此处编辑母版标题样式</a:t>
            </a:r>
            <a:endParaRPr lang="zh-CN" altLang="en-US"/>
          </a:p>
        </p:txBody>
      </p:sp>
      <p:sp>
        <p:nvSpPr>
          <p:cNvPr id="2051" name="副标题 2050"/>
          <p:cNvSpPr>
            <a:spLocks noGrp="1"/>
          </p:cNvSpPr>
          <p:nvPr>
            <p:ph type="subTitle" idx="1"/>
          </p:nvPr>
        </p:nvSpPr>
        <p:spPr>
          <a:xfrm>
            <a:off x="1775884" y="3068638"/>
            <a:ext cx="8534400" cy="1152525"/>
          </a:xfrm>
          <a:prstGeom prst="rect">
            <a:avLst/>
          </a:prstGeom>
          <a:noFill/>
          <a:ln w="9525">
            <a:noFill/>
          </a:ln>
        </p:spPr>
        <p:txBody>
          <a:bodyPr anchor="ctr"/>
          <a:lstStyle>
            <a:lvl1pPr marL="0" lvl="0" indent="0" algn="ctr">
              <a:buNone/>
              <a:defRPr>
                <a:solidFill>
                  <a:schemeClr val="tx1"/>
                </a:solidFill>
              </a:defRPr>
            </a:lvl1pPr>
            <a:lvl2pPr marL="457200" lvl="1" indent="0" algn="ctr">
              <a:buNone/>
              <a:defRPr>
                <a:solidFill>
                  <a:schemeClr val="tx1"/>
                </a:solidFill>
              </a:defRPr>
            </a:lvl2pPr>
            <a:lvl3pPr marL="914400" lvl="2" indent="0" algn="ctr">
              <a:buNone/>
              <a:defRPr>
                <a:solidFill>
                  <a:schemeClr val="tx1"/>
                </a:solidFill>
              </a:defRPr>
            </a:lvl3pPr>
            <a:lvl4pPr marL="1371600" lvl="3" indent="0" algn="ctr">
              <a:buNone/>
              <a:defRPr>
                <a:solidFill>
                  <a:schemeClr val="tx1"/>
                </a:solidFill>
              </a:defRPr>
            </a:lvl4pPr>
            <a:lvl5pPr marL="1828800" lvl="4" indent="0" algn="ctr">
              <a:buNone/>
              <a:defRPr>
                <a:solidFill>
                  <a:schemeClr val="tx1"/>
                </a:solidFill>
              </a:defRPr>
            </a:lvl5pPr>
          </a:lstStyle>
          <a:p>
            <a:pPr lvl="0"/>
            <a:r>
              <a:rPr lang="zh-CN" altLang="en-US"/>
              <a:t>单击此处编辑母版副标题样式</a:t>
            </a:r>
            <a:endParaRPr lang="zh-CN" altLang="en-US"/>
          </a:p>
        </p:txBody>
      </p:sp>
      <p:sp>
        <p:nvSpPr>
          <p:cNvPr id="5" name="页脚占位符 2052"/>
          <p:cNvSpPr>
            <a:spLocks noGrp="1"/>
          </p:cNvSpPr>
          <p:nvPr>
            <p:ph type="ftr" sz="quarter" idx="11"/>
          </p:nvPr>
        </p:nvSpPr>
        <p:spPr/>
        <p:txBody>
          <a:bodyPr/>
          <a:lstStyle>
            <a:lvl1pPr>
              <a:defRPr/>
            </a:lvl1pPr>
          </a:lstStyle>
          <a:p>
            <a:pPr>
              <a:defRPr/>
            </a:pPr>
            <a:endParaRPr lang="en-US" altLang="zh-CN"/>
          </a:p>
        </p:txBody>
      </p:sp>
      <p:sp>
        <p:nvSpPr>
          <p:cNvPr id="6" name="灯片编号占位符 2053"/>
          <p:cNvSpPr>
            <a:spLocks noGrp="1"/>
          </p:cNvSpPr>
          <p:nvPr>
            <p:ph type="sldNum" sz="quarter" idx="12"/>
          </p:nvPr>
        </p:nvSpPr>
        <p:spPr/>
        <p:txBody>
          <a:bodyPr anchor="t"/>
          <a:lstStyle>
            <a:lvl1pPr algn="r">
              <a:defRPr sz="1400">
                <a:latin typeface="+mn-lt"/>
              </a:defRPr>
            </a:lvl1pPr>
          </a:lstStyle>
          <a:p>
            <a:pPr>
              <a:defRPr/>
            </a:pPr>
            <a:fld id="{E5655FEF-E227-4671-91B0-166B512BAFF6}"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728AF14-F82A-4785-9CDF-4FE939A460F5}"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CCAE9B0-D3FA-4ECD-8C83-483FC772F767}"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6CF0E9AA-0C5F-46DC-8771-D55A9A36BD3B}"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038" y="692150"/>
            <a:ext cx="12126912" cy="1143000"/>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2060575"/>
            <a:ext cx="10972800" cy="4065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FFB119-7DFC-4A14-855B-2EF49B5159C5}"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EDE9CA92-8C4A-41B5-8B64-768335B4A8B2}"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EDA753E-5146-48F0-91E8-4EF996E5EE71}" type="datetime1">
              <a:rPr lang="zh-CN" altLang="en-US"/>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en-US" altLang="zh-CN"/>
          </a:p>
        </p:txBody>
      </p:sp>
      <p:sp>
        <p:nvSpPr>
          <p:cNvPr id="4" name="灯片编号占位符 5"/>
          <p:cNvSpPr>
            <a:spLocks noGrp="1"/>
          </p:cNvSpPr>
          <p:nvPr>
            <p:ph type="sldNum" sz="quarter" idx="12"/>
          </p:nvPr>
        </p:nvSpPr>
        <p:spPr/>
        <p:txBody>
          <a:bodyPr/>
          <a:lstStyle>
            <a:lvl1pPr>
              <a:defRPr/>
            </a:lvl1pPr>
          </a:lstStyle>
          <a:p>
            <a:pPr>
              <a:defRPr/>
            </a:pPr>
            <a:fld id="{28956D52-1D3E-4A73-8632-5D913909B627}"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038" y="692150"/>
            <a:ext cx="12126912" cy="1143000"/>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00" y="2060575"/>
            <a:ext cx="10972800" cy="4065588"/>
          </a:xfrm>
        </p:spPr>
        <p:txBody>
          <a:bodyPr/>
          <a:lstStyle/>
          <a:p>
            <a:pPr lvl="0"/>
            <a:endParaRPr lang="zh-CN" altLang="en-US" noProof="0"/>
          </a:p>
        </p:txBody>
      </p:sp>
      <p:sp>
        <p:nvSpPr>
          <p:cNvPr id="4" name="日期占位符 3"/>
          <p:cNvSpPr>
            <a:spLocks noGrp="1"/>
          </p:cNvSpPr>
          <p:nvPr>
            <p:ph type="dt" sz="half" idx="10"/>
          </p:nvPr>
        </p:nvSpPr>
        <p:spPr/>
        <p:txBody>
          <a:bodyPr/>
          <a:lstStyle>
            <a:lvl1pPr>
              <a:defRPr/>
            </a:lvl1pPr>
          </a:lstStyle>
          <a:p>
            <a:pPr>
              <a:defRPr/>
            </a:pPr>
            <a:fld id="{38043159-1A1A-488F-99CF-FA16B9E306F2}"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B02198B3-3DEB-4074-8A45-6CC416BCB68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6038" y="692150"/>
            <a:ext cx="12126912" cy="543401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0A6076F7-B463-426C-A8D0-B82996208F40}" type="datetime1">
              <a:rPr lang="zh-CN" altLang="en-US"/>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C0A2919D-0814-464A-B2E5-B5AA089A0A1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46038" y="692150"/>
            <a:ext cx="12126912"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1026"/>
          <p:cNvSpPr>
            <a:spLocks noGrp="1"/>
          </p:cNvSpPr>
          <p:nvPr>
            <p:ph type="body" idx="1"/>
          </p:nvPr>
        </p:nvSpPr>
        <p:spPr bwMode="auto">
          <a:xfrm>
            <a:off x="609600" y="2060575"/>
            <a:ext cx="10972800" cy="406558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7" name="日期占位符 3"/>
          <p:cNvSpPr>
            <a:spLocks noGrp="1"/>
          </p:cNvSpPr>
          <p:nvPr>
            <p:ph type="dt" sz="half" idx="2"/>
          </p:nvPr>
        </p:nvSpPr>
        <p:spPr>
          <a:xfrm>
            <a:off x="609600" y="6245225"/>
            <a:ext cx="2844800" cy="476250"/>
          </a:xfrm>
          <a:prstGeom prst="rect">
            <a:avLst/>
          </a:prstGeom>
        </p:spPr>
        <p:txBody>
          <a:bodyPr vert="horz" wrap="square" lIns="91440" tIns="45720" rIns="91440" bIns="45720" numCol="1" anchor="t" anchorCtr="0" compatLnSpc="1"/>
          <a:lstStyle>
            <a:lvl1pPr>
              <a:defRPr sz="1400" b="0" i="0"/>
            </a:lvl1pPr>
          </a:lstStyle>
          <a:p>
            <a:pPr>
              <a:defRPr/>
            </a:pPr>
            <a:fld id="{0BA3F7D9-AB66-47B4-9858-9B31E308E666}" type="datetime1">
              <a:rPr lang="zh-CN" altLang="en-US"/>
            </a:fld>
            <a:endParaRPr lang="en-US" altLang="zh-CN"/>
          </a:p>
        </p:txBody>
      </p:sp>
      <p:sp>
        <p:nvSpPr>
          <p:cNvPr id="8" name="页脚占位符 4"/>
          <p:cNvSpPr>
            <a:spLocks noGrp="1"/>
          </p:cNvSpPr>
          <p:nvPr>
            <p:ph type="ftr" sz="quarter" idx="3"/>
          </p:nvPr>
        </p:nvSpPr>
        <p:spPr>
          <a:xfrm>
            <a:off x="4165600" y="6245225"/>
            <a:ext cx="3860800" cy="476250"/>
          </a:xfrm>
          <a:prstGeom prst="rect">
            <a:avLst/>
          </a:prstGeom>
        </p:spPr>
        <p:txBody>
          <a:bodyPr vert="horz" wrap="square" lIns="91440" tIns="45720" rIns="91440" bIns="45720" numCol="1" anchor="t" anchorCtr="0" compatLnSpc="1"/>
          <a:lstStyle>
            <a:lvl1pPr algn="ctr">
              <a:defRPr sz="1400" i="0"/>
            </a:lvl1pPr>
          </a:lstStyle>
          <a:p>
            <a:pPr>
              <a:defRPr/>
            </a:pPr>
            <a:endParaRPr lang="en-US" altLang="zh-CN"/>
          </a:p>
        </p:txBody>
      </p:sp>
      <p:sp>
        <p:nvSpPr>
          <p:cNvPr id="9" name="灯片编号占位符 5"/>
          <p:cNvSpPr>
            <a:spLocks noGrp="1"/>
          </p:cNvSpPr>
          <p:nvPr>
            <p:ph type="sldNum" sz="quarter" idx="4"/>
          </p:nvPr>
        </p:nvSpPr>
        <p:spPr>
          <a:xfrm>
            <a:off x="8737600" y="6245225"/>
            <a:ext cx="2844800" cy="476250"/>
          </a:xfrm>
          <a:prstGeom prst="rect">
            <a:avLst/>
          </a:prstGeom>
        </p:spPr>
        <p:txBody>
          <a:bodyPr/>
          <a:lstStyle>
            <a:lvl1pPr algn="r" fontAlgn="auto">
              <a:spcBef>
                <a:spcPts val="0"/>
              </a:spcBef>
              <a:spcAft>
                <a:spcPts val="0"/>
              </a:spcAft>
              <a:defRPr sz="1400" b="0" i="0">
                <a:latin typeface="Arial" panose="020B0604020202020204" pitchFamily="34" charset="0"/>
                <a:ea typeface="+mn-ea"/>
              </a:defRPr>
            </a:lvl1pPr>
          </a:lstStyle>
          <a:p>
            <a:pPr>
              <a:defRPr/>
            </a:pPr>
            <a:fld id="{0307D1BB-7845-4567-A345-3F8589FECA9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ctrTitle"/>
          </p:nvPr>
        </p:nvSpPr>
        <p:spPr>
          <a:xfrm>
            <a:off x="46355" y="161290"/>
            <a:ext cx="12126595" cy="1352200"/>
          </a:xfrm>
        </p:spPr>
        <p:txBody>
          <a:bodyPr/>
          <a:lstStyle/>
          <a:p>
            <a:pPr>
              <a:defRPr/>
            </a:pPr>
            <a:r>
              <a:rPr lang="zh-CN" altLang="en-US" b="1" dirty="0" smtClean="0">
                <a:solidFill>
                  <a:schemeClr val="bg1"/>
                </a:solidFill>
                <a:effectLst>
                  <a:outerShdw blurRad="38100" dist="38100" dir="2700000" algn="tl">
                    <a:srgbClr val="C0C0C0"/>
                  </a:outerShdw>
                </a:effectLst>
                <a:latin typeface="仿宋_GB2312" pitchFamily="49" charset="-122"/>
                <a:ea typeface="仿宋_GB2312" pitchFamily="49" charset="-122"/>
              </a:rPr>
              <a:t>                </a:t>
            </a:r>
            <a:endParaRPr lang="zh-CN" altLang="en-US" sz="4800" b="1" dirty="0" smtClean="0">
              <a:solidFill>
                <a:schemeClr val="bg1"/>
              </a:solidFill>
              <a:effectLst>
                <a:outerShdw blurRad="38100" dist="38100" dir="2700000" algn="tl">
                  <a:srgbClr val="C0C0C0"/>
                </a:outerShdw>
              </a:effectLst>
              <a:latin typeface="仿宋_GB2312" pitchFamily="49" charset="-122"/>
              <a:ea typeface="仿宋_GB2312" pitchFamily="49" charset="-122"/>
            </a:endParaRPr>
          </a:p>
        </p:txBody>
      </p:sp>
      <p:sp>
        <p:nvSpPr>
          <p:cNvPr id="284675" name="Rectangle 3"/>
          <p:cNvSpPr>
            <a:spLocks noGrp="1"/>
          </p:cNvSpPr>
          <p:nvPr>
            <p:ph type="subTitle" idx="1"/>
          </p:nvPr>
        </p:nvSpPr>
        <p:spPr>
          <a:xfrm>
            <a:off x="798287" y="1770743"/>
            <a:ext cx="10784114" cy="4355737"/>
          </a:xfrm>
        </p:spPr>
        <p:txBody>
          <a:bodyPr/>
          <a:lstStyle/>
          <a:p>
            <a:pPr eaLnBrk="1" hangingPunct="1">
              <a:buFontTx/>
              <a:buNone/>
              <a:defRPr/>
            </a:pPr>
            <a:r>
              <a:rPr lang="zh-CN" altLang="en-US" sz="8000" b="1" dirty="0" smtClean="0">
                <a:latin typeface="楷体" panose="02010609060101010101" pitchFamily="49" charset="-122"/>
                <a:ea typeface="楷体" panose="02010609060101010101" pitchFamily="49" charset="-122"/>
                <a:sym typeface="+mn-ea"/>
              </a:rPr>
              <a:t>三</a:t>
            </a:r>
            <a:r>
              <a:rPr lang="en-US" altLang="zh-CN" sz="8000" b="1" dirty="0" smtClean="0">
                <a:latin typeface="黑体" panose="02010609060101010101" pitchFamily="49" charset="-122"/>
                <a:ea typeface="黑体" panose="02010609060101010101" pitchFamily="49" charset="-122"/>
                <a:sym typeface="+mn-ea"/>
              </a:rPr>
              <a:t>. </a:t>
            </a:r>
            <a:r>
              <a:rPr lang="zh-CN" altLang="en-US" sz="8000" b="1" dirty="0" smtClean="0">
                <a:latin typeface="楷体" panose="02010609060101010101" pitchFamily="49" charset="-122"/>
                <a:ea typeface="楷体" panose="02010609060101010101" pitchFamily="49" charset="-122"/>
                <a:sym typeface="+mn-ea"/>
              </a:rPr>
              <a:t>工伤预防知识</a:t>
            </a:r>
            <a:endParaRPr lang="en-US" altLang="zh-CN" sz="8000" b="1" dirty="0" smtClean="0">
              <a:latin typeface="黑体" panose="02010609060101010101" pitchFamily="49" charset="-122"/>
              <a:ea typeface="黑体" panose="02010609060101010101" pitchFamily="49" charset="-122"/>
            </a:endParaRPr>
          </a:p>
          <a:p>
            <a:pPr eaLnBrk="1" hangingPunct="1">
              <a:buFontTx/>
              <a:buNone/>
              <a:defRPr/>
            </a:pPr>
            <a:endParaRPr lang="en-US" altLang="zh-CN" sz="8000" b="1" dirty="0" smtClean="0">
              <a:latin typeface="黑体" panose="02010609060101010101" pitchFamily="49" charset="-122"/>
              <a:ea typeface="黑体" panose="02010609060101010101" pitchFamily="49" charset="-122"/>
            </a:endParaRPr>
          </a:p>
          <a:p>
            <a:pPr eaLnBrk="1" hangingPunct="1">
              <a:buFontTx/>
              <a:buNone/>
              <a:defRPr/>
            </a:pPr>
            <a:endParaRPr lang="en-US" altLang="zh-CN" sz="3600" b="1" dirty="0" smtClean="0">
              <a:solidFill>
                <a:schemeClr val="tx1"/>
              </a:solidFill>
              <a:latin typeface="仿宋" panose="02010609060101010101" charset="-122"/>
              <a:ea typeface="仿宋" panose="02010609060101010101" charset="-122"/>
            </a:endParaRPr>
          </a:p>
          <a:p>
            <a:pPr>
              <a:buNone/>
            </a:pPr>
            <a:r>
              <a:rPr lang="en-US" altLang="zh-CN" sz="3600" b="1" dirty="0" smtClean="0">
                <a:latin typeface="仿宋" panose="02010609060101010101" charset="-122"/>
                <a:ea typeface="仿宋" panose="02010609060101010101" charset="-122"/>
              </a:rPr>
              <a:t>.</a:t>
            </a:r>
            <a:endParaRPr lang="zh-CN" altLang="en-US" sz="3600" b="1" dirty="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6146" name="Picture 2"/>
          <p:cNvPicPr>
            <a:picLocks noChangeAspect="1" noChangeArrowheads="1"/>
          </p:cNvPicPr>
          <p:nvPr/>
        </p:nvPicPr>
        <p:blipFill>
          <a:blip r:embed="rId1" cstate="print"/>
          <a:srcRect/>
          <a:stretch>
            <a:fillRect/>
          </a:stretch>
        </p:blipFill>
        <p:spPr bwMode="auto">
          <a:xfrm>
            <a:off x="0" y="-957943"/>
            <a:ext cx="12192000" cy="7156677"/>
          </a:xfrm>
          <a:prstGeom prst="rect">
            <a:avLst/>
          </a:prstGeom>
          <a:noFill/>
          <a:ln w="9525">
            <a:noFill/>
            <a:miter lim="800000"/>
            <a:headEnd/>
            <a:tailEnd/>
          </a:ln>
          <a:effectLst/>
        </p:spPr>
      </p:pic>
      <p:sp>
        <p:nvSpPr>
          <p:cNvPr id="8" name="矩形 7"/>
          <p:cNvSpPr/>
          <p:nvPr/>
        </p:nvSpPr>
        <p:spPr>
          <a:xfrm>
            <a:off x="2757715" y="2133600"/>
            <a:ext cx="9129486" cy="369332"/>
          </a:xfrm>
          <a:prstGeom prst="rect">
            <a:avLst/>
          </a:prstGeom>
        </p:spPr>
        <p:txBody>
          <a:bodyPr wrap="square">
            <a:spAutoFit/>
          </a:bodyPr>
          <a:lstStyle/>
          <a:p>
            <a:r>
              <a:rPr lang="zh-CN" altLang="en-US" b="1" i="0" dirty="0" smtClean="0">
                <a:latin typeface="黑体" panose="02010609060101010101" pitchFamily="49" charset="-122"/>
                <a:ea typeface="黑体" panose="02010609060101010101" pitchFamily="49" charset="-122"/>
              </a:rPr>
              <a:t>受到非本人主要责任的交通事故</a:t>
            </a:r>
            <a:endParaRPr lang="zh-CN" altLang="en-US" b="1" i="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7170" name="Picture 2"/>
          <p:cNvPicPr>
            <a:picLocks noChangeAspect="1" noChangeArrowheads="1"/>
          </p:cNvPicPr>
          <p:nvPr/>
        </p:nvPicPr>
        <p:blipFill>
          <a:blip r:embed="rId1" cstate="print"/>
          <a:srcRect/>
          <a:stretch>
            <a:fillRect/>
          </a:stretch>
        </p:blipFill>
        <p:spPr bwMode="auto">
          <a:xfrm>
            <a:off x="0" y="-1872343"/>
            <a:ext cx="12192000" cy="8098972"/>
          </a:xfrm>
          <a:prstGeom prst="rect">
            <a:avLst/>
          </a:prstGeom>
          <a:noFill/>
          <a:ln w="9525">
            <a:noFill/>
            <a:miter lim="800000"/>
            <a:headEnd/>
            <a:tailEnd/>
          </a:ln>
          <a:effectLst/>
        </p:spPr>
      </p:pic>
      <p:sp>
        <p:nvSpPr>
          <p:cNvPr id="8" name="矩形 7"/>
          <p:cNvSpPr/>
          <p:nvPr/>
        </p:nvSpPr>
        <p:spPr>
          <a:xfrm>
            <a:off x="7939314" y="0"/>
            <a:ext cx="2917372" cy="369332"/>
          </a:xfrm>
          <a:prstGeom prst="rect">
            <a:avLst/>
          </a:prstGeom>
        </p:spPr>
        <p:txBody>
          <a:bodyPr wrap="square">
            <a:spAutoFit/>
          </a:bodyPr>
          <a:lstStyle/>
          <a:p>
            <a:r>
              <a:rPr lang="zh-CN" altLang="en-US" b="1" i="0" dirty="0" smtClean="0">
                <a:solidFill>
                  <a:srgbClr val="FF0000"/>
                </a:solidFill>
              </a:rPr>
              <a:t>解读</a:t>
            </a:r>
            <a:endParaRPr lang="zh-CN" altLang="en-US" b="1"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8194" name="Picture 2"/>
          <p:cNvPicPr>
            <a:picLocks noChangeAspect="1" noChangeArrowheads="1"/>
          </p:cNvPicPr>
          <p:nvPr/>
        </p:nvPicPr>
        <p:blipFill>
          <a:blip r:embed="rId1" cstate="print"/>
          <a:srcRect/>
          <a:stretch>
            <a:fillRect/>
          </a:stretch>
        </p:blipFill>
        <p:spPr bwMode="auto">
          <a:xfrm>
            <a:off x="0" y="-885371"/>
            <a:ext cx="12192000" cy="7209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9218" name="Picture 2"/>
          <p:cNvPicPr>
            <a:picLocks noChangeAspect="1" noChangeArrowheads="1"/>
          </p:cNvPicPr>
          <p:nvPr/>
        </p:nvPicPr>
        <p:blipFill>
          <a:blip r:embed="rId1" cstate="print"/>
          <a:srcRect/>
          <a:stretch>
            <a:fillRect/>
          </a:stretch>
        </p:blipFill>
        <p:spPr bwMode="auto">
          <a:xfrm>
            <a:off x="0" y="-914400"/>
            <a:ext cx="121920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10242" name="Picture 2"/>
          <p:cNvPicPr>
            <a:picLocks noChangeAspect="1" noChangeArrowheads="1"/>
          </p:cNvPicPr>
          <p:nvPr/>
        </p:nvPicPr>
        <p:blipFill>
          <a:blip r:embed="rId1" cstate="print"/>
          <a:srcRect/>
          <a:stretch>
            <a:fillRect/>
          </a:stretch>
        </p:blipFill>
        <p:spPr bwMode="auto">
          <a:xfrm>
            <a:off x="0" y="-972457"/>
            <a:ext cx="12192000" cy="7830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1266" name="Picture 2"/>
          <p:cNvPicPr>
            <a:picLocks noChangeAspect="1" noChangeArrowheads="1"/>
          </p:cNvPicPr>
          <p:nvPr/>
        </p:nvPicPr>
        <p:blipFill>
          <a:blip r:embed="rId1" cstate="print"/>
          <a:srcRect/>
          <a:stretch>
            <a:fillRect/>
          </a:stretch>
        </p:blipFill>
        <p:spPr bwMode="auto">
          <a:xfrm>
            <a:off x="0" y="-885370"/>
            <a:ext cx="12192000" cy="7195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2290" name="Picture 2"/>
          <p:cNvPicPr>
            <a:picLocks noChangeAspect="1" noChangeArrowheads="1"/>
          </p:cNvPicPr>
          <p:nvPr/>
        </p:nvPicPr>
        <p:blipFill>
          <a:blip r:embed="rId1" cstate="print"/>
          <a:srcRect/>
          <a:stretch>
            <a:fillRect/>
          </a:stretch>
        </p:blipFill>
        <p:spPr bwMode="auto">
          <a:xfrm>
            <a:off x="0" y="-885371"/>
            <a:ext cx="12192000" cy="7186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3314" name="Picture 2"/>
          <p:cNvPicPr>
            <a:picLocks noChangeAspect="1" noChangeArrowheads="1"/>
          </p:cNvPicPr>
          <p:nvPr/>
        </p:nvPicPr>
        <p:blipFill>
          <a:blip r:embed="rId1" cstate="print"/>
          <a:srcRect/>
          <a:stretch>
            <a:fillRect/>
          </a:stretch>
        </p:blipFill>
        <p:spPr bwMode="auto">
          <a:xfrm>
            <a:off x="0" y="-885371"/>
            <a:ext cx="12192000" cy="7229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4338" name="Picture 2"/>
          <p:cNvPicPr>
            <a:picLocks noChangeAspect="1" noChangeArrowheads="1"/>
          </p:cNvPicPr>
          <p:nvPr/>
        </p:nvPicPr>
        <p:blipFill>
          <a:blip r:embed="rId1" cstate="print"/>
          <a:srcRect/>
          <a:stretch>
            <a:fillRect/>
          </a:stretch>
        </p:blipFill>
        <p:spPr bwMode="auto">
          <a:xfrm>
            <a:off x="0" y="-1016000"/>
            <a:ext cx="12192000" cy="7340600"/>
          </a:xfrm>
          <a:prstGeom prst="rect">
            <a:avLst/>
          </a:prstGeom>
          <a:noFill/>
          <a:ln w="9525">
            <a:noFill/>
            <a:miter lim="800000"/>
            <a:headEnd/>
            <a:tailEnd/>
          </a:ln>
          <a:effectLst/>
        </p:spPr>
      </p:pic>
      <p:sp>
        <p:nvSpPr>
          <p:cNvPr id="8" name="矩形 7"/>
          <p:cNvSpPr/>
          <p:nvPr/>
        </p:nvSpPr>
        <p:spPr>
          <a:xfrm>
            <a:off x="2540001" y="1640114"/>
            <a:ext cx="4392094" cy="369332"/>
          </a:xfrm>
          <a:prstGeom prst="rect">
            <a:avLst/>
          </a:prstGeom>
        </p:spPr>
        <p:txBody>
          <a:bodyPr wrap="square">
            <a:spAutoFit/>
          </a:bodyPr>
          <a:lstStyle/>
          <a:p>
            <a:r>
              <a:rPr lang="en-US" altLang="zh-CN" b="1" dirty="0" smtClean="0">
                <a:solidFill>
                  <a:srgbClr val="FF0000"/>
                </a:solidFill>
                <a:latin typeface="方正粗黑宋简体" panose="02000000000000000000" pitchFamily="2" charset="-122"/>
                <a:ea typeface="方正粗黑宋简体" panose="02000000000000000000" pitchFamily="2" charset="-122"/>
              </a:rPr>
              <a:t>-------</a:t>
            </a:r>
            <a:endParaRPr lang="zh-CN" altLang="en-US" b="1" dirty="0"/>
          </a:p>
        </p:txBody>
      </p:sp>
      <p:sp>
        <p:nvSpPr>
          <p:cNvPr id="9" name="矩形 8"/>
          <p:cNvSpPr/>
          <p:nvPr/>
        </p:nvSpPr>
        <p:spPr>
          <a:xfrm>
            <a:off x="6023429" y="1582057"/>
            <a:ext cx="1291771" cy="369332"/>
          </a:xfrm>
          <a:prstGeom prst="rect">
            <a:avLst/>
          </a:prstGeom>
        </p:spPr>
        <p:txBody>
          <a:bodyPr wrap="square">
            <a:spAutoFit/>
          </a:bodyPr>
          <a:lstStyle/>
          <a:p>
            <a:r>
              <a:rPr lang="en-US" altLang="zh-CN" b="1" dirty="0" smtClean="0">
                <a:solidFill>
                  <a:srgbClr val="FF0000"/>
                </a:solidFill>
                <a:latin typeface="方正粗黑宋简体" panose="02000000000000000000" pitchFamily="2" charset="-122"/>
                <a:ea typeface="方正粗黑宋简体" panose="02000000000000000000" pitchFamily="2" charset="-122"/>
              </a:rPr>
              <a:t>-------</a:t>
            </a:r>
            <a:endParaRPr lang="zh-CN"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5362" name="Picture 2"/>
          <p:cNvPicPr>
            <a:picLocks noChangeAspect="1" noChangeArrowheads="1"/>
          </p:cNvPicPr>
          <p:nvPr/>
        </p:nvPicPr>
        <p:blipFill>
          <a:blip r:embed="rId1" cstate="print"/>
          <a:srcRect/>
          <a:stretch>
            <a:fillRect/>
          </a:stretch>
        </p:blipFill>
        <p:spPr bwMode="auto">
          <a:xfrm>
            <a:off x="0" y="-794476"/>
            <a:ext cx="12192000" cy="7039429"/>
          </a:xfrm>
          <a:prstGeom prst="rect">
            <a:avLst/>
          </a:prstGeom>
          <a:noFill/>
          <a:ln w="9525">
            <a:noFill/>
            <a:miter lim="800000"/>
            <a:headEnd/>
            <a:tailEnd/>
          </a:ln>
          <a:effectLst/>
        </p:spPr>
      </p:pic>
      <p:sp>
        <p:nvSpPr>
          <p:cNvPr id="8" name="矩形 7"/>
          <p:cNvSpPr/>
          <p:nvPr/>
        </p:nvSpPr>
        <p:spPr>
          <a:xfrm>
            <a:off x="391886" y="1596571"/>
            <a:ext cx="11596914" cy="3046095"/>
          </a:xfrm>
          <a:prstGeom prst="rect">
            <a:avLst/>
          </a:prstGeom>
        </p:spPr>
        <p:txBody>
          <a:bodyPr wrap="square">
            <a:spAutoFit/>
          </a:bodyPr>
          <a:lstStyle/>
          <a:p>
            <a:r>
              <a:rPr lang="en-US" altLang="zh-CN" sz="2400" i="0" dirty="0" smtClean="0"/>
              <a:t>    </a:t>
            </a:r>
            <a:endParaRPr lang="en-US" altLang="zh-CN" sz="2400" i="0" dirty="0" smtClean="0"/>
          </a:p>
          <a:p>
            <a:r>
              <a:rPr lang="en-US" altLang="zh-CN" sz="2400" b="1" i="0" dirty="0" smtClean="0">
                <a:latin typeface="仿宋" panose="02010609060101010101" charset="-122"/>
                <a:ea typeface="仿宋" panose="02010609060101010101" charset="-122"/>
              </a:rPr>
              <a:t>   </a:t>
            </a:r>
            <a:r>
              <a:rPr lang="zh-CN" altLang="zh-CN" sz="2800" b="1" i="0" dirty="0" smtClean="0">
                <a:latin typeface="仿宋" panose="02010609060101010101" charset="-122"/>
                <a:ea typeface="仿宋" panose="02010609060101010101" charset="-122"/>
              </a:rPr>
              <a:t>工伤保险是社会保险的一个重要组成部分，它通过社会统筹建立工伤保险</a:t>
            </a:r>
            <a:r>
              <a:rPr lang="zh-CN" altLang="zh-CN" sz="2800" b="1" i="0" dirty="0" smtClean="0">
                <a:solidFill>
                  <a:srgbClr val="FF0000"/>
                </a:solidFill>
                <a:latin typeface="仿宋" panose="02010609060101010101" charset="-122"/>
                <a:ea typeface="仿宋" panose="02010609060101010101" charset="-122"/>
              </a:rPr>
              <a:t>基金</a:t>
            </a:r>
            <a:r>
              <a:rPr lang="zh-CN" altLang="zh-CN" sz="2800" b="1" i="0" dirty="0" smtClean="0">
                <a:latin typeface="仿宋" panose="02010609060101010101" charset="-122"/>
                <a:ea typeface="仿宋" panose="02010609060101010101" charset="-122"/>
              </a:rPr>
              <a:t>，对保险范围内的劳动者因在生产经营活动中所发生的或在规定的某些情况下遭受意外伤害、职业病以及因这两种情况造成劳动者死亡或者永久丧失劳动能力时，劳动者或其近亲家属能够从国家、社会得到必要的物质补偿，以保证劳动者或其近亲家属的基本生活，以及为受工伤的劳动者提供必要的医疗救治和康复服务。</a:t>
            </a:r>
            <a:endParaRPr lang="zh-CN" altLang="zh-CN" sz="2800" b="1" i="0" dirty="0" smtClean="0">
              <a:latin typeface="仿宋" panose="02010609060101010101" charset="-122"/>
              <a:ea typeface="仿宋"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050" name="Picture 2"/>
          <p:cNvPicPr>
            <a:picLocks noChangeAspect="1" noChangeArrowheads="1"/>
          </p:cNvPicPr>
          <p:nvPr/>
        </p:nvPicPr>
        <p:blipFill>
          <a:blip r:embed="rId1" cstate="print"/>
          <a:srcRect/>
          <a:stretch>
            <a:fillRect/>
          </a:stretch>
        </p:blipFill>
        <p:spPr bwMode="auto">
          <a:xfrm>
            <a:off x="0" y="-1001486"/>
            <a:ext cx="12192000" cy="7242629"/>
          </a:xfrm>
          <a:prstGeom prst="rect">
            <a:avLst/>
          </a:prstGeom>
          <a:noFill/>
          <a:ln w="9525">
            <a:noFill/>
            <a:miter lim="800000"/>
            <a:headEnd/>
            <a:tailEnd/>
          </a:ln>
          <a:effectLst/>
        </p:spPr>
      </p:pic>
      <p:sp>
        <p:nvSpPr>
          <p:cNvPr id="8" name="矩形 7"/>
          <p:cNvSpPr/>
          <p:nvPr/>
        </p:nvSpPr>
        <p:spPr>
          <a:xfrm>
            <a:off x="6255658" y="275771"/>
            <a:ext cx="3193142" cy="523220"/>
          </a:xfrm>
          <a:prstGeom prst="rect">
            <a:avLst/>
          </a:prstGeom>
        </p:spPr>
        <p:txBody>
          <a:bodyPr wrap="square">
            <a:spAutoFit/>
          </a:bodyPr>
          <a:lstStyle/>
          <a:p>
            <a:r>
              <a:rPr lang="zh-CN" altLang="en-US" sz="2800" b="1" i="0" dirty="0" smtClean="0">
                <a:solidFill>
                  <a:srgbClr val="FF0000"/>
                </a:solidFill>
                <a:effectLst>
                  <a:outerShdw blurRad="38100" dist="38100" dir="2700000" algn="tl">
                    <a:srgbClr val="C0C0C0"/>
                  </a:outerShdw>
                </a:effectLst>
                <a:latin typeface="仿宋_GB2312" pitchFamily="49" charset="-122"/>
                <a:ea typeface="仿宋_GB2312" pitchFamily="49" charset="-122"/>
              </a:rPr>
              <a:t>培训内容</a:t>
            </a:r>
            <a:endParaRPr lang="zh-CN" altLang="en-US" sz="2800" i="0" dirty="0">
              <a:solidFill>
                <a:srgbClr val="FF0000"/>
              </a:solidFill>
            </a:endParaRPr>
          </a:p>
        </p:txBody>
      </p:sp>
      <p:sp>
        <p:nvSpPr>
          <p:cNvPr id="9" name="矩形 8"/>
          <p:cNvSpPr/>
          <p:nvPr/>
        </p:nvSpPr>
        <p:spPr>
          <a:xfrm>
            <a:off x="564292" y="275771"/>
            <a:ext cx="6316475" cy="646331"/>
          </a:xfrm>
          <a:prstGeom prst="rect">
            <a:avLst/>
          </a:prstGeom>
        </p:spPr>
        <p:txBody>
          <a:bodyPr wrap="square">
            <a:spAutoFit/>
          </a:bodyPr>
          <a:lstStyle/>
          <a:p>
            <a:r>
              <a:rPr lang="zh-CN" altLang="en-US" sz="3600" b="1" i="0" dirty="0" smtClean="0">
                <a:solidFill>
                  <a:srgbClr val="FF0000"/>
                </a:solidFill>
                <a:latin typeface="楷体" panose="02010609060101010101" pitchFamily="49" charset="-122"/>
                <a:ea typeface="楷体" panose="02010609060101010101" pitchFamily="49" charset="-122"/>
                <a:sym typeface="+mn-ea"/>
              </a:rPr>
              <a:t>工伤预防知识</a:t>
            </a:r>
            <a:endParaRPr lang="zh-CN" altLang="en-US" sz="3600" b="1" i="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32228"/>
            <a:ext cx="8490857" cy="972457"/>
          </a:xfrm>
        </p:spPr>
        <p:txBody>
          <a:bodyPr/>
          <a:lstStyle/>
          <a:p>
            <a:r>
              <a:rPr lang="zh-CN" altLang="zh-CN" sz="3200" b="1" dirty="0" smtClean="0">
                <a:solidFill>
                  <a:schemeClr val="bg1"/>
                </a:solidFill>
              </a:rPr>
              <a:t>关于工伤，还有这些你要知道！</a:t>
            </a:r>
            <a:br>
              <a:rPr lang="zh-CN" altLang="zh-CN" dirty="0" smtClean="0"/>
            </a:br>
            <a:endParaRPr lang="zh-CN" altLang="zh-CN" dirty="0" smtClean="0"/>
          </a:p>
        </p:txBody>
      </p:sp>
      <p:sp>
        <p:nvSpPr>
          <p:cNvPr id="3" name="内容占位符 2"/>
          <p:cNvSpPr>
            <a:spLocks noGrp="1"/>
          </p:cNvSpPr>
          <p:nvPr>
            <p:ph idx="1"/>
          </p:nvPr>
        </p:nvSpPr>
        <p:spPr>
          <a:xfrm>
            <a:off x="2888343" y="841829"/>
            <a:ext cx="9303657" cy="5019221"/>
          </a:xfrm>
        </p:spPr>
        <p:txBody>
          <a:bodyPr/>
          <a:lstStyle/>
          <a:p>
            <a:r>
              <a:rPr lang="zh-CN" altLang="zh-CN" sz="2800" b="1" dirty="0" smtClean="0">
                <a:solidFill>
                  <a:srgbClr val="FF0000"/>
                </a:solidFill>
              </a:rPr>
              <a:t>用人单位不能有这些行为！</a:t>
            </a:r>
            <a:endParaRPr lang="zh-CN" altLang="zh-CN" sz="2800" b="1" dirty="0" smtClean="0">
              <a:solidFill>
                <a:srgbClr val="FF0000"/>
              </a:solidFill>
            </a:endParaRPr>
          </a:p>
          <a:p>
            <a:r>
              <a:rPr lang="zh-CN" altLang="zh-CN" dirty="0" smtClean="0"/>
              <a:t>根据《工伤保险条例》，用人单位不得有下面这些行为：</a:t>
            </a:r>
            <a:endParaRPr lang="zh-CN" altLang="zh-CN" dirty="0" smtClean="0"/>
          </a:p>
          <a:p>
            <a:r>
              <a:rPr lang="en-US" altLang="zh-CN" dirty="0" smtClean="0"/>
              <a:t>1</a:t>
            </a:r>
            <a:r>
              <a:rPr lang="zh-CN" altLang="zh-CN" dirty="0" smtClean="0"/>
              <a:t>、骗取工伤保险待遇</a:t>
            </a:r>
            <a:endParaRPr lang="zh-CN" altLang="zh-CN" dirty="0" smtClean="0"/>
          </a:p>
          <a:p>
            <a:r>
              <a:rPr lang="zh-CN" altLang="zh-CN" dirty="0" smtClean="0"/>
              <a:t>对于用人单位或者工伤职工骗取工伤保险待遇的行为，社会保险行政部门责令退还，并处骗取金额</a:t>
            </a:r>
            <a:r>
              <a:rPr lang="en-US" altLang="zh-CN" dirty="0" smtClean="0"/>
              <a:t>2</a:t>
            </a:r>
            <a:r>
              <a:rPr lang="zh-CN" altLang="zh-CN" dirty="0" smtClean="0"/>
              <a:t>倍以上</a:t>
            </a:r>
            <a:r>
              <a:rPr lang="en-US" altLang="zh-CN" dirty="0" smtClean="0"/>
              <a:t>5</a:t>
            </a:r>
            <a:r>
              <a:rPr lang="zh-CN" altLang="zh-CN" dirty="0" smtClean="0"/>
              <a:t>倍以下的罚款；情节严重，</a:t>
            </a:r>
            <a:r>
              <a:rPr lang="zh-CN" altLang="zh-CN" b="1" dirty="0" smtClean="0"/>
              <a:t>构成犯罪的，依法追究刑事责任。</a:t>
            </a:r>
            <a:endParaRPr lang="en-US" altLang="zh-CN" b="1" dirty="0" smtClean="0"/>
          </a:p>
          <a:p>
            <a:r>
              <a:rPr lang="en-US" altLang="zh-CN" dirty="0" smtClean="0"/>
              <a:t>2</a:t>
            </a:r>
            <a:r>
              <a:rPr lang="zh-CN" altLang="zh-CN" dirty="0" smtClean="0"/>
              <a:t>、未缴纳工伤保险费</a:t>
            </a:r>
            <a:endParaRPr lang="zh-CN" altLang="zh-CN" dirty="0" smtClean="0"/>
          </a:p>
          <a:p>
            <a:r>
              <a:rPr lang="zh-CN" altLang="zh-CN" dirty="0" smtClean="0"/>
              <a:t>为职工参加工伤保险是用人单位的法定义务。</a:t>
            </a:r>
            <a:endParaRPr lang="zh-CN" altLang="zh-CN" dirty="0" smtClean="0"/>
          </a:p>
          <a:p>
            <a:r>
              <a:rPr lang="zh-CN" altLang="zh-CN" dirty="0" smtClean="0"/>
              <a:t>用人单位应当参加工伤保险而未参加的，由社会保险行政部门责令限期参加，补缴应当缴纳的工伤保险费，并自欠缴之日起，按日加收万分之五的滞纳金；逾期仍不缴纳的，</a:t>
            </a:r>
            <a:r>
              <a:rPr lang="zh-CN" altLang="zh-CN" dirty="0" smtClean="0">
                <a:solidFill>
                  <a:srgbClr val="FF0000"/>
                </a:solidFill>
              </a:rPr>
              <a:t>处欠缴数额</a:t>
            </a:r>
            <a:r>
              <a:rPr lang="en-US" altLang="zh-CN" dirty="0" smtClean="0">
                <a:solidFill>
                  <a:srgbClr val="FF0000"/>
                </a:solidFill>
              </a:rPr>
              <a:t>1</a:t>
            </a:r>
            <a:r>
              <a:rPr lang="zh-CN" altLang="zh-CN" dirty="0" smtClean="0">
                <a:solidFill>
                  <a:srgbClr val="FF0000"/>
                </a:solidFill>
              </a:rPr>
              <a:t>倍以上</a:t>
            </a:r>
            <a:r>
              <a:rPr lang="en-US" altLang="zh-CN" dirty="0" smtClean="0">
                <a:solidFill>
                  <a:srgbClr val="FF0000"/>
                </a:solidFill>
              </a:rPr>
              <a:t>3</a:t>
            </a:r>
            <a:r>
              <a:rPr lang="zh-CN" altLang="zh-CN" dirty="0" smtClean="0">
                <a:solidFill>
                  <a:srgbClr val="FF0000"/>
                </a:solidFill>
              </a:rPr>
              <a:t>倍以下的罚款。</a:t>
            </a:r>
            <a:endParaRPr lang="zh-CN" altLang="zh-CN" dirty="0" smtClean="0">
              <a:solidFill>
                <a:srgbClr val="FF0000"/>
              </a:solidFill>
            </a:endParaRPr>
          </a:p>
          <a:p>
            <a:r>
              <a:rPr lang="zh-CN" altLang="zh-CN" dirty="0" smtClean="0"/>
              <a:t>未参加工伤保险的用人单位职工发生工伤的，由该用人单位按照《工伤保险条例》规定的工伤保险待遇项目和标准支付费用。</a:t>
            </a:r>
            <a:endParaRPr lang="zh-CN" altLang="zh-CN" dirty="0" smtClean="0"/>
          </a:p>
          <a:p>
            <a:endParaRPr lang="zh-CN" altLang="zh-CN" dirty="0" smtClean="0"/>
          </a:p>
          <a:p>
            <a:endParaRPr lang="zh-CN" altLang="en-US" dirty="0"/>
          </a:p>
        </p:txBody>
      </p:sp>
      <p:sp>
        <p:nvSpPr>
          <p:cNvPr id="4" name="文本占位符 3"/>
          <p:cNvSpPr>
            <a:spLocks noGrp="1"/>
          </p:cNvSpPr>
          <p:nvPr>
            <p:ph type="body" sz="half" idx="2"/>
          </p:nvPr>
        </p:nvSpPr>
        <p:spPr>
          <a:xfrm>
            <a:off x="1" y="928914"/>
            <a:ext cx="2830286" cy="4867502"/>
          </a:xfrm>
        </p:spPr>
        <p:txBody>
          <a:bodyPr/>
          <a:lstStyle/>
          <a:p>
            <a:r>
              <a:rPr lang="zh-CN" altLang="zh-CN" sz="2800" dirty="0" smtClean="0"/>
              <a:t>个人要缴工伤保险费吗？</a:t>
            </a:r>
            <a:endParaRPr lang="en-US" altLang="zh-CN" sz="2800" dirty="0" smtClean="0"/>
          </a:p>
          <a:p>
            <a:r>
              <a:rPr lang="en-US" altLang="zh-CN" sz="2800" dirty="0" smtClean="0"/>
              <a:t>              </a:t>
            </a:r>
            <a:r>
              <a:rPr lang="zh-CN" altLang="zh-CN" sz="2800" b="1" dirty="0" smtClean="0">
                <a:solidFill>
                  <a:srgbClr val="FF0000"/>
                </a:solidFill>
              </a:rPr>
              <a:t>不缴</a:t>
            </a:r>
            <a:endParaRPr lang="en-US" altLang="zh-CN" sz="2800" b="1" dirty="0" smtClean="0">
              <a:solidFill>
                <a:srgbClr val="FF0000"/>
              </a:solidFill>
            </a:endParaRPr>
          </a:p>
          <a:p>
            <a:r>
              <a:rPr lang="zh-CN" altLang="zh-CN" sz="2800" dirty="0" smtClean="0"/>
              <a:t>根据《工伤保险条例》，用人单位应当按时缴纳工伤保险费。职工个人不缴纳工伤保险费。</a:t>
            </a:r>
            <a:endParaRPr lang="zh-CN" altLang="zh-CN"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16001" y="987425"/>
            <a:ext cx="10508342" cy="4873625"/>
          </a:xfrm>
        </p:spPr>
        <p:txBody>
          <a:bodyPr/>
          <a:lstStyle/>
          <a:p>
            <a:r>
              <a:rPr lang="en-US" altLang="zh-CN" sz="3600" dirty="0" smtClean="0"/>
              <a:t>3</a:t>
            </a:r>
            <a:r>
              <a:rPr lang="zh-CN" altLang="zh-CN" sz="3600" dirty="0" smtClean="0"/>
              <a:t>、拒不协助事故调查</a:t>
            </a:r>
            <a:endParaRPr lang="zh-CN" altLang="zh-CN" sz="3600" dirty="0" smtClean="0"/>
          </a:p>
          <a:p>
            <a:r>
              <a:rPr lang="en-US" altLang="zh-CN" sz="3600" dirty="0" smtClean="0"/>
              <a:t>       </a:t>
            </a:r>
            <a:r>
              <a:rPr lang="zh-CN" altLang="zh-CN" sz="3600" dirty="0" smtClean="0"/>
              <a:t>职工发生工伤事故后，协助社会保险行政部门对事故进行调查核实也属于用人单位应尽的义务。</a:t>
            </a:r>
            <a:endParaRPr lang="zh-CN" altLang="zh-CN" sz="3600" dirty="0" smtClean="0"/>
          </a:p>
          <a:p>
            <a:r>
              <a:rPr lang="en-US" altLang="zh-CN" sz="3600" dirty="0" smtClean="0"/>
              <a:t>      </a:t>
            </a:r>
            <a:r>
              <a:rPr lang="zh-CN" altLang="zh-CN" sz="3600" dirty="0" smtClean="0"/>
              <a:t>对于拒不协助的用人单位，由社会保险行政部门责令改正，并处</a:t>
            </a:r>
            <a:r>
              <a:rPr lang="en-US" altLang="zh-CN" sz="3600" dirty="0" smtClean="0"/>
              <a:t>2000</a:t>
            </a:r>
            <a:r>
              <a:rPr lang="zh-CN" altLang="zh-CN" sz="3600" dirty="0" smtClean="0"/>
              <a:t>元以上</a:t>
            </a:r>
            <a:r>
              <a:rPr lang="en-US" altLang="zh-CN" sz="3600" dirty="0" smtClean="0"/>
              <a:t>2</a:t>
            </a:r>
            <a:r>
              <a:rPr lang="zh-CN" altLang="zh-CN" sz="3600" dirty="0" smtClean="0"/>
              <a:t>万元以下的罚款。</a:t>
            </a:r>
            <a:endParaRPr lang="zh-CN" altLang="zh-CN" sz="3600" dirty="0" smtClean="0"/>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6386" name="Picture 2"/>
          <p:cNvPicPr>
            <a:picLocks noChangeAspect="1" noChangeArrowheads="1"/>
          </p:cNvPicPr>
          <p:nvPr/>
        </p:nvPicPr>
        <p:blipFill>
          <a:blip r:embed="rId1" cstate="print"/>
          <a:srcRect/>
          <a:stretch>
            <a:fillRect/>
          </a:stretch>
        </p:blipFill>
        <p:spPr bwMode="auto">
          <a:xfrm>
            <a:off x="0" y="-885370"/>
            <a:ext cx="12192000" cy="7200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17410" name="Picture 2"/>
          <p:cNvPicPr>
            <a:picLocks noChangeAspect="1" noChangeArrowheads="1"/>
          </p:cNvPicPr>
          <p:nvPr/>
        </p:nvPicPr>
        <p:blipFill>
          <a:blip r:embed="rId1" cstate="print"/>
          <a:srcRect/>
          <a:stretch>
            <a:fillRect/>
          </a:stretch>
        </p:blipFill>
        <p:spPr bwMode="auto">
          <a:xfrm>
            <a:off x="0" y="-943428"/>
            <a:ext cx="12192000" cy="7801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1746" name="Picture 2"/>
          <p:cNvPicPr>
            <a:picLocks noGrp="1" noChangeAspect="1" noChangeArrowheads="1"/>
          </p:cNvPicPr>
          <p:nvPr>
            <p:ph idx="1"/>
          </p:nvPr>
        </p:nvPicPr>
        <p:blipFill>
          <a:blip r:embed="rId1" cstate="print"/>
          <a:srcRect/>
          <a:stretch>
            <a:fillRect/>
          </a:stretch>
        </p:blipFill>
        <p:spPr bwMode="auto">
          <a:xfrm>
            <a:off x="0" y="-1175656"/>
            <a:ext cx="12192000" cy="8033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18434" name="Picture 2"/>
          <p:cNvPicPr>
            <a:picLocks noChangeAspect="1" noChangeArrowheads="1"/>
          </p:cNvPicPr>
          <p:nvPr/>
        </p:nvPicPr>
        <p:blipFill>
          <a:blip r:embed="rId1" cstate="print"/>
          <a:srcRect/>
          <a:stretch>
            <a:fillRect/>
          </a:stretch>
        </p:blipFill>
        <p:spPr bwMode="auto">
          <a:xfrm>
            <a:off x="0" y="-943428"/>
            <a:ext cx="12192000" cy="7277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20482" name="Picture 2"/>
          <p:cNvPicPr>
            <a:picLocks noChangeAspect="1" noChangeArrowheads="1"/>
          </p:cNvPicPr>
          <p:nvPr/>
        </p:nvPicPr>
        <p:blipFill>
          <a:blip r:embed="rId1" cstate="print"/>
          <a:srcRect/>
          <a:stretch>
            <a:fillRect/>
          </a:stretch>
        </p:blipFill>
        <p:spPr bwMode="auto">
          <a:xfrm>
            <a:off x="0" y="-885372"/>
            <a:ext cx="12192000" cy="7743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1506" name="Picture 2"/>
          <p:cNvPicPr>
            <a:picLocks noChangeAspect="1" noChangeArrowheads="1"/>
          </p:cNvPicPr>
          <p:nvPr/>
        </p:nvPicPr>
        <p:blipFill>
          <a:blip r:embed="rId1" cstate="print"/>
          <a:srcRect/>
          <a:stretch>
            <a:fillRect/>
          </a:stretch>
        </p:blipFill>
        <p:spPr bwMode="auto">
          <a:xfrm>
            <a:off x="0" y="-885371"/>
            <a:ext cx="12192000" cy="7209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2530" name="Picture 2"/>
          <p:cNvPicPr>
            <a:picLocks noChangeAspect="1" noChangeArrowheads="1"/>
          </p:cNvPicPr>
          <p:nvPr/>
        </p:nvPicPr>
        <p:blipFill>
          <a:blip r:embed="rId1" cstate="print"/>
          <a:srcRect/>
          <a:stretch>
            <a:fillRect/>
          </a:stretch>
        </p:blipFill>
        <p:spPr bwMode="auto">
          <a:xfrm>
            <a:off x="0" y="-962660"/>
            <a:ext cx="12192000" cy="72777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5515" y="302895"/>
            <a:ext cx="4605655" cy="1151890"/>
          </a:xfrm>
        </p:spPr>
        <p:txBody>
          <a:bodyPr/>
          <a:p>
            <a:r>
              <a:rPr lang="en-US" altLang="zh-CN" sz="3600" b="1">
                <a:sym typeface="+mn-ea"/>
              </a:rPr>
              <a:t>4.</a:t>
            </a:r>
            <a:r>
              <a:rPr lang="zh-CN" altLang="en-US" sz="3600" b="1">
                <a:sym typeface="+mn-ea"/>
              </a:rPr>
              <a:t>工伤事故预防措施</a:t>
            </a:r>
            <a:br>
              <a:rPr lang="zh-CN" altLang="en-US" sz="3600" b="1"/>
            </a:br>
            <a:endParaRPr lang="zh-CN" altLang="en-US" sz="3600" b="1"/>
          </a:p>
        </p:txBody>
      </p:sp>
      <p:sp>
        <p:nvSpPr>
          <p:cNvPr id="3" name="内容占位符 2"/>
          <p:cNvSpPr>
            <a:spLocks noGrp="1"/>
          </p:cNvSpPr>
          <p:nvPr>
            <p:ph idx="1"/>
          </p:nvPr>
        </p:nvSpPr>
        <p:spPr>
          <a:xfrm>
            <a:off x="293370" y="855980"/>
            <a:ext cx="11670665" cy="5005070"/>
          </a:xfrm>
        </p:spPr>
        <p:txBody>
          <a:bodyPr/>
          <a:p>
            <a:pPr marL="0" indent="0">
              <a:buNone/>
            </a:pPr>
            <a:r>
              <a:rPr lang="en-US" altLang="zh-CN"/>
              <a:t>    </a:t>
            </a:r>
            <a:r>
              <a:rPr lang="zh-CN" altLang="en-US"/>
              <a:t>工伤事故规律针对以前发生的工伤从三个方面进行了分析：</a:t>
            </a:r>
            <a:endParaRPr lang="zh-CN" altLang="en-US"/>
          </a:p>
          <a:p>
            <a:pPr marL="0" indent="0">
              <a:buNone/>
            </a:pPr>
            <a:r>
              <a:rPr lang="zh-CN" altLang="en-US"/>
              <a:t> </a:t>
            </a:r>
            <a:r>
              <a:rPr lang="en-US" altLang="zh-CN"/>
              <a:t>  </a:t>
            </a:r>
            <a:r>
              <a:rPr lang="zh-CN" altLang="en-US"/>
              <a:t>工作年限、伤害部位、伤害形式等得出事故发生的规律，指导事故预防。</a:t>
            </a:r>
            <a:endParaRPr lang="zh-CN" altLang="en-US"/>
          </a:p>
          <a:p>
            <a:pPr marL="0" indent="0">
              <a:buNone/>
            </a:pPr>
            <a:r>
              <a:rPr lang="en-US" altLang="zh-CN"/>
              <a:t>     </a:t>
            </a:r>
            <a:r>
              <a:rPr lang="en-US" altLang="zh-CN" b="1"/>
              <a:t>1.</a:t>
            </a:r>
            <a:r>
              <a:rPr lang="zh-CN" altLang="en-US" b="1"/>
              <a:t>工作年限分析:</a:t>
            </a:r>
            <a:endParaRPr lang="zh-CN" altLang="en-US" b="1"/>
          </a:p>
          <a:p>
            <a:pPr marL="0" indent="0">
              <a:buNone/>
            </a:pPr>
            <a:r>
              <a:rPr lang="zh-CN" altLang="en-US"/>
              <a:t> </a:t>
            </a:r>
            <a:r>
              <a:rPr lang="en-US" altLang="zh-CN"/>
              <a:t>     </a:t>
            </a:r>
            <a:r>
              <a:rPr lang="zh-CN" altLang="en-US"/>
              <a:t>新进员工是工伤事故多发人群，入厂年内的员工工伤数占总数的</a:t>
            </a:r>
            <a:r>
              <a:rPr lang="en-US" altLang="zh-CN"/>
              <a:t>80%</a:t>
            </a:r>
            <a:r>
              <a:rPr lang="zh-CN" altLang="en-US">
                <a:ea typeface="宋体" panose="02010600030101010101" pitchFamily="2" charset="-122"/>
              </a:rPr>
              <a:t>以上</a:t>
            </a:r>
            <a:r>
              <a:rPr lang="zh-CN" altLang="en-US"/>
              <a:t>，</a:t>
            </a:r>
            <a:endParaRPr lang="zh-CN" altLang="en-US"/>
          </a:p>
          <a:p>
            <a:pPr marL="0" indent="0">
              <a:buNone/>
            </a:pPr>
            <a:r>
              <a:rPr lang="zh-CN" altLang="en-US"/>
              <a:t> </a:t>
            </a:r>
            <a:r>
              <a:rPr lang="en-US" altLang="zh-CN"/>
              <a:t>     </a:t>
            </a:r>
            <a:r>
              <a:rPr lang="zh-CN" altLang="en-US"/>
              <a:t>改善对策：</a:t>
            </a:r>
            <a:endParaRPr lang="zh-CN" altLang="en-US"/>
          </a:p>
          <a:p>
            <a:pPr marL="0" indent="0">
              <a:buNone/>
            </a:pPr>
            <a:r>
              <a:rPr lang="zh-CN" altLang="en-US"/>
              <a:t> </a:t>
            </a:r>
            <a:r>
              <a:rPr lang="en-US" altLang="zh-CN"/>
              <a:t>     </a:t>
            </a:r>
            <a:r>
              <a:rPr lang="zh-CN" altLang="en-US"/>
              <a:t>加强对新职工的安全教育，经考试合格后方可上岗；重视岗位安全训练，新员工单独操作设备前，须有主管认可并跟踪监护；充分利用早会、板报、安全培训等形式对员工做安全生产教育培训。</a:t>
            </a:r>
            <a:endParaRPr lang="zh-CN" altLang="en-US"/>
          </a:p>
          <a:p>
            <a:pPr marL="0" indent="0">
              <a:buNone/>
            </a:pPr>
            <a:r>
              <a:rPr lang="en-US" altLang="zh-CN"/>
              <a:t>   </a:t>
            </a:r>
            <a:r>
              <a:rPr lang="en-US" altLang="zh-CN" b="1"/>
              <a:t> 2.</a:t>
            </a:r>
            <a:r>
              <a:rPr lang="zh-CN" altLang="en-US" b="1"/>
              <a:t>伤害部位分析:</a:t>
            </a:r>
            <a:endParaRPr lang="zh-CN" altLang="en-US" b="1"/>
          </a:p>
          <a:p>
            <a:pPr marL="0" indent="0">
              <a:buNone/>
            </a:pPr>
            <a:r>
              <a:rPr lang="zh-CN" altLang="en-US"/>
              <a:t> </a:t>
            </a:r>
            <a:r>
              <a:rPr lang="en-US" altLang="zh-CN"/>
              <a:t>    </a:t>
            </a:r>
            <a:r>
              <a:rPr lang="zh-CN" altLang="en-US"/>
              <a:t>员工的手、脚、臂、头等肢体部位伤害较多。全体员工及各级主管应加强对手、脚、臂、头这四个部位在活动中的安全防护，提高安全意识。</a:t>
            </a:r>
            <a:endParaRPr lang="zh-CN" altLang="en-US"/>
          </a:p>
          <a:p>
            <a:pPr marL="0" indent="0">
              <a:buNone/>
            </a:pPr>
            <a:r>
              <a:rPr lang="en-US" altLang="zh-CN"/>
              <a:t>    </a:t>
            </a:r>
            <a:r>
              <a:rPr lang="en-US" altLang="zh-CN" b="1"/>
              <a:t>3.</a:t>
            </a:r>
            <a:r>
              <a:rPr lang="zh-CN" altLang="en-US" b="1"/>
              <a:t>伤害形式分析：</a:t>
            </a:r>
            <a:endParaRPr lang="zh-CN" altLang="en-US"/>
          </a:p>
          <a:p>
            <a:pPr marL="0" indent="0">
              <a:buNone/>
            </a:pPr>
            <a:r>
              <a:rPr lang="zh-CN" altLang="en-US"/>
              <a:t> </a:t>
            </a:r>
            <a:r>
              <a:rPr lang="en-US" altLang="zh-CN"/>
              <a:t>    </a:t>
            </a:r>
            <a:r>
              <a:rPr lang="zh-CN" altLang="en-US"/>
              <a:t>在伤事故中，</a:t>
            </a:r>
            <a:r>
              <a:rPr lang="zh-CN" altLang="en-US">
                <a:solidFill>
                  <a:srgbClr val="FF0000"/>
                </a:solidFill>
              </a:rPr>
              <a:t>电气伤害、机械伤害、物体打击</a:t>
            </a:r>
            <a:r>
              <a:rPr lang="zh-CN" altLang="en-US"/>
              <a:t>种事故类型占工伤总数的比例最大；其他伤害中，意外摔伤所占比例也较大。</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3074" name="Picture 2"/>
          <p:cNvPicPr>
            <a:picLocks noChangeAspect="1" noChangeArrowheads="1"/>
          </p:cNvPicPr>
          <p:nvPr/>
        </p:nvPicPr>
        <p:blipFill>
          <a:blip r:embed="rId1" cstate="print"/>
          <a:srcRect/>
          <a:stretch>
            <a:fillRect/>
          </a:stretch>
        </p:blipFill>
        <p:spPr bwMode="auto">
          <a:xfrm>
            <a:off x="0" y="-1872615"/>
            <a:ext cx="12192000" cy="792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3554" name="Picture 2"/>
          <p:cNvPicPr>
            <a:picLocks noChangeAspect="1" noChangeArrowheads="1"/>
          </p:cNvPicPr>
          <p:nvPr/>
        </p:nvPicPr>
        <p:blipFill>
          <a:blip r:embed="rId1" cstate="print"/>
          <a:srcRect/>
          <a:stretch>
            <a:fillRect/>
          </a:stretch>
        </p:blipFill>
        <p:spPr bwMode="auto">
          <a:xfrm>
            <a:off x="0" y="-885370"/>
            <a:ext cx="12192000" cy="7195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24578" name="Picture 2"/>
          <p:cNvPicPr>
            <a:picLocks noChangeAspect="1" noChangeArrowheads="1"/>
          </p:cNvPicPr>
          <p:nvPr/>
        </p:nvPicPr>
        <p:blipFill>
          <a:blip r:embed="rId1" cstate="print"/>
          <a:srcRect/>
          <a:stretch>
            <a:fillRect/>
          </a:stretch>
        </p:blipFill>
        <p:spPr bwMode="auto">
          <a:xfrm>
            <a:off x="0" y="-928914"/>
            <a:ext cx="12192000" cy="7786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5602" name="Picture 2"/>
          <p:cNvPicPr>
            <a:picLocks noChangeAspect="1" noChangeArrowheads="1"/>
          </p:cNvPicPr>
          <p:nvPr/>
        </p:nvPicPr>
        <p:blipFill>
          <a:blip r:embed="rId1" cstate="print"/>
          <a:srcRect/>
          <a:stretch>
            <a:fillRect/>
          </a:stretch>
        </p:blipFill>
        <p:spPr bwMode="auto">
          <a:xfrm>
            <a:off x="0" y="-856342"/>
            <a:ext cx="12192000" cy="7185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0105" y="457200"/>
            <a:ext cx="3931920" cy="675640"/>
          </a:xfrm>
        </p:spPr>
        <p:txBody>
          <a:bodyPr/>
          <a:p>
            <a:r>
              <a:rPr lang="zh-CN" altLang="en-US" sz="3200" b="1">
                <a:sym typeface="+mn-ea"/>
              </a:rPr>
              <a:t>工伤事故的特性</a:t>
            </a:r>
            <a:br>
              <a:rPr lang="zh-CN" altLang="en-US" sz="3200" b="1"/>
            </a:br>
            <a:endParaRPr lang="zh-CN" altLang="en-US" sz="3200" b="1"/>
          </a:p>
        </p:txBody>
      </p:sp>
      <p:sp>
        <p:nvSpPr>
          <p:cNvPr id="3" name="内容占位符 2"/>
          <p:cNvSpPr>
            <a:spLocks noGrp="1"/>
          </p:cNvSpPr>
          <p:nvPr>
            <p:ph idx="1"/>
          </p:nvPr>
        </p:nvSpPr>
        <p:spPr>
          <a:xfrm>
            <a:off x="439420" y="736600"/>
            <a:ext cx="11299825" cy="5124450"/>
          </a:xfrm>
        </p:spPr>
        <p:txBody>
          <a:bodyPr/>
          <a:p>
            <a:pPr marL="0" indent="0">
              <a:buNone/>
            </a:pPr>
            <a:r>
              <a:rPr lang="zh-CN" altLang="en-US" sz="2800" b="1">
                <a:solidFill>
                  <a:srgbClr val="FF0000"/>
                </a:solidFill>
              </a:rPr>
              <a:t>因果性：</a:t>
            </a:r>
            <a:endParaRPr lang="zh-CN" altLang="en-US" sz="2800" b="1">
              <a:solidFill>
                <a:srgbClr val="FF0000"/>
              </a:solidFill>
            </a:endParaRPr>
          </a:p>
          <a:p>
            <a:pPr marL="0" indent="0">
              <a:buNone/>
            </a:pPr>
            <a:r>
              <a:rPr lang="zh-CN" altLang="en-US" sz="2800" b="1">
                <a:solidFill>
                  <a:srgbClr val="FF0000"/>
                </a:solidFill>
              </a:rPr>
              <a:t> </a:t>
            </a:r>
            <a:r>
              <a:rPr lang="en-US" altLang="zh-CN" sz="2800" b="1">
                <a:solidFill>
                  <a:srgbClr val="FF0000"/>
                </a:solidFill>
              </a:rPr>
              <a:t>   </a:t>
            </a:r>
            <a:r>
              <a:rPr lang="zh-CN" altLang="en-US"/>
              <a:t>指事故的发生是由相互联系的多种因素共同作用的结果。在伤亡事故调查分析过程中，应弄清事故发生的因果，找出事故发生的原因。</a:t>
            </a:r>
            <a:endParaRPr lang="zh-CN" altLang="en-US"/>
          </a:p>
          <a:p>
            <a:pPr marL="0" indent="0">
              <a:buNone/>
            </a:pPr>
            <a:r>
              <a:rPr lang="zh-CN" altLang="en-US" sz="2800" b="1">
                <a:solidFill>
                  <a:srgbClr val="FF0000"/>
                </a:solidFill>
              </a:rPr>
              <a:t>随机性（偶然性</a:t>
            </a:r>
            <a:r>
              <a:rPr lang="zh-CN" altLang="en-US" b="1">
                <a:solidFill>
                  <a:srgbClr val="FF0000"/>
                </a:solidFill>
              </a:rPr>
              <a:t>）：</a:t>
            </a:r>
            <a:endParaRPr lang="zh-CN" altLang="en-US" b="1">
              <a:solidFill>
                <a:srgbClr val="FF0000"/>
              </a:solidFill>
            </a:endParaRPr>
          </a:p>
          <a:p>
            <a:pPr marL="0" indent="0">
              <a:buNone/>
            </a:pPr>
            <a:r>
              <a:rPr lang="zh-CN" altLang="en-US" b="1">
                <a:solidFill>
                  <a:srgbClr val="FF0000"/>
                </a:solidFill>
              </a:rPr>
              <a:t> </a:t>
            </a:r>
            <a:r>
              <a:rPr lang="en-US" altLang="zh-CN" b="1">
                <a:solidFill>
                  <a:srgbClr val="FF0000"/>
                </a:solidFill>
              </a:rPr>
              <a:t>   </a:t>
            </a:r>
            <a:r>
              <a:rPr lang="zh-CN" altLang="en-US"/>
              <a:t>指事故发生的时间、地点、事故后果的严重程度是随机的、偶然的。</a:t>
            </a:r>
            <a:endParaRPr lang="zh-CN" altLang="en-US"/>
          </a:p>
          <a:p>
            <a:pPr marL="0" indent="0">
              <a:buNone/>
            </a:pPr>
            <a:r>
              <a:rPr lang="zh-CN" altLang="en-US" sz="2800" b="1">
                <a:solidFill>
                  <a:srgbClr val="FF0066"/>
                </a:solidFill>
              </a:rPr>
              <a:t>潜伏性：</a:t>
            </a:r>
            <a:endParaRPr lang="zh-CN" altLang="en-US" sz="2800" b="1">
              <a:solidFill>
                <a:srgbClr val="FF0066"/>
              </a:solidFill>
            </a:endParaRPr>
          </a:p>
          <a:p>
            <a:pPr marL="0" indent="0">
              <a:buNone/>
            </a:pPr>
            <a:r>
              <a:rPr lang="zh-CN" altLang="en-US" sz="2800" b="1">
                <a:solidFill>
                  <a:srgbClr val="FF0066"/>
                </a:solidFill>
              </a:rPr>
              <a:t> </a:t>
            </a:r>
            <a:r>
              <a:rPr lang="en-US" altLang="zh-CN" sz="2800" b="1">
                <a:solidFill>
                  <a:srgbClr val="FF0066"/>
                </a:solidFill>
              </a:rPr>
              <a:t>   </a:t>
            </a:r>
            <a:r>
              <a:rPr lang="zh-CN" altLang="en-US"/>
              <a:t>表面上，事故是一种突发事件，但是事故发生之前有一段潜伏期。人们应认识事故的潜伏性，克服麻痹思想。生产活动中，某些企业较长时间内未发生伤亡事故，就会麻痹大意，就会忽视事故的潜伏性。这是造成重大伤亡事故的思想隐患。</a:t>
            </a:r>
            <a:endParaRPr lang="zh-CN" altLang="en-US"/>
          </a:p>
          <a:p>
            <a:pPr marL="0" indent="0">
              <a:buNone/>
            </a:pPr>
            <a:r>
              <a:rPr lang="zh-CN" altLang="en-US" sz="2800" b="1">
                <a:solidFill>
                  <a:srgbClr val="FF0000"/>
                </a:solidFill>
              </a:rPr>
              <a:t>可预防性:</a:t>
            </a:r>
            <a:endParaRPr lang="zh-CN" altLang="en-US" sz="2800" b="1">
              <a:solidFill>
                <a:srgbClr val="FF0000"/>
              </a:solidFill>
            </a:endParaRPr>
          </a:p>
          <a:p>
            <a:pPr marL="0" indent="0" algn="ctr">
              <a:buNone/>
            </a:pPr>
            <a:r>
              <a:rPr lang="en-US" altLang="zh-CN"/>
              <a:t>    </a:t>
            </a:r>
            <a:r>
              <a:rPr lang="zh-CN" altLang="en-US"/>
              <a:t>任何事故，只要采取正确的预防措施，事故是可以防止的。认识到这一特性，</a:t>
            </a:r>
            <a:endParaRPr lang="zh-CN" altLang="en-US"/>
          </a:p>
          <a:p>
            <a:pPr marL="0" indent="0" algn="ctr">
              <a:buNone/>
            </a:pPr>
            <a:r>
              <a:rPr lang="zh-CN" altLang="en-US"/>
              <a:t>对防止伤亡事故发生有促进作用。</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26626" name="Picture 2"/>
          <p:cNvPicPr>
            <a:picLocks noChangeAspect="1" noChangeArrowheads="1"/>
          </p:cNvPicPr>
          <p:nvPr/>
        </p:nvPicPr>
        <p:blipFill>
          <a:blip r:embed="rId1" cstate="print"/>
          <a:srcRect/>
          <a:stretch>
            <a:fillRect/>
          </a:stretch>
        </p:blipFill>
        <p:spPr bwMode="auto">
          <a:xfrm>
            <a:off x="0" y="-885370"/>
            <a:ext cx="12192000" cy="7195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27650" name="Picture 2"/>
          <p:cNvPicPr>
            <a:picLocks noChangeAspect="1" noChangeArrowheads="1"/>
          </p:cNvPicPr>
          <p:nvPr/>
        </p:nvPicPr>
        <p:blipFill>
          <a:blip r:embed="rId1" cstate="print"/>
          <a:srcRect/>
          <a:stretch>
            <a:fillRect/>
          </a:stretch>
        </p:blipFill>
        <p:spPr bwMode="auto">
          <a:xfrm>
            <a:off x="0" y="-584835"/>
            <a:ext cx="12192000" cy="74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28674" name="Picture 2"/>
          <p:cNvPicPr>
            <a:picLocks noChangeAspect="1" noChangeArrowheads="1"/>
          </p:cNvPicPr>
          <p:nvPr/>
        </p:nvPicPr>
        <p:blipFill>
          <a:blip r:embed="rId1" cstate="print"/>
          <a:srcRect/>
          <a:stretch>
            <a:fillRect/>
          </a:stretch>
        </p:blipFill>
        <p:spPr bwMode="auto">
          <a:xfrm>
            <a:off x="0" y="-1797685"/>
            <a:ext cx="12192000" cy="86556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29698" name="Picture 2"/>
          <p:cNvPicPr>
            <a:picLocks noChangeAspect="1" noChangeArrowheads="1"/>
          </p:cNvPicPr>
          <p:nvPr/>
        </p:nvPicPr>
        <p:blipFill>
          <a:blip r:embed="rId1" cstate="print"/>
          <a:srcRect/>
          <a:stretch>
            <a:fillRect/>
          </a:stretch>
        </p:blipFill>
        <p:spPr bwMode="auto">
          <a:xfrm>
            <a:off x="0" y="-1045029"/>
            <a:ext cx="12192000" cy="79030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30722" name="Picture 2"/>
          <p:cNvPicPr>
            <a:picLocks noChangeAspect="1" noChangeArrowheads="1"/>
          </p:cNvPicPr>
          <p:nvPr/>
        </p:nvPicPr>
        <p:blipFill>
          <a:blip r:embed="rId1" cstate="print"/>
          <a:srcRect/>
          <a:stretch>
            <a:fillRect/>
          </a:stretch>
        </p:blipFill>
        <p:spPr bwMode="auto">
          <a:xfrm>
            <a:off x="0" y="-914400"/>
            <a:ext cx="121920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4" descr="W020061012491040259254"/>
          <p:cNvPicPr>
            <a:picLocks noChangeAspect="1" noChangeArrowheads="1"/>
          </p:cNvPicPr>
          <p:nvPr/>
        </p:nvPicPr>
        <p:blipFill>
          <a:blip r:embed="rId1" cstate="print"/>
          <a:srcRect/>
          <a:stretch>
            <a:fillRect/>
          </a:stretch>
        </p:blipFill>
        <p:spPr bwMode="auto">
          <a:xfrm>
            <a:off x="0" y="0"/>
            <a:ext cx="6019800" cy="2066290"/>
          </a:xfrm>
          <a:prstGeom prst="rect">
            <a:avLst/>
          </a:prstGeom>
          <a:noFill/>
          <a:ln w="9525">
            <a:noFill/>
            <a:miter lim="800000"/>
            <a:headEnd/>
            <a:tailEnd/>
          </a:ln>
        </p:spPr>
      </p:pic>
      <p:pic>
        <p:nvPicPr>
          <p:cNvPr id="201730" name="Picture 5" descr="2551275720060803142555_640"/>
          <p:cNvPicPr>
            <a:picLocks noChangeAspect="1" noChangeArrowheads="1"/>
          </p:cNvPicPr>
          <p:nvPr/>
        </p:nvPicPr>
        <p:blipFill>
          <a:blip r:embed="rId2" cstate="print"/>
          <a:srcRect/>
          <a:stretch>
            <a:fillRect/>
          </a:stretch>
        </p:blipFill>
        <p:spPr bwMode="auto">
          <a:xfrm>
            <a:off x="6019800" y="0"/>
            <a:ext cx="6172200" cy="2066290"/>
          </a:xfrm>
          <a:prstGeom prst="rect">
            <a:avLst/>
          </a:prstGeom>
          <a:noFill/>
          <a:ln w="9525">
            <a:noFill/>
            <a:miter lim="800000"/>
            <a:headEnd/>
            <a:tailEnd/>
          </a:ln>
        </p:spPr>
      </p:pic>
      <p:pic>
        <p:nvPicPr>
          <p:cNvPr id="201731" name="Picture 4" descr="DJ-325"/>
          <p:cNvPicPr>
            <a:picLocks noChangeAspect="1" noChangeArrowheads="1"/>
          </p:cNvPicPr>
          <p:nvPr/>
        </p:nvPicPr>
        <p:blipFill>
          <a:blip r:embed="rId3" cstate="print">
            <a:clrChange>
              <a:clrFrom>
                <a:srgbClr val="FAFBFD"/>
              </a:clrFrom>
              <a:clrTo>
                <a:srgbClr val="FAFBFD">
                  <a:alpha val="0"/>
                </a:srgbClr>
              </a:clrTo>
            </a:clrChange>
          </a:blip>
          <a:srcRect/>
          <a:stretch>
            <a:fillRect/>
          </a:stretch>
        </p:blipFill>
        <p:spPr bwMode="auto">
          <a:xfrm>
            <a:off x="8112125" y="4149725"/>
            <a:ext cx="2284413" cy="2438400"/>
          </a:xfrm>
          <a:prstGeom prst="rect">
            <a:avLst/>
          </a:prstGeom>
          <a:noFill/>
          <a:ln w="9525">
            <a:noFill/>
            <a:miter lim="800000"/>
            <a:headEnd/>
            <a:tailEnd/>
          </a:ln>
        </p:spPr>
      </p:pic>
      <p:pic>
        <p:nvPicPr>
          <p:cNvPr id="201732" name="Picture 3"/>
          <p:cNvPicPr>
            <a:picLocks noChangeAspect="1" noChangeArrowheads="1"/>
          </p:cNvPicPr>
          <p:nvPr/>
        </p:nvPicPr>
        <p:blipFill>
          <a:blip r:embed="rId4" cstate="print"/>
          <a:srcRect/>
          <a:stretch>
            <a:fillRect/>
          </a:stretch>
        </p:blipFill>
        <p:spPr bwMode="auto">
          <a:xfrm>
            <a:off x="33655" y="2066290"/>
            <a:ext cx="12158345" cy="4791710"/>
          </a:xfrm>
          <a:prstGeom prst="rect">
            <a:avLst/>
          </a:prstGeom>
          <a:noFill/>
          <a:ln w="9525">
            <a:noFill/>
            <a:miter lim="800000"/>
            <a:headEnd/>
            <a:tailEnd/>
          </a:ln>
        </p:spPr>
      </p:pic>
      <p:sp>
        <p:nvSpPr>
          <p:cNvPr id="201733" name="Rectangle 3"/>
          <p:cNvSpPr>
            <a:spLocks noChangeArrowheads="1"/>
          </p:cNvSpPr>
          <p:nvPr/>
        </p:nvSpPr>
        <p:spPr bwMode="auto">
          <a:xfrm>
            <a:off x="619125" y="1849120"/>
            <a:ext cx="10796905" cy="3815080"/>
          </a:xfrm>
          <a:prstGeom prst="rect">
            <a:avLst/>
          </a:prstGeom>
          <a:noFill/>
          <a:ln w="9525">
            <a:noFill/>
            <a:miter lim="800000"/>
          </a:ln>
        </p:spPr>
        <p:txBody>
          <a:bodyPr wrap="square">
            <a:spAutoFit/>
          </a:bodyPr>
          <a:lstStyle/>
          <a:p>
            <a:pPr>
              <a:spcBef>
                <a:spcPct val="50000"/>
              </a:spcBef>
            </a:pPr>
            <a:r>
              <a:rPr lang="zh-CN" altLang="en-US" sz="3200" b="0">
                <a:ea typeface="仿宋_GB2312" pitchFamily="49" charset="-122"/>
              </a:rPr>
              <a:t>       </a:t>
            </a:r>
            <a:r>
              <a:rPr lang="zh-CN" altLang="en-US" sz="3200" b="1" i="0">
                <a:solidFill>
                  <a:schemeClr val="bg1"/>
                </a:solidFill>
                <a:ea typeface="仿宋_GB2312" pitchFamily="49" charset="-122"/>
              </a:rPr>
              <a:t>尊重生命、关爱生命、珍惜生命是社会进步的重要标志。安全生产、</a:t>
            </a:r>
            <a:r>
              <a:rPr lang="zh-CN" altLang="en-US" sz="3200" b="1" i="0">
                <a:solidFill>
                  <a:schemeClr val="bg1"/>
                </a:solidFill>
                <a:ea typeface="仿宋_GB2312" pitchFamily="49" charset="-122"/>
                <a:sym typeface="+mn-ea"/>
              </a:rPr>
              <a:t>工伤预防、</a:t>
            </a:r>
            <a:r>
              <a:rPr lang="zh-CN" altLang="zh-CN" sz="3200" b="1" i="0">
                <a:solidFill>
                  <a:schemeClr val="bg1"/>
                </a:solidFill>
                <a:ea typeface="仿宋_GB2312" pitchFamily="49" charset="-122"/>
                <a:sym typeface="+mn-ea"/>
              </a:rPr>
              <a:t>职业健康</a:t>
            </a:r>
            <a:r>
              <a:rPr lang="zh-CN" altLang="en-US" sz="3200" b="1" i="0">
                <a:solidFill>
                  <a:schemeClr val="bg1"/>
                </a:solidFill>
                <a:ea typeface="仿宋_GB2312" pitchFamily="49" charset="-122"/>
              </a:rPr>
              <a:t>工作为党分忧，为民造福，是一项神圣、崇高的工作，任务艰巨但使命光荣！</a:t>
            </a:r>
            <a:endParaRPr lang="zh-CN" altLang="en-US" sz="3200" b="1" i="0">
              <a:solidFill>
                <a:schemeClr val="bg1"/>
              </a:solidFill>
              <a:ea typeface="仿宋_GB2312" pitchFamily="49" charset="-122"/>
            </a:endParaRPr>
          </a:p>
          <a:p>
            <a:pPr>
              <a:spcBef>
                <a:spcPct val="50000"/>
              </a:spcBef>
            </a:pPr>
            <a:r>
              <a:rPr lang="en-US" altLang="zh-CN" sz="3200" b="1" i="0">
                <a:solidFill>
                  <a:schemeClr val="tx1"/>
                </a:solidFill>
                <a:ea typeface="仿宋_GB2312" pitchFamily="49" charset="-122"/>
              </a:rPr>
              <a:t>       </a:t>
            </a:r>
            <a:r>
              <a:rPr lang="zh-CN" altLang="en-US" sz="3200" b="1" i="0">
                <a:solidFill>
                  <a:schemeClr val="bg1"/>
                </a:solidFill>
                <a:ea typeface="仿宋_GB2312" pitchFamily="49" charset="-122"/>
              </a:rPr>
              <a:t>祝各位在积极推进</a:t>
            </a:r>
            <a:r>
              <a:rPr lang="zh-CN" altLang="en-US" sz="3200" b="1" i="0">
                <a:solidFill>
                  <a:srgbClr val="FF0000"/>
                </a:solidFill>
                <a:ea typeface="仿宋_GB2312" pitchFamily="49" charset="-122"/>
              </a:rPr>
              <a:t>安全生产、工伤预防、</a:t>
            </a:r>
            <a:r>
              <a:rPr lang="zh-CN" altLang="zh-CN" sz="3200" b="1" i="0">
                <a:solidFill>
                  <a:srgbClr val="FF0000"/>
                </a:solidFill>
                <a:ea typeface="仿宋_GB2312" pitchFamily="49" charset="-122"/>
              </a:rPr>
              <a:t>职业健康</a:t>
            </a:r>
            <a:r>
              <a:rPr lang="zh-CN" altLang="zh-CN" sz="3200" b="1" i="0">
                <a:solidFill>
                  <a:schemeClr val="bg1"/>
                </a:solidFill>
                <a:ea typeface="仿宋_GB2312" pitchFamily="49" charset="-122"/>
              </a:rPr>
              <a:t>管理</a:t>
            </a:r>
            <a:r>
              <a:rPr lang="zh-CN" altLang="en-US" sz="3200" b="1" i="0">
                <a:solidFill>
                  <a:schemeClr val="bg1"/>
                </a:solidFill>
                <a:ea typeface="仿宋_GB2312" pitchFamily="49" charset="-122"/>
              </a:rPr>
              <a:t>工作中做出成绩、成就事业！</a:t>
            </a:r>
            <a:endParaRPr lang="zh-CN" altLang="en-US" sz="3200" b="1" i="0">
              <a:solidFill>
                <a:schemeClr val="bg1"/>
              </a:solidFill>
              <a:ea typeface="仿宋_GB2312" pitchFamily="49" charset="-122"/>
            </a:endParaRPr>
          </a:p>
          <a:p>
            <a:pPr>
              <a:spcBef>
                <a:spcPct val="50000"/>
              </a:spcBef>
            </a:pPr>
            <a:r>
              <a:rPr lang="zh-CN" altLang="en-US" sz="3200" b="1" i="0">
                <a:solidFill>
                  <a:schemeClr val="bg1"/>
                </a:solidFill>
                <a:ea typeface="仿宋_GB2312" pitchFamily="49" charset="-122"/>
              </a:rPr>
              <a:t> </a:t>
            </a:r>
            <a:r>
              <a:rPr lang="en-US" altLang="zh-CN" sz="3200" b="1" i="0">
                <a:solidFill>
                  <a:schemeClr val="bg1"/>
                </a:solidFill>
                <a:ea typeface="仿宋_GB2312" pitchFamily="49" charset="-122"/>
              </a:rPr>
              <a:t>                                                       </a:t>
            </a:r>
            <a:r>
              <a:rPr kumimoji="1" lang="zh-CN" altLang="en-US" sz="4400" b="0">
                <a:solidFill>
                  <a:srgbClr val="FF0000"/>
                </a:solidFill>
                <a:ea typeface="华文行楷" panose="02010800040101010101" pitchFamily="2" charset="-122"/>
                <a:cs typeface="华文行楷" panose="02010800040101010101" pitchFamily="2" charset="-122"/>
              </a:rPr>
              <a:t>谢谢大家！</a:t>
            </a:r>
            <a:endParaRPr kumimoji="1" lang="zh-CN" altLang="en-US" sz="4400" b="0">
              <a:solidFill>
                <a:srgbClr val="FF0000"/>
              </a:solidFill>
              <a:ea typeface="华文行楷" panose="02010800040101010101" pitchFamily="2" charset="-122"/>
              <a:cs typeface="华文行楷" panose="02010800040101010101" pitchFamily="2" charset="-122"/>
            </a:endParaRPr>
          </a:p>
        </p:txBody>
      </p:sp>
      <p:sp>
        <p:nvSpPr>
          <p:cNvPr id="201734" name="Rectangle 7"/>
          <p:cNvSpPr>
            <a:spLocks noGrp="1"/>
          </p:cNvSpPr>
          <p:nvPr>
            <p:ph type="title" idx="4294967295"/>
          </p:nvPr>
        </p:nvSpPr>
        <p:spPr>
          <a:xfrm>
            <a:off x="-317" y="705485"/>
            <a:ext cx="12126912" cy="1143000"/>
          </a:xfrm>
        </p:spPr>
        <p:txBody>
          <a:bodyPr/>
          <a:lstStyle/>
          <a:p>
            <a:pPr eaLnBrk="1" hangingPunct="1"/>
            <a:br>
              <a:rPr lang="zh-CN" altLang="en-US" dirty="0" smtClean="0"/>
            </a:br>
            <a:endParaRPr lang="zh-CN" alt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235" y="247015"/>
            <a:ext cx="5101590" cy="462915"/>
          </a:xfrm>
        </p:spPr>
        <p:txBody>
          <a:bodyPr/>
          <a:lstStyle/>
          <a:p>
            <a:r>
              <a:rPr lang="zh-CN" altLang="en-US" sz="2800" b="1" dirty="0" smtClean="0"/>
              <a:t> </a:t>
            </a:r>
            <a:r>
              <a:rPr lang="zh-CN" altLang="en-US" sz="3200" b="1" dirty="0" smtClean="0"/>
              <a:t>生产作业中的工伤预防</a:t>
            </a:r>
            <a:endParaRPr lang="zh-CN" altLang="en-US" sz="3200" dirty="0"/>
          </a:p>
        </p:txBody>
      </p:sp>
      <p:sp>
        <p:nvSpPr>
          <p:cNvPr id="4" name="文本占位符 3"/>
          <p:cNvSpPr>
            <a:spLocks noGrp="1"/>
          </p:cNvSpPr>
          <p:nvPr>
            <p:ph type="body" sz="half" idx="2"/>
          </p:nvPr>
        </p:nvSpPr>
        <p:spPr>
          <a:xfrm>
            <a:off x="839788" y="1219200"/>
            <a:ext cx="10989355" cy="4649788"/>
          </a:xfrm>
        </p:spPr>
        <p:txBody>
          <a:bodyPr/>
          <a:lstStyle/>
          <a:p>
            <a:r>
              <a:rPr lang="zh-CN" altLang="en-US" sz="2800" dirty="0" smtClean="0"/>
              <a:t>主要措施如下：</a:t>
            </a:r>
            <a:endParaRPr lang="zh-CN" altLang="en-US" sz="2800" dirty="0" smtClean="0"/>
          </a:p>
          <a:p>
            <a:r>
              <a:rPr lang="zh-CN" altLang="en-US" sz="2800" dirty="0" smtClean="0"/>
              <a:t>（</a:t>
            </a:r>
            <a:r>
              <a:rPr lang="en-US" sz="2800" dirty="0" smtClean="0"/>
              <a:t>1</a:t>
            </a:r>
            <a:r>
              <a:rPr lang="zh-CN" altLang="en-US" sz="2800" dirty="0" smtClean="0"/>
              <a:t>）参加安全技能培训，考试考核合格，取得上岗资格。</a:t>
            </a:r>
            <a:endParaRPr lang="zh-CN" altLang="en-US" sz="2800" dirty="0" smtClean="0"/>
          </a:p>
          <a:p>
            <a:r>
              <a:rPr lang="zh-CN" altLang="en-US" sz="2800" dirty="0" smtClean="0"/>
              <a:t>（</a:t>
            </a:r>
            <a:r>
              <a:rPr lang="en-US" sz="2800" dirty="0" smtClean="0"/>
              <a:t>2</a:t>
            </a:r>
            <a:r>
              <a:rPr lang="zh-CN" altLang="en-US" sz="2800" dirty="0" smtClean="0"/>
              <a:t>）学习工伤场所的作业规程和岗位安全操作规程、应急预案，具备专门的安全生产技能和必要的应急知识。</a:t>
            </a:r>
            <a:endParaRPr lang="zh-CN" altLang="en-US" sz="2800" dirty="0" smtClean="0"/>
          </a:p>
          <a:p>
            <a:r>
              <a:rPr lang="zh-CN" altLang="en-US" sz="2800" dirty="0" smtClean="0"/>
              <a:t>（</a:t>
            </a:r>
            <a:r>
              <a:rPr lang="en-US" sz="2800" dirty="0" smtClean="0"/>
              <a:t>3</a:t>
            </a:r>
            <a:r>
              <a:rPr lang="zh-CN" altLang="en-US" sz="2800" dirty="0" smtClean="0"/>
              <a:t>）学习风险管控和危险源辨识知识，具备一定的风险管控技能。</a:t>
            </a:r>
            <a:endParaRPr lang="zh-CN" altLang="en-US" sz="2800" dirty="0" smtClean="0"/>
          </a:p>
          <a:p>
            <a:r>
              <a:rPr lang="zh-CN" altLang="en-US" sz="2800" dirty="0" smtClean="0"/>
              <a:t>（</a:t>
            </a:r>
            <a:r>
              <a:rPr lang="en-US" sz="2800" dirty="0" smtClean="0"/>
              <a:t>4</a:t>
            </a:r>
            <a:r>
              <a:rPr lang="zh-CN" altLang="en-US" sz="2800" dirty="0" smtClean="0"/>
              <a:t>）上班前自我确认身心健康后，整齐穿戴劳保装备，持证上岗；杜绝酒后上岗、带病上岗、药后上岗。</a:t>
            </a:r>
            <a:endParaRPr lang="en-US" altLang="zh-CN" sz="2800" dirty="0" smtClean="0"/>
          </a:p>
          <a:p>
            <a:r>
              <a:rPr lang="zh-CN" altLang="en-US" sz="2800" dirty="0" smtClean="0"/>
              <a:t>（</a:t>
            </a:r>
            <a:r>
              <a:rPr lang="en-US" sz="2800" dirty="0" smtClean="0"/>
              <a:t>5</a:t>
            </a:r>
            <a:r>
              <a:rPr lang="zh-CN" altLang="en-US" sz="2800" dirty="0" smtClean="0"/>
              <a:t>）工作中注意按章操作，持续管控风险；工作中发现风险升级，发现隐患，立即停止正常工作，报告，整改。工作完成后，进行离开确认，安全下班。</a:t>
            </a:r>
            <a:endParaRPr lang="zh-CN"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sp>
        <p:nvSpPr>
          <p:cNvPr id="5" name="日期占位符 4"/>
          <p:cNvSpPr>
            <a:spLocks noGrp="1"/>
          </p:cNvSpPr>
          <p:nvPr>
            <p:ph type="dt" sz="half" idx="10"/>
          </p:nvPr>
        </p:nvSpPr>
        <p:spPr>
          <a:xfrm>
            <a:off x="609600" y="6245225"/>
            <a:ext cx="2844800" cy="476250"/>
          </a:xfrm>
        </p:spPr>
        <p:txBody>
          <a:bodyPr/>
          <a:lstStyle/>
          <a:p>
            <a:pPr>
              <a:defRPr/>
            </a:pPr>
            <a:fld id="{1AC8BCB1-667E-477D-86A9-55F0FE6F36E9}" type="datetime1">
              <a:rPr lang="zh-CN" altLang="en-US" smtClean="0"/>
            </a:fld>
            <a:endParaRPr lang="en-US" altLang="zh-CN"/>
          </a:p>
        </p:txBody>
      </p:sp>
      <p:sp>
        <p:nvSpPr>
          <p:cNvPr id="6" name="灯片编号占位符 5"/>
          <p:cNvSpPr>
            <a:spLocks noGrp="1"/>
          </p:cNvSpPr>
          <p:nvPr>
            <p:ph type="sldNum" sz="quarter" idx="12"/>
          </p:nvPr>
        </p:nvSpPr>
        <p:spPr/>
        <p:txBody>
          <a:bodyPr/>
          <a:lstStyle/>
          <a:p>
            <a:pPr>
              <a:defRPr/>
            </a:pPr>
            <a:fld id="{7728AF14-F82A-4785-9CDF-4FE939A460F5}" type="slidenum">
              <a:rPr lang="zh-CN" altLang="en-US" smtClean="0"/>
            </a:fld>
            <a:endParaRPr lang="zh-CN" altLang="en-US"/>
          </a:p>
        </p:txBody>
      </p:sp>
      <p:pic>
        <p:nvPicPr>
          <p:cNvPr id="4098" name="Picture 2"/>
          <p:cNvPicPr>
            <a:picLocks noChangeAspect="1" noChangeArrowheads="1"/>
          </p:cNvPicPr>
          <p:nvPr/>
        </p:nvPicPr>
        <p:blipFill>
          <a:blip r:embed="rId1" cstate="print"/>
          <a:srcRect/>
          <a:stretch>
            <a:fillRect/>
          </a:stretch>
        </p:blipFill>
        <p:spPr bwMode="auto">
          <a:xfrm>
            <a:off x="0" y="-885371"/>
            <a:ext cx="12192000" cy="7743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8521926" cy="558800"/>
          </a:xfrm>
        </p:spPr>
        <p:txBody>
          <a:bodyPr/>
          <a:lstStyle/>
          <a:p>
            <a:r>
              <a:rPr lang="en-US" altLang="zh-CN" sz="3200" b="1" dirty="0" smtClean="0"/>
              <a:t>《</a:t>
            </a:r>
            <a:r>
              <a:rPr lang="zh-CN" altLang="en-US" sz="3200" b="1" dirty="0" smtClean="0"/>
              <a:t>企业职工伤亡事故分类（</a:t>
            </a:r>
            <a:r>
              <a:rPr lang="en-US" sz="3200" b="1" dirty="0" smtClean="0"/>
              <a:t>GB6441-86</a:t>
            </a:r>
            <a:r>
              <a:rPr lang="zh-CN" altLang="en-US" sz="3200" b="1" dirty="0" smtClean="0"/>
              <a:t>）</a:t>
            </a:r>
            <a:r>
              <a:rPr lang="en-US" altLang="zh-CN" sz="3200" b="1" dirty="0" smtClean="0"/>
              <a:t>》</a:t>
            </a:r>
            <a:endParaRPr lang="zh-CN" altLang="en-US" sz="3200" dirty="0"/>
          </a:p>
        </p:txBody>
      </p:sp>
      <p:sp>
        <p:nvSpPr>
          <p:cNvPr id="3" name="内容占位符 2"/>
          <p:cNvSpPr>
            <a:spLocks noGrp="1"/>
          </p:cNvSpPr>
          <p:nvPr>
            <p:ph idx="1"/>
          </p:nvPr>
        </p:nvSpPr>
        <p:spPr>
          <a:xfrm>
            <a:off x="740229" y="1233714"/>
            <a:ext cx="10615157" cy="4627337"/>
          </a:xfrm>
        </p:spPr>
        <p:txBody>
          <a:bodyPr/>
          <a:lstStyle/>
          <a:p>
            <a:r>
              <a:rPr lang="zh-CN" altLang="en-US" sz="2800" dirty="0" smtClean="0"/>
              <a:t>（</a:t>
            </a:r>
            <a:r>
              <a:rPr lang="en-US" sz="2800" dirty="0" smtClean="0"/>
              <a:t>1</a:t>
            </a:r>
            <a:r>
              <a:rPr lang="zh-CN" altLang="en-US" sz="2800" dirty="0" smtClean="0"/>
              <a:t>）伤亡事故：</a:t>
            </a:r>
            <a:endParaRPr lang="en-US" altLang="zh-CN" sz="2800" dirty="0" smtClean="0"/>
          </a:p>
          <a:p>
            <a:r>
              <a:rPr lang="en-US" altLang="zh-CN" sz="2800" dirty="0" smtClean="0"/>
              <a:t>    </a:t>
            </a:r>
            <a:r>
              <a:rPr lang="zh-CN" altLang="en-US" sz="2800" dirty="0" smtClean="0"/>
              <a:t>指企业职工在生产劳动过程中，发生的人身伤害（以下简称伤害）、急性中毒（以下简称中毒）。</a:t>
            </a:r>
            <a:endParaRPr lang="zh-CN" altLang="en-US" sz="2800" dirty="0" smtClean="0"/>
          </a:p>
          <a:p>
            <a:r>
              <a:rPr lang="zh-CN" altLang="en-US" sz="2800" dirty="0" smtClean="0"/>
              <a:t>（</a:t>
            </a:r>
            <a:r>
              <a:rPr lang="en-US" sz="2800" dirty="0" smtClean="0"/>
              <a:t>2</a:t>
            </a:r>
            <a:r>
              <a:rPr lang="zh-CN" altLang="en-US" sz="2800" dirty="0" smtClean="0"/>
              <a:t>）损失工作日：指被伤害者失能的工作时间。</a:t>
            </a:r>
            <a:endParaRPr lang="zh-CN" altLang="en-US" sz="2800" dirty="0" smtClean="0"/>
          </a:p>
          <a:p>
            <a:r>
              <a:rPr lang="zh-CN" altLang="en-US" sz="2800" dirty="0" smtClean="0"/>
              <a:t>（</a:t>
            </a:r>
            <a:r>
              <a:rPr lang="en-US" sz="2800" dirty="0" smtClean="0"/>
              <a:t>3</a:t>
            </a:r>
            <a:r>
              <a:rPr lang="zh-CN" altLang="en-US" sz="2800" dirty="0" smtClean="0"/>
              <a:t>）暂时性失能伤害：指伤害及中毒者暂时不能从事原岗位工作的伤害。</a:t>
            </a:r>
            <a:endParaRPr lang="zh-CN" altLang="en-US" sz="2800" dirty="0" smtClean="0"/>
          </a:p>
          <a:p>
            <a:r>
              <a:rPr lang="zh-CN" altLang="en-US" sz="2800" dirty="0" smtClean="0"/>
              <a:t>（</a:t>
            </a:r>
            <a:r>
              <a:rPr lang="en-US" sz="2800" dirty="0" smtClean="0"/>
              <a:t>4</a:t>
            </a:r>
            <a:r>
              <a:rPr lang="zh-CN" altLang="en-US" sz="2800" dirty="0" smtClean="0"/>
              <a:t>）永久性部分失能伤害：指伤害及中毒者肢体或某些器官部分功能不可逆的丧失的伤害。</a:t>
            </a:r>
            <a:endParaRPr lang="zh-CN" altLang="en-US" sz="2800" dirty="0" smtClean="0"/>
          </a:p>
          <a:p>
            <a:r>
              <a:rPr lang="zh-CN" altLang="en-US" sz="2800" dirty="0" smtClean="0"/>
              <a:t>（</a:t>
            </a:r>
            <a:r>
              <a:rPr lang="en-US" sz="2800" dirty="0" smtClean="0"/>
              <a:t>5</a:t>
            </a:r>
            <a:r>
              <a:rPr lang="zh-CN" altLang="en-US" sz="2800" dirty="0" smtClean="0"/>
              <a:t>）永久性全失能伤害：指除死亡外一次事故中，受伤者造成完全残废的伤害。</a:t>
            </a:r>
            <a:endParaRPr lang="zh-CN" altLang="en-US" sz="2800" dirty="0" smtClean="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Object 1"/>
          <p:cNvGraphicFramePr>
            <a:graphicFrameLocks noChangeAspect="1"/>
          </p:cNvGraphicFramePr>
          <p:nvPr/>
        </p:nvGraphicFramePr>
        <p:xfrm>
          <a:off x="-19050" y="10845"/>
          <a:ext cx="12230100" cy="6856730"/>
        </p:xfrm>
        <a:graphic>
          <a:graphicData uri="http://schemas.openxmlformats.org/presentationml/2006/ole">
            <mc:AlternateContent xmlns:mc="http://schemas.openxmlformats.org/markup-compatibility/2006">
              <mc:Choice xmlns:v="urn:schemas-microsoft-com:vml" Requires="v">
                <p:oleObj spid="_x0000_s1025" name="" r:id="rId1" imgW="6115050" imgH="3438525" progId="PowerPoint.Slide.12">
                  <p:embed/>
                </p:oleObj>
              </mc:Choice>
              <mc:Fallback>
                <p:oleObj name="" r:id="rId1" imgW="6115050" imgH="3438525" progId="PowerPoint.Slide.12">
                  <p:embed/>
                  <p:pic>
                    <p:nvPicPr>
                      <p:cNvPr id="0" name="图片 1024"/>
                      <p:cNvPicPr>
                        <a:picLocks noChangeAspect="1"/>
                      </p:cNvPicPr>
                      <p:nvPr/>
                    </p:nvPicPr>
                    <p:blipFill>
                      <a:blip r:embed="rId2"/>
                      <a:stretch>
                        <a:fillRect/>
                      </a:stretch>
                    </p:blipFill>
                    <p:spPr>
                      <a:xfrm>
                        <a:off x="-19050" y="10845"/>
                        <a:ext cx="12230100" cy="6856730"/>
                      </a:xfrm>
                      <a:prstGeom prst="rect">
                        <a:avLst/>
                      </a:prstGeom>
                      <a:noFill/>
                      <a:ln w="9525">
                        <a:noFill/>
                      </a:ln>
                    </p:spPr>
                  </p:pic>
                </p:oleObj>
              </mc:Fallback>
            </mc:AlternateContent>
          </a:graphicData>
        </a:graphic>
      </p:graphicFrame>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69634"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8521926" cy="558800"/>
          </a:xfrm>
        </p:spPr>
        <p:txBody>
          <a:bodyPr/>
          <a:lstStyle/>
          <a:p>
            <a:r>
              <a:rPr lang="en-US" altLang="zh-CN" sz="3200" b="1" dirty="0" smtClean="0"/>
              <a:t>《</a:t>
            </a:r>
            <a:r>
              <a:rPr lang="zh-CN" altLang="en-US" sz="3200" b="1" dirty="0" smtClean="0"/>
              <a:t>企业职工伤亡事故分类（</a:t>
            </a:r>
            <a:r>
              <a:rPr lang="en-US" sz="3200" b="1" dirty="0" smtClean="0"/>
              <a:t>GB6441-86</a:t>
            </a:r>
            <a:r>
              <a:rPr lang="zh-CN" altLang="en-US" sz="3200" b="1" dirty="0" smtClean="0"/>
              <a:t>）</a:t>
            </a:r>
            <a:r>
              <a:rPr lang="en-US" altLang="zh-CN" sz="3200" b="1" dirty="0" smtClean="0"/>
              <a:t>》</a:t>
            </a:r>
            <a:endParaRPr lang="zh-CN" altLang="en-US" sz="3200" dirty="0"/>
          </a:p>
        </p:txBody>
      </p:sp>
      <p:sp>
        <p:nvSpPr>
          <p:cNvPr id="3" name="内容占位符 2"/>
          <p:cNvSpPr>
            <a:spLocks noGrp="1"/>
          </p:cNvSpPr>
          <p:nvPr>
            <p:ph idx="1"/>
          </p:nvPr>
        </p:nvSpPr>
        <p:spPr>
          <a:xfrm>
            <a:off x="740229" y="1233714"/>
            <a:ext cx="10972800" cy="4627337"/>
          </a:xfrm>
        </p:spPr>
        <p:txBody>
          <a:bodyPr/>
          <a:lstStyle/>
          <a:p>
            <a:r>
              <a:rPr lang="zh-CN" altLang="en-US" sz="3200" dirty="0" smtClean="0"/>
              <a:t>（</a:t>
            </a:r>
            <a:r>
              <a:rPr lang="en-US" sz="3200" dirty="0" smtClean="0"/>
              <a:t>7</a:t>
            </a:r>
            <a:r>
              <a:rPr lang="zh-CN" altLang="en-US" sz="3200" dirty="0" smtClean="0"/>
              <a:t>）伤害程度分类</a:t>
            </a:r>
            <a:endParaRPr lang="zh-CN" altLang="en-US" sz="3200" dirty="0" smtClean="0"/>
          </a:p>
          <a:p>
            <a:r>
              <a:rPr lang="zh-CN" altLang="en-US" sz="3200" dirty="0" smtClean="0"/>
              <a:t>①</a:t>
            </a:r>
            <a:r>
              <a:rPr lang="en-US" sz="3200" dirty="0" smtClean="0"/>
              <a:t>.</a:t>
            </a:r>
            <a:r>
              <a:rPr lang="zh-CN" altLang="en-US" sz="3200" dirty="0" smtClean="0"/>
              <a:t>轻伤</a:t>
            </a:r>
            <a:r>
              <a:rPr lang="en-US" sz="3200" dirty="0" smtClean="0"/>
              <a:t>:</a:t>
            </a:r>
            <a:r>
              <a:rPr lang="zh-CN" altLang="en-US" sz="3200" dirty="0" smtClean="0"/>
              <a:t>指损失工作日低于</a:t>
            </a:r>
            <a:r>
              <a:rPr lang="en-US" sz="3200" dirty="0" smtClean="0"/>
              <a:t>105</a:t>
            </a:r>
            <a:r>
              <a:rPr lang="zh-CN" altLang="en-US" sz="3200" dirty="0" smtClean="0"/>
              <a:t>日的失能伤害。</a:t>
            </a:r>
            <a:endParaRPr lang="zh-CN" altLang="en-US" sz="3200" dirty="0" smtClean="0"/>
          </a:p>
          <a:p>
            <a:r>
              <a:rPr lang="zh-CN" altLang="en-US" sz="3200" dirty="0" smtClean="0"/>
              <a:t>②</a:t>
            </a:r>
            <a:r>
              <a:rPr lang="en-US" sz="3200" dirty="0" smtClean="0"/>
              <a:t>.</a:t>
            </a:r>
            <a:r>
              <a:rPr lang="zh-CN" altLang="en-US" sz="3200" dirty="0" smtClean="0"/>
              <a:t>重伤</a:t>
            </a:r>
            <a:r>
              <a:rPr lang="en-US" sz="3200" dirty="0" smtClean="0"/>
              <a:t>:</a:t>
            </a:r>
            <a:r>
              <a:rPr lang="zh-CN" altLang="en-US" sz="3200" dirty="0" smtClean="0"/>
              <a:t>指相当于表定损失工作日等于和超过</a:t>
            </a:r>
            <a:r>
              <a:rPr lang="en-US" sz="3200" dirty="0" smtClean="0"/>
              <a:t>105</a:t>
            </a:r>
            <a:r>
              <a:rPr lang="zh-CN" altLang="en-US" sz="3200" dirty="0" smtClean="0"/>
              <a:t>日的失能伤害。</a:t>
            </a:r>
            <a:endParaRPr lang="zh-CN" altLang="en-US" sz="3200" dirty="0" smtClean="0"/>
          </a:p>
          <a:p>
            <a:r>
              <a:rPr lang="zh-CN" altLang="en-US" sz="3200" dirty="0" smtClean="0"/>
              <a:t>③</a:t>
            </a:r>
            <a:r>
              <a:rPr lang="en-US" sz="3200" dirty="0" smtClean="0"/>
              <a:t>.</a:t>
            </a:r>
            <a:r>
              <a:rPr lang="zh-CN" altLang="en-US" sz="3200" dirty="0" smtClean="0"/>
              <a:t>死亡。</a:t>
            </a:r>
            <a:endParaRPr lang="zh-CN" altLang="en-US" sz="3200" dirty="0" smtClean="0"/>
          </a:p>
          <a:p>
            <a:r>
              <a:rPr lang="zh-CN" altLang="en-US" sz="3200" dirty="0" smtClean="0"/>
              <a:t>（</a:t>
            </a:r>
            <a:r>
              <a:rPr lang="en-US" sz="3200" dirty="0" smtClean="0"/>
              <a:t>8</a:t>
            </a:r>
            <a:r>
              <a:rPr lang="zh-CN" altLang="en-US" sz="3200" dirty="0" smtClean="0"/>
              <a:t>）事故严重程度分类</a:t>
            </a:r>
            <a:endParaRPr lang="zh-CN" altLang="en-US" sz="3200" dirty="0" smtClean="0"/>
          </a:p>
          <a:p>
            <a:r>
              <a:rPr lang="zh-CN" altLang="en-US" sz="3200" dirty="0" smtClean="0"/>
              <a:t>①</a:t>
            </a:r>
            <a:r>
              <a:rPr lang="en-US" sz="3200" dirty="0" smtClean="0"/>
              <a:t>.</a:t>
            </a:r>
            <a:r>
              <a:rPr lang="zh-CN" altLang="en-US" sz="3200" dirty="0" smtClean="0"/>
              <a:t>轻伤事故</a:t>
            </a:r>
            <a:r>
              <a:rPr lang="en-US" sz="3200" dirty="0" smtClean="0"/>
              <a:t>:</a:t>
            </a:r>
            <a:r>
              <a:rPr lang="zh-CN" altLang="en-US" sz="3200" dirty="0" smtClean="0"/>
              <a:t>指只有轻伤的事故。</a:t>
            </a:r>
            <a:endParaRPr lang="zh-CN" altLang="en-US" sz="3200" dirty="0" smtClean="0"/>
          </a:p>
          <a:p>
            <a:r>
              <a:rPr lang="zh-CN" altLang="en-US" sz="3200" dirty="0" smtClean="0"/>
              <a:t>②</a:t>
            </a:r>
            <a:r>
              <a:rPr lang="en-US" sz="3200" dirty="0" smtClean="0"/>
              <a:t>.</a:t>
            </a:r>
            <a:r>
              <a:rPr lang="zh-CN" altLang="en-US" sz="3200" dirty="0" smtClean="0"/>
              <a:t>重伤事故</a:t>
            </a:r>
            <a:r>
              <a:rPr lang="en-US" sz="3200" dirty="0" smtClean="0"/>
              <a:t>:</a:t>
            </a:r>
            <a:r>
              <a:rPr lang="zh-CN" altLang="en-US" sz="3200" dirty="0" smtClean="0"/>
              <a:t>指有重伤无死亡的事故。</a:t>
            </a:r>
            <a:endParaRPr lang="zh-CN" altLang="en-US" sz="3200" dirty="0" smtClean="0"/>
          </a:p>
          <a:p>
            <a:r>
              <a:rPr lang="zh-CN" altLang="en-US" sz="3200" dirty="0" smtClean="0"/>
              <a:t>③</a:t>
            </a:r>
            <a:r>
              <a:rPr lang="en-US" sz="3200" dirty="0" smtClean="0"/>
              <a:t>.</a:t>
            </a:r>
            <a:r>
              <a:rPr lang="zh-CN" altLang="en-US" sz="3200" dirty="0" smtClean="0"/>
              <a:t>死亡事故。</a:t>
            </a:r>
            <a:endParaRPr lang="zh-CN" altLang="en-US" sz="3200"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文本占位符 3"/>
          <p:cNvSpPr>
            <a:spLocks noGrp="1"/>
          </p:cNvSpPr>
          <p:nvPr>
            <p:ph type="body" sz="half" idx="2"/>
          </p:nvPr>
        </p:nvSpPr>
        <p:spPr/>
        <p:txBody>
          <a:bodyPr/>
          <a:lstStyle/>
          <a:p>
            <a:endParaRPr lang="zh-CN" altLang="en-US"/>
          </a:p>
        </p:txBody>
      </p:sp>
      <p:pic>
        <p:nvPicPr>
          <p:cNvPr id="5122" name="Picture 2"/>
          <p:cNvPicPr>
            <a:picLocks noChangeAspect="1" noChangeArrowheads="1"/>
          </p:cNvPicPr>
          <p:nvPr/>
        </p:nvPicPr>
        <p:blipFill>
          <a:blip r:embed="rId1" cstate="print"/>
          <a:srcRect/>
          <a:stretch>
            <a:fillRect/>
          </a:stretch>
        </p:blipFill>
        <p:spPr bwMode="auto">
          <a:xfrm>
            <a:off x="0" y="-957943"/>
            <a:ext cx="12192000" cy="7228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流光溢彩">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流光溢彩">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流光溢彩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流光溢彩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流光溢彩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流光溢彩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流光溢彩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流光溢彩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流光溢彩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流光溢彩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流光溢彩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流光溢彩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流光溢彩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流光溢彩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2211</Words>
  <Application>WPS 演示</Application>
  <PresentationFormat>自定义</PresentationFormat>
  <Paragraphs>150</Paragraphs>
  <Slides>39</Slides>
  <Notes>0</Notes>
  <HiddenSlides>0</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69" baseType="lpstr">
      <vt:lpstr>Arial</vt:lpstr>
      <vt:lpstr>宋体</vt:lpstr>
      <vt:lpstr>Wingdings</vt:lpstr>
      <vt:lpstr>Calibri</vt:lpstr>
      <vt:lpstr>黑体</vt:lpstr>
      <vt:lpstr>楷体_GB2312</vt:lpstr>
      <vt:lpstr>新宋体</vt:lpstr>
      <vt:lpstr>楷体</vt:lpstr>
      <vt:lpstr>仿宋_GB2312</vt:lpstr>
      <vt:lpstr>仿宋</vt:lpstr>
      <vt:lpstr>微软雅黑</vt:lpstr>
      <vt:lpstr>Arial Unicode MS</vt:lpstr>
      <vt:lpstr>Verdana</vt:lpstr>
      <vt:lpstr>隶书</vt:lpstr>
      <vt:lpstr>幼圆</vt:lpstr>
      <vt:lpstr>Times New Roman</vt:lpstr>
      <vt:lpstr>隶书</vt:lpstr>
      <vt:lpstr>MS Reference Specialty</vt:lpstr>
      <vt:lpstr>Webdings</vt:lpstr>
      <vt:lpstr>华文细黑</vt:lpstr>
      <vt:lpstr>Tahoma</vt:lpstr>
      <vt:lpstr>华文中宋</vt:lpstr>
      <vt:lpstr>Wingdings 2</vt:lpstr>
      <vt:lpstr>Wingdings</vt:lpstr>
      <vt:lpstr>华文新魏</vt:lpstr>
      <vt:lpstr>Segoe Print</vt:lpstr>
      <vt:lpstr>方正粗黑宋简体</vt:lpstr>
      <vt:lpstr>华文行楷</vt:lpstr>
      <vt:lpstr>流光溢彩</vt:lpstr>
      <vt:lpstr>PowerPoint.Slide.12</vt:lpstr>
      <vt:lpstr>                </vt:lpstr>
      <vt:lpstr>PowerPoint 演示文稿</vt:lpstr>
      <vt:lpstr>PowerPoint 演示文稿</vt:lpstr>
      <vt:lpstr> 生产作业中的工伤预防</vt:lpstr>
      <vt:lpstr>PowerPoint 演示文稿</vt:lpstr>
      <vt:lpstr>《企业职工伤亡事故分类（GB6441-86）》</vt:lpstr>
      <vt:lpstr>PowerPoint 演示文稿</vt:lpstr>
      <vt:lpstr>《企业职工伤亡事故分类（GB6441-86）》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关于工伤，还有这些你要知道！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4.工伤事故预防措施 </vt:lpstr>
      <vt:lpstr>PowerPoint 演示文稿</vt:lpstr>
      <vt:lpstr>PowerPoint 演示文稿</vt:lpstr>
      <vt:lpstr>PowerPoint 演示文稿</vt:lpstr>
      <vt:lpstr>工伤事故的特性 </vt:lpstr>
      <vt:lpstr>PowerPoint 演示文稿</vt:lpstr>
      <vt:lpstr>PowerPoint 演示文稿</vt:lpstr>
      <vt:lpstr>PowerPoint 演示文稿</vt:lpstr>
      <vt:lpstr>PowerPoint 演示文稿</vt:lpstr>
      <vt:lpstr>PowerPoint 演示文稿</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Mervin</cp:lastModifiedBy>
  <cp:revision>194</cp:revision>
  <dcterms:created xsi:type="dcterms:W3CDTF">2018-03-09T02:47:00Z</dcterms:created>
  <dcterms:modified xsi:type="dcterms:W3CDTF">2021-08-11T08:50:33Z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935AC199B36E40CBAC8254E7A697548E</vt:lpwstr>
  </property>
</Properties>
</file>