
<file path=[Content_Types].xml><?xml version="1.0" encoding="utf-8"?>
<Types xmlns="http://schemas.openxmlformats.org/package/2006/content-types">
  <Default Extension="png" ContentType="image/png"/>
  <Default Extension="jpeg" ContentType="image/jpeg"/>
  <Default Extension="JPG" ContentType="image/.jp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75" autoAdjust="0"/>
    <p:restoredTop sz="93885" autoAdjust="0"/>
  </p:normalViewPr>
  <p:slideViewPr>
    <p:cSldViewPr snapToGrid="0">
      <p:cViewPr varScale="1">
        <p:scale>
          <a:sx n="83" d="100"/>
          <a:sy n="83" d="100"/>
        </p:scale>
        <p:origin x="68"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0" Type="http://schemas.openxmlformats.org/officeDocument/2006/relationships/tableStyles" Target="tableStyles.xml"/><Relationship Id="rId9" Type="http://schemas.openxmlformats.org/officeDocument/2006/relationships/slide" Target="slides/slide6.xml"/><Relationship Id="rId89" Type="http://schemas.openxmlformats.org/officeDocument/2006/relationships/viewProps" Target="viewProps.xml"/><Relationship Id="rId88" Type="http://schemas.openxmlformats.org/officeDocument/2006/relationships/presProps" Target="presProps.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99" name=""/>
        <p:cNvGrpSpPr/>
        <p:nvPr/>
      </p:nvGrpSpPr>
      <p:grpSpPr>
        <a:xfrm>
          <a:off x="0" y="0"/>
          <a:ext cx="0" cy="0"/>
          <a:chOff x="0" y="0"/>
          <a:chExt cx="0" cy="0"/>
        </a:xfrm>
      </p:grpSpPr>
      <p:sp>
        <p:nvSpPr>
          <p:cNvPr id="1049039"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040"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83A91-508D-42F6-A38F-AA185FA0CC6E}" type="datetimeFigureOut">
              <a:rPr lang="zh-CN" altLang="en-US" smtClean="0"/>
            </a:fld>
            <a:endParaRPr lang="zh-CN" altLang="en-US"/>
          </a:p>
        </p:txBody>
      </p:sp>
      <p:sp>
        <p:nvSpPr>
          <p:cNvPr id="1049041"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049042"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9043"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044"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75DD9-DD14-40B3-9CE3-686215460D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78" name="幻灯片图像占位符 1"/>
          <p:cNvSpPr>
            <a:spLocks noGrp="1" noRot="1" noChangeAspect="1"/>
          </p:cNvSpPr>
          <p:nvPr>
            <p:ph type="sldImg"/>
          </p:nvPr>
        </p:nvSpPr>
        <p:spPr/>
      </p:sp>
      <p:sp>
        <p:nvSpPr>
          <p:cNvPr id="1048579" name="备注占位符 2"/>
          <p:cNvSpPr>
            <a:spLocks noGrp="1"/>
          </p:cNvSpPr>
          <p:nvPr>
            <p:ph type="body" idx="1"/>
          </p:nvPr>
        </p:nvSpPr>
        <p:spPr/>
        <p:txBody>
          <a:bodyPr/>
          <a:p>
            <a:endParaRPr lang="zh-CN" altLang="en-US"/>
          </a:p>
        </p:txBody>
      </p:sp>
      <p:sp>
        <p:nvSpPr>
          <p:cNvPr id="1048580" name="灯片编号占位符 3"/>
          <p:cNvSpPr>
            <a:spLocks noGrp="1"/>
          </p:cNvSpPr>
          <p:nvPr>
            <p:ph type="sldNum" sz="quarter" idx="5"/>
          </p:nvPr>
        </p:nvSpPr>
        <p:spPr/>
        <p:txBody>
          <a:bodyPr/>
          <a:p>
            <a:fld id="{A2175DD9-DD14-40B3-9CE3-686215460DC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sp>
        <p:nvSpPr>
          <p:cNvPr id="1048669" name="幻灯片图像占位符 1"/>
          <p:cNvSpPr>
            <a:spLocks noGrp="1" noRot="1" noChangeAspect="1" noChangeArrowheads="1" noTextEdit="1"/>
          </p:cNvSpPr>
          <p:nvPr>
            <p:ph type="sldImg" idx="4294967295"/>
          </p:nvPr>
        </p:nvSpPr>
        <p:spPr>
          <a:ln>
            <a:miter lim="800000"/>
          </a:ln>
        </p:spPr>
      </p:sp>
      <p:sp>
        <p:nvSpPr>
          <p:cNvPr id="1048670" name="备注占位符 2"/>
          <p:cNvSpPr>
            <a:spLocks noGrp="1" noChangeArrowheads="1"/>
          </p:cNvSpPr>
          <p:nvPr>
            <p:ph type="body" idx="4294967295"/>
          </p:nvPr>
        </p:nvSpPr>
        <p:spPr/>
        <p:txBody>
          <a:bodyPr/>
          <a:p>
            <a:endParaRPr lang="zh-CN" altLang="en-US"/>
          </a:p>
        </p:txBody>
      </p:sp>
      <p:sp>
        <p:nvSpPr>
          <p:cNvPr id="1048671"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048681" name="幻灯片图像占位符 1"/>
          <p:cNvSpPr>
            <a:spLocks noGrp="1" noRot="1" noChangeAspect="1"/>
          </p:cNvSpPr>
          <p:nvPr>
            <p:ph type="sldImg"/>
          </p:nvPr>
        </p:nvSpPr>
        <p:spPr/>
      </p:sp>
      <p:sp>
        <p:nvSpPr>
          <p:cNvPr id="1048682" name="备注占位符 2"/>
          <p:cNvSpPr>
            <a:spLocks noGrp="1"/>
          </p:cNvSpPr>
          <p:nvPr>
            <p:ph type="body" idx="1"/>
          </p:nvPr>
        </p:nvSpPr>
        <p:spPr/>
        <p:txBody>
          <a:bodyPr/>
          <a:p>
            <a:endParaRPr lang="zh-CN" altLang="en-US"/>
          </a:p>
        </p:txBody>
      </p:sp>
      <p:sp>
        <p:nvSpPr>
          <p:cNvPr id="1048683" name="灯片编号占位符 3"/>
          <p:cNvSpPr>
            <a:spLocks noGrp="1"/>
          </p:cNvSpPr>
          <p:nvPr>
            <p:ph type="sldNum" sz="quarter" idx="5"/>
          </p:nvPr>
        </p:nvSpPr>
        <p:spPr/>
        <p:txBody>
          <a:bodyPr/>
          <a:p>
            <a:fld id="{AB4562EB-FCD2-41C1-99C1-423946B07C2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690" name="幻灯片图像占位符 1"/>
          <p:cNvSpPr>
            <a:spLocks noGrp="1" noRot="1" noChangeAspect="1"/>
          </p:cNvSpPr>
          <p:nvPr>
            <p:ph type="sldImg"/>
          </p:nvPr>
        </p:nvSpPr>
        <p:spPr/>
      </p:sp>
      <p:sp>
        <p:nvSpPr>
          <p:cNvPr id="1048691" name="备注占位符 2"/>
          <p:cNvSpPr>
            <a:spLocks noGrp="1"/>
          </p:cNvSpPr>
          <p:nvPr>
            <p:ph type="body" idx="1"/>
          </p:nvPr>
        </p:nvSpPr>
        <p:spPr/>
        <p:txBody>
          <a:bodyPr/>
          <a:p>
            <a:endParaRPr lang="zh-CN" altLang="en-US"/>
          </a:p>
        </p:txBody>
      </p:sp>
      <p:sp>
        <p:nvSpPr>
          <p:cNvPr id="1048692" name="灯片编号占位符 3"/>
          <p:cNvSpPr>
            <a:spLocks noGrp="1"/>
          </p:cNvSpPr>
          <p:nvPr>
            <p:ph type="sldNum" sz="quarter" idx="5"/>
          </p:nvPr>
        </p:nvSpPr>
        <p:spPr/>
        <p:txBody>
          <a:bodyPr/>
          <a:p>
            <a:fld id="{AB4562EB-FCD2-41C1-99C1-423946B07C2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699" name="幻灯片图像占位符 1"/>
          <p:cNvSpPr>
            <a:spLocks noGrp="1" noRot="1" noChangeAspect="1"/>
          </p:cNvSpPr>
          <p:nvPr>
            <p:ph type="sldImg"/>
          </p:nvPr>
        </p:nvSpPr>
        <p:spPr/>
      </p:sp>
      <p:sp>
        <p:nvSpPr>
          <p:cNvPr id="1048700" name="备注占位符 2"/>
          <p:cNvSpPr>
            <a:spLocks noGrp="1"/>
          </p:cNvSpPr>
          <p:nvPr>
            <p:ph type="body" idx="1"/>
          </p:nvPr>
        </p:nvSpPr>
        <p:spPr/>
        <p:txBody>
          <a:bodyPr/>
          <a:p>
            <a:endParaRPr lang="zh-CN" altLang="en-US" dirty="0"/>
          </a:p>
        </p:txBody>
      </p:sp>
      <p:sp>
        <p:nvSpPr>
          <p:cNvPr id="1048701" name="灯片编号占位符 3"/>
          <p:cNvSpPr>
            <a:spLocks noGrp="1"/>
          </p:cNvSpPr>
          <p:nvPr>
            <p:ph type="sldNum" sz="quarter" idx="5"/>
          </p:nvPr>
        </p:nvSpPr>
        <p:spPr/>
        <p:txBody>
          <a:bodyPr/>
          <a:p>
            <a:fld id="{AB4562EB-FCD2-41C1-99C1-423946B07C2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704" name="幻灯片图像占位符 1"/>
          <p:cNvSpPr>
            <a:spLocks noGrp="1" noRot="1" noChangeAspect="1"/>
          </p:cNvSpPr>
          <p:nvPr>
            <p:ph type="sldImg"/>
          </p:nvPr>
        </p:nvSpPr>
        <p:spPr/>
      </p:sp>
      <p:sp>
        <p:nvSpPr>
          <p:cNvPr id="1048705" name="备注占位符 2"/>
          <p:cNvSpPr>
            <a:spLocks noGrp="1"/>
          </p:cNvSpPr>
          <p:nvPr>
            <p:ph type="body" idx="1"/>
          </p:nvPr>
        </p:nvSpPr>
        <p:spPr/>
        <p:txBody>
          <a:bodyPr/>
          <a:p>
            <a:endParaRPr lang="zh-CN" altLang="en-US"/>
          </a:p>
        </p:txBody>
      </p:sp>
      <p:sp>
        <p:nvSpPr>
          <p:cNvPr id="1048706" name="灯片编号占位符 3"/>
          <p:cNvSpPr>
            <a:spLocks noGrp="1"/>
          </p:cNvSpPr>
          <p:nvPr>
            <p:ph type="sldNum" sz="quarter" idx="5"/>
          </p:nvPr>
        </p:nvSpPr>
        <p:spPr/>
        <p:txBody>
          <a:bodyPr/>
          <a:p>
            <a:fld id="{AB4562EB-FCD2-41C1-99C1-423946B07C2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sp>
        <p:nvSpPr>
          <p:cNvPr id="1048709" name="幻灯片图像占位符 1"/>
          <p:cNvSpPr>
            <a:spLocks noGrp="1" noRot="1" noChangeAspect="1"/>
          </p:cNvSpPr>
          <p:nvPr>
            <p:ph type="sldImg"/>
          </p:nvPr>
        </p:nvSpPr>
        <p:spPr/>
      </p:sp>
      <p:sp>
        <p:nvSpPr>
          <p:cNvPr id="1048710" name="备注占位符 2"/>
          <p:cNvSpPr>
            <a:spLocks noGrp="1"/>
          </p:cNvSpPr>
          <p:nvPr>
            <p:ph type="body" idx="1"/>
          </p:nvPr>
        </p:nvSpPr>
        <p:spPr/>
        <p:txBody>
          <a:bodyPr/>
          <a:p>
            <a:endParaRPr lang="zh-CN" altLang="en-US"/>
          </a:p>
        </p:txBody>
      </p:sp>
      <p:sp>
        <p:nvSpPr>
          <p:cNvPr id="1048711" name="灯片编号占位符 3"/>
          <p:cNvSpPr>
            <a:spLocks noGrp="1"/>
          </p:cNvSpPr>
          <p:nvPr>
            <p:ph type="sldNum" sz="quarter" idx="5"/>
          </p:nvPr>
        </p:nvSpPr>
        <p:spPr/>
        <p:txBody>
          <a:bodyPr/>
          <a:p>
            <a:fld id="{AB4562EB-FCD2-41C1-99C1-423946B07C2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8718" name="幻灯片图像占位符 1"/>
          <p:cNvSpPr>
            <a:spLocks noGrp="1" noRot="1" noChangeAspect="1"/>
          </p:cNvSpPr>
          <p:nvPr>
            <p:ph type="sldImg"/>
          </p:nvPr>
        </p:nvSpPr>
        <p:spPr/>
      </p:sp>
      <p:sp>
        <p:nvSpPr>
          <p:cNvPr id="1048719" name="备注占位符 2"/>
          <p:cNvSpPr>
            <a:spLocks noGrp="1"/>
          </p:cNvSpPr>
          <p:nvPr>
            <p:ph type="body" idx="1"/>
          </p:nvPr>
        </p:nvSpPr>
        <p:spPr/>
        <p:txBody>
          <a:bodyPr/>
          <a:p>
            <a:endParaRPr lang="zh-CN" altLang="en-US"/>
          </a:p>
        </p:txBody>
      </p:sp>
      <p:sp>
        <p:nvSpPr>
          <p:cNvPr id="1048720" name="灯片编号占位符 3"/>
          <p:cNvSpPr>
            <a:spLocks noGrp="1"/>
          </p:cNvSpPr>
          <p:nvPr>
            <p:ph type="sldNum" sz="quarter" idx="5"/>
          </p:nvPr>
        </p:nvSpPr>
        <p:spPr/>
        <p:txBody>
          <a:bodyPr/>
          <a:p>
            <a:fld id="{AB4562EB-FCD2-41C1-99C1-423946B07C2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8727" name="幻灯片图像占位符 1"/>
          <p:cNvSpPr>
            <a:spLocks noGrp="1" noRot="1" noChangeAspect="1"/>
          </p:cNvSpPr>
          <p:nvPr>
            <p:ph type="sldImg"/>
          </p:nvPr>
        </p:nvSpPr>
        <p:spPr/>
      </p:sp>
      <p:sp>
        <p:nvSpPr>
          <p:cNvPr id="1048728" name="备注占位符 2"/>
          <p:cNvSpPr>
            <a:spLocks noGrp="1"/>
          </p:cNvSpPr>
          <p:nvPr>
            <p:ph type="body" idx="1"/>
          </p:nvPr>
        </p:nvSpPr>
        <p:spPr/>
        <p:txBody>
          <a:bodyPr/>
          <a:p>
            <a:endParaRPr lang="zh-CN" altLang="en-US"/>
          </a:p>
        </p:txBody>
      </p:sp>
      <p:sp>
        <p:nvSpPr>
          <p:cNvPr id="1048729" name="灯片编号占位符 3"/>
          <p:cNvSpPr>
            <a:spLocks noGrp="1"/>
          </p:cNvSpPr>
          <p:nvPr>
            <p:ph type="sldNum" sz="quarter" idx="5"/>
          </p:nvPr>
        </p:nvSpPr>
        <p:spPr/>
        <p:txBody>
          <a:bodyPr/>
          <a:p>
            <a:fld id="{AB4562EB-FCD2-41C1-99C1-423946B07C2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048736" name="幻灯片图像占位符 1"/>
          <p:cNvSpPr>
            <a:spLocks noGrp="1" noRot="1" noChangeAspect="1"/>
          </p:cNvSpPr>
          <p:nvPr>
            <p:ph type="sldImg"/>
          </p:nvPr>
        </p:nvSpPr>
        <p:spPr/>
      </p:sp>
      <p:sp>
        <p:nvSpPr>
          <p:cNvPr id="1048737" name="备注占位符 2"/>
          <p:cNvSpPr>
            <a:spLocks noGrp="1"/>
          </p:cNvSpPr>
          <p:nvPr>
            <p:ph type="body" idx="1"/>
          </p:nvPr>
        </p:nvSpPr>
        <p:spPr/>
        <p:txBody>
          <a:bodyPr/>
          <a:p>
            <a:endParaRPr lang="zh-CN" altLang="en-US"/>
          </a:p>
        </p:txBody>
      </p:sp>
      <p:sp>
        <p:nvSpPr>
          <p:cNvPr id="1048738" name="灯片编号占位符 3"/>
          <p:cNvSpPr>
            <a:spLocks noGrp="1"/>
          </p:cNvSpPr>
          <p:nvPr>
            <p:ph type="sldNum" sz="quarter" idx="5"/>
          </p:nvPr>
        </p:nvSpPr>
        <p:spPr/>
        <p:txBody>
          <a:bodyPr/>
          <a:p>
            <a:fld id="{AB4562EB-FCD2-41C1-99C1-423946B07C2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791" name="幻灯片图像占位符 1"/>
          <p:cNvSpPr>
            <a:spLocks noGrp="1" noRot="1" noChangeAspect="1"/>
          </p:cNvSpPr>
          <p:nvPr>
            <p:ph type="sldImg"/>
          </p:nvPr>
        </p:nvSpPr>
        <p:spPr/>
      </p:sp>
      <p:sp>
        <p:nvSpPr>
          <p:cNvPr id="1048792" name="备注占位符 2"/>
          <p:cNvSpPr>
            <a:spLocks noGrp="1"/>
          </p:cNvSpPr>
          <p:nvPr>
            <p:ph type="body" idx="1"/>
          </p:nvPr>
        </p:nvSpPr>
        <p:spPr/>
        <p:txBody>
          <a:bodyPr/>
          <a:p>
            <a:endParaRPr lang="zh-CN" altLang="en-US"/>
          </a:p>
        </p:txBody>
      </p:sp>
      <p:sp>
        <p:nvSpPr>
          <p:cNvPr id="1048793" name="灯片编号占位符 3"/>
          <p:cNvSpPr>
            <a:spLocks noGrp="1"/>
          </p:cNvSpPr>
          <p:nvPr>
            <p:ph type="sldNum" sz="quarter" idx="5"/>
          </p:nvPr>
        </p:nvSpPr>
        <p:spPr/>
        <p:txBody>
          <a:bodyPr/>
          <a:p>
            <a:fld id="{AB4562EB-FCD2-41C1-99C1-423946B07C2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582" name="幻灯片图像占位符 1"/>
          <p:cNvSpPr>
            <a:spLocks noGrp="1" noRot="1" noChangeAspect="1"/>
          </p:cNvSpPr>
          <p:nvPr>
            <p:ph type="sldImg"/>
          </p:nvPr>
        </p:nvSpPr>
        <p:spPr/>
      </p:sp>
      <p:sp>
        <p:nvSpPr>
          <p:cNvPr id="1048583" name="备注占位符 2"/>
          <p:cNvSpPr>
            <a:spLocks noGrp="1"/>
          </p:cNvSpPr>
          <p:nvPr>
            <p:ph type="body" idx="1"/>
          </p:nvPr>
        </p:nvSpPr>
        <p:spPr/>
        <p:txBody>
          <a:bodyPr/>
          <a:p>
            <a:endParaRPr lang="zh-CN" altLang="en-US"/>
          </a:p>
        </p:txBody>
      </p:sp>
      <p:sp>
        <p:nvSpPr>
          <p:cNvPr id="1048584" name="灯片编号占位符 3"/>
          <p:cNvSpPr>
            <a:spLocks noGrp="1"/>
          </p:cNvSpPr>
          <p:nvPr>
            <p:ph type="sldNum" sz="quarter" idx="5"/>
          </p:nvPr>
        </p:nvSpPr>
        <p:spPr/>
        <p:txBody>
          <a:bodyPr/>
          <a:p>
            <a:fld id="{A2175DD9-DD14-40B3-9CE3-686215460DC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8805" name="幻灯片图像占位符 1"/>
          <p:cNvSpPr>
            <a:spLocks noGrp="1" noRot="1" noChangeAspect="1" noChangeArrowheads="1" noTextEdit="1"/>
          </p:cNvSpPr>
          <p:nvPr>
            <p:ph type="sldImg" idx="4294967295"/>
          </p:nvPr>
        </p:nvSpPr>
        <p:spPr>
          <a:ln>
            <a:miter lim="800000"/>
          </a:ln>
        </p:spPr>
      </p:sp>
      <p:sp>
        <p:nvSpPr>
          <p:cNvPr id="1048806" name="备注占位符 2"/>
          <p:cNvSpPr>
            <a:spLocks noGrp="1" noChangeArrowheads="1"/>
          </p:cNvSpPr>
          <p:nvPr>
            <p:ph type="body" idx="4294967295"/>
          </p:nvPr>
        </p:nvSpPr>
        <p:spPr/>
        <p:txBody>
          <a:bodyPr/>
          <a:p>
            <a:endParaRPr lang="zh-CN" altLang="en-US"/>
          </a:p>
        </p:txBody>
      </p:sp>
      <p:sp>
        <p:nvSpPr>
          <p:cNvPr id="1048807"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sp>
        <p:nvSpPr>
          <p:cNvPr id="1048849" name="幻灯片图像占位符 1"/>
          <p:cNvSpPr>
            <a:spLocks noGrp="1" noRot="1" noChangeAspect="1" noChangeArrowheads="1" noTextEdit="1"/>
          </p:cNvSpPr>
          <p:nvPr>
            <p:ph type="sldImg" idx="4294967295"/>
          </p:nvPr>
        </p:nvSpPr>
        <p:spPr>
          <a:ln>
            <a:miter lim="800000"/>
          </a:ln>
        </p:spPr>
      </p:sp>
      <p:sp>
        <p:nvSpPr>
          <p:cNvPr id="1048850" name="备注占位符 2"/>
          <p:cNvSpPr>
            <a:spLocks noGrp="1" noChangeArrowheads="1"/>
          </p:cNvSpPr>
          <p:nvPr>
            <p:ph type="body" idx="4294967295"/>
          </p:nvPr>
        </p:nvSpPr>
        <p:spPr/>
        <p:txBody>
          <a:bodyPr/>
          <a:p>
            <a:endParaRPr lang="zh-CN" altLang="en-US"/>
          </a:p>
        </p:txBody>
      </p:sp>
      <p:sp>
        <p:nvSpPr>
          <p:cNvPr id="1048851"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8863" name="幻灯片图像占位符 1"/>
          <p:cNvSpPr>
            <a:spLocks noGrp="1" noRot="1" noChangeAspect="1" noChangeArrowheads="1" noTextEdit="1"/>
          </p:cNvSpPr>
          <p:nvPr>
            <p:ph type="sldImg" idx="4294967295"/>
          </p:nvPr>
        </p:nvSpPr>
        <p:spPr>
          <a:ln>
            <a:miter lim="800000"/>
          </a:ln>
        </p:spPr>
      </p:sp>
      <p:sp>
        <p:nvSpPr>
          <p:cNvPr id="1048864" name="备注占位符 2"/>
          <p:cNvSpPr>
            <a:spLocks noGrp="1" noChangeArrowheads="1"/>
          </p:cNvSpPr>
          <p:nvPr>
            <p:ph type="body" idx="4294967295"/>
          </p:nvPr>
        </p:nvSpPr>
        <p:spPr/>
        <p:txBody>
          <a:bodyPr/>
          <a:p>
            <a:endParaRPr lang="zh-CN" altLang="en-US"/>
          </a:p>
        </p:txBody>
      </p:sp>
      <p:sp>
        <p:nvSpPr>
          <p:cNvPr id="1048865"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8868"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869" name="备注占位符 2"/>
          <p:cNvSpPr>
            <a:spLocks noGrp="1" noChangeArrowheads="1"/>
          </p:cNvSpPr>
          <p:nvPr>
            <p:ph type="body" idx="4294967295"/>
          </p:nvPr>
        </p:nvSpPr>
        <p:spPr/>
        <p:txBody>
          <a:bodyPr/>
          <a:p>
            <a:endParaRPr lang="zh-CN" altLang="en-US" dirty="0"/>
          </a:p>
        </p:txBody>
      </p:sp>
      <p:sp>
        <p:nvSpPr>
          <p:cNvPr id="1048870"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8873"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874" name="备注占位符 2"/>
          <p:cNvSpPr>
            <a:spLocks noGrp="1" noChangeArrowheads="1"/>
          </p:cNvSpPr>
          <p:nvPr>
            <p:ph type="body" idx="4294967295"/>
          </p:nvPr>
        </p:nvSpPr>
        <p:spPr/>
        <p:txBody>
          <a:bodyPr/>
          <a:p>
            <a:endParaRPr lang="zh-CN" altLang="en-US" dirty="0"/>
          </a:p>
        </p:txBody>
      </p:sp>
      <p:sp>
        <p:nvSpPr>
          <p:cNvPr id="1048875"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8878"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879" name="备注占位符 2"/>
          <p:cNvSpPr>
            <a:spLocks noGrp="1" noChangeArrowheads="1"/>
          </p:cNvSpPr>
          <p:nvPr>
            <p:ph type="body" idx="4294967295"/>
          </p:nvPr>
        </p:nvSpPr>
        <p:spPr/>
        <p:txBody>
          <a:bodyPr/>
          <a:p>
            <a:endParaRPr lang="zh-CN" altLang="en-US" dirty="0"/>
          </a:p>
        </p:txBody>
      </p:sp>
      <p:sp>
        <p:nvSpPr>
          <p:cNvPr id="1048880"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88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885" name="备注占位符 2"/>
          <p:cNvSpPr>
            <a:spLocks noGrp="1" noChangeArrowheads="1"/>
          </p:cNvSpPr>
          <p:nvPr>
            <p:ph type="body" idx="4294967295"/>
          </p:nvPr>
        </p:nvSpPr>
        <p:spPr/>
        <p:txBody>
          <a:bodyPr/>
          <a:p>
            <a:endParaRPr lang="zh-CN" altLang="en-US" dirty="0"/>
          </a:p>
        </p:txBody>
      </p:sp>
      <p:sp>
        <p:nvSpPr>
          <p:cNvPr id="1048886"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8889"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890" name="备注占位符 2"/>
          <p:cNvSpPr>
            <a:spLocks noGrp="1" noChangeArrowheads="1"/>
          </p:cNvSpPr>
          <p:nvPr>
            <p:ph type="body" idx="4294967295"/>
          </p:nvPr>
        </p:nvSpPr>
        <p:spPr/>
        <p:txBody>
          <a:bodyPr/>
          <a:p>
            <a:endParaRPr lang="zh-CN" altLang="en-US" dirty="0"/>
          </a:p>
        </p:txBody>
      </p:sp>
      <p:sp>
        <p:nvSpPr>
          <p:cNvPr id="1048891"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89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895" name="备注占位符 2"/>
          <p:cNvSpPr>
            <a:spLocks noGrp="1" noChangeArrowheads="1"/>
          </p:cNvSpPr>
          <p:nvPr>
            <p:ph type="body" idx="4294967295"/>
          </p:nvPr>
        </p:nvSpPr>
        <p:spPr/>
        <p:txBody>
          <a:bodyPr/>
          <a:p>
            <a:endParaRPr lang="zh-CN" altLang="en-US" dirty="0"/>
          </a:p>
        </p:txBody>
      </p:sp>
      <p:sp>
        <p:nvSpPr>
          <p:cNvPr id="1048896"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900"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01" name="备注占位符 2"/>
          <p:cNvSpPr>
            <a:spLocks noGrp="1" noChangeArrowheads="1"/>
          </p:cNvSpPr>
          <p:nvPr>
            <p:ph type="body" idx="4294967295"/>
          </p:nvPr>
        </p:nvSpPr>
        <p:spPr/>
        <p:txBody>
          <a:bodyPr/>
          <a:p>
            <a:endParaRPr lang="zh-CN" altLang="en-US" dirty="0"/>
          </a:p>
        </p:txBody>
      </p:sp>
      <p:sp>
        <p:nvSpPr>
          <p:cNvPr id="1048902"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16" name="幻灯片图像占位符 1"/>
          <p:cNvSpPr>
            <a:spLocks noGrp="1" noRot="1" noChangeAspect="1" noChangeArrowheads="1" noTextEdit="1"/>
          </p:cNvSpPr>
          <p:nvPr>
            <p:ph type="sldImg" idx="4294967295"/>
          </p:nvPr>
        </p:nvSpPr>
        <p:spPr>
          <a:ln>
            <a:miter lim="800000"/>
          </a:ln>
        </p:spPr>
      </p:sp>
      <p:sp>
        <p:nvSpPr>
          <p:cNvPr id="1048617" name="备注占位符 2"/>
          <p:cNvSpPr>
            <a:spLocks noGrp="1" noChangeArrowheads="1"/>
          </p:cNvSpPr>
          <p:nvPr>
            <p:ph type="body" idx="4294967295"/>
          </p:nvPr>
        </p:nvSpPr>
        <p:spPr/>
        <p:txBody>
          <a:bodyPr/>
          <a:p>
            <a:pPr eaLnBrk="1" hangingPunct="1"/>
            <a:endParaRPr lang="zh-CN" altLang="en-US"/>
          </a:p>
        </p:txBody>
      </p:sp>
      <p:sp>
        <p:nvSpPr>
          <p:cNvPr id="1048618"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pPr>
            <a:fld id="{DBB0A66E-DA2D-4543-AFB5-3C8213754D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905"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06" name="备注占位符 2"/>
          <p:cNvSpPr>
            <a:spLocks noGrp="1" noChangeArrowheads="1"/>
          </p:cNvSpPr>
          <p:nvPr>
            <p:ph type="body" idx="4294967295"/>
          </p:nvPr>
        </p:nvSpPr>
        <p:spPr/>
        <p:txBody>
          <a:bodyPr/>
          <a:p>
            <a:endParaRPr lang="zh-CN" altLang="en-US" dirty="0"/>
          </a:p>
        </p:txBody>
      </p:sp>
      <p:sp>
        <p:nvSpPr>
          <p:cNvPr id="1048907"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sp>
        <p:nvSpPr>
          <p:cNvPr id="1048910"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11" name="备注占位符 2"/>
          <p:cNvSpPr>
            <a:spLocks noGrp="1" noChangeArrowheads="1"/>
          </p:cNvSpPr>
          <p:nvPr>
            <p:ph type="body" idx="4294967295"/>
          </p:nvPr>
        </p:nvSpPr>
        <p:spPr/>
        <p:txBody>
          <a:bodyPr/>
          <a:p>
            <a:endParaRPr lang="zh-CN" altLang="en-US" dirty="0"/>
          </a:p>
        </p:txBody>
      </p:sp>
      <p:sp>
        <p:nvSpPr>
          <p:cNvPr id="1048912"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916"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17" name="备注占位符 2"/>
          <p:cNvSpPr>
            <a:spLocks noGrp="1" noChangeArrowheads="1"/>
          </p:cNvSpPr>
          <p:nvPr>
            <p:ph type="body" idx="4294967295"/>
          </p:nvPr>
        </p:nvSpPr>
        <p:spPr/>
        <p:txBody>
          <a:bodyPr/>
          <a:p>
            <a:endParaRPr lang="zh-CN" altLang="en-US" dirty="0"/>
          </a:p>
        </p:txBody>
      </p:sp>
      <p:sp>
        <p:nvSpPr>
          <p:cNvPr id="1048918"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921"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22" name="备注占位符 2"/>
          <p:cNvSpPr>
            <a:spLocks noGrp="1" noChangeArrowheads="1"/>
          </p:cNvSpPr>
          <p:nvPr>
            <p:ph type="body" idx="4294967295"/>
          </p:nvPr>
        </p:nvSpPr>
        <p:spPr/>
        <p:txBody>
          <a:bodyPr/>
          <a:p>
            <a:endParaRPr lang="zh-CN" altLang="en-US" dirty="0"/>
          </a:p>
        </p:txBody>
      </p:sp>
      <p:sp>
        <p:nvSpPr>
          <p:cNvPr id="1048923"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926"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27" name="备注占位符 2"/>
          <p:cNvSpPr>
            <a:spLocks noGrp="1" noChangeArrowheads="1"/>
          </p:cNvSpPr>
          <p:nvPr>
            <p:ph type="body" idx="4294967295"/>
          </p:nvPr>
        </p:nvSpPr>
        <p:spPr/>
        <p:txBody>
          <a:bodyPr/>
          <a:p>
            <a:endParaRPr lang="zh-CN" altLang="en-US" dirty="0"/>
          </a:p>
        </p:txBody>
      </p:sp>
      <p:sp>
        <p:nvSpPr>
          <p:cNvPr id="1048928"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8931"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32" name="备注占位符 2"/>
          <p:cNvSpPr>
            <a:spLocks noGrp="1" noChangeArrowheads="1"/>
          </p:cNvSpPr>
          <p:nvPr>
            <p:ph type="body" idx="4294967295"/>
          </p:nvPr>
        </p:nvSpPr>
        <p:spPr/>
        <p:txBody>
          <a:bodyPr/>
          <a:p>
            <a:endParaRPr lang="zh-CN" altLang="en-US" dirty="0"/>
          </a:p>
        </p:txBody>
      </p:sp>
      <p:sp>
        <p:nvSpPr>
          <p:cNvPr id="1048933"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8936"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37" name="备注占位符 2"/>
          <p:cNvSpPr>
            <a:spLocks noGrp="1" noChangeArrowheads="1"/>
          </p:cNvSpPr>
          <p:nvPr>
            <p:ph type="body" idx="4294967295"/>
          </p:nvPr>
        </p:nvSpPr>
        <p:spPr/>
        <p:txBody>
          <a:bodyPr/>
          <a:p>
            <a:endParaRPr lang="zh-CN" altLang="en-US" dirty="0"/>
          </a:p>
        </p:txBody>
      </p:sp>
      <p:sp>
        <p:nvSpPr>
          <p:cNvPr id="1048938"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8941"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42" name="备注占位符 2"/>
          <p:cNvSpPr>
            <a:spLocks noGrp="1" noChangeArrowheads="1"/>
          </p:cNvSpPr>
          <p:nvPr>
            <p:ph type="body" idx="4294967295"/>
          </p:nvPr>
        </p:nvSpPr>
        <p:spPr/>
        <p:txBody>
          <a:bodyPr/>
          <a:p>
            <a:endParaRPr lang="zh-CN" altLang="en-US" dirty="0"/>
          </a:p>
        </p:txBody>
      </p:sp>
      <p:sp>
        <p:nvSpPr>
          <p:cNvPr id="1048943"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sp>
        <p:nvSpPr>
          <p:cNvPr id="1048946"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47" name="备注占位符 2"/>
          <p:cNvSpPr>
            <a:spLocks noGrp="1" noChangeArrowheads="1"/>
          </p:cNvSpPr>
          <p:nvPr>
            <p:ph type="body" idx="4294967295"/>
          </p:nvPr>
        </p:nvSpPr>
        <p:spPr/>
        <p:txBody>
          <a:bodyPr/>
          <a:p>
            <a:endParaRPr lang="zh-CN" altLang="en-US" dirty="0"/>
          </a:p>
        </p:txBody>
      </p:sp>
      <p:sp>
        <p:nvSpPr>
          <p:cNvPr id="1048948"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951"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52" name="备注占位符 2"/>
          <p:cNvSpPr>
            <a:spLocks noGrp="1" noChangeArrowheads="1"/>
          </p:cNvSpPr>
          <p:nvPr>
            <p:ph type="body" idx="4294967295"/>
          </p:nvPr>
        </p:nvSpPr>
        <p:spPr/>
        <p:txBody>
          <a:bodyPr/>
          <a:p>
            <a:endParaRPr lang="zh-CN" altLang="en-US" dirty="0"/>
          </a:p>
        </p:txBody>
      </p:sp>
      <p:sp>
        <p:nvSpPr>
          <p:cNvPr id="1048953"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621" name="幻灯片图像占位符 1"/>
          <p:cNvSpPr>
            <a:spLocks noGrp="1" noRot="1" noChangeAspect="1" noChangeArrowheads="1" noTextEdit="1"/>
          </p:cNvSpPr>
          <p:nvPr>
            <p:ph type="sldImg" idx="4294967295"/>
          </p:nvPr>
        </p:nvSpPr>
        <p:spPr>
          <a:ln>
            <a:miter lim="800000"/>
          </a:ln>
        </p:spPr>
      </p:sp>
      <p:sp>
        <p:nvSpPr>
          <p:cNvPr id="1048622" name="备注占位符 2"/>
          <p:cNvSpPr>
            <a:spLocks noGrp="1" noChangeArrowheads="1"/>
          </p:cNvSpPr>
          <p:nvPr>
            <p:ph type="body" idx="4294967295"/>
          </p:nvPr>
        </p:nvSpPr>
        <p:spPr/>
        <p:txBody>
          <a:bodyPr/>
          <a:p>
            <a:endParaRPr lang="zh-CN" altLang="en-US"/>
          </a:p>
        </p:txBody>
      </p:sp>
      <p:sp>
        <p:nvSpPr>
          <p:cNvPr id="1048623"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pPr>
            <a:fld id="{ABD22C4C-0BB5-4E10-B9AE-72A38AB401C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8957"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58" name="备注占位符 2"/>
          <p:cNvSpPr>
            <a:spLocks noGrp="1" noChangeArrowheads="1"/>
          </p:cNvSpPr>
          <p:nvPr>
            <p:ph type="body" idx="4294967295"/>
          </p:nvPr>
        </p:nvSpPr>
        <p:spPr/>
        <p:txBody>
          <a:bodyPr/>
          <a:p>
            <a:endParaRPr lang="zh-CN" altLang="en-US" dirty="0"/>
          </a:p>
        </p:txBody>
      </p:sp>
      <p:sp>
        <p:nvSpPr>
          <p:cNvPr id="1048959"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8962"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63" name="备注占位符 2"/>
          <p:cNvSpPr>
            <a:spLocks noGrp="1" noChangeArrowheads="1"/>
          </p:cNvSpPr>
          <p:nvPr>
            <p:ph type="body" idx="4294967295"/>
          </p:nvPr>
        </p:nvSpPr>
        <p:spPr/>
        <p:txBody>
          <a:bodyPr/>
          <a:p>
            <a:endParaRPr lang="zh-CN" altLang="en-US" dirty="0"/>
          </a:p>
        </p:txBody>
      </p:sp>
      <p:sp>
        <p:nvSpPr>
          <p:cNvPr id="1048964"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sp>
        <p:nvSpPr>
          <p:cNvPr id="1048967"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68" name="备注占位符 2"/>
          <p:cNvSpPr>
            <a:spLocks noGrp="1" noChangeArrowheads="1"/>
          </p:cNvSpPr>
          <p:nvPr>
            <p:ph type="body" idx="4294967295"/>
          </p:nvPr>
        </p:nvSpPr>
        <p:spPr/>
        <p:txBody>
          <a:bodyPr/>
          <a:p>
            <a:endParaRPr lang="zh-CN" altLang="en-US" dirty="0"/>
          </a:p>
        </p:txBody>
      </p:sp>
      <p:sp>
        <p:nvSpPr>
          <p:cNvPr id="1048969"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8972"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73" name="备注占位符 2"/>
          <p:cNvSpPr>
            <a:spLocks noGrp="1" noChangeArrowheads="1"/>
          </p:cNvSpPr>
          <p:nvPr>
            <p:ph type="body" idx="4294967295"/>
          </p:nvPr>
        </p:nvSpPr>
        <p:spPr/>
        <p:txBody>
          <a:bodyPr/>
          <a:p>
            <a:endParaRPr lang="zh-CN" altLang="en-US" dirty="0"/>
          </a:p>
        </p:txBody>
      </p:sp>
      <p:sp>
        <p:nvSpPr>
          <p:cNvPr id="1048974"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977"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78" name="备注占位符 2"/>
          <p:cNvSpPr>
            <a:spLocks noGrp="1" noChangeArrowheads="1"/>
          </p:cNvSpPr>
          <p:nvPr>
            <p:ph type="body" idx="4294967295"/>
          </p:nvPr>
        </p:nvSpPr>
        <p:spPr/>
        <p:txBody>
          <a:bodyPr/>
          <a:p>
            <a:endParaRPr lang="zh-CN" altLang="en-US" dirty="0"/>
          </a:p>
        </p:txBody>
      </p:sp>
      <p:sp>
        <p:nvSpPr>
          <p:cNvPr id="1048979"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982"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83" name="备注占位符 2"/>
          <p:cNvSpPr>
            <a:spLocks noGrp="1" noChangeArrowheads="1"/>
          </p:cNvSpPr>
          <p:nvPr>
            <p:ph type="body" idx="4294967295"/>
          </p:nvPr>
        </p:nvSpPr>
        <p:spPr/>
        <p:txBody>
          <a:bodyPr/>
          <a:p>
            <a:endParaRPr lang="zh-CN" altLang="en-US" dirty="0"/>
          </a:p>
        </p:txBody>
      </p:sp>
      <p:sp>
        <p:nvSpPr>
          <p:cNvPr id="1048984"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987"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88" name="备注占位符 2"/>
          <p:cNvSpPr>
            <a:spLocks noGrp="1" noChangeArrowheads="1"/>
          </p:cNvSpPr>
          <p:nvPr>
            <p:ph type="body" idx="4294967295"/>
          </p:nvPr>
        </p:nvSpPr>
        <p:spPr/>
        <p:txBody>
          <a:bodyPr/>
          <a:p>
            <a:endParaRPr lang="zh-CN" altLang="en-US" dirty="0"/>
          </a:p>
        </p:txBody>
      </p:sp>
      <p:sp>
        <p:nvSpPr>
          <p:cNvPr id="1048989"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8992"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93" name="备注占位符 2"/>
          <p:cNvSpPr>
            <a:spLocks noGrp="1" noChangeArrowheads="1"/>
          </p:cNvSpPr>
          <p:nvPr>
            <p:ph type="body" idx="4294967295"/>
          </p:nvPr>
        </p:nvSpPr>
        <p:spPr/>
        <p:txBody>
          <a:bodyPr/>
          <a:p>
            <a:endParaRPr lang="zh-CN" altLang="en-US" dirty="0"/>
          </a:p>
        </p:txBody>
      </p:sp>
      <p:sp>
        <p:nvSpPr>
          <p:cNvPr id="1048994"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997"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998" name="备注占位符 2"/>
          <p:cNvSpPr>
            <a:spLocks noGrp="1" noChangeArrowheads="1"/>
          </p:cNvSpPr>
          <p:nvPr>
            <p:ph type="body" idx="4294967295"/>
          </p:nvPr>
        </p:nvSpPr>
        <p:spPr/>
        <p:txBody>
          <a:bodyPr/>
          <a:p>
            <a:endParaRPr lang="zh-CN" altLang="en-US" dirty="0"/>
          </a:p>
        </p:txBody>
      </p:sp>
      <p:sp>
        <p:nvSpPr>
          <p:cNvPr id="1048999"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9002"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9003" name="备注占位符 2"/>
          <p:cNvSpPr>
            <a:spLocks noGrp="1" noChangeArrowheads="1"/>
          </p:cNvSpPr>
          <p:nvPr>
            <p:ph type="body" idx="4294967295"/>
          </p:nvPr>
        </p:nvSpPr>
        <p:spPr/>
        <p:txBody>
          <a:bodyPr/>
          <a:p>
            <a:endParaRPr lang="zh-CN" altLang="en-US" dirty="0"/>
          </a:p>
        </p:txBody>
      </p:sp>
      <p:sp>
        <p:nvSpPr>
          <p:cNvPr id="1049004"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627" name="幻灯片图像占位符 1"/>
          <p:cNvSpPr>
            <a:spLocks noGrp="1" noRot="1" noChangeAspect="1"/>
          </p:cNvSpPr>
          <p:nvPr>
            <p:ph type="sldImg"/>
          </p:nvPr>
        </p:nvSpPr>
        <p:spPr/>
      </p:sp>
      <p:sp>
        <p:nvSpPr>
          <p:cNvPr id="1048628" name="备注占位符 2"/>
          <p:cNvSpPr>
            <a:spLocks noGrp="1"/>
          </p:cNvSpPr>
          <p:nvPr>
            <p:ph type="body" idx="1"/>
          </p:nvPr>
        </p:nvSpPr>
        <p:spPr/>
        <p:txBody>
          <a:bodyPr/>
          <a:p>
            <a:endParaRPr lang="zh-CN" altLang="en-US"/>
          </a:p>
        </p:txBody>
      </p:sp>
      <p:sp>
        <p:nvSpPr>
          <p:cNvPr id="1048629" name="灯片编号占位符 3"/>
          <p:cNvSpPr>
            <a:spLocks noGrp="1"/>
          </p:cNvSpPr>
          <p:nvPr>
            <p:ph type="sldNum" sz="quarter" idx="5"/>
          </p:nvPr>
        </p:nvSpPr>
        <p:spPr/>
        <p:txBody>
          <a:bodyPr/>
          <a:p>
            <a:fld id="{A2175DD9-DD14-40B3-9CE3-686215460DC9}"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9007"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9008" name="备注占位符 2"/>
          <p:cNvSpPr>
            <a:spLocks noGrp="1" noChangeArrowheads="1"/>
          </p:cNvSpPr>
          <p:nvPr>
            <p:ph type="body" idx="4294967295"/>
          </p:nvPr>
        </p:nvSpPr>
        <p:spPr/>
        <p:txBody>
          <a:bodyPr/>
          <a:p>
            <a:endParaRPr lang="zh-CN" altLang="en-US" dirty="0"/>
          </a:p>
        </p:txBody>
      </p:sp>
      <p:sp>
        <p:nvSpPr>
          <p:cNvPr id="1049009"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9012"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9013" name="备注占位符 2"/>
          <p:cNvSpPr>
            <a:spLocks noGrp="1" noChangeArrowheads="1"/>
          </p:cNvSpPr>
          <p:nvPr>
            <p:ph type="body" idx="4294967295"/>
          </p:nvPr>
        </p:nvSpPr>
        <p:spPr/>
        <p:txBody>
          <a:bodyPr/>
          <a:p>
            <a:endParaRPr lang="zh-CN" altLang="en-US" dirty="0"/>
          </a:p>
        </p:txBody>
      </p:sp>
      <p:sp>
        <p:nvSpPr>
          <p:cNvPr id="1049014"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9017"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9018" name="备注占位符 2"/>
          <p:cNvSpPr>
            <a:spLocks noGrp="1" noChangeArrowheads="1"/>
          </p:cNvSpPr>
          <p:nvPr>
            <p:ph type="body" idx="4294967295"/>
          </p:nvPr>
        </p:nvSpPr>
        <p:spPr/>
        <p:txBody>
          <a:bodyPr/>
          <a:p>
            <a:endParaRPr lang="zh-CN" altLang="en-US" dirty="0"/>
          </a:p>
        </p:txBody>
      </p:sp>
      <p:sp>
        <p:nvSpPr>
          <p:cNvPr id="1049019"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9022"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9023" name="备注占位符 2"/>
          <p:cNvSpPr>
            <a:spLocks noGrp="1" noChangeArrowheads="1"/>
          </p:cNvSpPr>
          <p:nvPr>
            <p:ph type="body" idx="4294967295"/>
          </p:nvPr>
        </p:nvSpPr>
        <p:spPr/>
        <p:txBody>
          <a:bodyPr/>
          <a:p>
            <a:endParaRPr lang="zh-CN" altLang="en-US" dirty="0"/>
          </a:p>
        </p:txBody>
      </p:sp>
      <p:sp>
        <p:nvSpPr>
          <p:cNvPr id="1049024"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9026" name="幻灯片图像占位符 1"/>
          <p:cNvSpPr>
            <a:spLocks noGrp="1" noRot="1" noChangeAspect="1"/>
          </p:cNvSpPr>
          <p:nvPr>
            <p:ph type="sldImg"/>
          </p:nvPr>
        </p:nvSpPr>
        <p:spPr/>
      </p:sp>
      <p:sp>
        <p:nvSpPr>
          <p:cNvPr id="1049027" name="备注占位符 2"/>
          <p:cNvSpPr>
            <a:spLocks noGrp="1"/>
          </p:cNvSpPr>
          <p:nvPr>
            <p:ph type="body" idx="1"/>
          </p:nvPr>
        </p:nvSpPr>
        <p:spPr/>
        <p:txBody>
          <a:bodyPr/>
          <a:p>
            <a:endParaRPr lang="zh-CN" altLang="en-US"/>
          </a:p>
        </p:txBody>
      </p:sp>
      <p:sp>
        <p:nvSpPr>
          <p:cNvPr id="1049028" name="灯片编号占位符 3"/>
          <p:cNvSpPr>
            <a:spLocks noGrp="1"/>
          </p:cNvSpPr>
          <p:nvPr>
            <p:ph type="sldNum" sz="quarter" idx="5"/>
          </p:nvPr>
        </p:nvSpPr>
        <p:spPr/>
        <p:txBody>
          <a:bodyPr/>
          <a:p>
            <a:fld id="{A2175DD9-DD14-40B3-9CE3-686215460DC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636" name="幻灯片图像占位符 1"/>
          <p:cNvSpPr>
            <a:spLocks noGrp="1" noRot="1" noChangeAspect="1"/>
          </p:cNvSpPr>
          <p:nvPr>
            <p:ph type="sldImg"/>
          </p:nvPr>
        </p:nvSpPr>
        <p:spPr/>
      </p:sp>
      <p:sp>
        <p:nvSpPr>
          <p:cNvPr id="1048637" name="备注占位符 2"/>
          <p:cNvSpPr>
            <a:spLocks noGrp="1"/>
          </p:cNvSpPr>
          <p:nvPr>
            <p:ph type="body" idx="1"/>
          </p:nvPr>
        </p:nvSpPr>
        <p:spPr/>
        <p:txBody>
          <a:bodyPr/>
          <a:p>
            <a:endParaRPr lang="zh-CN" altLang="en-US"/>
          </a:p>
        </p:txBody>
      </p:sp>
      <p:sp>
        <p:nvSpPr>
          <p:cNvPr id="1048638" name="灯片编号占位符 3"/>
          <p:cNvSpPr>
            <a:spLocks noGrp="1"/>
          </p:cNvSpPr>
          <p:nvPr>
            <p:ph type="sldNum" sz="quarter" idx="5"/>
          </p:nvPr>
        </p:nvSpPr>
        <p:spPr/>
        <p:txBody>
          <a:bodyPr/>
          <a:p>
            <a:fld id="{A2175DD9-DD14-40B3-9CE3-686215460DC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645" name="幻灯片图像占位符 1"/>
          <p:cNvSpPr>
            <a:spLocks noGrp="1" noRot="1" noChangeAspect="1"/>
          </p:cNvSpPr>
          <p:nvPr>
            <p:ph type="sldImg"/>
          </p:nvPr>
        </p:nvSpPr>
        <p:spPr/>
      </p:sp>
      <p:sp>
        <p:nvSpPr>
          <p:cNvPr id="1048646" name="备注占位符 2"/>
          <p:cNvSpPr>
            <a:spLocks noGrp="1"/>
          </p:cNvSpPr>
          <p:nvPr>
            <p:ph type="body" idx="1"/>
          </p:nvPr>
        </p:nvSpPr>
        <p:spPr/>
        <p:txBody>
          <a:bodyPr/>
          <a:p>
            <a:endParaRPr lang="zh-CN" altLang="en-US"/>
          </a:p>
        </p:txBody>
      </p:sp>
      <p:sp>
        <p:nvSpPr>
          <p:cNvPr id="1048647" name="灯片编号占位符 3"/>
          <p:cNvSpPr>
            <a:spLocks noGrp="1"/>
          </p:cNvSpPr>
          <p:nvPr>
            <p:ph type="sldNum" sz="quarter" idx="5"/>
          </p:nvPr>
        </p:nvSpPr>
        <p:spPr/>
        <p:txBody>
          <a:bodyPr/>
          <a:p>
            <a:fld id="{A2175DD9-DD14-40B3-9CE3-686215460DC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654" name="幻灯片图像占位符 1"/>
          <p:cNvSpPr>
            <a:spLocks noGrp="1" noRot="1" noChangeAspect="1"/>
          </p:cNvSpPr>
          <p:nvPr>
            <p:ph type="sldImg"/>
          </p:nvPr>
        </p:nvSpPr>
        <p:spPr/>
      </p:sp>
      <p:sp>
        <p:nvSpPr>
          <p:cNvPr id="1048655" name="备注占位符 2"/>
          <p:cNvSpPr>
            <a:spLocks noGrp="1"/>
          </p:cNvSpPr>
          <p:nvPr>
            <p:ph type="body" idx="1"/>
          </p:nvPr>
        </p:nvSpPr>
        <p:spPr/>
        <p:txBody>
          <a:bodyPr/>
          <a:p>
            <a:endParaRPr lang="zh-CN" altLang="en-US"/>
          </a:p>
        </p:txBody>
      </p:sp>
      <p:sp>
        <p:nvSpPr>
          <p:cNvPr id="1048656" name="灯片编号占位符 3"/>
          <p:cNvSpPr>
            <a:spLocks noGrp="1"/>
          </p:cNvSpPr>
          <p:nvPr>
            <p:ph type="sldNum" sz="quarter" idx="5"/>
          </p:nvPr>
        </p:nvSpPr>
        <p:spPr/>
        <p:txBody>
          <a:bodyPr/>
          <a:p>
            <a:fld id="{A2175DD9-DD14-40B3-9CE3-686215460DC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66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1048665" name="备注占位符 2"/>
          <p:cNvSpPr>
            <a:spLocks noGrp="1" noChangeArrowheads="1"/>
          </p:cNvSpPr>
          <p:nvPr>
            <p:ph type="body" idx="4294967295"/>
          </p:nvPr>
        </p:nvSpPr>
        <p:spPr/>
        <p:txBody>
          <a:bodyPr/>
          <a:p>
            <a:endParaRPr lang="zh-CN" altLang="en-US" dirty="0"/>
          </a:p>
        </p:txBody>
      </p:sp>
      <p:sp>
        <p:nvSpPr>
          <p:cNvPr id="1048666" name="灯片编号占位符 3"/>
          <p:cNvSpPr>
            <a:spLocks noGrp="1" noChangeArrowheads="1"/>
          </p:cNvSpPr>
          <p:nvPr>
            <p:ph type="sldNum" sz="quarter" idx="5"/>
          </p:nvPr>
        </p:nvSpPr>
        <p:spPr bwMode="auto">
          <a:noFill/>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fld id="{324F4FEC-AD10-4D45-AAAE-FCC43F68C0A7}"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思源黑体" pitchFamily="34"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思源黑体"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3.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22"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24"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298"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两栏内容">
    <p:spTree>
      <p:nvGrpSpPr>
        <p:cNvPr id="107"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页">
    <p:bg>
      <p:bgPr>
        <a:solidFill>
          <a:srgbClr val="FDF3E6"/>
        </a:solidFill>
        <a:effectLst/>
      </p:bgPr>
    </p:bg>
    <p:spTree>
      <p:nvGrpSpPr>
        <p:cNvPr id="131" name=""/>
        <p:cNvGrpSpPr/>
        <p:nvPr/>
      </p:nvGrpSpPr>
      <p:grpSpPr>
        <a:xfrm>
          <a:off x="0" y="0"/>
          <a:ext cx="0" cy="0"/>
          <a:chOff x="0" y="0"/>
          <a:chExt cx="0" cy="0"/>
        </a:xfrm>
      </p:grpSpPr>
      <p:pic>
        <p:nvPicPr>
          <p:cNvPr id="2097181" name="Picture 2"/>
          <p:cNvPicPr>
            <a:picLocks noChangeAspect="1" noChangeArrowheads="1"/>
          </p:cNvPicPr>
          <p:nvPr userDrawn="1"/>
        </p:nvPicPr>
        <p:blipFill rotWithShape="1">
          <a:blip r:embed="rId2" cstate="print"/>
          <a:srcRect/>
          <a:stretch>
            <a:fillRect/>
          </a:stretch>
        </p:blipFill>
        <p:spPr bwMode="auto">
          <a:xfrm>
            <a:off x="10572428" y="35721"/>
            <a:ext cx="1631477" cy="930911"/>
          </a:xfrm>
          <a:prstGeom prst="rect">
            <a:avLst/>
          </a:prstGeom>
          <a:noFill/>
        </p:spPr>
      </p:pic>
      <p:sp>
        <p:nvSpPr>
          <p:cNvPr id="1048672" name="矩形 2"/>
          <p:cNvSpPr/>
          <p:nvPr userDrawn="1"/>
        </p:nvSpPr>
        <p:spPr>
          <a:xfrm>
            <a:off x="1103087" y="210239"/>
            <a:ext cx="8561615" cy="646331"/>
          </a:xfrm>
          <a:prstGeom prst="rect">
            <a:avLst/>
          </a:prstGeom>
        </p:spPr>
        <p:txBody>
          <a:bodyPr wrap="square">
            <a:spAutoFit/>
          </a:bodyPr>
          <a:p>
            <a:r>
              <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rPr>
              <a:t>新安全生产法对企业的要求</a:t>
            </a:r>
            <a:endPar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endParaRPr>
          </a:p>
        </p:txBody>
      </p:sp>
      <p:pic>
        <p:nvPicPr>
          <p:cNvPr id="2097182" name="图片 3"/>
          <p:cNvPicPr>
            <a:picLocks noChangeAspect="1"/>
          </p:cNvPicPr>
          <p:nvPr userDrawn="1"/>
        </p:nvPicPr>
        <p:blipFill>
          <a:blip r:embed="rId3" cstate="print"/>
          <a:srcRect/>
          <a:stretch>
            <a:fillRect/>
          </a:stretch>
        </p:blipFill>
        <p:spPr>
          <a:xfrm>
            <a:off x="140481" y="99029"/>
            <a:ext cx="962607" cy="868747"/>
          </a:xfrm>
          <a:prstGeom prst="rect">
            <a:avLst/>
          </a:prstGeom>
        </p:spPr>
      </p:pic>
      <p:sp>
        <p:nvSpPr>
          <p:cNvPr id="1048673" name="矩形 4"/>
          <p:cNvSpPr/>
          <p:nvPr userDrawn="1"/>
        </p:nvSpPr>
        <p:spPr>
          <a:xfrm>
            <a:off x="2" y="929678"/>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p>
            <a:pPr marL="0" marR="0" lvl="0" indent="0" algn="ctr" defTabSz="1219200" eaLnBrk="1" fontAlgn="auto" latinLnBrk="0" hangingPunct="1">
              <a:lnSpc>
                <a:spcPct val="100000"/>
              </a:lnSpc>
              <a:spcBef>
                <a:spcPts val="0"/>
              </a:spcBef>
              <a:spcAft>
                <a:spcPts val="0"/>
              </a:spcAft>
              <a:buClrTx/>
              <a:buSzTx/>
              <a:buFontTx/>
              <a:buNone/>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pitchFamily="34" charset="-122"/>
              <a:cs typeface="+mn-cs"/>
            </a:endParaRPr>
          </a:p>
        </p:txBody>
      </p:sp>
      <p:pic>
        <p:nvPicPr>
          <p:cNvPr id="2097183" name="图片 6"/>
          <p:cNvPicPr>
            <a:picLocks noChangeAspect="1"/>
          </p:cNvPicPr>
          <p:nvPr userDrawn="1"/>
        </p:nvPicPr>
        <p:blipFill rotWithShape="1">
          <a:blip r:embed="rId4" cstate="print"/>
          <a:srcRect/>
          <a:stretch>
            <a:fillRect/>
          </a:stretch>
        </p:blipFill>
        <p:spPr>
          <a:xfrm flipH="1">
            <a:off x="10050779" y="1"/>
            <a:ext cx="903892" cy="606907"/>
          </a:xfrm>
          <a:prstGeom prst="rect">
            <a:avLst/>
          </a:prstGeom>
        </p:spPr>
      </p:pic>
      <p:sp>
        <p:nvSpPr>
          <p:cNvPr id="1048674" name="PA-图片 2"/>
          <p:cNvSpPr/>
          <p:nvPr userDrawn="1">
            <p:custDataLst>
              <p:tags r:id="rId5"/>
            </p:custDataLst>
          </p:nvPr>
        </p:nvSpPr>
        <p:spPr>
          <a:xfrm>
            <a:off x="1" y="4484535"/>
            <a:ext cx="12192001" cy="2373468"/>
          </a:xfrm>
          <a:custGeom>
            <a:avLst/>
            <a:gdLst/>
            <a:ahLst/>
            <a:cxnLst/>
            <a:rect l="0" t="0" r="0" b="0"/>
            <a:pathLst>
              <a:path w="9144001" h="1780101">
                <a:moveTo>
                  <a:pt x="0" y="0"/>
                </a:moveTo>
                <a:lnTo>
                  <a:pt x="9144000" y="0"/>
                </a:lnTo>
                <a:lnTo>
                  <a:pt x="9144000" y="1780100"/>
                </a:lnTo>
                <a:lnTo>
                  <a:pt x="0" y="1780100"/>
                </a:lnTo>
                <a:close/>
              </a:path>
            </a:pathLst>
          </a:custGeom>
          <a:blipFill dpi="0" rotWithShape="1">
            <a:blip r:embed="rId6">
              <a:alphaModFix amt="3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03" name=""/>
        <p:cNvGrpSpPr/>
        <p:nvPr/>
      </p:nvGrpSpPr>
      <p:grpSpPr>
        <a:xfrm>
          <a:off x="0" y="0"/>
          <a:ext cx="0" cy="0"/>
          <a:chOff x="0" y="0"/>
          <a:chExt cx="0" cy="0"/>
        </a:xfrm>
      </p:grpSpPr>
      <p:sp>
        <p:nvSpPr>
          <p:cNvPr id="1048585" name="标题 1"/>
          <p:cNvSpPr>
            <a:spLocks noGrp="1"/>
          </p:cNvSpPr>
          <p:nvPr>
            <p:ph type="ctrTitle"/>
          </p:nvPr>
        </p:nvSpPr>
        <p:spPr>
          <a:xfrm>
            <a:off x="914400" y="2130429"/>
            <a:ext cx="10363200" cy="1470025"/>
          </a:xfrm>
          <a:prstGeom prst="rect">
            <a:avLst/>
          </a:prstGeom>
        </p:spPr>
        <p:txBody>
          <a:bodyPr lIns="68580" tIns="34290" rIns="68580" bIns="34290"/>
          <a:lstStyle>
            <a:lvl1pPr>
              <a:defRPr>
                <a:ea typeface="思源黑体" pitchFamily="34" charset="-122"/>
              </a:defRPr>
            </a:lvl1pPr>
          </a:lstStyle>
          <a:p>
            <a:r>
              <a:rPr lang="zh-CN" altLang="en-US" noProof="1"/>
              <a:t>单击此处编辑母版标题样式</a:t>
            </a:r>
            <a:endParaRPr lang="zh-CN" altLang="en-US" noProof="1"/>
          </a:p>
        </p:txBody>
      </p:sp>
      <p:sp>
        <p:nvSpPr>
          <p:cNvPr id="1048586" name="副标题 2"/>
          <p:cNvSpPr>
            <a:spLocks noGrp="1"/>
          </p:cNvSpPr>
          <p:nvPr>
            <p:ph type="subTitle" idx="1"/>
          </p:nvPr>
        </p:nvSpPr>
        <p:spPr>
          <a:xfrm>
            <a:off x="1828800" y="3886200"/>
            <a:ext cx="8534400" cy="1752600"/>
          </a:xfrm>
          <a:prstGeom prst="rect">
            <a:avLst/>
          </a:prstGeom>
        </p:spPr>
        <p:txBody>
          <a:bodyPr lIns="68580" tIns="34290" rIns="68580" bIns="34290"/>
          <a:lstStyle>
            <a:lvl1pPr marL="0" indent="0" algn="ctr">
              <a:buNone/>
              <a:defRPr>
                <a:solidFill>
                  <a:schemeClr val="tx1">
                    <a:tint val="75000"/>
                  </a:schemeClr>
                </a:solidFill>
                <a:ea typeface="思源黑体" pitchFamily="34" charset="-122"/>
              </a:defRPr>
            </a:lvl1pPr>
            <a:lvl2pPr marL="586105" indent="0" algn="ctr">
              <a:buNone/>
              <a:defRPr>
                <a:solidFill>
                  <a:schemeClr val="tx1">
                    <a:tint val="75000"/>
                  </a:schemeClr>
                </a:solidFill>
              </a:defRPr>
            </a:lvl2pPr>
            <a:lvl3pPr marL="1172845" indent="0" algn="ctr">
              <a:buNone/>
              <a:defRPr>
                <a:solidFill>
                  <a:schemeClr val="tx1">
                    <a:tint val="75000"/>
                  </a:schemeClr>
                </a:solidFill>
              </a:defRPr>
            </a:lvl3pPr>
            <a:lvl4pPr marL="1758315" indent="0" algn="ctr">
              <a:buNone/>
              <a:defRPr>
                <a:solidFill>
                  <a:schemeClr val="tx1">
                    <a:tint val="75000"/>
                  </a:schemeClr>
                </a:solidFill>
              </a:defRPr>
            </a:lvl4pPr>
            <a:lvl5pPr marL="2344420" indent="0" algn="ctr">
              <a:buNone/>
              <a:defRPr>
                <a:solidFill>
                  <a:schemeClr val="tx1">
                    <a:tint val="75000"/>
                  </a:schemeClr>
                </a:solidFill>
              </a:defRPr>
            </a:lvl5pPr>
            <a:lvl6pPr marL="2930525" indent="0" algn="ctr">
              <a:buNone/>
              <a:defRPr>
                <a:solidFill>
                  <a:schemeClr val="tx1">
                    <a:tint val="75000"/>
                  </a:schemeClr>
                </a:solidFill>
              </a:defRPr>
            </a:lvl6pPr>
            <a:lvl7pPr marL="3517265" indent="0" algn="ctr">
              <a:buNone/>
              <a:defRPr>
                <a:solidFill>
                  <a:schemeClr val="tx1">
                    <a:tint val="75000"/>
                  </a:schemeClr>
                </a:solidFill>
              </a:defRPr>
            </a:lvl7pPr>
            <a:lvl8pPr marL="4102735" indent="0" algn="ctr">
              <a:buNone/>
              <a:defRPr>
                <a:solidFill>
                  <a:schemeClr val="tx1">
                    <a:tint val="75000"/>
                  </a:schemeClr>
                </a:solidFill>
              </a:defRPr>
            </a:lvl8pPr>
            <a:lvl9pPr marL="4688840" indent="0" algn="ctr">
              <a:buNone/>
              <a:defRPr>
                <a:solidFill>
                  <a:schemeClr val="tx1">
                    <a:tint val="75000"/>
                  </a:schemeClr>
                </a:solidFill>
              </a:defRPr>
            </a:lvl9pPr>
          </a:lstStyle>
          <a:p>
            <a:r>
              <a:rPr lang="zh-CN" altLang="en-US" noProof="1"/>
              <a:t>单击此处编辑母版副标题样式</a:t>
            </a:r>
            <a:endParaRPr lang="zh-CN" altLang="en-US" noProof="1"/>
          </a:p>
        </p:txBody>
      </p:sp>
      <p:sp>
        <p:nvSpPr>
          <p:cNvPr id="1048587" name="日期占位符 3"/>
          <p:cNvSpPr>
            <a:spLocks noGrp="1"/>
          </p:cNvSpPr>
          <p:nvPr>
            <p:ph type="dt" sz="half" idx="10"/>
          </p:nvPr>
        </p:nvSpPr>
        <p:spPr>
          <a:xfrm>
            <a:off x="838200" y="6356351"/>
            <a:ext cx="2743200" cy="366183"/>
          </a:xfrm>
          <a:prstGeom prst="rect">
            <a:avLst/>
          </a:prstGeom>
        </p:spPr>
        <p:txBody>
          <a:bodyPr lIns="68580" tIns="34290" rIns="68580" bIns="34290"/>
          <a:lstStyle>
            <a:lvl1pPr>
              <a:defRPr>
                <a:ea typeface="思源黑体" pitchFamily="34" charset="-122"/>
              </a:defRPr>
            </a:lvl1pPr>
          </a:lstStyle>
          <a:p>
            <a:endParaRPr lang="zh-CN" altLang="en-US"/>
          </a:p>
        </p:txBody>
      </p:sp>
      <p:sp>
        <p:nvSpPr>
          <p:cNvPr id="1048588" name="页脚占位符 4"/>
          <p:cNvSpPr>
            <a:spLocks noGrp="1"/>
          </p:cNvSpPr>
          <p:nvPr>
            <p:ph type="ftr" sz="quarter" idx="11"/>
          </p:nvPr>
        </p:nvSpPr>
        <p:spPr>
          <a:xfrm>
            <a:off x="4038600" y="6356351"/>
            <a:ext cx="4114800" cy="366183"/>
          </a:xfrm>
          <a:prstGeom prst="rect">
            <a:avLst/>
          </a:prstGeom>
        </p:spPr>
        <p:txBody>
          <a:bodyPr lIns="68580" tIns="34290" rIns="68580" bIns="34290"/>
          <a:lstStyle>
            <a:lvl1pPr>
              <a:defRPr>
                <a:ea typeface="思源黑体" pitchFamily="34" charset="-122"/>
              </a:defRPr>
            </a:lvl1pPr>
          </a:lstStyle>
          <a:p>
            <a:endParaRPr lang="zh-CN" altLang="en-US"/>
          </a:p>
        </p:txBody>
      </p:sp>
      <p:sp>
        <p:nvSpPr>
          <p:cNvPr id="1048589" name="灯片编号占位符 5"/>
          <p:cNvSpPr>
            <a:spLocks noGrp="1"/>
          </p:cNvSpPr>
          <p:nvPr>
            <p:ph type="sldNum" sz="quarter" idx="12"/>
          </p:nvPr>
        </p:nvSpPr>
        <p:spPr>
          <a:xfrm>
            <a:off x="8610600" y="6356351"/>
            <a:ext cx="2743200" cy="366183"/>
          </a:xfrm>
          <a:prstGeom prst="rect">
            <a:avLst/>
          </a:prstGeom>
        </p:spPr>
        <p:txBody>
          <a:bodyPr vert="horz" wrap="square" lIns="68580" tIns="34290" rIns="68580" bIns="34290" numCol="1" anchor="t" anchorCtr="0" compatLnSpc="1"/>
          <a:lstStyle>
            <a:lvl1pPr>
              <a:defRPr>
                <a:ea typeface="思源黑体" pitchFamily="34" charset="-122"/>
              </a:defRPr>
            </a:lvl1pPr>
          </a:lstStyle>
          <a:p>
            <a:fld id="{B018B8D9-162F-4DF8-A71F-E6D4640687D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内容页">
    <p:bg>
      <p:bgPr>
        <a:solidFill>
          <a:srgbClr val="FDF3E6"/>
        </a:solidFill>
        <a:effectLst/>
      </p:bgPr>
    </p:bg>
    <p:spTree>
      <p:nvGrpSpPr>
        <p:cNvPr id="179" name=""/>
        <p:cNvGrpSpPr/>
        <p:nvPr/>
      </p:nvGrpSpPr>
      <p:grpSpPr>
        <a:xfrm>
          <a:off x="0" y="0"/>
          <a:ext cx="0" cy="0"/>
          <a:chOff x="0" y="0"/>
          <a:chExt cx="0" cy="0"/>
        </a:xfrm>
      </p:grpSpPr>
      <p:pic>
        <p:nvPicPr>
          <p:cNvPr id="2097189" name="Picture 2"/>
          <p:cNvPicPr>
            <a:picLocks noChangeAspect="1" noChangeArrowheads="1"/>
          </p:cNvPicPr>
          <p:nvPr userDrawn="1"/>
        </p:nvPicPr>
        <p:blipFill rotWithShape="1">
          <a:blip r:embed="rId2" cstate="print"/>
          <a:srcRect/>
          <a:stretch>
            <a:fillRect/>
          </a:stretch>
        </p:blipFill>
        <p:spPr bwMode="auto">
          <a:xfrm>
            <a:off x="10572428" y="35721"/>
            <a:ext cx="1631477" cy="930911"/>
          </a:xfrm>
          <a:prstGeom prst="rect">
            <a:avLst/>
          </a:prstGeom>
          <a:noFill/>
        </p:spPr>
      </p:pic>
      <p:sp>
        <p:nvSpPr>
          <p:cNvPr id="1048808" name="矩形 2"/>
          <p:cNvSpPr/>
          <p:nvPr userDrawn="1"/>
        </p:nvSpPr>
        <p:spPr>
          <a:xfrm>
            <a:off x="1103087" y="210239"/>
            <a:ext cx="8561615" cy="646331"/>
          </a:xfrm>
          <a:prstGeom prst="rect">
            <a:avLst/>
          </a:prstGeom>
        </p:spPr>
        <p:txBody>
          <a:bodyPr wrap="square">
            <a:spAutoFit/>
          </a:bodyPr>
          <a:p>
            <a:r>
              <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rPr>
              <a:t>新安全生产法对政府部门的要求</a:t>
            </a:r>
            <a:endPar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endParaRPr>
          </a:p>
        </p:txBody>
      </p:sp>
      <p:pic>
        <p:nvPicPr>
          <p:cNvPr id="2097190" name="图片 3"/>
          <p:cNvPicPr>
            <a:picLocks noChangeAspect="1"/>
          </p:cNvPicPr>
          <p:nvPr userDrawn="1"/>
        </p:nvPicPr>
        <p:blipFill>
          <a:blip r:embed="rId3" cstate="print"/>
          <a:srcRect/>
          <a:stretch>
            <a:fillRect/>
          </a:stretch>
        </p:blipFill>
        <p:spPr>
          <a:xfrm>
            <a:off x="140481" y="99029"/>
            <a:ext cx="962607" cy="868747"/>
          </a:xfrm>
          <a:prstGeom prst="rect">
            <a:avLst/>
          </a:prstGeom>
        </p:spPr>
      </p:pic>
      <p:sp>
        <p:nvSpPr>
          <p:cNvPr id="1048809" name="矩形 4"/>
          <p:cNvSpPr/>
          <p:nvPr userDrawn="1"/>
        </p:nvSpPr>
        <p:spPr>
          <a:xfrm>
            <a:off x="2" y="929678"/>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p>
            <a:pPr marL="0" marR="0" lvl="0" indent="0" algn="ctr" defTabSz="1219200" eaLnBrk="1" fontAlgn="auto" latinLnBrk="0" hangingPunct="1">
              <a:lnSpc>
                <a:spcPct val="100000"/>
              </a:lnSpc>
              <a:spcBef>
                <a:spcPts val="0"/>
              </a:spcBef>
              <a:spcAft>
                <a:spcPts val="0"/>
              </a:spcAft>
              <a:buClrTx/>
              <a:buSzTx/>
              <a:buFontTx/>
              <a:buNone/>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pitchFamily="34" charset="-122"/>
              <a:cs typeface="+mn-cs"/>
            </a:endParaRPr>
          </a:p>
        </p:txBody>
      </p:sp>
      <p:pic>
        <p:nvPicPr>
          <p:cNvPr id="2097191" name="图片 6"/>
          <p:cNvPicPr>
            <a:picLocks noChangeAspect="1"/>
          </p:cNvPicPr>
          <p:nvPr userDrawn="1"/>
        </p:nvPicPr>
        <p:blipFill rotWithShape="1">
          <a:blip r:embed="rId4" cstate="print"/>
          <a:srcRect/>
          <a:stretch>
            <a:fillRect/>
          </a:stretch>
        </p:blipFill>
        <p:spPr>
          <a:xfrm flipH="1">
            <a:off x="10050779" y="1"/>
            <a:ext cx="903892" cy="606907"/>
          </a:xfrm>
          <a:prstGeom prst="rect">
            <a:avLst/>
          </a:prstGeom>
        </p:spPr>
      </p:pic>
      <p:sp>
        <p:nvSpPr>
          <p:cNvPr id="1048810" name="PA-图片 2"/>
          <p:cNvSpPr/>
          <p:nvPr userDrawn="1">
            <p:custDataLst>
              <p:tags r:id="rId5"/>
            </p:custDataLst>
          </p:nvPr>
        </p:nvSpPr>
        <p:spPr>
          <a:xfrm>
            <a:off x="1" y="4484535"/>
            <a:ext cx="12192001" cy="2373468"/>
          </a:xfrm>
          <a:custGeom>
            <a:avLst/>
            <a:gdLst/>
            <a:ahLst/>
            <a:cxnLst/>
            <a:rect l="0" t="0" r="0" b="0"/>
            <a:pathLst>
              <a:path w="9144001" h="1780101">
                <a:moveTo>
                  <a:pt x="0" y="0"/>
                </a:moveTo>
                <a:lnTo>
                  <a:pt x="9144000" y="0"/>
                </a:lnTo>
                <a:lnTo>
                  <a:pt x="9144000" y="1780100"/>
                </a:lnTo>
                <a:lnTo>
                  <a:pt x="0" y="1780100"/>
                </a:lnTo>
                <a:close/>
              </a:path>
            </a:pathLst>
          </a:custGeom>
          <a:blipFill dpi="0" rotWithShape="1">
            <a:blip r:embed="rId6">
              <a:alphaModFix amt="3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内容页">
    <p:bg>
      <p:bgPr>
        <a:solidFill>
          <a:srgbClr val="FDF3E6"/>
        </a:solidFill>
        <a:effectLst/>
      </p:bgPr>
    </p:bg>
    <p:spTree>
      <p:nvGrpSpPr>
        <p:cNvPr id="194" name=""/>
        <p:cNvGrpSpPr/>
        <p:nvPr/>
      </p:nvGrpSpPr>
      <p:grpSpPr>
        <a:xfrm>
          <a:off x="0" y="0"/>
          <a:ext cx="0" cy="0"/>
          <a:chOff x="0" y="0"/>
          <a:chExt cx="0" cy="0"/>
        </a:xfrm>
      </p:grpSpPr>
      <p:pic>
        <p:nvPicPr>
          <p:cNvPr id="2097195" name="Picture 2"/>
          <p:cNvPicPr>
            <a:picLocks noChangeAspect="1" noChangeArrowheads="1"/>
          </p:cNvPicPr>
          <p:nvPr userDrawn="1"/>
        </p:nvPicPr>
        <p:blipFill rotWithShape="1">
          <a:blip r:embed="rId2" cstate="print"/>
          <a:srcRect/>
          <a:stretch>
            <a:fillRect/>
          </a:stretch>
        </p:blipFill>
        <p:spPr bwMode="auto">
          <a:xfrm>
            <a:off x="10572428" y="35721"/>
            <a:ext cx="1631477" cy="930911"/>
          </a:xfrm>
          <a:prstGeom prst="rect">
            <a:avLst/>
          </a:prstGeom>
          <a:noFill/>
        </p:spPr>
      </p:pic>
      <p:sp>
        <p:nvSpPr>
          <p:cNvPr id="1048852" name="矩形 2"/>
          <p:cNvSpPr/>
          <p:nvPr userDrawn="1"/>
        </p:nvSpPr>
        <p:spPr>
          <a:xfrm>
            <a:off x="1103087" y="210239"/>
            <a:ext cx="8561615" cy="646331"/>
          </a:xfrm>
          <a:prstGeom prst="rect">
            <a:avLst/>
          </a:prstGeom>
        </p:spPr>
        <p:txBody>
          <a:bodyPr wrap="square">
            <a:spAutoFit/>
          </a:bodyPr>
          <a:p>
            <a:r>
              <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rPr>
              <a:t>新安全生产法对第三方机构的要求</a:t>
            </a:r>
            <a:endParaRPr lang="zh-CN" altLang="en-US" sz="3600" dirty="0">
              <a:gradFill>
                <a:gsLst>
                  <a:gs pos="0">
                    <a:srgbClr val="FF0000"/>
                  </a:gs>
                  <a:gs pos="100000">
                    <a:srgbClr val="C00000"/>
                  </a:gs>
                </a:gsLst>
                <a:lin ang="5400000" scaled="0"/>
              </a:gradFill>
              <a:latin typeface="思源黑体 CN Heavy" panose="020B0A00000000000000" pitchFamily="34" charset="-122"/>
              <a:ea typeface="思源黑体 CN Heavy" panose="020B0A00000000000000" pitchFamily="34" charset="-122"/>
            </a:endParaRPr>
          </a:p>
        </p:txBody>
      </p:sp>
      <p:pic>
        <p:nvPicPr>
          <p:cNvPr id="2097196" name="图片 3"/>
          <p:cNvPicPr>
            <a:picLocks noChangeAspect="1"/>
          </p:cNvPicPr>
          <p:nvPr userDrawn="1"/>
        </p:nvPicPr>
        <p:blipFill>
          <a:blip r:embed="rId3" cstate="print"/>
          <a:srcRect/>
          <a:stretch>
            <a:fillRect/>
          </a:stretch>
        </p:blipFill>
        <p:spPr>
          <a:xfrm>
            <a:off x="140481" y="99029"/>
            <a:ext cx="962607" cy="868747"/>
          </a:xfrm>
          <a:prstGeom prst="rect">
            <a:avLst/>
          </a:prstGeom>
        </p:spPr>
      </p:pic>
      <p:sp>
        <p:nvSpPr>
          <p:cNvPr id="1048853" name="矩形 4"/>
          <p:cNvSpPr/>
          <p:nvPr userDrawn="1"/>
        </p:nvSpPr>
        <p:spPr>
          <a:xfrm>
            <a:off x="2" y="929678"/>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p>
            <a:pPr marL="0" marR="0" lvl="0" indent="0" algn="ctr" defTabSz="1219200" eaLnBrk="1" fontAlgn="auto" latinLnBrk="0" hangingPunct="1">
              <a:lnSpc>
                <a:spcPct val="100000"/>
              </a:lnSpc>
              <a:spcBef>
                <a:spcPts val="0"/>
              </a:spcBef>
              <a:spcAft>
                <a:spcPts val="0"/>
              </a:spcAft>
              <a:buClrTx/>
              <a:buSzTx/>
              <a:buFontTx/>
              <a:buNone/>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pitchFamily="34" charset="-122"/>
              <a:cs typeface="+mn-cs"/>
            </a:endParaRPr>
          </a:p>
        </p:txBody>
      </p:sp>
      <p:pic>
        <p:nvPicPr>
          <p:cNvPr id="2097197" name="图片 6"/>
          <p:cNvPicPr>
            <a:picLocks noChangeAspect="1"/>
          </p:cNvPicPr>
          <p:nvPr userDrawn="1"/>
        </p:nvPicPr>
        <p:blipFill rotWithShape="1">
          <a:blip r:embed="rId4" cstate="print"/>
          <a:srcRect/>
          <a:stretch>
            <a:fillRect/>
          </a:stretch>
        </p:blipFill>
        <p:spPr>
          <a:xfrm flipH="1">
            <a:off x="10050779" y="1"/>
            <a:ext cx="903892" cy="606907"/>
          </a:xfrm>
          <a:prstGeom prst="rect">
            <a:avLst/>
          </a:prstGeom>
        </p:spPr>
      </p:pic>
      <p:sp>
        <p:nvSpPr>
          <p:cNvPr id="1048854" name="PA-图片 2"/>
          <p:cNvSpPr/>
          <p:nvPr userDrawn="1">
            <p:custDataLst>
              <p:tags r:id="rId5"/>
            </p:custDataLst>
          </p:nvPr>
        </p:nvSpPr>
        <p:spPr>
          <a:xfrm>
            <a:off x="1" y="4484535"/>
            <a:ext cx="12192001" cy="2373468"/>
          </a:xfrm>
          <a:custGeom>
            <a:avLst/>
            <a:gdLst/>
            <a:ahLst/>
            <a:cxnLst/>
            <a:rect l="0" t="0" r="0" b="0"/>
            <a:pathLst>
              <a:path w="9144001" h="1780101">
                <a:moveTo>
                  <a:pt x="0" y="0"/>
                </a:moveTo>
                <a:lnTo>
                  <a:pt x="9144000" y="0"/>
                </a:lnTo>
                <a:lnTo>
                  <a:pt x="9144000" y="1780100"/>
                </a:lnTo>
                <a:lnTo>
                  <a:pt x="0" y="1780100"/>
                </a:lnTo>
                <a:close/>
              </a:path>
            </a:pathLst>
          </a:custGeom>
          <a:blipFill dpi="0" rotWithShape="1">
            <a:blip r:embed="rId6">
              <a:alphaModFix amt="31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空白">
    <p:bg bwMode="auto">
      <p:bgPr>
        <a:solidFill>
          <a:schemeClr val="bg1">
            <a:alpha val="92155"/>
          </a:schemeClr>
        </a:solidFill>
        <a:effectLst/>
      </p:bgPr>
    </p:bg>
    <p:spTree>
      <p:nvGrpSpPr>
        <p:cNvPr id="296" name=""/>
        <p:cNvGrpSpPr/>
        <p:nvPr/>
      </p:nvGrpSpPr>
      <p:grpSpPr>
        <a:xfrm>
          <a:off x="0" y="0"/>
          <a:ext cx="0" cy="0"/>
          <a:chOff x="0" y="0"/>
          <a:chExt cx="0" cy="0"/>
        </a:xfrm>
      </p:grpSpPr>
      <p:grpSp>
        <p:nvGrpSpPr>
          <p:cNvPr id="297" name="组合 2"/>
          <p:cNvGrpSpPr/>
          <p:nvPr userDrawn="1"/>
        </p:nvGrpSpPr>
        <p:grpSpPr bwMode="auto">
          <a:xfrm>
            <a:off x="0" y="6280150"/>
            <a:ext cx="12192000" cy="168275"/>
            <a:chOff x="0" y="0"/>
            <a:chExt cx="12192000" cy="224288"/>
          </a:xfrm>
        </p:grpSpPr>
        <p:sp>
          <p:nvSpPr>
            <p:cNvPr id="1049029" name="矩形 1"/>
            <p:cNvSpPr>
              <a:spLocks noChangeArrowheads="1"/>
            </p:cNvSpPr>
            <p:nvPr/>
          </p:nvSpPr>
          <p:spPr bwMode="auto">
            <a:xfrm>
              <a:off x="0" y="0"/>
              <a:ext cx="3916363" cy="224288"/>
            </a:xfrm>
            <a:prstGeom prst="rect">
              <a:avLst/>
            </a:prstGeom>
            <a:solidFill>
              <a:srgbClr val="0094D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49030" name="矩形 26"/>
            <p:cNvSpPr>
              <a:spLocks noChangeArrowheads="1"/>
            </p:cNvSpPr>
            <p:nvPr/>
          </p:nvSpPr>
          <p:spPr bwMode="auto">
            <a:xfrm>
              <a:off x="3916363" y="0"/>
              <a:ext cx="3917950" cy="224288"/>
            </a:xfrm>
            <a:prstGeom prst="rect">
              <a:avLst/>
            </a:prstGeom>
            <a:solidFill>
              <a:srgbClr val="05B2F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49031" name="矩形 27"/>
            <p:cNvSpPr>
              <a:spLocks noChangeArrowheads="1"/>
            </p:cNvSpPr>
            <p:nvPr/>
          </p:nvSpPr>
          <p:spPr bwMode="auto">
            <a:xfrm>
              <a:off x="7834313" y="0"/>
              <a:ext cx="4357687" cy="224288"/>
            </a:xfrm>
            <a:prstGeom prst="rect">
              <a:avLst/>
            </a:prstGeom>
            <a:solidFill>
              <a:srgbClr val="7F7F7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2097235" name="图片 14"/>
          <p:cNvPicPr>
            <a:picLocks noChangeAspect="1" noChangeArrowheads="1"/>
          </p:cNvPicPr>
          <p:nvPr userDrawn="1"/>
        </p:nvPicPr>
        <p:blipFill>
          <a:blip r:embed="rId2"/>
          <a:srcRect/>
          <a:stretch>
            <a:fillRect/>
          </a:stretch>
        </p:blipFill>
        <p:spPr bwMode="auto">
          <a:xfrm>
            <a:off x="177800" y="0"/>
            <a:ext cx="627063" cy="654050"/>
          </a:xfrm>
          <a:prstGeom prst="rect">
            <a:avLst/>
          </a:prstGeom>
          <a:noFill/>
          <a:ln>
            <a:noFill/>
          </a:ln>
        </p:spPr>
      </p:pic>
      <p:sp>
        <p:nvSpPr>
          <p:cNvPr id="1049032" name="对角圆角矩形 13"/>
          <p:cNvSpPr/>
          <p:nvPr/>
        </p:nvSpPr>
        <p:spPr>
          <a:xfrm>
            <a:off x="127000" y="630238"/>
            <a:ext cx="11880850" cy="46037"/>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buFont typeface="Arial" panose="020B0604020202020204" pitchFamily="34" charset="0"/>
              <a:buNone/>
            </a:pPr>
            <a:endParaRPr lang="zh-CN" altLang="en-US">
              <a:latin typeface="+mn-ea"/>
            </a:endParaRPr>
          </a:p>
        </p:txBody>
      </p:sp>
      <p:sp>
        <p:nvSpPr>
          <p:cNvPr id="1049033" name="Title 1"/>
          <p:cNvSpPr>
            <a:spLocks noGrp="1"/>
          </p:cNvSpPr>
          <p:nvPr>
            <p:ph type="title"/>
          </p:nvPr>
        </p:nvSpPr>
        <p:spPr>
          <a:xfrm>
            <a:off x="838200" y="779462"/>
            <a:ext cx="10515600" cy="1325563"/>
          </a:xfrm>
        </p:spPr>
        <p:txBody>
          <a:bodyPr>
            <a:normAutofit/>
          </a:bodyPr>
          <a:lstStyle>
            <a:lvl1pPr>
              <a:defRPr sz="3600">
                <a:latin typeface="微软雅黑" panose="020B0503020204020204" pitchFamily="34" charset="-122"/>
                <a:ea typeface="微软雅黑" panose="020B0503020204020204" pitchFamily="34" charset="-122"/>
              </a:defRPr>
            </a:lvl1pPr>
          </a:lstStyle>
          <a:p>
            <a:r>
              <a:rPr lang="zh-CN" altLang="en-US" noProof="1"/>
              <a:t>单击此处编辑母版标题样式</a:t>
            </a:r>
            <a:endParaRPr lang="en-US" noProof="1"/>
          </a:p>
        </p:txBody>
      </p:sp>
      <p:sp>
        <p:nvSpPr>
          <p:cNvPr id="1049034" name="Content Placeholder 2"/>
          <p:cNvSpPr>
            <a:spLocks noGrp="1"/>
          </p:cNvSpPr>
          <p:nvPr>
            <p:ph idx="1"/>
          </p:nvPr>
        </p:nvSpPr>
        <p:spPr>
          <a:xfrm>
            <a:off x="838200" y="1825625"/>
            <a:ext cx="10515600" cy="4351338"/>
          </a:xfrm>
        </p:spPr>
        <p:txBody>
          <a:bodyPr/>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1049035" name="Date Placeholder 3"/>
          <p:cNvSpPr>
            <a:spLocks noGrp="1"/>
          </p:cNvSpPr>
          <p:nvPr>
            <p:ph type="dt" sz="half" idx="10"/>
          </p:nvPr>
        </p:nvSpPr>
        <p:spPr>
          <a:xfrm>
            <a:off x="838200" y="6445250"/>
            <a:ext cx="2743200" cy="365125"/>
          </a:xfrm>
        </p:spPr>
        <p:txBody>
          <a:bodyPr/>
          <a:lstStyle>
            <a:lvl1pPr>
              <a:defRPr>
                <a:solidFill>
                  <a:schemeClr val="tx1">
                    <a:lumMod val="65000"/>
                    <a:lumOff val="35000"/>
                  </a:schemeClr>
                </a:solidFill>
              </a:defRPr>
            </a:lvl1pPr>
          </a:lstStyle>
          <a:p>
            <a:fld id="{27158FDA-0734-4674-A894-C1231886F499}" type="datetime10">
              <a:rPr lang="zh-CN" altLang="en-US"/>
            </a:fld>
            <a:endParaRPr lang="en-US" dirty="0"/>
          </a:p>
        </p:txBody>
      </p:sp>
      <p:sp>
        <p:nvSpPr>
          <p:cNvPr id="1049036" name="Footer Placeholder 4"/>
          <p:cNvSpPr>
            <a:spLocks noGrp="1"/>
          </p:cNvSpPr>
          <p:nvPr>
            <p:ph type="ftr" sz="quarter" idx="11"/>
          </p:nvPr>
        </p:nvSpPr>
        <p:spPr>
          <a:xfrm>
            <a:off x="4038600" y="6445250"/>
            <a:ext cx="4114800" cy="365125"/>
          </a:xfrm>
        </p:spPr>
        <p:txBody>
          <a:bodyPr/>
          <a:lstStyle>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应急管理部研究中心</a:t>
            </a:r>
            <a:endParaRPr lang="en-US" dirty="0"/>
          </a:p>
        </p:txBody>
      </p:sp>
      <p:sp>
        <p:nvSpPr>
          <p:cNvPr id="1049037" name="Slide Number Placeholder 5"/>
          <p:cNvSpPr>
            <a:spLocks noGrp="1"/>
          </p:cNvSpPr>
          <p:nvPr>
            <p:ph type="sldNum" sz="quarter" idx="12"/>
          </p:nvPr>
        </p:nvSpPr>
        <p:spPr>
          <a:xfrm>
            <a:off x="8610600" y="6445250"/>
            <a:ext cx="2743200" cy="365125"/>
          </a:xfrm>
        </p:spPr>
        <p:txBody>
          <a:bodyPr/>
          <a:lstStyle>
            <a:lvl1pPr>
              <a:defRPr>
                <a:solidFill>
                  <a:srgbClr val="595959"/>
                </a:solidFill>
              </a:defRPr>
            </a:lvl1pPr>
          </a:lstStyle>
          <a:p>
            <a:fld id="{3A44B40C-2167-40F0-8028-4C9DC49EEB79}" type="slidenum">
              <a:rPr lang="en-US" altLang="zh-CN" smtClean="0"/>
            </a:fld>
            <a:r>
              <a:rPr lang="en-US" altLang="zh-CN" dirty="0"/>
              <a:t>/79</a:t>
            </a:r>
            <a:endParaRPr lang="en-US" altLang="zh-CN" dirty="0"/>
          </a:p>
        </p:txBody>
      </p:sp>
      <p:sp>
        <p:nvSpPr>
          <p:cNvPr id="1049038" name="文本框 1"/>
          <p:cNvSpPr txBox="1"/>
          <p:nvPr userDrawn="1"/>
        </p:nvSpPr>
        <p:spPr>
          <a:xfrm>
            <a:off x="7464669" y="236450"/>
            <a:ext cx="4797669" cy="584775"/>
          </a:xfrm>
          <a:prstGeom prst="rect">
            <a:avLst/>
          </a:prstGeom>
          <a:noFill/>
        </p:spPr>
        <p:txBody>
          <a:bodyPr wrap="square" rtlCol="0">
            <a:spAutoFit/>
          </a:bodyPr>
          <a:p>
            <a:r>
              <a:rPr lang="zh-CN" altLang="en-US" sz="1600" b="1" dirty="0">
                <a:solidFill>
                  <a:srgbClr val="C00000"/>
                </a:solidFill>
                <a:latin typeface="微软雅黑" panose="020B0503020204020204" pitchFamily="34" charset="-122"/>
                <a:ea typeface="微软雅黑" panose="020B0503020204020204" pitchFamily="34" charset="-122"/>
              </a:rPr>
              <a:t>学习理解</a:t>
            </a:r>
            <a:r>
              <a:rPr lang="en-US" altLang="zh-CN" sz="1600" b="1" dirty="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新版</a:t>
            </a:r>
            <a:r>
              <a:rPr lang="en-US" altLang="zh-CN" sz="1600" b="1" dirty="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中华人民共和国安全生产法</a:t>
            </a:r>
            <a:r>
              <a:rPr lang="en-US" altLang="zh-CN" sz="1600" b="1" dirty="0">
                <a:solidFill>
                  <a:srgbClr val="C00000"/>
                </a:solidFill>
                <a:latin typeface="微软雅黑" panose="020B0503020204020204" pitchFamily="34" charset="-122"/>
                <a:ea typeface="微软雅黑" panose="020B0503020204020204" pitchFamily="34" charset="-122"/>
              </a:rPr>
              <a:t>》</a:t>
            </a:r>
            <a:endParaRPr lang="en-US" altLang="zh-CN" sz="1600" b="1" dirty="0">
              <a:solidFill>
                <a:srgbClr val="C00000"/>
              </a:solidFill>
              <a:latin typeface="微软雅黑" panose="020B0503020204020204" pitchFamily="34" charset="-122"/>
              <a:ea typeface="微软雅黑" panose="020B0503020204020204" pitchFamily="34" charset="-122"/>
            </a:endParaRPr>
          </a:p>
          <a:p>
            <a:endParaRPr lang="zh-CN" altLang="en-US" sz="1600" b="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hf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2"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5865">
          <a:solidFill>
            <a:schemeClr val="tx1"/>
          </a:solidFill>
          <a:latin typeface="Calibri" panose="020F0502020204030204" pitchFamily="34" charset="0"/>
          <a:ea typeface="微软雅黑" panose="020B0503020204020204" pitchFamily="34" charset="-122"/>
        </a:defRPr>
      </a:lvl5pPr>
      <a:lvl6pPr marL="609600" algn="ctr" rtl="0" fontAlgn="base">
        <a:spcBef>
          <a:spcPct val="0"/>
        </a:spcBef>
        <a:spcAft>
          <a:spcPct val="0"/>
        </a:spcAft>
        <a:defRPr sz="5865">
          <a:solidFill>
            <a:schemeClr val="tx1"/>
          </a:solidFill>
          <a:latin typeface="Calibri" panose="020F0502020204030204" pitchFamily="34" charset="0"/>
          <a:ea typeface="微软雅黑" panose="020B0503020204020204" pitchFamily="34" charset="-122"/>
        </a:defRPr>
      </a:lvl6pPr>
      <a:lvl7pPr marL="1219200" algn="ctr" rtl="0" fontAlgn="base">
        <a:spcBef>
          <a:spcPct val="0"/>
        </a:spcBef>
        <a:spcAft>
          <a:spcPct val="0"/>
        </a:spcAft>
        <a:defRPr sz="5865">
          <a:solidFill>
            <a:schemeClr val="tx1"/>
          </a:solidFill>
          <a:latin typeface="Calibri" panose="020F0502020204030204" pitchFamily="34" charset="0"/>
          <a:ea typeface="微软雅黑" panose="020B0503020204020204" pitchFamily="34" charset="-122"/>
        </a:defRPr>
      </a:lvl7pPr>
      <a:lvl8pPr marL="1828800" algn="ctr" rtl="0" fontAlgn="base">
        <a:spcBef>
          <a:spcPct val="0"/>
        </a:spcBef>
        <a:spcAft>
          <a:spcPct val="0"/>
        </a:spcAft>
        <a:defRPr sz="5865">
          <a:solidFill>
            <a:schemeClr val="tx1"/>
          </a:solidFill>
          <a:latin typeface="Calibri" panose="020F0502020204030204" pitchFamily="34" charset="0"/>
          <a:ea typeface="微软雅黑" panose="020B0503020204020204" pitchFamily="34" charset="-122"/>
        </a:defRPr>
      </a:lvl8pPr>
      <a:lvl9pPr marL="2438400" algn="ctr" rtl="0" fontAlgn="base">
        <a:spcBef>
          <a:spcPct val="0"/>
        </a:spcBef>
        <a:spcAft>
          <a:spcPct val="0"/>
        </a:spcAft>
        <a:defRPr sz="5865">
          <a:solidFill>
            <a:schemeClr val="tx1"/>
          </a:solidFill>
          <a:latin typeface="Calibri" panose="020F0502020204030204" pitchFamily="34" charset="0"/>
          <a:ea typeface="微软雅黑" panose="020B0503020204020204" pitchFamily="34" charset="-122"/>
        </a:defRPr>
      </a:lvl9pPr>
    </p:titleStyle>
    <p:bodyStyle>
      <a:lvl1pPr marL="457200" indent="-457200" algn="l" rtl="0" eaLnBrk="0" fontAlgn="base" hangingPunct="0">
        <a:spcBef>
          <a:spcPct val="2000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ct val="2000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1.png"/><Relationship Id="rId7" Type="http://schemas.microsoft.com/office/2007/relationships/media" Target="../media/media1.mp3"/><Relationship Id="rId6" Type="http://schemas.openxmlformats.org/officeDocument/2006/relationships/audio" Target="NULL" TargetMode="Externa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notesSlide" Target="../notesSlides/notesSlide1.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6.xml"/><Relationship Id="rId3" Type="http://schemas.openxmlformats.org/officeDocument/2006/relationships/tags" Target="../tags/tag4.xml"/><Relationship Id="rId2" Type="http://schemas.openxmlformats.org/officeDocument/2006/relationships/image" Target="../media/image13.png"/><Relationship Id="rId1"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4.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4.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4.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2.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2.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84.xml.rels><?xml version="1.0" encoding="UTF-8" standalone="yes"?>
<Relationships xmlns="http://schemas.openxmlformats.org/package/2006/relationships"><Relationship Id="rId6" Type="http://schemas.openxmlformats.org/officeDocument/2006/relationships/notesSlide" Target="../notesSlides/notesSlide54.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pic>
        <p:nvPicPr>
          <p:cNvPr id="2097152" name="图片 2"/>
          <p:cNvPicPr>
            <a:picLocks noChangeAspect="1"/>
          </p:cNvPicPr>
          <p:nvPr/>
        </p:nvPicPr>
        <p:blipFill>
          <a:blip r:embed="rId1"/>
          <a:stretch>
            <a:fillRect/>
          </a:stretch>
        </p:blipFill>
        <p:spPr>
          <a:xfrm>
            <a:off x="-1" y="-6958"/>
            <a:ext cx="12229733" cy="6864957"/>
          </a:xfrm>
          <a:prstGeom prst="rect">
            <a:avLst/>
          </a:prstGeom>
        </p:spPr>
      </p:pic>
      <p:sp>
        <p:nvSpPr>
          <p:cNvPr id="1048576" name="文本框 45"/>
          <p:cNvSpPr txBox="1">
            <a:spLocks noChangeArrowheads="1"/>
          </p:cNvSpPr>
          <p:nvPr/>
        </p:nvSpPr>
        <p:spPr bwMode="auto">
          <a:xfrm>
            <a:off x="540926" y="3849021"/>
            <a:ext cx="10129346" cy="54309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lnSpc>
                <a:spcPct val="120000"/>
              </a:lnSpc>
              <a:spcBef>
                <a:spcPct val="0"/>
              </a:spcBef>
              <a:spcAft>
                <a:spcPct val="0"/>
              </a:spcAft>
            </a:pPr>
            <a:r>
              <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a:t>
            </a:r>
            <a:r>
              <a:rPr lang="zh-CN" altLang="en-US"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新</a:t>
            </a:r>
            <a:r>
              <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a:t>
            </a:r>
            <a:r>
              <a:rPr lang="zh-CN" altLang="en-US"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安全生产法</a:t>
            </a:r>
            <a:r>
              <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》9</a:t>
            </a:r>
            <a:r>
              <a:rPr lang="zh-CN" altLang="en-US"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月</a:t>
            </a:r>
            <a:r>
              <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1</a:t>
            </a:r>
            <a:r>
              <a:rPr lang="zh-CN" altLang="en-US"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日实施</a:t>
            </a:r>
            <a:r>
              <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rPr>
              <a:t>——</a:t>
            </a:r>
            <a:endParaRPr lang="en-US" altLang="zh-CN" sz="2665" b="1" dirty="0">
              <a:solidFill>
                <a:srgbClr val="C00000"/>
              </a:solidFill>
              <a:latin typeface="思源黑体 CN Bold" panose="020B0800000000000000" pitchFamily="34" charset="-122"/>
              <a:ea typeface="思源黑体 CN Bold" panose="020B0800000000000000" pitchFamily="34" charset="-122"/>
              <a:sym typeface="Calibri" panose="020F0502020204030204" pitchFamily="34" charset="0"/>
            </a:endParaRPr>
          </a:p>
        </p:txBody>
      </p:sp>
      <p:sp>
        <p:nvSpPr>
          <p:cNvPr id="1048577" name="矩形 7"/>
          <p:cNvSpPr>
            <a:spLocks noChangeArrowheads="1"/>
          </p:cNvSpPr>
          <p:nvPr/>
        </p:nvSpPr>
        <p:spPr bwMode="auto">
          <a:xfrm>
            <a:off x="383656" y="2276924"/>
            <a:ext cx="10342880" cy="1285240"/>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8000" b="1" dirty="0">
                <a:solidFill>
                  <a:srgbClr val="C00000"/>
                </a:solidFill>
                <a:latin typeface="思源黑体 CN Bold" panose="020B0800000000000000" pitchFamily="34" charset="-122"/>
                <a:ea typeface="思源黑体 CN Bold" panose="020B0800000000000000" pitchFamily="34" charset="-122"/>
              </a:rPr>
              <a:t>新</a:t>
            </a:r>
            <a:r>
              <a:rPr lang="en-US" altLang="zh-CN" sz="8000" b="1" dirty="0">
                <a:solidFill>
                  <a:srgbClr val="C00000"/>
                </a:solidFill>
                <a:latin typeface="思源黑体 CN Bold" panose="020B0800000000000000" pitchFamily="34" charset="-122"/>
                <a:ea typeface="思源黑体 CN Bold" panose="020B0800000000000000" pitchFamily="34" charset="-122"/>
              </a:rPr>
              <a:t>《</a:t>
            </a:r>
            <a:r>
              <a:rPr lang="zh-CN" altLang="en-US" sz="8000" b="1" dirty="0">
                <a:solidFill>
                  <a:srgbClr val="C00000"/>
                </a:solidFill>
                <a:latin typeface="思源黑体 CN Bold" panose="020B0800000000000000" pitchFamily="34" charset="-122"/>
                <a:ea typeface="思源黑体 CN Bold" panose="020B0800000000000000" pitchFamily="34" charset="-122"/>
              </a:rPr>
              <a:t>安全生产法</a:t>
            </a:r>
            <a:r>
              <a:rPr lang="en-US" altLang="zh-CN" sz="8000" b="1" dirty="0">
                <a:solidFill>
                  <a:srgbClr val="C00000"/>
                </a:solidFill>
                <a:latin typeface="思源黑体 CN Bold" panose="020B0800000000000000" pitchFamily="34" charset="-122"/>
                <a:ea typeface="思源黑体 CN Bold" panose="020B0800000000000000" pitchFamily="34" charset="-122"/>
              </a:rPr>
              <a:t>》</a:t>
            </a:r>
            <a:r>
              <a:rPr lang="zh-CN" altLang="en-US" sz="8000" b="1" dirty="0">
                <a:solidFill>
                  <a:srgbClr val="C00000"/>
                </a:solidFill>
                <a:latin typeface="思源黑体 CN Bold" panose="020B0800000000000000" pitchFamily="34" charset="-122"/>
                <a:ea typeface="思源黑体 CN Bold" panose="020B0800000000000000" pitchFamily="34" charset="-122"/>
              </a:rPr>
              <a:t>解读</a:t>
            </a:r>
            <a:endParaRPr lang="zh-CN" altLang="en-US" sz="8000" b="1" dirty="0">
              <a:solidFill>
                <a:srgbClr val="C00000"/>
              </a:solidFill>
              <a:latin typeface="思源黑体 CN Bold" panose="020B0800000000000000" pitchFamily="34" charset="-122"/>
              <a:ea typeface="思源黑体 CN Bold" panose="020B0800000000000000" pitchFamily="34" charset="-122"/>
            </a:endParaRPr>
          </a:p>
        </p:txBody>
      </p:sp>
      <p:pic>
        <p:nvPicPr>
          <p:cNvPr id="2097153" name="图片 6"/>
          <p:cNvPicPr>
            <a:picLocks noChangeAspect="1"/>
          </p:cNvPicPr>
          <p:nvPr/>
        </p:nvPicPr>
        <p:blipFill>
          <a:blip r:embed="rId2" cstate="print"/>
          <a:stretch>
            <a:fillRect/>
          </a:stretch>
        </p:blipFill>
        <p:spPr>
          <a:xfrm>
            <a:off x="396941" y="4414165"/>
            <a:ext cx="2945638" cy="1384420"/>
          </a:xfrm>
          <a:prstGeom prst="rect">
            <a:avLst/>
          </a:prstGeom>
        </p:spPr>
      </p:pic>
      <p:pic>
        <p:nvPicPr>
          <p:cNvPr id="2097154" name="图片 15"/>
          <p:cNvPicPr>
            <a:picLocks noChangeAspect="1"/>
          </p:cNvPicPr>
          <p:nvPr/>
        </p:nvPicPr>
        <p:blipFill>
          <a:blip r:embed="rId3" cstate="print"/>
          <a:stretch>
            <a:fillRect/>
          </a:stretch>
        </p:blipFill>
        <p:spPr>
          <a:xfrm>
            <a:off x="7947945" y="850668"/>
            <a:ext cx="1430746" cy="672436"/>
          </a:xfrm>
          <a:prstGeom prst="rect">
            <a:avLst/>
          </a:prstGeom>
        </p:spPr>
      </p:pic>
      <p:pic>
        <p:nvPicPr>
          <p:cNvPr id="2097155" name="图片 16"/>
          <p:cNvPicPr>
            <a:picLocks noChangeAspect="1"/>
          </p:cNvPicPr>
          <p:nvPr/>
        </p:nvPicPr>
        <p:blipFill>
          <a:blip r:embed="rId4" cstate="print"/>
          <a:stretch>
            <a:fillRect/>
          </a:stretch>
        </p:blipFill>
        <p:spPr>
          <a:xfrm rot="10800000">
            <a:off x="9806335" y="4581076"/>
            <a:ext cx="2235361" cy="1050597"/>
          </a:xfrm>
          <a:prstGeom prst="rect">
            <a:avLst/>
          </a:prstGeom>
        </p:spPr>
      </p:pic>
      <p:pic>
        <p:nvPicPr>
          <p:cNvPr id="2097156" name="图片 9"/>
          <p:cNvPicPr>
            <a:picLocks noChangeAspect="1"/>
          </p:cNvPicPr>
          <p:nvPr/>
        </p:nvPicPr>
        <p:blipFill>
          <a:blip r:embed="rId5" cstate="print"/>
          <a:stretch>
            <a:fillRect/>
          </a:stretch>
        </p:blipFill>
        <p:spPr>
          <a:xfrm>
            <a:off x="12198130" y="396395"/>
            <a:ext cx="2514734" cy="1580982"/>
          </a:xfrm>
          <a:prstGeom prst="rect">
            <a:avLst/>
          </a:prstGeom>
        </p:spPr>
      </p:pic>
      <p:pic>
        <p:nvPicPr>
          <p:cNvPr id="2097157" name="5c4e97254904a">
            <a:hlinkClick r:id="" action="ppaction://media"/>
          </p:cNvPr>
          <p:cNvPicPr>
            <a:picLocks noChangeAspect="1"/>
          </p:cNvPicPr>
          <p:nvPr>
            <a:audioFile r:link="rId6"/>
            <p:extLst>
              <p:ext uri="{DAA4B4D4-6D71-4841-9C94-3DE7FCFB9230}">
                <p14:media xmlns:p14="http://schemas.microsoft.com/office/powerpoint/2010/main" r:embed="rId7">
                  <p14:trim end="8873.000000"/>
                </p14:media>
              </p:ext>
            </p:extLst>
          </p:nvPr>
        </p:nvPicPr>
        <p:blipFill>
          <a:blip r:embed="rId8"/>
          <a:stretch>
            <a:fillRect/>
          </a:stretch>
        </p:blipFill>
        <p:spPr>
          <a:xfrm>
            <a:off x="-1140373" y="624839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10000">
        <p14:warp dir="in"/>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97157"/>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1048577"/>
                                        </p:tgtEl>
                                        <p:attrNameLst>
                                          <p:attrName>style.visibility</p:attrName>
                                        </p:attrNameLst>
                                      </p:cBhvr>
                                      <p:to>
                                        <p:strVal val="visible"/>
                                      </p:to>
                                    </p:set>
                                    <p:anim calcmode="lin" valueType="num">
                                      <p:cBhvr>
                                        <p:cTn id="10" dur="500" fill="hold"/>
                                        <p:tgtEl>
                                          <p:spTgt spid="1048577"/>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48577"/>
                                        </p:tgtEl>
                                        <p:attrNameLst>
                                          <p:attrName>ppt_y</p:attrName>
                                        </p:attrNameLst>
                                      </p:cBhvr>
                                      <p:tavLst>
                                        <p:tav tm="0">
                                          <p:val>
                                            <p:strVal val="#ppt_y"/>
                                          </p:val>
                                        </p:tav>
                                        <p:tav tm="100000">
                                          <p:val>
                                            <p:strVal val="#ppt_y"/>
                                          </p:val>
                                        </p:tav>
                                      </p:tavLst>
                                    </p:anim>
                                    <p:anim calcmode="lin" valueType="num">
                                      <p:cBhvr>
                                        <p:cTn id="12" dur="500" fill="hold"/>
                                        <p:tgtEl>
                                          <p:spTgt spid="1048577"/>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48577"/>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48577"/>
                                        </p:tgtEl>
                                      </p:cBhvr>
                                    </p:animEffect>
                                  </p:childTnLst>
                                </p:cTn>
                              </p:par>
                            </p:childTnLst>
                          </p:cTn>
                        </p:par>
                        <p:par>
                          <p:cTn id="15" fill="hold">
                            <p:stCondLst>
                              <p:cond delay="950"/>
                            </p:stCondLst>
                            <p:childTnLst>
                              <p:par>
                                <p:cTn id="16" presetID="53" presetClass="entr" presetSubtype="16" fill="hold" grpId="0" nodeType="afterEffect">
                                  <p:stCondLst>
                                    <p:cond delay="0"/>
                                  </p:stCondLst>
                                  <p:childTnLst>
                                    <p:set>
                                      <p:cBhvr>
                                        <p:cTn id="17" dur="1" fill="hold">
                                          <p:stCondLst>
                                            <p:cond delay="0"/>
                                          </p:stCondLst>
                                        </p:cTn>
                                        <p:tgtEl>
                                          <p:spTgt spid="1048576"/>
                                        </p:tgtEl>
                                        <p:attrNameLst>
                                          <p:attrName>style.visibility</p:attrName>
                                        </p:attrNameLst>
                                      </p:cBhvr>
                                      <p:to>
                                        <p:strVal val="visible"/>
                                      </p:to>
                                    </p:set>
                                    <p:anim calcmode="lin" valueType="num">
                                      <p:cBhvr>
                                        <p:cTn id="18" dur="500" fill="hold"/>
                                        <p:tgtEl>
                                          <p:spTgt spid="1048576"/>
                                        </p:tgtEl>
                                        <p:attrNameLst>
                                          <p:attrName>ppt_w</p:attrName>
                                        </p:attrNameLst>
                                      </p:cBhvr>
                                      <p:tavLst>
                                        <p:tav tm="0">
                                          <p:val>
                                            <p:fltVal val="0.0"/>
                                          </p:val>
                                        </p:tav>
                                        <p:tav tm="100000">
                                          <p:val>
                                            <p:strVal val="#ppt_w"/>
                                          </p:val>
                                        </p:tav>
                                      </p:tavLst>
                                    </p:anim>
                                    <p:anim calcmode="lin" valueType="num">
                                      <p:cBhvr>
                                        <p:cTn id="19" dur="500" fill="hold"/>
                                        <p:tgtEl>
                                          <p:spTgt spid="1048576"/>
                                        </p:tgtEl>
                                        <p:attrNameLst>
                                          <p:attrName>ppt_h</p:attrName>
                                        </p:attrNameLst>
                                      </p:cBhvr>
                                      <p:tavLst>
                                        <p:tav tm="0">
                                          <p:val>
                                            <p:fltVal val="0.0"/>
                                          </p:val>
                                        </p:tav>
                                        <p:tav tm="100000">
                                          <p:val>
                                            <p:strVal val="#ppt_h"/>
                                          </p:val>
                                        </p:tav>
                                      </p:tavLst>
                                    </p:anim>
                                    <p:animEffect transition="in" filter="fade">
                                      <p:cBhvr>
                                        <p:cTn id="20" dur="500"/>
                                        <p:tgtEl>
                                          <p:spTgt spid="104857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hold" display="0">
                  <p:stCondLst>
                    <p:cond delay="indefinite"/>
                  </p:stCondLst>
                  <p:endCondLst>
                    <p:cond evt="onStopAudio" delay="0">
                      <p:tgtEl>
                        <p:sldTgt/>
                      </p:tgtEl>
                    </p:cond>
                  </p:endCondLst>
                </p:cTn>
                <p:tgtEl>
                  <p:spTgt spid="2097157"/>
                </p:tgtEl>
              </p:cMediaNode>
            </p:audio>
          </p:childTnLst>
        </p:cTn>
      </p:par>
    </p:tnLst>
    <p:bldLst>
      <p:bldP spid="1048576" grpId="0"/>
      <p:bldP spid="10485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pic>
        <p:nvPicPr>
          <p:cNvPr id="2097178" name="图片 2"/>
          <p:cNvPicPr>
            <a:picLocks noChangeAspect="1"/>
          </p:cNvPicPr>
          <p:nvPr/>
        </p:nvPicPr>
        <p:blipFill>
          <a:blip r:embed="rId1"/>
          <a:stretch>
            <a:fillRect/>
          </a:stretch>
        </p:blipFill>
        <p:spPr>
          <a:xfrm>
            <a:off x="0" y="7111"/>
            <a:ext cx="12192000" cy="6843776"/>
          </a:xfrm>
          <a:prstGeom prst="rect">
            <a:avLst/>
          </a:prstGeom>
        </p:spPr>
      </p:pic>
      <p:sp>
        <p:nvSpPr>
          <p:cNvPr id="1048667" name="文本占位符 2"/>
          <p:cNvSpPr txBox="1">
            <a:spLocks noChangeArrowheads="1"/>
          </p:cNvSpPr>
          <p:nvPr/>
        </p:nvSpPr>
        <p:spPr bwMode="auto">
          <a:xfrm>
            <a:off x="1988967" y="2911103"/>
            <a:ext cx="8214066" cy="984249"/>
          </a:xfrm>
          <a:prstGeom prst="rect">
            <a:avLst/>
          </a:prstGeom>
          <a:noFill/>
          <a:ln>
            <a:noFill/>
          </a:ln>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500" noProof="1">
                <a:solidFill>
                  <a:srgbClr val="C00000"/>
                </a:solidFill>
                <a:latin typeface="方正大黑简体" panose="03000509000000000000" pitchFamily="65" charset="-122"/>
                <a:ea typeface="方正大黑简体" panose="03000509000000000000" pitchFamily="65" charset="-122"/>
              </a:rPr>
              <a:t>新安法对企业的要求</a:t>
            </a:r>
            <a:endParaRPr lang="zh-CN" altLang="en-US" sz="5400" b="1" spc="500" noProof="1">
              <a:solidFill>
                <a:srgbClr val="C00000"/>
              </a:solidFill>
              <a:latin typeface="方正大黑简体" panose="03000509000000000000" pitchFamily="65" charset="-122"/>
              <a:ea typeface="方正大黑简体" panose="03000509000000000000" pitchFamily="65" charset="-122"/>
            </a:endParaRPr>
          </a:p>
        </p:txBody>
      </p:sp>
      <p:pic>
        <p:nvPicPr>
          <p:cNvPr id="2097179" name="图片 7"/>
          <p:cNvPicPr>
            <a:picLocks noChangeAspect="1"/>
          </p:cNvPicPr>
          <p:nvPr/>
        </p:nvPicPr>
        <p:blipFill>
          <a:blip r:embed="rId2" cstate="print"/>
          <a:stretch>
            <a:fillRect/>
          </a:stretch>
        </p:blipFill>
        <p:spPr>
          <a:xfrm>
            <a:off x="396941" y="4414165"/>
            <a:ext cx="2945638" cy="1384420"/>
          </a:xfrm>
          <a:prstGeom prst="rect">
            <a:avLst/>
          </a:prstGeom>
        </p:spPr>
      </p:pic>
      <p:pic>
        <p:nvPicPr>
          <p:cNvPr id="2097180" name="图片 8"/>
          <p:cNvPicPr>
            <a:picLocks noChangeAspect="1"/>
          </p:cNvPicPr>
          <p:nvPr/>
        </p:nvPicPr>
        <p:blipFill>
          <a:blip r:embed="rId3" cstate="print"/>
          <a:stretch>
            <a:fillRect/>
          </a:stretch>
        </p:blipFill>
        <p:spPr>
          <a:xfrm rot="10800000">
            <a:off x="9876673" y="4564024"/>
            <a:ext cx="2235361" cy="1050597"/>
          </a:xfrm>
          <a:prstGeom prst="rect">
            <a:avLst/>
          </a:prstGeom>
        </p:spPr>
      </p:pic>
      <p:sp>
        <p:nvSpPr>
          <p:cNvPr id="1048668"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400" dirty="0">
                <a:latin typeface="方正大黑简体" panose="03000509000000000000" pitchFamily="65" charset="-122"/>
                <a:ea typeface="方正大黑简体" panose="03000509000000000000" pitchFamily="65" charset="-122"/>
              </a:rPr>
              <a:t>02</a:t>
            </a:r>
            <a:endParaRPr lang="zh-CN" altLang="en-US" sz="5400" dirty="0">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4000">
        <p14:warp dir="in"/>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48668"/>
                                        </p:tgtEl>
                                        <p:attrNameLst>
                                          <p:attrName>style.visibility</p:attrName>
                                        </p:attrNameLst>
                                      </p:cBhvr>
                                      <p:to>
                                        <p:strVal val="visible"/>
                                      </p:to>
                                    </p:set>
                                    <p:animEffect transition="in" filter="wheel(1)">
                                      <p:cBhvr>
                                        <p:cTn id="7" dur="2000"/>
                                        <p:tgtEl>
                                          <p:spTgt spid="1048668"/>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048667"/>
                                        </p:tgtEl>
                                        <p:attrNameLst>
                                          <p:attrName>style.visibility</p:attrName>
                                        </p:attrNameLst>
                                      </p:cBhvr>
                                      <p:to>
                                        <p:strVal val="visible"/>
                                      </p:to>
                                    </p:set>
                                    <p:anim calcmode="lin" valueType="num">
                                      <p:cBhvr>
                                        <p:cTn id="11" dur="500" fill="hold"/>
                                        <p:tgtEl>
                                          <p:spTgt spid="1048667"/>
                                        </p:tgtEl>
                                        <p:attrNameLst>
                                          <p:attrName>ppt_w</p:attrName>
                                        </p:attrNameLst>
                                      </p:cBhvr>
                                      <p:tavLst>
                                        <p:tav tm="0">
                                          <p:val>
                                            <p:fltVal val="0.0"/>
                                          </p:val>
                                        </p:tav>
                                        <p:tav tm="100000">
                                          <p:val>
                                            <p:strVal val="#ppt_w"/>
                                          </p:val>
                                        </p:tav>
                                      </p:tavLst>
                                    </p:anim>
                                    <p:anim calcmode="lin" valueType="num">
                                      <p:cBhvr>
                                        <p:cTn id="12" dur="500" fill="hold"/>
                                        <p:tgtEl>
                                          <p:spTgt spid="1048667"/>
                                        </p:tgtEl>
                                        <p:attrNameLst>
                                          <p:attrName>ppt_h</p:attrName>
                                        </p:attrNameLst>
                                      </p:cBhvr>
                                      <p:tavLst>
                                        <p:tav tm="0">
                                          <p:val>
                                            <p:fltVal val="0.0"/>
                                          </p:val>
                                        </p:tav>
                                        <p:tav tm="100000">
                                          <p:val>
                                            <p:strVal val="#ppt_h"/>
                                          </p:val>
                                        </p:tav>
                                      </p:tavLst>
                                    </p:anim>
                                    <p:animEffect transition="in" filter="fade">
                                      <p:cBhvr>
                                        <p:cTn id="13" dur="500"/>
                                        <p:tgtEl>
                                          <p:spTgt spid="1048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7" grpId="0"/>
      <p:bldP spid="10486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675"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676" name="箭头: 五边形 2"/>
          <p:cNvSpPr/>
          <p:nvPr/>
        </p:nvSpPr>
        <p:spPr>
          <a:xfrm>
            <a:off x="1203914" y="1777923"/>
            <a:ext cx="6212887"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677" name="矩形 3"/>
          <p:cNvSpPr/>
          <p:nvPr/>
        </p:nvSpPr>
        <p:spPr>
          <a:xfrm>
            <a:off x="1533447" y="1856151"/>
            <a:ext cx="4977645"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明确安全生产主体责任</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678" name="矩形 4"/>
          <p:cNvSpPr/>
          <p:nvPr/>
        </p:nvSpPr>
        <p:spPr>
          <a:xfrm>
            <a:off x="7442730" y="1725925"/>
            <a:ext cx="3665756" cy="913199"/>
          </a:xfrm>
          <a:prstGeom prst="rect">
            <a:avLst/>
          </a:prstGeom>
        </p:spPr>
        <p:txBody>
          <a:bodyPr wrap="square">
            <a:spAutoFit/>
          </a:bodyPr>
          <a:p>
            <a:r>
              <a:rPr lang="zh-CN" altLang="en-US" sz="2665" b="1" dirty="0">
                <a:latin typeface="+mn-ea"/>
              </a:rPr>
              <a:t>主要负责人是安全生产第一负责人</a:t>
            </a:r>
            <a:endParaRPr lang="zh-CN" altLang="en-US" sz="2665" b="1" dirty="0">
              <a:latin typeface="+mn-ea"/>
            </a:endParaRPr>
          </a:p>
        </p:txBody>
      </p:sp>
      <p:sp>
        <p:nvSpPr>
          <p:cNvPr id="1048679" name="矩形 5"/>
          <p:cNvSpPr/>
          <p:nvPr/>
        </p:nvSpPr>
        <p:spPr>
          <a:xfrm>
            <a:off x="4022269" y="3247085"/>
            <a:ext cx="7416800" cy="2285690"/>
          </a:xfrm>
          <a:prstGeom prst="rect">
            <a:avLst/>
          </a:prstGeom>
        </p:spPr>
        <p:txBody>
          <a:bodyPr wrap="square">
            <a:spAutoFit/>
          </a:bodyPr>
          <a:p>
            <a:pPr>
              <a:lnSpc>
                <a:spcPct val="130000"/>
              </a:lnSpc>
            </a:pPr>
            <a:r>
              <a:rPr lang="zh-CN" altLang="en-US" sz="2800" b="1" dirty="0">
                <a:solidFill>
                  <a:schemeClr val="accent1"/>
                </a:solidFill>
              </a:rPr>
              <a:t>生产经营单位的主要负责人是本单位安全生产第一责任人，对本单位的安全生产工作全面负责</a:t>
            </a:r>
            <a:r>
              <a:rPr lang="zh-CN" altLang="en-US" sz="2800" dirty="0"/>
              <a:t>其他负责人对职责范围内的安全生产工作负责。</a:t>
            </a:r>
            <a:endParaRPr lang="zh-CN" altLang="en-US" sz="3600" b="1" dirty="0"/>
          </a:p>
        </p:txBody>
      </p:sp>
      <p:sp>
        <p:nvSpPr>
          <p:cNvPr id="1048680" name="矩形: 圆角 6"/>
          <p:cNvSpPr/>
          <p:nvPr/>
        </p:nvSpPr>
        <p:spPr>
          <a:xfrm>
            <a:off x="1434709" y="3247085"/>
            <a:ext cx="2375291" cy="1587382"/>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dirty="0">
                <a:latin typeface="思源黑体 CN Bold" panose="020B0800000000000000" pitchFamily="34" charset="-122"/>
                <a:ea typeface="思源黑体 CN Bold" panose="020B0800000000000000" pitchFamily="34" charset="-122"/>
              </a:rPr>
              <a:t>第五条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7000">
        <p:random/>
      </p:transition>
    </mc:Choice>
    <mc:Fallback>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675"/>
                                        </p:tgtEl>
                                        <p:attrNameLst>
                                          <p:attrName>style.visibility</p:attrName>
                                        </p:attrNameLst>
                                      </p:cBhvr>
                                      <p:to>
                                        <p:strVal val="visible"/>
                                      </p:to>
                                    </p:set>
                                    <p:animEffect transition="in" filter="wipe(right)">
                                      <p:cBhvr>
                                        <p:cTn id="7" dur="500"/>
                                        <p:tgtEl>
                                          <p:spTgt spid="104867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676"/>
                                        </p:tgtEl>
                                        <p:attrNameLst>
                                          <p:attrName>style.visibility</p:attrName>
                                        </p:attrNameLst>
                                      </p:cBhvr>
                                      <p:to>
                                        <p:strVal val="visible"/>
                                      </p:to>
                                    </p:set>
                                    <p:animEffect transition="in" filter="wipe(left)">
                                      <p:cBhvr>
                                        <p:cTn id="10" dur="500"/>
                                        <p:tgtEl>
                                          <p:spTgt spid="1048676"/>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677"/>
                                        </p:tgtEl>
                                        <p:attrNameLst>
                                          <p:attrName>style.visibility</p:attrName>
                                        </p:attrNameLst>
                                      </p:cBhvr>
                                      <p:to>
                                        <p:strVal val="visible"/>
                                      </p:to>
                                    </p:set>
                                    <p:anim calcmode="lin" valueType="num">
                                      <p:cBhvr>
                                        <p:cTn id="14" dur="500" fill="hold"/>
                                        <p:tgtEl>
                                          <p:spTgt spid="1048677"/>
                                        </p:tgtEl>
                                        <p:attrNameLst>
                                          <p:attrName>ppt_w</p:attrName>
                                        </p:attrNameLst>
                                      </p:cBhvr>
                                      <p:tavLst>
                                        <p:tav tm="0">
                                          <p:val>
                                            <p:fltVal val="0.0"/>
                                          </p:val>
                                        </p:tav>
                                        <p:tav tm="100000">
                                          <p:val>
                                            <p:strVal val="#ppt_w"/>
                                          </p:val>
                                        </p:tav>
                                      </p:tavLst>
                                    </p:anim>
                                    <p:anim calcmode="lin" valueType="num">
                                      <p:cBhvr>
                                        <p:cTn id="15" dur="500" fill="hold"/>
                                        <p:tgtEl>
                                          <p:spTgt spid="1048677"/>
                                        </p:tgtEl>
                                        <p:attrNameLst>
                                          <p:attrName>ppt_h</p:attrName>
                                        </p:attrNameLst>
                                      </p:cBhvr>
                                      <p:tavLst>
                                        <p:tav tm="0">
                                          <p:val>
                                            <p:fltVal val="0.0"/>
                                          </p:val>
                                        </p:tav>
                                        <p:tav tm="100000">
                                          <p:val>
                                            <p:strVal val="#ppt_h"/>
                                          </p:val>
                                        </p:tav>
                                      </p:tavLst>
                                    </p:anim>
                                    <p:anim calcmode="lin" valueType="num">
                                      <p:cBhvr>
                                        <p:cTn id="16" dur="500" fill="hold"/>
                                        <p:tgtEl>
                                          <p:spTgt spid="1048677"/>
                                        </p:tgtEl>
                                        <p:attrNameLst>
                                          <p:attrName>style.rotation</p:attrName>
                                        </p:attrNameLst>
                                      </p:cBhvr>
                                      <p:tavLst>
                                        <p:tav tm="0">
                                          <p:val>
                                            <p:fltVal val="90.0"/>
                                          </p:val>
                                        </p:tav>
                                        <p:tav tm="100000">
                                          <p:val>
                                            <p:fltVal val="0.0"/>
                                          </p:val>
                                        </p:tav>
                                      </p:tavLst>
                                    </p:anim>
                                    <p:animEffect transition="in" filter="fade">
                                      <p:cBhvr>
                                        <p:cTn id="17" dur="500"/>
                                        <p:tgtEl>
                                          <p:spTgt spid="1048677"/>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678"/>
                                        </p:tgtEl>
                                        <p:attrNameLst>
                                          <p:attrName>style.visibility</p:attrName>
                                        </p:attrNameLst>
                                      </p:cBhvr>
                                      <p:to>
                                        <p:strVal val="visible"/>
                                      </p:to>
                                    </p:set>
                                    <p:animEffect transition="in" filter="fade">
                                      <p:cBhvr>
                                        <p:cTn id="21" dur="500"/>
                                        <p:tgtEl>
                                          <p:spTgt spid="1048678"/>
                                        </p:tgtEl>
                                      </p:cBhvr>
                                    </p:animEffect>
                                  </p:childTnLst>
                                </p:cTn>
                              </p:par>
                            </p:childTnLst>
                          </p:cTn>
                        </p:par>
                        <p:par>
                          <p:cTn id="22" fill="hold">
                            <p:stCondLst>
                              <p:cond delay="1903"/>
                            </p:stCondLst>
                            <p:childTnLst>
                              <p:par>
                                <p:cTn id="23" presetID="2" presetClass="entr" presetSubtype="8" fill="hold" grpId="0" nodeType="afterEffect">
                                  <p:stCondLst>
                                    <p:cond delay="0"/>
                                  </p:stCondLst>
                                  <p:childTnLst>
                                    <p:set>
                                      <p:cBhvr>
                                        <p:cTn id="24" dur="1" fill="hold">
                                          <p:stCondLst>
                                            <p:cond delay="0"/>
                                          </p:stCondLst>
                                        </p:cTn>
                                        <p:tgtEl>
                                          <p:spTgt spid="1048680"/>
                                        </p:tgtEl>
                                        <p:attrNameLst>
                                          <p:attrName>style.visibility</p:attrName>
                                        </p:attrNameLst>
                                      </p:cBhvr>
                                      <p:to>
                                        <p:strVal val="visible"/>
                                      </p:to>
                                    </p:set>
                                    <p:anim calcmode="lin" valueType="num">
                                      <p:cBhvr additive="base">
                                        <p:cTn id="25" dur="1000" fill="hold"/>
                                        <p:tgtEl>
                                          <p:spTgt spid="1048680"/>
                                        </p:tgtEl>
                                        <p:attrNameLst>
                                          <p:attrName>ppt_x</p:attrName>
                                        </p:attrNameLst>
                                      </p:cBhvr>
                                      <p:tavLst>
                                        <p:tav tm="0">
                                          <p:val>
                                            <p:strVal val="0-#ppt_w/2"/>
                                          </p:val>
                                        </p:tav>
                                        <p:tav tm="100000">
                                          <p:val>
                                            <p:strVal val="#ppt_x"/>
                                          </p:val>
                                        </p:tav>
                                      </p:tavLst>
                                    </p:anim>
                                    <p:anim calcmode="lin" valueType="num">
                                      <p:cBhvr additive="base">
                                        <p:cTn id="26" dur="1000" fill="hold"/>
                                        <p:tgtEl>
                                          <p:spTgt spid="1048680"/>
                                        </p:tgtEl>
                                        <p:attrNameLst>
                                          <p:attrName>ppt_y</p:attrName>
                                        </p:attrNameLst>
                                      </p:cBhvr>
                                      <p:tavLst>
                                        <p:tav tm="0">
                                          <p:val>
                                            <p:strVal val="#ppt_y"/>
                                          </p:val>
                                        </p:tav>
                                        <p:tav tm="100000">
                                          <p:val>
                                            <p:strVal val="#ppt_y"/>
                                          </p:val>
                                        </p:tav>
                                      </p:tavLst>
                                    </p:anim>
                                  </p:childTnLst>
                                </p:cTn>
                              </p:par>
                            </p:childTnLst>
                          </p:cTn>
                        </p:par>
                        <p:par>
                          <p:cTn id="27" fill="hold">
                            <p:stCondLst>
                              <p:cond delay="2903"/>
                            </p:stCondLst>
                            <p:childTnLst>
                              <p:par>
                                <p:cTn id="28" presetID="14" presetClass="entr" presetSubtype="10" fill="hold" grpId="0" nodeType="afterEffect">
                                  <p:stCondLst>
                                    <p:cond delay="0"/>
                                  </p:stCondLst>
                                  <p:iterate type="lt">
                                    <p:tmPct val="5087"/>
                                  </p:iterate>
                                  <p:childTnLst>
                                    <p:set>
                                      <p:cBhvr>
                                        <p:cTn id="29" dur="1" fill="hold">
                                          <p:stCondLst>
                                            <p:cond delay="0"/>
                                          </p:stCondLst>
                                        </p:cTn>
                                        <p:tgtEl>
                                          <p:spTgt spid="1048679"/>
                                        </p:tgtEl>
                                        <p:attrNameLst>
                                          <p:attrName>style.visibility</p:attrName>
                                        </p:attrNameLst>
                                      </p:cBhvr>
                                      <p:to>
                                        <p:strVal val="visible"/>
                                      </p:to>
                                    </p:set>
                                    <p:animEffect transition="in" filter="randombar(horizontal)">
                                      <p:cBhvr>
                                        <p:cTn id="30" dur="500"/>
                                        <p:tgtEl>
                                          <p:spTgt spid="104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5" grpId="0" animBg="1"/>
      <p:bldP spid="1048676" grpId="0" animBg="1"/>
      <p:bldP spid="1048677" grpId="0"/>
      <p:bldP spid="1048678" grpId="0"/>
      <p:bldP spid="1048679" grpId="0"/>
      <p:bldP spid="10486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684"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685" name="箭头: 五边形 2"/>
          <p:cNvSpPr/>
          <p:nvPr/>
        </p:nvSpPr>
        <p:spPr>
          <a:xfrm>
            <a:off x="1203914" y="1777923"/>
            <a:ext cx="6212887"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686" name="矩形 3"/>
          <p:cNvSpPr/>
          <p:nvPr/>
        </p:nvSpPr>
        <p:spPr>
          <a:xfrm>
            <a:off x="1533447" y="1856151"/>
            <a:ext cx="4977645"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明确安全生产主体责任</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687" name="矩形 4"/>
          <p:cNvSpPr/>
          <p:nvPr/>
        </p:nvSpPr>
        <p:spPr>
          <a:xfrm>
            <a:off x="7442730" y="1725925"/>
            <a:ext cx="3665756" cy="913199"/>
          </a:xfrm>
          <a:prstGeom prst="rect">
            <a:avLst/>
          </a:prstGeom>
        </p:spPr>
        <p:txBody>
          <a:bodyPr wrap="square">
            <a:spAutoFit/>
          </a:bodyPr>
          <a:p>
            <a:r>
              <a:rPr lang="zh-CN" altLang="en-US" sz="2665" b="1" dirty="0">
                <a:latin typeface="+mn-ea"/>
              </a:rPr>
              <a:t>安全生产责任是直线管理人员的</a:t>
            </a:r>
            <a:endParaRPr lang="zh-CN" altLang="en-US" sz="2665" b="1" dirty="0">
              <a:latin typeface="+mn-ea"/>
            </a:endParaRPr>
          </a:p>
        </p:txBody>
      </p:sp>
      <p:sp>
        <p:nvSpPr>
          <p:cNvPr id="1048688" name="矩形 5"/>
          <p:cNvSpPr/>
          <p:nvPr/>
        </p:nvSpPr>
        <p:spPr>
          <a:xfrm>
            <a:off x="4022269" y="3247085"/>
            <a:ext cx="7416800" cy="2452466"/>
          </a:xfrm>
          <a:prstGeom prst="rect">
            <a:avLst/>
          </a:prstGeom>
        </p:spPr>
        <p:txBody>
          <a:bodyPr wrap="square">
            <a:spAutoFit/>
          </a:bodyPr>
          <a:p>
            <a:pPr>
              <a:lnSpc>
                <a:spcPct val="130000"/>
              </a:lnSpc>
            </a:pPr>
            <a:r>
              <a:rPr lang="zh-CN" altLang="en-US" sz="2400" dirty="0"/>
              <a:t>安全生产工作实行</a:t>
            </a:r>
            <a:r>
              <a:rPr lang="zh-CN" altLang="en-US" sz="2400" b="1" dirty="0">
                <a:solidFill>
                  <a:schemeClr val="accent1"/>
                </a:solidFill>
              </a:rPr>
              <a:t>管行业必须管安全</a:t>
            </a:r>
            <a:r>
              <a:rPr lang="zh-CN" altLang="en-US" sz="2400" dirty="0"/>
              <a:t>、</a:t>
            </a:r>
            <a:r>
              <a:rPr lang="zh-CN" altLang="en-US" sz="2400" b="1" dirty="0">
                <a:solidFill>
                  <a:schemeClr val="accent1"/>
                </a:solidFill>
              </a:rPr>
              <a:t>管业务必须管安全</a:t>
            </a:r>
            <a:r>
              <a:rPr lang="zh-CN" altLang="en-US" sz="2400" dirty="0"/>
              <a:t>、</a:t>
            </a:r>
            <a:r>
              <a:rPr lang="zh-CN" altLang="en-US" sz="2400" b="1" dirty="0">
                <a:solidFill>
                  <a:schemeClr val="accent1"/>
                </a:solidFill>
              </a:rPr>
              <a:t>管生产经营必须管安全</a:t>
            </a:r>
            <a:r>
              <a:rPr lang="zh-CN" altLang="en-US" sz="2400" dirty="0"/>
              <a:t>，强化和落实生产经营单位主体责任与政府监管责任，建立生产经营单位负责、职工参与、政府监管、行业自律和社会监督的机制。</a:t>
            </a:r>
            <a:endParaRPr lang="zh-CN" altLang="en-US" sz="3200" b="1" dirty="0"/>
          </a:p>
        </p:txBody>
      </p:sp>
      <p:sp>
        <p:nvSpPr>
          <p:cNvPr id="1048689" name="矩形: 圆角 6"/>
          <p:cNvSpPr/>
          <p:nvPr/>
        </p:nvSpPr>
        <p:spPr>
          <a:xfrm>
            <a:off x="1434709" y="3247085"/>
            <a:ext cx="2375291" cy="2205448"/>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65" dirty="0">
                <a:latin typeface="思源黑体 CN Bold" panose="020B0800000000000000" pitchFamily="34" charset="-122"/>
                <a:ea typeface="思源黑体 CN Bold" panose="020B0800000000000000" pitchFamily="34" charset="-122"/>
              </a:rPr>
              <a:t>第三条第二款</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7000">
        <p:random/>
      </p:transition>
    </mc:Choice>
    <mc:Fallback>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684"/>
                                        </p:tgtEl>
                                        <p:attrNameLst>
                                          <p:attrName>style.visibility</p:attrName>
                                        </p:attrNameLst>
                                      </p:cBhvr>
                                      <p:to>
                                        <p:strVal val="visible"/>
                                      </p:to>
                                    </p:set>
                                    <p:animEffect transition="in" filter="wipe(right)">
                                      <p:cBhvr>
                                        <p:cTn id="7" dur="500"/>
                                        <p:tgtEl>
                                          <p:spTgt spid="104868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685"/>
                                        </p:tgtEl>
                                        <p:attrNameLst>
                                          <p:attrName>style.visibility</p:attrName>
                                        </p:attrNameLst>
                                      </p:cBhvr>
                                      <p:to>
                                        <p:strVal val="visible"/>
                                      </p:to>
                                    </p:set>
                                    <p:animEffect transition="in" filter="wipe(left)">
                                      <p:cBhvr>
                                        <p:cTn id="10" dur="500"/>
                                        <p:tgtEl>
                                          <p:spTgt spid="104868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686"/>
                                        </p:tgtEl>
                                        <p:attrNameLst>
                                          <p:attrName>style.visibility</p:attrName>
                                        </p:attrNameLst>
                                      </p:cBhvr>
                                      <p:to>
                                        <p:strVal val="visible"/>
                                      </p:to>
                                    </p:set>
                                    <p:anim calcmode="lin" valueType="num">
                                      <p:cBhvr>
                                        <p:cTn id="14" dur="500" fill="hold"/>
                                        <p:tgtEl>
                                          <p:spTgt spid="1048686"/>
                                        </p:tgtEl>
                                        <p:attrNameLst>
                                          <p:attrName>ppt_w</p:attrName>
                                        </p:attrNameLst>
                                      </p:cBhvr>
                                      <p:tavLst>
                                        <p:tav tm="0">
                                          <p:val>
                                            <p:fltVal val="0.0"/>
                                          </p:val>
                                        </p:tav>
                                        <p:tav tm="100000">
                                          <p:val>
                                            <p:strVal val="#ppt_w"/>
                                          </p:val>
                                        </p:tav>
                                      </p:tavLst>
                                    </p:anim>
                                    <p:anim calcmode="lin" valueType="num">
                                      <p:cBhvr>
                                        <p:cTn id="15" dur="500" fill="hold"/>
                                        <p:tgtEl>
                                          <p:spTgt spid="1048686"/>
                                        </p:tgtEl>
                                        <p:attrNameLst>
                                          <p:attrName>ppt_h</p:attrName>
                                        </p:attrNameLst>
                                      </p:cBhvr>
                                      <p:tavLst>
                                        <p:tav tm="0">
                                          <p:val>
                                            <p:fltVal val="0.0"/>
                                          </p:val>
                                        </p:tav>
                                        <p:tav tm="100000">
                                          <p:val>
                                            <p:strVal val="#ppt_h"/>
                                          </p:val>
                                        </p:tav>
                                      </p:tavLst>
                                    </p:anim>
                                    <p:anim calcmode="lin" valueType="num">
                                      <p:cBhvr>
                                        <p:cTn id="16" dur="500" fill="hold"/>
                                        <p:tgtEl>
                                          <p:spTgt spid="1048686"/>
                                        </p:tgtEl>
                                        <p:attrNameLst>
                                          <p:attrName>style.rotation</p:attrName>
                                        </p:attrNameLst>
                                      </p:cBhvr>
                                      <p:tavLst>
                                        <p:tav tm="0">
                                          <p:val>
                                            <p:fltVal val="90.0"/>
                                          </p:val>
                                        </p:tav>
                                        <p:tav tm="100000">
                                          <p:val>
                                            <p:fltVal val="0.0"/>
                                          </p:val>
                                        </p:tav>
                                      </p:tavLst>
                                    </p:anim>
                                    <p:animEffect transition="in" filter="fade">
                                      <p:cBhvr>
                                        <p:cTn id="17" dur="500"/>
                                        <p:tgtEl>
                                          <p:spTgt spid="104868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687"/>
                                        </p:tgtEl>
                                        <p:attrNameLst>
                                          <p:attrName>style.visibility</p:attrName>
                                        </p:attrNameLst>
                                      </p:cBhvr>
                                      <p:to>
                                        <p:strVal val="visible"/>
                                      </p:to>
                                    </p:set>
                                    <p:animEffect transition="in" filter="fade">
                                      <p:cBhvr>
                                        <p:cTn id="21" dur="500"/>
                                        <p:tgtEl>
                                          <p:spTgt spid="1048687"/>
                                        </p:tgtEl>
                                      </p:cBhvr>
                                    </p:animEffect>
                                  </p:childTnLst>
                                </p:cTn>
                              </p:par>
                            </p:childTnLst>
                          </p:cTn>
                        </p:par>
                        <p:par>
                          <p:cTn id="22" fill="hold">
                            <p:stCondLst>
                              <p:cond delay="1854"/>
                            </p:stCondLst>
                            <p:childTnLst>
                              <p:par>
                                <p:cTn id="23" presetID="2" presetClass="entr" presetSubtype="8" fill="hold" grpId="0" nodeType="afterEffect">
                                  <p:stCondLst>
                                    <p:cond delay="0"/>
                                  </p:stCondLst>
                                  <p:childTnLst>
                                    <p:set>
                                      <p:cBhvr>
                                        <p:cTn id="24" dur="1" fill="hold">
                                          <p:stCondLst>
                                            <p:cond delay="0"/>
                                          </p:stCondLst>
                                        </p:cTn>
                                        <p:tgtEl>
                                          <p:spTgt spid="1048689"/>
                                        </p:tgtEl>
                                        <p:attrNameLst>
                                          <p:attrName>style.visibility</p:attrName>
                                        </p:attrNameLst>
                                      </p:cBhvr>
                                      <p:to>
                                        <p:strVal val="visible"/>
                                      </p:to>
                                    </p:set>
                                    <p:anim calcmode="lin" valueType="num">
                                      <p:cBhvr additive="base">
                                        <p:cTn id="25" dur="1000" fill="hold"/>
                                        <p:tgtEl>
                                          <p:spTgt spid="1048689"/>
                                        </p:tgtEl>
                                        <p:attrNameLst>
                                          <p:attrName>ppt_x</p:attrName>
                                        </p:attrNameLst>
                                      </p:cBhvr>
                                      <p:tavLst>
                                        <p:tav tm="0">
                                          <p:val>
                                            <p:strVal val="0-#ppt_w/2"/>
                                          </p:val>
                                        </p:tav>
                                        <p:tav tm="100000">
                                          <p:val>
                                            <p:strVal val="#ppt_x"/>
                                          </p:val>
                                        </p:tav>
                                      </p:tavLst>
                                    </p:anim>
                                    <p:anim calcmode="lin" valueType="num">
                                      <p:cBhvr additive="base">
                                        <p:cTn id="26" dur="1000" fill="hold"/>
                                        <p:tgtEl>
                                          <p:spTgt spid="1048689"/>
                                        </p:tgtEl>
                                        <p:attrNameLst>
                                          <p:attrName>ppt_y</p:attrName>
                                        </p:attrNameLst>
                                      </p:cBhvr>
                                      <p:tavLst>
                                        <p:tav tm="0">
                                          <p:val>
                                            <p:strVal val="#ppt_y"/>
                                          </p:val>
                                        </p:tav>
                                        <p:tav tm="100000">
                                          <p:val>
                                            <p:strVal val="#ppt_y"/>
                                          </p:val>
                                        </p:tav>
                                      </p:tavLst>
                                    </p:anim>
                                  </p:childTnLst>
                                </p:cTn>
                              </p:par>
                            </p:childTnLst>
                          </p:cTn>
                        </p:par>
                        <p:par>
                          <p:cTn id="27" fill="hold">
                            <p:stCondLst>
                              <p:cond delay="2854"/>
                            </p:stCondLst>
                            <p:childTnLst>
                              <p:par>
                                <p:cTn id="28" presetID="14" presetClass="entr" presetSubtype="10" fill="hold" grpId="0" nodeType="afterEffect">
                                  <p:stCondLst>
                                    <p:cond delay="0"/>
                                  </p:stCondLst>
                                  <p:iterate type="lt">
                                    <p:tmPct val="5087"/>
                                  </p:iterate>
                                  <p:childTnLst>
                                    <p:set>
                                      <p:cBhvr>
                                        <p:cTn id="29" dur="1" fill="hold">
                                          <p:stCondLst>
                                            <p:cond delay="0"/>
                                          </p:stCondLst>
                                        </p:cTn>
                                        <p:tgtEl>
                                          <p:spTgt spid="1048688"/>
                                        </p:tgtEl>
                                        <p:attrNameLst>
                                          <p:attrName>style.visibility</p:attrName>
                                        </p:attrNameLst>
                                      </p:cBhvr>
                                      <p:to>
                                        <p:strVal val="visible"/>
                                      </p:to>
                                    </p:set>
                                    <p:animEffect transition="in" filter="randombar(horizontal)">
                                      <p:cBhvr>
                                        <p:cTn id="30" dur="500"/>
                                        <p:tgtEl>
                                          <p:spTgt spid="104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4" grpId="0" animBg="1"/>
      <p:bldP spid="1048685" grpId="0" animBg="1"/>
      <p:bldP spid="1048686" grpId="0"/>
      <p:bldP spid="1048687" grpId="0"/>
      <p:bldP spid="1048688" grpId="0"/>
      <p:bldP spid="10486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38" name=""/>
        <p:cNvGrpSpPr/>
        <p:nvPr/>
      </p:nvGrpSpPr>
      <p:grpSpPr>
        <a:xfrm>
          <a:off x="0" y="0"/>
          <a:ext cx="0" cy="0"/>
          <a:chOff x="0" y="0"/>
          <a:chExt cx="0" cy="0"/>
        </a:xfrm>
      </p:grpSpPr>
      <p:sp>
        <p:nvSpPr>
          <p:cNvPr id="1048693" name="矩形 12"/>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694" name="箭头: 五边形 13"/>
          <p:cNvSpPr/>
          <p:nvPr/>
        </p:nvSpPr>
        <p:spPr>
          <a:xfrm>
            <a:off x="1203914" y="1777923"/>
            <a:ext cx="5745665"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695" name="矩形 2"/>
          <p:cNvSpPr/>
          <p:nvPr/>
        </p:nvSpPr>
        <p:spPr>
          <a:xfrm>
            <a:off x="1533447" y="1856151"/>
            <a:ext cx="4977645"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确立全员安全生产责任</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696" name="矩形 14"/>
          <p:cNvSpPr/>
          <p:nvPr/>
        </p:nvSpPr>
        <p:spPr>
          <a:xfrm>
            <a:off x="7069978" y="1725924"/>
            <a:ext cx="3665756" cy="913199"/>
          </a:xfrm>
          <a:prstGeom prst="rect">
            <a:avLst/>
          </a:prstGeom>
        </p:spPr>
        <p:txBody>
          <a:bodyPr wrap="square">
            <a:spAutoFit/>
          </a:bodyPr>
          <a:p>
            <a:r>
              <a:rPr lang="zh-CN" altLang="en-US" sz="2665" b="1" dirty="0">
                <a:latin typeface="+mn-ea"/>
              </a:rPr>
              <a:t>安全生产是全体人员共同的责任</a:t>
            </a:r>
            <a:endParaRPr lang="zh-CN" altLang="en-US" sz="2665" b="1" dirty="0">
              <a:latin typeface="+mn-ea"/>
            </a:endParaRPr>
          </a:p>
        </p:txBody>
      </p:sp>
      <p:sp>
        <p:nvSpPr>
          <p:cNvPr id="1048697" name="矩形 17"/>
          <p:cNvSpPr/>
          <p:nvPr/>
        </p:nvSpPr>
        <p:spPr>
          <a:xfrm>
            <a:off x="3421003" y="2848752"/>
            <a:ext cx="8279930" cy="3412729"/>
          </a:xfrm>
          <a:prstGeom prst="rect">
            <a:avLst/>
          </a:prstGeom>
        </p:spPr>
        <p:txBody>
          <a:bodyPr wrap="square">
            <a:spAutoFit/>
          </a:bodyPr>
          <a:p>
            <a:pPr>
              <a:lnSpc>
                <a:spcPct val="130000"/>
              </a:lnSpc>
            </a:pPr>
            <a:r>
              <a:rPr lang="zh-CN" altLang="en-US" sz="2400" dirty="0"/>
              <a:t>生产经营单位必须遵守本法和其他有关安全生产的法律、法规，加强安全生产管理，建立健全</a:t>
            </a:r>
            <a:r>
              <a:rPr lang="zh-CN" altLang="en-US" sz="2400" b="1" dirty="0">
                <a:solidFill>
                  <a:schemeClr val="accent1"/>
                </a:solidFill>
              </a:rPr>
              <a:t>全员安全生产责任制和安全生产规章制度</a:t>
            </a:r>
            <a:r>
              <a:rPr lang="zh-CN" altLang="en-US" sz="2400" dirty="0"/>
              <a:t>，加大对安全生产资金、物资、技术、人员的投入保障力度，改善安全生产条件，加强安全生产标准化、信息化建设，构建安全风险分级管控和隐患排查治理双重预防机制，健全风险防范化解机制，提高安全生产水平，确保安全生产</a:t>
            </a:r>
            <a:endParaRPr lang="zh-CN" altLang="en-US" sz="3200" b="1" dirty="0"/>
          </a:p>
        </p:txBody>
      </p:sp>
      <p:sp>
        <p:nvSpPr>
          <p:cNvPr id="1048698" name="矩形: 圆角 19"/>
          <p:cNvSpPr/>
          <p:nvPr/>
        </p:nvSpPr>
        <p:spPr>
          <a:xfrm>
            <a:off x="1434711" y="3247086"/>
            <a:ext cx="1888067" cy="151118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dirty="0">
                <a:latin typeface="思源黑体 CN Bold" panose="020B0800000000000000" pitchFamily="34" charset="-122"/>
                <a:ea typeface="思源黑体 CN Bold" panose="020B0800000000000000" pitchFamily="34" charset="-122"/>
              </a:rPr>
              <a:t> 第四条</a:t>
            </a:r>
            <a:endParaRPr lang="zh-CN" altLang="en-US" sz="3200"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693"/>
                                        </p:tgtEl>
                                        <p:attrNameLst>
                                          <p:attrName>style.visibility</p:attrName>
                                        </p:attrNameLst>
                                      </p:cBhvr>
                                      <p:to>
                                        <p:strVal val="visible"/>
                                      </p:to>
                                    </p:set>
                                    <p:animEffect transition="in" filter="wipe(right)">
                                      <p:cBhvr>
                                        <p:cTn id="7" dur="500"/>
                                        <p:tgtEl>
                                          <p:spTgt spid="104869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694"/>
                                        </p:tgtEl>
                                        <p:attrNameLst>
                                          <p:attrName>style.visibility</p:attrName>
                                        </p:attrNameLst>
                                      </p:cBhvr>
                                      <p:to>
                                        <p:strVal val="visible"/>
                                      </p:to>
                                    </p:set>
                                    <p:animEffect transition="in" filter="wipe(left)">
                                      <p:cBhvr>
                                        <p:cTn id="10" dur="500"/>
                                        <p:tgtEl>
                                          <p:spTgt spid="1048694"/>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695"/>
                                        </p:tgtEl>
                                        <p:attrNameLst>
                                          <p:attrName>style.visibility</p:attrName>
                                        </p:attrNameLst>
                                      </p:cBhvr>
                                      <p:to>
                                        <p:strVal val="visible"/>
                                      </p:to>
                                    </p:set>
                                    <p:anim calcmode="lin" valueType="num">
                                      <p:cBhvr>
                                        <p:cTn id="14" dur="500" fill="hold"/>
                                        <p:tgtEl>
                                          <p:spTgt spid="1048695"/>
                                        </p:tgtEl>
                                        <p:attrNameLst>
                                          <p:attrName>ppt_w</p:attrName>
                                        </p:attrNameLst>
                                      </p:cBhvr>
                                      <p:tavLst>
                                        <p:tav tm="0">
                                          <p:val>
                                            <p:fltVal val="0.0"/>
                                          </p:val>
                                        </p:tav>
                                        <p:tav tm="100000">
                                          <p:val>
                                            <p:strVal val="#ppt_w"/>
                                          </p:val>
                                        </p:tav>
                                      </p:tavLst>
                                    </p:anim>
                                    <p:anim calcmode="lin" valueType="num">
                                      <p:cBhvr>
                                        <p:cTn id="15" dur="500" fill="hold"/>
                                        <p:tgtEl>
                                          <p:spTgt spid="1048695"/>
                                        </p:tgtEl>
                                        <p:attrNameLst>
                                          <p:attrName>ppt_h</p:attrName>
                                        </p:attrNameLst>
                                      </p:cBhvr>
                                      <p:tavLst>
                                        <p:tav tm="0">
                                          <p:val>
                                            <p:fltVal val="0.0"/>
                                          </p:val>
                                        </p:tav>
                                        <p:tav tm="100000">
                                          <p:val>
                                            <p:strVal val="#ppt_h"/>
                                          </p:val>
                                        </p:tav>
                                      </p:tavLst>
                                    </p:anim>
                                    <p:anim calcmode="lin" valueType="num">
                                      <p:cBhvr>
                                        <p:cTn id="16" dur="500" fill="hold"/>
                                        <p:tgtEl>
                                          <p:spTgt spid="1048695"/>
                                        </p:tgtEl>
                                        <p:attrNameLst>
                                          <p:attrName>style.rotation</p:attrName>
                                        </p:attrNameLst>
                                      </p:cBhvr>
                                      <p:tavLst>
                                        <p:tav tm="0">
                                          <p:val>
                                            <p:fltVal val="90.0"/>
                                          </p:val>
                                        </p:tav>
                                        <p:tav tm="100000">
                                          <p:val>
                                            <p:fltVal val="0.0"/>
                                          </p:val>
                                        </p:tav>
                                      </p:tavLst>
                                    </p:anim>
                                    <p:animEffect transition="in" filter="fade">
                                      <p:cBhvr>
                                        <p:cTn id="17" dur="500"/>
                                        <p:tgtEl>
                                          <p:spTgt spid="1048695"/>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696"/>
                                        </p:tgtEl>
                                        <p:attrNameLst>
                                          <p:attrName>style.visibility</p:attrName>
                                        </p:attrNameLst>
                                      </p:cBhvr>
                                      <p:to>
                                        <p:strVal val="visible"/>
                                      </p:to>
                                    </p:set>
                                    <p:animEffect transition="in" filter="fade">
                                      <p:cBhvr>
                                        <p:cTn id="21" dur="500"/>
                                        <p:tgtEl>
                                          <p:spTgt spid="1048696"/>
                                        </p:tgtEl>
                                      </p:cBhvr>
                                    </p:animEffect>
                                  </p:childTnLst>
                                </p:cTn>
                              </p:par>
                            </p:childTnLst>
                          </p:cTn>
                        </p:par>
                        <p:par>
                          <p:cTn id="22" fill="hold">
                            <p:stCondLst>
                              <p:cond delay="1854"/>
                            </p:stCondLst>
                            <p:childTnLst>
                              <p:par>
                                <p:cTn id="23" presetID="2" presetClass="entr" presetSubtype="8" fill="hold" grpId="0" nodeType="afterEffect">
                                  <p:stCondLst>
                                    <p:cond delay="0"/>
                                  </p:stCondLst>
                                  <p:childTnLst>
                                    <p:set>
                                      <p:cBhvr>
                                        <p:cTn id="24" dur="1" fill="hold">
                                          <p:stCondLst>
                                            <p:cond delay="0"/>
                                          </p:stCondLst>
                                        </p:cTn>
                                        <p:tgtEl>
                                          <p:spTgt spid="1048698"/>
                                        </p:tgtEl>
                                        <p:attrNameLst>
                                          <p:attrName>style.visibility</p:attrName>
                                        </p:attrNameLst>
                                      </p:cBhvr>
                                      <p:to>
                                        <p:strVal val="visible"/>
                                      </p:to>
                                    </p:set>
                                    <p:anim calcmode="lin" valueType="num">
                                      <p:cBhvr additive="base">
                                        <p:cTn id="25" dur="1000" fill="hold"/>
                                        <p:tgtEl>
                                          <p:spTgt spid="1048698"/>
                                        </p:tgtEl>
                                        <p:attrNameLst>
                                          <p:attrName>ppt_x</p:attrName>
                                        </p:attrNameLst>
                                      </p:cBhvr>
                                      <p:tavLst>
                                        <p:tav tm="0">
                                          <p:val>
                                            <p:strVal val="0-#ppt_w/2"/>
                                          </p:val>
                                        </p:tav>
                                        <p:tav tm="100000">
                                          <p:val>
                                            <p:strVal val="#ppt_x"/>
                                          </p:val>
                                        </p:tav>
                                      </p:tavLst>
                                    </p:anim>
                                    <p:anim calcmode="lin" valueType="num">
                                      <p:cBhvr additive="base">
                                        <p:cTn id="26" dur="1000" fill="hold"/>
                                        <p:tgtEl>
                                          <p:spTgt spid="1048698"/>
                                        </p:tgtEl>
                                        <p:attrNameLst>
                                          <p:attrName>ppt_y</p:attrName>
                                        </p:attrNameLst>
                                      </p:cBhvr>
                                      <p:tavLst>
                                        <p:tav tm="0">
                                          <p:val>
                                            <p:strVal val="#ppt_y"/>
                                          </p:val>
                                        </p:tav>
                                        <p:tav tm="100000">
                                          <p:val>
                                            <p:strVal val="#ppt_y"/>
                                          </p:val>
                                        </p:tav>
                                      </p:tavLst>
                                    </p:anim>
                                  </p:childTnLst>
                                </p:cTn>
                              </p:par>
                            </p:childTnLst>
                          </p:cTn>
                        </p:par>
                        <p:par>
                          <p:cTn id="27" fill="hold">
                            <p:stCondLst>
                              <p:cond delay="2854"/>
                            </p:stCondLst>
                            <p:childTnLst>
                              <p:par>
                                <p:cTn id="28" presetID="14" presetClass="entr" presetSubtype="10" fill="hold" grpId="0" nodeType="afterEffect">
                                  <p:stCondLst>
                                    <p:cond delay="0"/>
                                  </p:stCondLst>
                                  <p:iterate type="lt">
                                    <p:tmPct val="6667"/>
                                  </p:iterate>
                                  <p:childTnLst>
                                    <p:set>
                                      <p:cBhvr>
                                        <p:cTn id="29" dur="1" fill="hold">
                                          <p:stCondLst>
                                            <p:cond delay="0"/>
                                          </p:stCondLst>
                                        </p:cTn>
                                        <p:tgtEl>
                                          <p:spTgt spid="1048697"/>
                                        </p:tgtEl>
                                        <p:attrNameLst>
                                          <p:attrName>style.visibility</p:attrName>
                                        </p:attrNameLst>
                                      </p:cBhvr>
                                      <p:to>
                                        <p:strVal val="visible"/>
                                      </p:to>
                                    </p:set>
                                    <p:animEffect transition="in" filter="randombar(horizontal)">
                                      <p:cBhvr>
                                        <p:cTn id="30" dur="500"/>
                                        <p:tgtEl>
                                          <p:spTgt spid="1048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3" grpId="0" animBg="1"/>
      <p:bldP spid="1048694" grpId="0" animBg="1"/>
      <p:bldP spid="1048695" grpId="0"/>
      <p:bldP spid="1048696" grpId="0"/>
      <p:bldP spid="1048697" grpId="0"/>
      <p:bldP spid="104869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702" name="箭头: 五边形 10"/>
          <p:cNvSpPr/>
          <p:nvPr/>
        </p:nvSpPr>
        <p:spPr>
          <a:xfrm>
            <a:off x="2955436" y="1159856"/>
            <a:ext cx="6815097"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pic>
        <p:nvPicPr>
          <p:cNvPr id="2097184" name="图片 8"/>
          <p:cNvPicPr>
            <a:picLocks noChangeAspect="1"/>
          </p:cNvPicPr>
          <p:nvPr/>
        </p:nvPicPr>
        <p:blipFill rotWithShape="1">
          <a:blip r:embed="rId1" cstate="print"/>
          <a:srcRect/>
          <a:stretch>
            <a:fillRect/>
          </a:stretch>
        </p:blipFill>
        <p:spPr>
          <a:xfrm>
            <a:off x="0" y="4799392"/>
            <a:ext cx="12192000" cy="2058609"/>
          </a:xfrm>
          <a:prstGeom prst="rect">
            <a:avLst/>
          </a:prstGeom>
        </p:spPr>
      </p:pic>
      <p:sp>
        <p:nvSpPr>
          <p:cNvPr id="1048703" name="文本框 9"/>
          <p:cNvSpPr txBox="1"/>
          <p:nvPr/>
        </p:nvSpPr>
        <p:spPr>
          <a:xfrm>
            <a:off x="737569" y="1351508"/>
            <a:ext cx="10726298" cy="4216539"/>
          </a:xfrm>
          <a:prstGeom prst="rect">
            <a:avLst/>
          </a:prstGeom>
          <a:noFill/>
        </p:spPr>
        <p:txBody>
          <a:bodyPr wrap="square">
            <a:spAutoFit/>
          </a:bodyPr>
          <a:p>
            <a:pPr algn="ctr"/>
            <a:r>
              <a:rPr lang="zh-CN" altLang="en-US" sz="2800" b="1" i="0" dirty="0">
                <a:solidFill>
                  <a:schemeClr val="bg1"/>
                </a:solidFill>
                <a:effectLst/>
                <a:latin typeface="-apple-system"/>
              </a:rPr>
              <a:t>生产经营单位的主要负责人七条职责</a:t>
            </a:r>
            <a:endParaRPr lang="en-US" altLang="zh-CN" sz="2800" b="1" i="0" dirty="0">
              <a:solidFill>
                <a:schemeClr val="bg1"/>
              </a:solidFill>
              <a:effectLst/>
              <a:latin typeface="-apple-system"/>
            </a:endParaRPr>
          </a:p>
          <a:p>
            <a:pPr algn="ctr"/>
            <a:endParaRPr lang="en-US" altLang="zh-CN" sz="2400" b="0" i="0" dirty="0">
              <a:solidFill>
                <a:schemeClr val="bg1"/>
              </a:solidFill>
              <a:effectLst/>
              <a:latin typeface="-apple-system"/>
            </a:endParaRPr>
          </a:p>
          <a:p>
            <a:pPr algn="just"/>
            <a:endParaRPr lang="en-US" altLang="zh-CN" sz="2400" b="0" i="0" dirty="0">
              <a:solidFill>
                <a:srgbClr val="333333"/>
              </a:solidFill>
              <a:effectLst/>
              <a:latin typeface="-apple-system"/>
            </a:endParaRPr>
          </a:p>
          <a:p>
            <a:pPr algn="just"/>
            <a:r>
              <a:rPr lang="zh-CN" altLang="en-US" sz="2400" b="0" i="0" dirty="0">
                <a:solidFill>
                  <a:srgbClr val="333333"/>
                </a:solidFill>
                <a:effectLst/>
                <a:latin typeface="-apple-system"/>
              </a:rPr>
              <a:t>（一）建立健全并落实本单位全员安全生产责任制，加强安全生产标准化建设；</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（二）组织制定并实施本单位安全生产规章制度和操作规程；</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（三）组织制定并实施本单位安全生产教育和培训计划；</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（四）保证本单位安全生产投入的有效实施；</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（五）组织</a:t>
            </a:r>
            <a:r>
              <a:rPr lang="zh-CN" altLang="en-US" sz="2400" b="1" i="0" dirty="0">
                <a:solidFill>
                  <a:schemeClr val="accent1"/>
                </a:solidFill>
                <a:effectLst/>
                <a:latin typeface="-apple-system"/>
              </a:rPr>
              <a:t>建立并落实安全风险分级管控和隐患排查治理双重预防工作机制</a:t>
            </a:r>
            <a:r>
              <a:rPr lang="zh-CN" altLang="en-US" sz="2400" b="0" i="0" dirty="0">
                <a:solidFill>
                  <a:srgbClr val="333333"/>
                </a:solidFill>
                <a:effectLst/>
                <a:latin typeface="-apple-system"/>
              </a:rPr>
              <a:t>，督促、检查本单位的安全生产工作，及时消除生产安全事故隐患；</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（六）组织制定并实施本单位的生产安全事故应急救援预案；</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（七）及时、如实报告生产安全事故。”</a:t>
            </a:r>
            <a:endParaRPr lang="zh-CN" altLang="en-US" sz="24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5500">
        <p:random/>
      </p:transition>
    </mc:Choice>
    <mc:Fallback>
      <p:transition spd="slow" advTm="5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48702"/>
                                        </p:tgtEl>
                                        <p:attrNameLst>
                                          <p:attrName>style.visibility</p:attrName>
                                        </p:attrNameLst>
                                      </p:cBhvr>
                                      <p:to>
                                        <p:strVal val="visible"/>
                                      </p:to>
                                    </p:set>
                                    <p:animEffect transition="in" filter="wipe(left)">
                                      <p:cBhvr>
                                        <p:cTn id="7" dur="500"/>
                                        <p:tgtEl>
                                          <p:spTgt spid="1048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707" name="箭头: 五边形 10"/>
          <p:cNvSpPr/>
          <p:nvPr/>
        </p:nvSpPr>
        <p:spPr>
          <a:xfrm>
            <a:off x="2387600" y="1159856"/>
            <a:ext cx="817033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pic>
        <p:nvPicPr>
          <p:cNvPr id="2097185" name="图片 8"/>
          <p:cNvPicPr>
            <a:picLocks noChangeAspect="1"/>
          </p:cNvPicPr>
          <p:nvPr/>
        </p:nvPicPr>
        <p:blipFill rotWithShape="1">
          <a:blip r:embed="rId1" cstate="print"/>
          <a:srcRect/>
          <a:stretch>
            <a:fillRect/>
          </a:stretch>
        </p:blipFill>
        <p:spPr>
          <a:xfrm>
            <a:off x="0" y="4799392"/>
            <a:ext cx="12192000" cy="2058609"/>
          </a:xfrm>
          <a:prstGeom prst="rect">
            <a:avLst/>
          </a:prstGeom>
        </p:spPr>
      </p:pic>
      <p:sp>
        <p:nvSpPr>
          <p:cNvPr id="1048708" name="文本框 9"/>
          <p:cNvSpPr txBox="1"/>
          <p:nvPr/>
        </p:nvSpPr>
        <p:spPr>
          <a:xfrm>
            <a:off x="423333" y="1241442"/>
            <a:ext cx="11683999" cy="4585871"/>
          </a:xfrm>
          <a:prstGeom prst="rect">
            <a:avLst/>
          </a:prstGeom>
          <a:noFill/>
        </p:spPr>
        <p:txBody>
          <a:bodyPr wrap="square">
            <a:spAutoFit/>
          </a:bodyPr>
          <a:p>
            <a:pPr algn="ctr"/>
            <a:r>
              <a:rPr lang="zh-CN" altLang="en-US" sz="2800" b="1" i="0" dirty="0">
                <a:solidFill>
                  <a:schemeClr val="bg1"/>
                </a:solidFill>
                <a:effectLst/>
                <a:latin typeface="-apple-system"/>
              </a:rPr>
              <a:t>安全生产管理机构以及安全生产管理人员职责</a:t>
            </a:r>
            <a:endParaRPr lang="en-US" altLang="zh-CN" sz="2800" b="1" i="0" dirty="0">
              <a:solidFill>
                <a:schemeClr val="bg1"/>
              </a:solidFill>
              <a:effectLst/>
              <a:latin typeface="-apple-system"/>
            </a:endParaRPr>
          </a:p>
          <a:p>
            <a:pPr algn="ctr"/>
            <a:endParaRPr lang="en-US" altLang="zh-CN" sz="2400" b="0" i="0" dirty="0">
              <a:solidFill>
                <a:schemeClr val="bg1"/>
              </a:solidFill>
              <a:effectLst/>
              <a:latin typeface="-apple-system"/>
            </a:endParaRPr>
          </a:p>
          <a:p>
            <a:pPr algn="just"/>
            <a:endParaRPr lang="en-US" altLang="zh-CN" sz="2400" b="0" i="0" dirty="0">
              <a:solidFill>
                <a:srgbClr val="333333"/>
              </a:solidFill>
              <a:effectLst/>
              <a:latin typeface="-apple-system"/>
            </a:endParaRPr>
          </a:p>
          <a:p>
            <a:pPr algn="just"/>
            <a:r>
              <a:rPr lang="zh-CN" altLang="en-US" sz="2400" b="0" i="0" dirty="0">
                <a:solidFill>
                  <a:srgbClr val="333333"/>
                </a:solidFill>
                <a:effectLst/>
                <a:latin typeface="-apple-system"/>
              </a:rPr>
              <a:t>（一）组织或者参与拟订本单位安全生产规章制度、操作规程和生产安全事故应急救援预案；</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（二）组织或者参与本单位安全生产教育和培训，如实记录安全生产教育和培训情况；</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（三）组织开展危险源辨识和评估，督促落实本单位重大危险源的安全管理措施；</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（四）组织或者参与本单位应急救援演练；</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（五）检查本单位的安全生产状况，及时排查生产安全事故隐患，提出改进安全生产管理的建议；</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（六）制止和纠正违章指挥、强令冒险作业、违反操作规程的行为；</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（七）督促落实本单位安全生产整改措施。</a:t>
            </a:r>
            <a:endParaRPr lang="zh-CN" altLang="en-US" sz="24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5500">
        <p:random/>
      </p:transition>
    </mc:Choice>
    <mc:Fallback>
      <p:transition spd="slow" advTm="5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48707"/>
                                        </p:tgtEl>
                                        <p:attrNameLst>
                                          <p:attrName>style.visibility</p:attrName>
                                        </p:attrNameLst>
                                      </p:cBhvr>
                                      <p:to>
                                        <p:strVal val="visible"/>
                                      </p:to>
                                    </p:set>
                                    <p:animEffect transition="in" filter="wipe(left)">
                                      <p:cBhvr>
                                        <p:cTn id="7" dur="500"/>
                                        <p:tgtEl>
                                          <p:spTgt spid="104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8712"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13" name="箭头: 五边形 2"/>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14" name="矩形 3"/>
          <p:cNvSpPr/>
          <p:nvPr/>
        </p:nvSpPr>
        <p:spPr>
          <a:xfrm>
            <a:off x="1158827" y="1832456"/>
            <a:ext cx="5936240"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建立安全风险分级管控制度</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715" name="矩形 4"/>
          <p:cNvSpPr/>
          <p:nvPr/>
        </p:nvSpPr>
        <p:spPr>
          <a:xfrm>
            <a:off x="7215466" y="1715549"/>
            <a:ext cx="3861019" cy="954300"/>
          </a:xfrm>
          <a:prstGeom prst="rect">
            <a:avLst/>
          </a:prstGeom>
        </p:spPr>
        <p:txBody>
          <a:bodyPr wrap="square">
            <a:spAutoFit/>
          </a:bodyPr>
          <a:p>
            <a:r>
              <a:rPr lang="zh-CN" altLang="en-US" sz="1865" b="1" dirty="0">
                <a:latin typeface="+mn-ea"/>
              </a:rPr>
              <a:t>生产经营单位应当建立安全风险分级管控制度，按照安全风险分级采取相应的管控措施</a:t>
            </a:r>
            <a:endParaRPr lang="zh-CN" altLang="en-US" sz="1865" b="1" dirty="0">
              <a:latin typeface="+mn-ea"/>
            </a:endParaRPr>
          </a:p>
        </p:txBody>
      </p:sp>
      <p:sp>
        <p:nvSpPr>
          <p:cNvPr id="1048716" name="矩形 7"/>
          <p:cNvSpPr/>
          <p:nvPr/>
        </p:nvSpPr>
        <p:spPr>
          <a:xfrm>
            <a:off x="3875696" y="3225800"/>
            <a:ext cx="7884503" cy="2932598"/>
          </a:xfrm>
          <a:prstGeom prst="rect">
            <a:avLst/>
          </a:prstGeom>
        </p:spPr>
        <p:txBody>
          <a:bodyPr wrap="square">
            <a:spAutoFit/>
          </a:bodyPr>
          <a:p>
            <a:pPr>
              <a:lnSpc>
                <a:spcPct val="130000"/>
              </a:lnSpc>
            </a:pPr>
            <a:r>
              <a:rPr lang="zh-CN" altLang="en-US" sz="2400" dirty="0"/>
              <a:t>生产经营单位应当</a:t>
            </a:r>
            <a:r>
              <a:rPr lang="zh-CN" altLang="en-US" sz="2400" b="1" dirty="0">
                <a:solidFill>
                  <a:schemeClr val="accent1"/>
                </a:solidFill>
              </a:rPr>
              <a:t>建立健全并落实生产安全事故隐患排查治理制度，采取技术、管理措施，及时发现并消除事故隐患</a:t>
            </a:r>
            <a:r>
              <a:rPr lang="zh-CN" altLang="en-US" sz="2400" dirty="0"/>
              <a:t>。事故隐患排查治理情况应当如实记录，并通过职工大会或者职工代表大会、信息公示栏等方式向从业人员通报。其中，重大事故隐患排查治理情况应当及时向负有安全生产监督管理职责的部门和职工大会或者职工代表大会报告。</a:t>
            </a:r>
            <a:endParaRPr lang="zh-CN" altLang="en-US" sz="2400" dirty="0"/>
          </a:p>
        </p:txBody>
      </p:sp>
      <p:sp>
        <p:nvSpPr>
          <p:cNvPr id="1048717" name="矩形: 圆角 8"/>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65" dirty="0">
                <a:latin typeface="思源黑体 CN Bold" panose="020B0800000000000000" pitchFamily="34" charset="-122"/>
                <a:ea typeface="思源黑体 CN Bold" panose="020B0800000000000000" pitchFamily="34" charset="-122"/>
              </a:rPr>
              <a:t>第四十一条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7000">
        <p:random/>
      </p:transition>
    </mc:Choice>
    <mc:Fallback>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712"/>
                                        </p:tgtEl>
                                        <p:attrNameLst>
                                          <p:attrName>style.visibility</p:attrName>
                                        </p:attrNameLst>
                                      </p:cBhvr>
                                      <p:to>
                                        <p:strVal val="visible"/>
                                      </p:to>
                                    </p:set>
                                    <p:animEffect transition="in" filter="wipe(right)">
                                      <p:cBhvr>
                                        <p:cTn id="7" dur="500"/>
                                        <p:tgtEl>
                                          <p:spTgt spid="10487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13"/>
                                        </p:tgtEl>
                                        <p:attrNameLst>
                                          <p:attrName>style.visibility</p:attrName>
                                        </p:attrNameLst>
                                      </p:cBhvr>
                                      <p:to>
                                        <p:strVal val="visible"/>
                                      </p:to>
                                    </p:set>
                                    <p:animEffect transition="in" filter="wipe(left)">
                                      <p:cBhvr>
                                        <p:cTn id="10" dur="500"/>
                                        <p:tgtEl>
                                          <p:spTgt spid="104871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714"/>
                                        </p:tgtEl>
                                        <p:attrNameLst>
                                          <p:attrName>style.visibility</p:attrName>
                                        </p:attrNameLst>
                                      </p:cBhvr>
                                      <p:to>
                                        <p:strVal val="visible"/>
                                      </p:to>
                                    </p:set>
                                    <p:anim calcmode="lin" valueType="num">
                                      <p:cBhvr>
                                        <p:cTn id="14" dur="500" fill="hold"/>
                                        <p:tgtEl>
                                          <p:spTgt spid="1048714"/>
                                        </p:tgtEl>
                                        <p:attrNameLst>
                                          <p:attrName>ppt_w</p:attrName>
                                        </p:attrNameLst>
                                      </p:cBhvr>
                                      <p:tavLst>
                                        <p:tav tm="0">
                                          <p:val>
                                            <p:fltVal val="0.0"/>
                                          </p:val>
                                        </p:tav>
                                        <p:tav tm="100000">
                                          <p:val>
                                            <p:strVal val="#ppt_w"/>
                                          </p:val>
                                        </p:tav>
                                      </p:tavLst>
                                    </p:anim>
                                    <p:anim calcmode="lin" valueType="num">
                                      <p:cBhvr>
                                        <p:cTn id="15" dur="500" fill="hold"/>
                                        <p:tgtEl>
                                          <p:spTgt spid="1048714"/>
                                        </p:tgtEl>
                                        <p:attrNameLst>
                                          <p:attrName>ppt_h</p:attrName>
                                        </p:attrNameLst>
                                      </p:cBhvr>
                                      <p:tavLst>
                                        <p:tav tm="0">
                                          <p:val>
                                            <p:fltVal val="0.0"/>
                                          </p:val>
                                        </p:tav>
                                        <p:tav tm="100000">
                                          <p:val>
                                            <p:strVal val="#ppt_h"/>
                                          </p:val>
                                        </p:tav>
                                      </p:tavLst>
                                    </p:anim>
                                    <p:anim calcmode="lin" valueType="num">
                                      <p:cBhvr>
                                        <p:cTn id="16" dur="500" fill="hold"/>
                                        <p:tgtEl>
                                          <p:spTgt spid="1048714"/>
                                        </p:tgtEl>
                                        <p:attrNameLst>
                                          <p:attrName>style.rotation</p:attrName>
                                        </p:attrNameLst>
                                      </p:cBhvr>
                                      <p:tavLst>
                                        <p:tav tm="0">
                                          <p:val>
                                            <p:fltVal val="90.0"/>
                                          </p:val>
                                        </p:tav>
                                        <p:tav tm="100000">
                                          <p:val>
                                            <p:fltVal val="0.0"/>
                                          </p:val>
                                        </p:tav>
                                      </p:tavLst>
                                    </p:anim>
                                    <p:animEffect transition="in" filter="fade">
                                      <p:cBhvr>
                                        <p:cTn id="17" dur="500"/>
                                        <p:tgtEl>
                                          <p:spTgt spid="1048714"/>
                                        </p:tgtEl>
                                      </p:cBhvr>
                                    </p:animEffect>
                                  </p:childTnLst>
                                </p:cTn>
                              </p:par>
                            </p:childTnLst>
                          </p:cTn>
                        </p:par>
                        <p:par>
                          <p:cTn id="18" fill="hold">
                            <p:stCondLst>
                              <p:cond delay="774"/>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715"/>
                                        </p:tgtEl>
                                        <p:attrNameLst>
                                          <p:attrName>style.visibility</p:attrName>
                                        </p:attrNameLst>
                                      </p:cBhvr>
                                      <p:to>
                                        <p:strVal val="visible"/>
                                      </p:to>
                                    </p:set>
                                    <p:animEffect transition="in" filter="fade">
                                      <p:cBhvr>
                                        <p:cTn id="21" dur="500"/>
                                        <p:tgtEl>
                                          <p:spTgt spid="1048715"/>
                                        </p:tgtEl>
                                      </p:cBhvr>
                                    </p:animEffect>
                                  </p:childTnLst>
                                </p:cTn>
                              </p:par>
                            </p:childTnLst>
                          </p:cTn>
                        </p:par>
                        <p:par>
                          <p:cTn id="22" fill="hold">
                            <p:stCondLst>
                              <p:cond delay="3067"/>
                            </p:stCondLst>
                            <p:childTnLst>
                              <p:par>
                                <p:cTn id="23" presetID="2" presetClass="entr" presetSubtype="8" fill="hold" grpId="0" nodeType="afterEffect">
                                  <p:stCondLst>
                                    <p:cond delay="0"/>
                                  </p:stCondLst>
                                  <p:childTnLst>
                                    <p:set>
                                      <p:cBhvr>
                                        <p:cTn id="24" dur="1" fill="hold">
                                          <p:stCondLst>
                                            <p:cond delay="0"/>
                                          </p:stCondLst>
                                        </p:cTn>
                                        <p:tgtEl>
                                          <p:spTgt spid="1048717"/>
                                        </p:tgtEl>
                                        <p:attrNameLst>
                                          <p:attrName>style.visibility</p:attrName>
                                        </p:attrNameLst>
                                      </p:cBhvr>
                                      <p:to>
                                        <p:strVal val="visible"/>
                                      </p:to>
                                    </p:set>
                                    <p:anim calcmode="lin" valueType="num">
                                      <p:cBhvr additive="base">
                                        <p:cTn id="25" dur="1000" fill="hold"/>
                                        <p:tgtEl>
                                          <p:spTgt spid="1048717"/>
                                        </p:tgtEl>
                                        <p:attrNameLst>
                                          <p:attrName>ppt_x</p:attrName>
                                        </p:attrNameLst>
                                      </p:cBhvr>
                                      <p:tavLst>
                                        <p:tav tm="0">
                                          <p:val>
                                            <p:strVal val="0-#ppt_w/2"/>
                                          </p:val>
                                        </p:tav>
                                        <p:tav tm="100000">
                                          <p:val>
                                            <p:strVal val="#ppt_x"/>
                                          </p:val>
                                        </p:tav>
                                      </p:tavLst>
                                    </p:anim>
                                    <p:anim calcmode="lin" valueType="num">
                                      <p:cBhvr additive="base">
                                        <p:cTn id="26" dur="1000" fill="hold"/>
                                        <p:tgtEl>
                                          <p:spTgt spid="1048717"/>
                                        </p:tgtEl>
                                        <p:attrNameLst>
                                          <p:attrName>ppt_y</p:attrName>
                                        </p:attrNameLst>
                                      </p:cBhvr>
                                      <p:tavLst>
                                        <p:tav tm="0">
                                          <p:val>
                                            <p:strVal val="#ppt_y"/>
                                          </p:val>
                                        </p:tav>
                                        <p:tav tm="100000">
                                          <p:val>
                                            <p:strVal val="#ppt_y"/>
                                          </p:val>
                                        </p:tav>
                                      </p:tavLst>
                                    </p:anim>
                                  </p:childTnLst>
                                </p:cTn>
                              </p:par>
                            </p:childTnLst>
                          </p:cTn>
                        </p:par>
                        <p:par>
                          <p:cTn id="27" fill="hold">
                            <p:stCondLst>
                              <p:cond delay="4067"/>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1048716"/>
                                        </p:tgtEl>
                                        <p:attrNameLst>
                                          <p:attrName>style.visibility</p:attrName>
                                        </p:attrNameLst>
                                      </p:cBhvr>
                                      <p:to>
                                        <p:strVal val="visible"/>
                                      </p:to>
                                    </p:set>
                                    <p:animEffect transition="in" filter="randombar(horizontal)">
                                      <p:cBhvr>
                                        <p:cTn id="30" dur="500"/>
                                        <p:tgtEl>
                                          <p:spTgt spid="1048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2" grpId="0" animBg="1"/>
      <p:bldP spid="1048713" grpId="0" animBg="1"/>
      <p:bldP spid="1048714" grpId="0"/>
      <p:bldP spid="1048715" grpId="0"/>
      <p:bldP spid="1048716" grpId="0"/>
      <p:bldP spid="10487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sp>
        <p:nvSpPr>
          <p:cNvPr id="1048721"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22" name="箭头: 五边形 2"/>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23" name="矩形 3"/>
          <p:cNvSpPr/>
          <p:nvPr/>
        </p:nvSpPr>
        <p:spPr>
          <a:xfrm>
            <a:off x="1305673" y="1832456"/>
            <a:ext cx="5456943"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关注员工心理、行为习惯</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724" name="矩形 4"/>
          <p:cNvSpPr/>
          <p:nvPr/>
        </p:nvSpPr>
        <p:spPr>
          <a:xfrm>
            <a:off x="7226467" y="1822284"/>
            <a:ext cx="3861019" cy="666977"/>
          </a:xfrm>
          <a:prstGeom prst="rect">
            <a:avLst/>
          </a:prstGeom>
        </p:spPr>
        <p:txBody>
          <a:bodyPr wrap="square">
            <a:spAutoFit/>
          </a:bodyPr>
          <a:p>
            <a:r>
              <a:rPr lang="zh-CN" altLang="en-US" sz="1865" b="1" dirty="0">
                <a:latin typeface="+mn-ea"/>
              </a:rPr>
              <a:t>将第四十一条改为第四十四条，增加一款，作为第二款</a:t>
            </a:r>
            <a:endParaRPr lang="zh-CN" altLang="en-US" sz="1865" b="1" dirty="0">
              <a:latin typeface="+mn-ea"/>
            </a:endParaRPr>
          </a:p>
        </p:txBody>
      </p:sp>
      <p:sp>
        <p:nvSpPr>
          <p:cNvPr id="1048725" name="矩形 7"/>
          <p:cNvSpPr/>
          <p:nvPr/>
        </p:nvSpPr>
        <p:spPr>
          <a:xfrm>
            <a:off x="3833364" y="3429000"/>
            <a:ext cx="7416800" cy="1972335"/>
          </a:xfrm>
          <a:prstGeom prst="rect">
            <a:avLst/>
          </a:prstGeom>
        </p:spPr>
        <p:txBody>
          <a:bodyPr wrap="square">
            <a:spAutoFit/>
          </a:bodyPr>
          <a:p>
            <a:pPr>
              <a:lnSpc>
                <a:spcPct val="130000"/>
              </a:lnSpc>
            </a:pPr>
            <a:r>
              <a:rPr lang="zh-CN" altLang="en-US" sz="2400" dirty="0"/>
              <a:t>生产经营单位应当</a:t>
            </a:r>
            <a:r>
              <a:rPr lang="zh-CN" altLang="en-US" sz="2400" b="1" dirty="0">
                <a:solidFill>
                  <a:schemeClr val="accent1"/>
                </a:solidFill>
              </a:rPr>
              <a:t>关注从业人员的身体、心理状况和行为习惯</a:t>
            </a:r>
            <a:r>
              <a:rPr lang="zh-CN" altLang="en-US" sz="2400" dirty="0"/>
              <a:t>，加强对从业人员的心理疏导、精神慰藉，严格落实岗位安全生产责任，防范从业人员行为异常导致事故发生</a:t>
            </a:r>
            <a:endParaRPr lang="zh-CN" altLang="en-US" sz="2400" dirty="0"/>
          </a:p>
        </p:txBody>
      </p:sp>
      <p:sp>
        <p:nvSpPr>
          <p:cNvPr id="1048726" name="矩形: 圆角 8"/>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65" dirty="0">
                <a:latin typeface="思源黑体 CN Bold" panose="020B0800000000000000" pitchFamily="34" charset="-122"/>
                <a:ea typeface="思源黑体 CN Bold" panose="020B0800000000000000" pitchFamily="34" charset="-122"/>
              </a:rPr>
              <a:t> 第四十四条</a:t>
            </a:r>
            <a:endParaRPr lang="en-US" altLang="zh-CN" sz="2665" dirty="0">
              <a:latin typeface="思源黑体 CN Bold" panose="020B0800000000000000" pitchFamily="34" charset="-122"/>
              <a:ea typeface="思源黑体 CN Bold" panose="020B0800000000000000" pitchFamily="34" charset="-122"/>
            </a:endParaRPr>
          </a:p>
          <a:p>
            <a:pPr algn="ctr"/>
            <a:r>
              <a:rPr lang="zh-CN" altLang="en-US" sz="2665" dirty="0">
                <a:latin typeface="思源黑体 CN Bold" panose="020B0800000000000000" pitchFamily="34" charset="-122"/>
                <a:ea typeface="思源黑体 CN Bold" panose="020B0800000000000000" pitchFamily="34" charset="-122"/>
              </a:rPr>
              <a:t>第二款</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7000">
        <p:random/>
      </p:transition>
    </mc:Choice>
    <mc:Fallback>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721"/>
                                        </p:tgtEl>
                                        <p:attrNameLst>
                                          <p:attrName>style.visibility</p:attrName>
                                        </p:attrNameLst>
                                      </p:cBhvr>
                                      <p:to>
                                        <p:strVal val="visible"/>
                                      </p:to>
                                    </p:set>
                                    <p:animEffect transition="in" filter="wipe(right)">
                                      <p:cBhvr>
                                        <p:cTn id="7" dur="500"/>
                                        <p:tgtEl>
                                          <p:spTgt spid="10487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22"/>
                                        </p:tgtEl>
                                        <p:attrNameLst>
                                          <p:attrName>style.visibility</p:attrName>
                                        </p:attrNameLst>
                                      </p:cBhvr>
                                      <p:to>
                                        <p:strVal val="visible"/>
                                      </p:to>
                                    </p:set>
                                    <p:animEffect transition="in" filter="wipe(left)">
                                      <p:cBhvr>
                                        <p:cTn id="10" dur="500"/>
                                        <p:tgtEl>
                                          <p:spTgt spid="1048722"/>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723"/>
                                        </p:tgtEl>
                                        <p:attrNameLst>
                                          <p:attrName>style.visibility</p:attrName>
                                        </p:attrNameLst>
                                      </p:cBhvr>
                                      <p:to>
                                        <p:strVal val="visible"/>
                                      </p:to>
                                    </p:set>
                                    <p:anim calcmode="lin" valueType="num">
                                      <p:cBhvr>
                                        <p:cTn id="14" dur="500" fill="hold"/>
                                        <p:tgtEl>
                                          <p:spTgt spid="1048723"/>
                                        </p:tgtEl>
                                        <p:attrNameLst>
                                          <p:attrName>ppt_w</p:attrName>
                                        </p:attrNameLst>
                                      </p:cBhvr>
                                      <p:tavLst>
                                        <p:tav tm="0">
                                          <p:val>
                                            <p:fltVal val="0.0"/>
                                          </p:val>
                                        </p:tav>
                                        <p:tav tm="100000">
                                          <p:val>
                                            <p:strVal val="#ppt_w"/>
                                          </p:val>
                                        </p:tav>
                                      </p:tavLst>
                                    </p:anim>
                                    <p:anim calcmode="lin" valueType="num">
                                      <p:cBhvr>
                                        <p:cTn id="15" dur="500" fill="hold"/>
                                        <p:tgtEl>
                                          <p:spTgt spid="1048723"/>
                                        </p:tgtEl>
                                        <p:attrNameLst>
                                          <p:attrName>ppt_h</p:attrName>
                                        </p:attrNameLst>
                                      </p:cBhvr>
                                      <p:tavLst>
                                        <p:tav tm="0">
                                          <p:val>
                                            <p:fltVal val="0.0"/>
                                          </p:val>
                                        </p:tav>
                                        <p:tav tm="100000">
                                          <p:val>
                                            <p:strVal val="#ppt_h"/>
                                          </p:val>
                                        </p:tav>
                                      </p:tavLst>
                                    </p:anim>
                                    <p:anim calcmode="lin" valueType="num">
                                      <p:cBhvr>
                                        <p:cTn id="16" dur="500" fill="hold"/>
                                        <p:tgtEl>
                                          <p:spTgt spid="1048723"/>
                                        </p:tgtEl>
                                        <p:attrNameLst>
                                          <p:attrName>style.rotation</p:attrName>
                                        </p:attrNameLst>
                                      </p:cBhvr>
                                      <p:tavLst>
                                        <p:tav tm="0">
                                          <p:val>
                                            <p:fltVal val="90.0"/>
                                          </p:val>
                                        </p:tav>
                                        <p:tav tm="100000">
                                          <p:val>
                                            <p:fltVal val="0.0"/>
                                          </p:val>
                                        </p:tav>
                                      </p:tavLst>
                                    </p:anim>
                                    <p:animEffect transition="in" filter="fade">
                                      <p:cBhvr>
                                        <p:cTn id="17" dur="500"/>
                                        <p:tgtEl>
                                          <p:spTgt spid="1048723"/>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724"/>
                                        </p:tgtEl>
                                        <p:attrNameLst>
                                          <p:attrName>style.visibility</p:attrName>
                                        </p:attrNameLst>
                                      </p:cBhvr>
                                      <p:to>
                                        <p:strVal val="visible"/>
                                      </p:to>
                                    </p:set>
                                    <p:animEffect transition="in" filter="fade">
                                      <p:cBhvr>
                                        <p:cTn id="21" dur="500"/>
                                        <p:tgtEl>
                                          <p:spTgt spid="1048724"/>
                                        </p:tgtEl>
                                      </p:cBhvr>
                                    </p:animEffect>
                                  </p:childTnLst>
                                </p:cTn>
                              </p:par>
                            </p:childTnLst>
                          </p:cTn>
                        </p:par>
                        <p:par>
                          <p:cTn id="22" fill="hold">
                            <p:stCondLst>
                              <p:cond delay="2364"/>
                            </p:stCondLst>
                            <p:childTnLst>
                              <p:par>
                                <p:cTn id="23" presetID="2" presetClass="entr" presetSubtype="8" fill="hold" grpId="0" nodeType="afterEffect">
                                  <p:stCondLst>
                                    <p:cond delay="0"/>
                                  </p:stCondLst>
                                  <p:childTnLst>
                                    <p:set>
                                      <p:cBhvr>
                                        <p:cTn id="24" dur="1" fill="hold">
                                          <p:stCondLst>
                                            <p:cond delay="0"/>
                                          </p:stCondLst>
                                        </p:cTn>
                                        <p:tgtEl>
                                          <p:spTgt spid="1048726"/>
                                        </p:tgtEl>
                                        <p:attrNameLst>
                                          <p:attrName>style.visibility</p:attrName>
                                        </p:attrNameLst>
                                      </p:cBhvr>
                                      <p:to>
                                        <p:strVal val="visible"/>
                                      </p:to>
                                    </p:set>
                                    <p:anim calcmode="lin" valueType="num">
                                      <p:cBhvr additive="base">
                                        <p:cTn id="25" dur="1000" fill="hold"/>
                                        <p:tgtEl>
                                          <p:spTgt spid="1048726"/>
                                        </p:tgtEl>
                                        <p:attrNameLst>
                                          <p:attrName>ppt_x</p:attrName>
                                        </p:attrNameLst>
                                      </p:cBhvr>
                                      <p:tavLst>
                                        <p:tav tm="0">
                                          <p:val>
                                            <p:strVal val="0-#ppt_w/2"/>
                                          </p:val>
                                        </p:tav>
                                        <p:tav tm="100000">
                                          <p:val>
                                            <p:strVal val="#ppt_x"/>
                                          </p:val>
                                        </p:tav>
                                      </p:tavLst>
                                    </p:anim>
                                    <p:anim calcmode="lin" valueType="num">
                                      <p:cBhvr additive="base">
                                        <p:cTn id="26" dur="1000" fill="hold"/>
                                        <p:tgtEl>
                                          <p:spTgt spid="1048726"/>
                                        </p:tgtEl>
                                        <p:attrNameLst>
                                          <p:attrName>ppt_y</p:attrName>
                                        </p:attrNameLst>
                                      </p:cBhvr>
                                      <p:tavLst>
                                        <p:tav tm="0">
                                          <p:val>
                                            <p:strVal val="#ppt_y"/>
                                          </p:val>
                                        </p:tav>
                                        <p:tav tm="100000">
                                          <p:val>
                                            <p:strVal val="#ppt_y"/>
                                          </p:val>
                                        </p:tav>
                                      </p:tavLst>
                                    </p:anim>
                                  </p:childTnLst>
                                </p:cTn>
                              </p:par>
                            </p:childTnLst>
                          </p:cTn>
                        </p:par>
                        <p:par>
                          <p:cTn id="27" fill="hold">
                            <p:stCondLst>
                              <p:cond delay="3364"/>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1048725"/>
                                        </p:tgtEl>
                                        <p:attrNameLst>
                                          <p:attrName>style.visibility</p:attrName>
                                        </p:attrNameLst>
                                      </p:cBhvr>
                                      <p:to>
                                        <p:strVal val="visible"/>
                                      </p:to>
                                    </p:set>
                                    <p:animEffect transition="in" filter="randombar(horizontal)">
                                      <p:cBhvr>
                                        <p:cTn id="30" dur="500"/>
                                        <p:tgtEl>
                                          <p:spTgt spid="1048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1" grpId="0" animBg="1"/>
      <p:bldP spid="1048722" grpId="0" animBg="1"/>
      <p:bldP spid="1048723" grpId="0"/>
      <p:bldP spid="1048724" grpId="0"/>
      <p:bldP spid="1048725" grpId="0"/>
      <p:bldP spid="10487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sp>
        <p:nvSpPr>
          <p:cNvPr id="1048730"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31" name="箭头: 五边形 2"/>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32" name="矩形 3"/>
          <p:cNvSpPr/>
          <p:nvPr/>
        </p:nvSpPr>
        <p:spPr>
          <a:xfrm>
            <a:off x="1450293" y="1822284"/>
            <a:ext cx="4977645"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从业人员安全生产责任</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733" name="矩形 4"/>
          <p:cNvSpPr/>
          <p:nvPr/>
        </p:nvSpPr>
        <p:spPr>
          <a:xfrm>
            <a:off x="7247466" y="1965849"/>
            <a:ext cx="3861019" cy="379656"/>
          </a:xfrm>
          <a:prstGeom prst="rect">
            <a:avLst/>
          </a:prstGeom>
        </p:spPr>
        <p:txBody>
          <a:bodyPr wrap="square">
            <a:spAutoFit/>
          </a:bodyPr>
          <a:p>
            <a:r>
              <a:rPr lang="zh-CN" altLang="en-US" sz="1865" b="1" dirty="0">
                <a:latin typeface="+mn-ea"/>
              </a:rPr>
              <a:t>将第五十四条改为第五十七条</a:t>
            </a:r>
            <a:endParaRPr lang="zh-CN" altLang="en-US" sz="1865" b="1" dirty="0">
              <a:latin typeface="+mn-ea"/>
            </a:endParaRPr>
          </a:p>
        </p:txBody>
      </p:sp>
      <p:sp>
        <p:nvSpPr>
          <p:cNvPr id="1048734" name="矩形: 圆角 8"/>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65" dirty="0">
                <a:latin typeface="思源黑体 CN Bold" panose="020B0800000000000000" pitchFamily="34" charset="-122"/>
                <a:ea typeface="思源黑体 CN Bold" panose="020B0800000000000000" pitchFamily="34" charset="-122"/>
              </a:rPr>
              <a:t> 第五十七条</a:t>
            </a:r>
            <a:endParaRPr lang="zh-CN" altLang="en-US" sz="2665" dirty="0">
              <a:latin typeface="思源黑体 CN Bold" panose="020B0800000000000000" pitchFamily="34" charset="-122"/>
              <a:ea typeface="思源黑体 CN Bold" panose="020B0800000000000000" pitchFamily="34" charset="-122"/>
            </a:endParaRPr>
          </a:p>
        </p:txBody>
      </p:sp>
      <p:sp>
        <p:nvSpPr>
          <p:cNvPr id="1048735" name="文本框 9"/>
          <p:cNvSpPr txBox="1"/>
          <p:nvPr/>
        </p:nvSpPr>
        <p:spPr>
          <a:xfrm>
            <a:off x="3939116" y="3551535"/>
            <a:ext cx="7922684" cy="1384995"/>
          </a:xfrm>
          <a:prstGeom prst="rect">
            <a:avLst/>
          </a:prstGeom>
          <a:noFill/>
        </p:spPr>
        <p:txBody>
          <a:bodyPr wrap="square">
            <a:spAutoFit/>
          </a:bodyPr>
          <a:p>
            <a:r>
              <a:rPr lang="zh-CN" altLang="en-US" sz="2800" b="1" dirty="0"/>
              <a:t>从业人员在作业过程中，应当严格落实岗位安全责任，遵守本单位的安全生产规章制度和操作规程，服从管理，正确佩戴和使用劳动防护用品</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500" advTm="7000">
        <p:random/>
      </p:transition>
    </mc:Choice>
    <mc:Fallback>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730"/>
                                        </p:tgtEl>
                                        <p:attrNameLst>
                                          <p:attrName>style.visibility</p:attrName>
                                        </p:attrNameLst>
                                      </p:cBhvr>
                                      <p:to>
                                        <p:strVal val="visible"/>
                                      </p:to>
                                    </p:set>
                                    <p:animEffect transition="in" filter="wipe(right)">
                                      <p:cBhvr>
                                        <p:cTn id="7" dur="500"/>
                                        <p:tgtEl>
                                          <p:spTgt spid="10487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31"/>
                                        </p:tgtEl>
                                        <p:attrNameLst>
                                          <p:attrName>style.visibility</p:attrName>
                                        </p:attrNameLst>
                                      </p:cBhvr>
                                      <p:to>
                                        <p:strVal val="visible"/>
                                      </p:to>
                                    </p:set>
                                    <p:animEffect transition="in" filter="wipe(left)">
                                      <p:cBhvr>
                                        <p:cTn id="10" dur="500"/>
                                        <p:tgtEl>
                                          <p:spTgt spid="1048731"/>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732"/>
                                        </p:tgtEl>
                                        <p:attrNameLst>
                                          <p:attrName>style.visibility</p:attrName>
                                        </p:attrNameLst>
                                      </p:cBhvr>
                                      <p:to>
                                        <p:strVal val="visible"/>
                                      </p:to>
                                    </p:set>
                                    <p:anim calcmode="lin" valueType="num">
                                      <p:cBhvr>
                                        <p:cTn id="14" dur="500" fill="hold"/>
                                        <p:tgtEl>
                                          <p:spTgt spid="1048732"/>
                                        </p:tgtEl>
                                        <p:attrNameLst>
                                          <p:attrName>ppt_w</p:attrName>
                                        </p:attrNameLst>
                                      </p:cBhvr>
                                      <p:tavLst>
                                        <p:tav tm="0">
                                          <p:val>
                                            <p:fltVal val="0.0"/>
                                          </p:val>
                                        </p:tav>
                                        <p:tav tm="100000">
                                          <p:val>
                                            <p:strVal val="#ppt_w"/>
                                          </p:val>
                                        </p:tav>
                                      </p:tavLst>
                                    </p:anim>
                                    <p:anim calcmode="lin" valueType="num">
                                      <p:cBhvr>
                                        <p:cTn id="15" dur="500" fill="hold"/>
                                        <p:tgtEl>
                                          <p:spTgt spid="1048732"/>
                                        </p:tgtEl>
                                        <p:attrNameLst>
                                          <p:attrName>ppt_h</p:attrName>
                                        </p:attrNameLst>
                                      </p:cBhvr>
                                      <p:tavLst>
                                        <p:tav tm="0">
                                          <p:val>
                                            <p:fltVal val="0.0"/>
                                          </p:val>
                                        </p:tav>
                                        <p:tav tm="100000">
                                          <p:val>
                                            <p:strVal val="#ppt_h"/>
                                          </p:val>
                                        </p:tav>
                                      </p:tavLst>
                                    </p:anim>
                                    <p:anim calcmode="lin" valueType="num">
                                      <p:cBhvr>
                                        <p:cTn id="16" dur="500" fill="hold"/>
                                        <p:tgtEl>
                                          <p:spTgt spid="1048732"/>
                                        </p:tgtEl>
                                        <p:attrNameLst>
                                          <p:attrName>style.rotation</p:attrName>
                                        </p:attrNameLst>
                                      </p:cBhvr>
                                      <p:tavLst>
                                        <p:tav tm="0">
                                          <p:val>
                                            <p:fltVal val="90.0"/>
                                          </p:val>
                                        </p:tav>
                                        <p:tav tm="100000">
                                          <p:val>
                                            <p:fltVal val="0.0"/>
                                          </p:val>
                                        </p:tav>
                                      </p:tavLst>
                                    </p:anim>
                                    <p:animEffect transition="in" filter="fade">
                                      <p:cBhvr>
                                        <p:cTn id="17" dur="500"/>
                                        <p:tgtEl>
                                          <p:spTgt spid="1048732"/>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733"/>
                                        </p:tgtEl>
                                        <p:attrNameLst>
                                          <p:attrName>style.visibility</p:attrName>
                                        </p:attrNameLst>
                                      </p:cBhvr>
                                      <p:to>
                                        <p:strVal val="visible"/>
                                      </p:to>
                                    </p:set>
                                    <p:animEffect transition="in" filter="fade">
                                      <p:cBhvr>
                                        <p:cTn id="21" dur="500"/>
                                        <p:tgtEl>
                                          <p:spTgt spid="1048733"/>
                                        </p:tgtEl>
                                      </p:cBhvr>
                                    </p:animEffect>
                                  </p:childTnLst>
                                </p:cTn>
                              </p:par>
                            </p:childTnLst>
                          </p:cTn>
                        </p:par>
                        <p:par>
                          <p:cTn id="22" fill="hold">
                            <p:stCondLst>
                              <p:cond delay="1806"/>
                            </p:stCondLst>
                            <p:childTnLst>
                              <p:par>
                                <p:cTn id="23" presetID="2" presetClass="entr" presetSubtype="8" fill="hold" grpId="0" nodeType="afterEffect">
                                  <p:stCondLst>
                                    <p:cond delay="0"/>
                                  </p:stCondLst>
                                  <p:childTnLst>
                                    <p:set>
                                      <p:cBhvr>
                                        <p:cTn id="24" dur="1" fill="hold">
                                          <p:stCondLst>
                                            <p:cond delay="0"/>
                                          </p:stCondLst>
                                        </p:cTn>
                                        <p:tgtEl>
                                          <p:spTgt spid="1048734"/>
                                        </p:tgtEl>
                                        <p:attrNameLst>
                                          <p:attrName>style.visibility</p:attrName>
                                        </p:attrNameLst>
                                      </p:cBhvr>
                                      <p:to>
                                        <p:strVal val="visible"/>
                                      </p:to>
                                    </p:set>
                                    <p:anim calcmode="lin" valueType="num">
                                      <p:cBhvr additive="base">
                                        <p:cTn id="25" dur="1000" fill="hold"/>
                                        <p:tgtEl>
                                          <p:spTgt spid="1048734"/>
                                        </p:tgtEl>
                                        <p:attrNameLst>
                                          <p:attrName>ppt_x</p:attrName>
                                        </p:attrNameLst>
                                      </p:cBhvr>
                                      <p:tavLst>
                                        <p:tav tm="0">
                                          <p:val>
                                            <p:strVal val="0-#ppt_w/2"/>
                                          </p:val>
                                        </p:tav>
                                        <p:tav tm="100000">
                                          <p:val>
                                            <p:strVal val="#ppt_x"/>
                                          </p:val>
                                        </p:tav>
                                      </p:tavLst>
                                    </p:anim>
                                    <p:anim calcmode="lin" valueType="num">
                                      <p:cBhvr additive="base">
                                        <p:cTn id="26" dur="1000" fill="hold"/>
                                        <p:tgtEl>
                                          <p:spTgt spid="10487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0" grpId="0" animBg="1"/>
      <p:bldP spid="1048731" grpId="0" animBg="1"/>
      <p:bldP spid="1048732" grpId="0"/>
      <p:bldP spid="1048733" grpId="0"/>
      <p:bldP spid="10487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sp>
        <p:nvSpPr>
          <p:cNvPr id="1048739" name="文本框 2"/>
          <p:cNvSpPr txBox="1"/>
          <p:nvPr/>
        </p:nvSpPr>
        <p:spPr>
          <a:xfrm>
            <a:off x="4061882" y="3517222"/>
            <a:ext cx="7698317" cy="1569660"/>
          </a:xfrm>
          <a:prstGeom prst="rect">
            <a:avLst/>
          </a:prstGeom>
          <a:noFill/>
        </p:spPr>
        <p:txBody>
          <a:bodyPr wrap="square">
            <a:spAutoFit/>
          </a:bodyPr>
          <a:p>
            <a:r>
              <a:rPr lang="zh-CN" altLang="en-US" sz="2400" b="0" i="0" dirty="0">
                <a:solidFill>
                  <a:srgbClr val="333333"/>
                </a:solidFill>
                <a:effectLst/>
                <a:latin typeface="-apple-system"/>
              </a:rPr>
              <a:t>生产经营单位的从业人员不落实岗位安全责任，</a:t>
            </a:r>
            <a:r>
              <a:rPr lang="zh-CN" altLang="en-US" sz="2400" b="1" i="0" dirty="0">
                <a:solidFill>
                  <a:schemeClr val="accent1"/>
                </a:solidFill>
                <a:effectLst/>
                <a:latin typeface="-apple-system"/>
              </a:rPr>
              <a:t>不服从管理，违反安全生产规章制度或者操作规程的</a:t>
            </a:r>
            <a:r>
              <a:rPr lang="zh-CN" altLang="en-US" sz="2400" b="0" i="0" dirty="0">
                <a:solidFill>
                  <a:srgbClr val="333333"/>
                </a:solidFill>
                <a:effectLst/>
                <a:latin typeface="-apple-system"/>
              </a:rPr>
              <a:t>，由生产经营单位给予批评教育，依照有关规章制度给予处分；构成犯罪的，依照刑法有关规定追究刑事责任。”</a:t>
            </a:r>
            <a:endParaRPr lang="zh-CN" altLang="en-US" sz="2400" dirty="0"/>
          </a:p>
        </p:txBody>
      </p:sp>
      <p:sp>
        <p:nvSpPr>
          <p:cNvPr id="1048740"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41"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42" name="矩形 5"/>
          <p:cNvSpPr/>
          <p:nvPr/>
        </p:nvSpPr>
        <p:spPr>
          <a:xfrm>
            <a:off x="1450293" y="1822284"/>
            <a:ext cx="4977645"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从业人员安全生产责任</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743" name="矩形 6"/>
          <p:cNvSpPr/>
          <p:nvPr/>
        </p:nvSpPr>
        <p:spPr>
          <a:xfrm>
            <a:off x="7247466" y="1965849"/>
            <a:ext cx="3861019" cy="666977"/>
          </a:xfrm>
          <a:prstGeom prst="rect">
            <a:avLst/>
          </a:prstGeom>
        </p:spPr>
        <p:txBody>
          <a:bodyPr wrap="square">
            <a:spAutoFit/>
          </a:bodyPr>
          <a:p>
            <a:r>
              <a:rPr lang="zh-CN" altLang="en-US" sz="1865" b="1" dirty="0">
                <a:latin typeface="+mn-ea"/>
              </a:rPr>
              <a:t>三十五、将第一百零四条改为第一百零七条</a:t>
            </a:r>
            <a:endParaRPr lang="zh-CN" altLang="en-US" sz="1865" b="1" dirty="0">
              <a:latin typeface="+mn-ea"/>
            </a:endParaRPr>
          </a:p>
        </p:txBody>
      </p:sp>
      <p:sp>
        <p:nvSpPr>
          <p:cNvPr id="1048744"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65" dirty="0">
                <a:latin typeface="思源黑体 CN Bold" panose="020B0800000000000000" pitchFamily="34" charset="-122"/>
                <a:ea typeface="思源黑体 CN Bold" panose="020B0800000000000000" pitchFamily="34" charset="-122"/>
              </a:rPr>
              <a:t> 第一百零七条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740"/>
                                        </p:tgtEl>
                                        <p:attrNameLst>
                                          <p:attrName>style.visibility</p:attrName>
                                        </p:attrNameLst>
                                      </p:cBhvr>
                                      <p:to>
                                        <p:strVal val="visible"/>
                                      </p:to>
                                    </p:set>
                                    <p:animEffect transition="in" filter="wipe(right)">
                                      <p:cBhvr>
                                        <p:cTn id="7" dur="500"/>
                                        <p:tgtEl>
                                          <p:spTgt spid="104874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41"/>
                                        </p:tgtEl>
                                        <p:attrNameLst>
                                          <p:attrName>style.visibility</p:attrName>
                                        </p:attrNameLst>
                                      </p:cBhvr>
                                      <p:to>
                                        <p:strVal val="visible"/>
                                      </p:to>
                                    </p:set>
                                    <p:animEffect transition="in" filter="wipe(left)">
                                      <p:cBhvr>
                                        <p:cTn id="10" dur="500"/>
                                        <p:tgtEl>
                                          <p:spTgt spid="1048741"/>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742"/>
                                        </p:tgtEl>
                                        <p:attrNameLst>
                                          <p:attrName>style.visibility</p:attrName>
                                        </p:attrNameLst>
                                      </p:cBhvr>
                                      <p:to>
                                        <p:strVal val="visible"/>
                                      </p:to>
                                    </p:set>
                                    <p:anim calcmode="lin" valueType="num">
                                      <p:cBhvr>
                                        <p:cTn id="14" dur="500" fill="hold"/>
                                        <p:tgtEl>
                                          <p:spTgt spid="1048742"/>
                                        </p:tgtEl>
                                        <p:attrNameLst>
                                          <p:attrName>ppt_w</p:attrName>
                                        </p:attrNameLst>
                                      </p:cBhvr>
                                      <p:tavLst>
                                        <p:tav tm="0">
                                          <p:val>
                                            <p:fltVal val="0.0"/>
                                          </p:val>
                                        </p:tav>
                                        <p:tav tm="100000">
                                          <p:val>
                                            <p:strVal val="#ppt_w"/>
                                          </p:val>
                                        </p:tav>
                                      </p:tavLst>
                                    </p:anim>
                                    <p:anim calcmode="lin" valueType="num">
                                      <p:cBhvr>
                                        <p:cTn id="15" dur="500" fill="hold"/>
                                        <p:tgtEl>
                                          <p:spTgt spid="1048742"/>
                                        </p:tgtEl>
                                        <p:attrNameLst>
                                          <p:attrName>ppt_h</p:attrName>
                                        </p:attrNameLst>
                                      </p:cBhvr>
                                      <p:tavLst>
                                        <p:tav tm="0">
                                          <p:val>
                                            <p:fltVal val="0.0"/>
                                          </p:val>
                                        </p:tav>
                                        <p:tav tm="100000">
                                          <p:val>
                                            <p:strVal val="#ppt_h"/>
                                          </p:val>
                                        </p:tav>
                                      </p:tavLst>
                                    </p:anim>
                                    <p:anim calcmode="lin" valueType="num">
                                      <p:cBhvr>
                                        <p:cTn id="16" dur="500" fill="hold"/>
                                        <p:tgtEl>
                                          <p:spTgt spid="1048742"/>
                                        </p:tgtEl>
                                        <p:attrNameLst>
                                          <p:attrName>style.rotation</p:attrName>
                                        </p:attrNameLst>
                                      </p:cBhvr>
                                      <p:tavLst>
                                        <p:tav tm="0">
                                          <p:val>
                                            <p:fltVal val="90.0"/>
                                          </p:val>
                                        </p:tav>
                                        <p:tav tm="100000">
                                          <p:val>
                                            <p:fltVal val="0.0"/>
                                          </p:val>
                                        </p:tav>
                                      </p:tavLst>
                                    </p:anim>
                                    <p:animEffect transition="in" filter="fade">
                                      <p:cBhvr>
                                        <p:cTn id="17" dur="500"/>
                                        <p:tgtEl>
                                          <p:spTgt spid="1048742"/>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743"/>
                                        </p:tgtEl>
                                        <p:attrNameLst>
                                          <p:attrName>style.visibility</p:attrName>
                                        </p:attrNameLst>
                                      </p:cBhvr>
                                      <p:to>
                                        <p:strVal val="visible"/>
                                      </p:to>
                                    </p:set>
                                    <p:animEffect transition="in" filter="fade">
                                      <p:cBhvr>
                                        <p:cTn id="21" dur="500"/>
                                        <p:tgtEl>
                                          <p:spTgt spid="1048743"/>
                                        </p:tgtEl>
                                      </p:cBhvr>
                                    </p:animEffect>
                                  </p:childTnLst>
                                </p:cTn>
                              </p:par>
                            </p:childTnLst>
                          </p:cTn>
                        </p:par>
                        <p:par>
                          <p:cTn id="22" fill="hold">
                            <p:stCondLst>
                              <p:cond delay="2096"/>
                            </p:stCondLst>
                            <p:childTnLst>
                              <p:par>
                                <p:cTn id="23" presetID="2" presetClass="entr" presetSubtype="8" fill="hold" grpId="0" nodeType="afterEffect">
                                  <p:stCondLst>
                                    <p:cond delay="0"/>
                                  </p:stCondLst>
                                  <p:childTnLst>
                                    <p:set>
                                      <p:cBhvr>
                                        <p:cTn id="24" dur="1" fill="hold">
                                          <p:stCondLst>
                                            <p:cond delay="0"/>
                                          </p:stCondLst>
                                        </p:cTn>
                                        <p:tgtEl>
                                          <p:spTgt spid="1048744"/>
                                        </p:tgtEl>
                                        <p:attrNameLst>
                                          <p:attrName>style.visibility</p:attrName>
                                        </p:attrNameLst>
                                      </p:cBhvr>
                                      <p:to>
                                        <p:strVal val="visible"/>
                                      </p:to>
                                    </p:set>
                                    <p:anim calcmode="lin" valueType="num">
                                      <p:cBhvr additive="base">
                                        <p:cTn id="25" dur="1000" fill="hold"/>
                                        <p:tgtEl>
                                          <p:spTgt spid="1048744"/>
                                        </p:tgtEl>
                                        <p:attrNameLst>
                                          <p:attrName>ppt_x</p:attrName>
                                        </p:attrNameLst>
                                      </p:cBhvr>
                                      <p:tavLst>
                                        <p:tav tm="0">
                                          <p:val>
                                            <p:strVal val="0-#ppt_w/2"/>
                                          </p:val>
                                        </p:tav>
                                        <p:tav tm="100000">
                                          <p:val>
                                            <p:strVal val="#ppt_x"/>
                                          </p:val>
                                        </p:tav>
                                      </p:tavLst>
                                    </p:anim>
                                    <p:anim calcmode="lin" valueType="num">
                                      <p:cBhvr additive="base">
                                        <p:cTn id="26" dur="1000" fill="hold"/>
                                        <p:tgtEl>
                                          <p:spTgt spid="10487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0" grpId="0" animBg="1"/>
      <p:bldP spid="1048741" grpId="0" animBg="1"/>
      <p:bldP spid="1048742" grpId="0"/>
      <p:bldP spid="1048743" grpId="0"/>
      <p:bldP spid="10487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pic>
        <p:nvPicPr>
          <p:cNvPr id="2097158" name="图片 6"/>
          <p:cNvPicPr>
            <a:picLocks noChangeAspect="1"/>
          </p:cNvPicPr>
          <p:nvPr/>
        </p:nvPicPr>
        <p:blipFill>
          <a:blip r:embed="rId1"/>
          <a:stretch>
            <a:fillRect/>
          </a:stretch>
        </p:blipFill>
        <p:spPr>
          <a:xfrm>
            <a:off x="0" y="3047"/>
            <a:ext cx="12192000" cy="6851904"/>
          </a:xfrm>
          <a:prstGeom prst="rect">
            <a:avLst/>
          </a:prstGeom>
        </p:spPr>
      </p:pic>
      <p:pic>
        <p:nvPicPr>
          <p:cNvPr id="2097159" name="图片 8"/>
          <p:cNvPicPr>
            <a:picLocks noChangeAspect="1"/>
          </p:cNvPicPr>
          <p:nvPr/>
        </p:nvPicPr>
        <p:blipFill>
          <a:blip r:embed="rId2" cstate="print"/>
          <a:stretch>
            <a:fillRect/>
          </a:stretch>
        </p:blipFill>
        <p:spPr>
          <a:xfrm>
            <a:off x="9945037" y="-85560"/>
            <a:ext cx="2514734" cy="1580982"/>
          </a:xfrm>
          <a:prstGeom prst="rect">
            <a:avLst/>
          </a:prstGeom>
        </p:spPr>
      </p:pic>
      <p:sp>
        <p:nvSpPr>
          <p:cNvPr id="1048581" name="矩形 11"/>
          <p:cNvSpPr/>
          <p:nvPr/>
        </p:nvSpPr>
        <p:spPr>
          <a:xfrm>
            <a:off x="194734" y="878498"/>
            <a:ext cx="11557000" cy="5273041"/>
          </a:xfrm>
          <a:prstGeom prst="rect">
            <a:avLst/>
          </a:prstGeom>
        </p:spPr>
        <p:txBody>
          <a:bodyPr wrap="square">
            <a:spAutoFit/>
          </a:bodyPr>
          <a:p>
            <a:pPr indent="457200" algn="ctr">
              <a:lnSpc>
                <a:spcPct val="150000"/>
              </a:lnSpc>
            </a:pPr>
            <a:r>
              <a:rPr lang="zh-CN" altLang="en-US" sz="3200" b="1" spc="200" dirty="0">
                <a:solidFill>
                  <a:srgbClr val="C00000"/>
                </a:solidFill>
                <a:latin typeface="微软雅黑" panose="020B0503020204020204" pitchFamily="34" charset="-122"/>
                <a:ea typeface="微软雅黑" panose="020B0503020204020204" pitchFamily="34" charset="-122"/>
              </a:rPr>
              <a:t>中华人民共和国主席令</a:t>
            </a:r>
            <a:endParaRPr lang="zh-CN" altLang="en-US" sz="3200" b="1" spc="200" dirty="0">
              <a:solidFill>
                <a:srgbClr val="C00000"/>
              </a:solidFill>
              <a:latin typeface="微软雅黑" panose="020B0503020204020204" pitchFamily="34" charset="-122"/>
              <a:ea typeface="微软雅黑" panose="020B0503020204020204" pitchFamily="34" charset="-122"/>
            </a:endParaRPr>
          </a:p>
          <a:p>
            <a:pPr indent="457200" algn="ctr">
              <a:lnSpc>
                <a:spcPct val="150000"/>
              </a:lnSpc>
            </a:pPr>
            <a:r>
              <a:rPr lang="zh-CN" altLang="en-US" sz="3200" b="1" spc="200" dirty="0">
                <a:solidFill>
                  <a:srgbClr val="C00000"/>
                </a:solidFill>
                <a:latin typeface="微软雅黑" panose="020B0503020204020204" pitchFamily="34" charset="-122"/>
                <a:ea typeface="微软雅黑" panose="020B0503020204020204" pitchFamily="34" charset="-122"/>
              </a:rPr>
              <a:t>第八十八号</a:t>
            </a:r>
            <a:endParaRPr lang="en-US" altLang="zh-CN" sz="3200" b="1" spc="200" dirty="0">
              <a:solidFill>
                <a:srgbClr val="C00000"/>
              </a:solidFill>
              <a:latin typeface="微软雅黑" panose="020B0503020204020204" pitchFamily="34" charset="-122"/>
              <a:ea typeface="微软雅黑" panose="020B0503020204020204" pitchFamily="34" charset="-122"/>
            </a:endParaRPr>
          </a:p>
          <a:p>
            <a:pPr indent="457200" algn="ctr">
              <a:lnSpc>
                <a:spcPct val="150000"/>
              </a:lnSpc>
            </a:pPr>
            <a:endParaRPr lang="zh-CN" altLang="en-US" sz="2400" spc="200" dirty="0">
              <a:solidFill>
                <a:srgbClr val="000000"/>
              </a:solidFill>
              <a:latin typeface="微软雅黑" panose="020B0503020204020204" pitchFamily="34" charset="-122"/>
              <a:ea typeface="微软雅黑" panose="020B0503020204020204" pitchFamily="34" charset="-122"/>
            </a:endParaRPr>
          </a:p>
          <a:p>
            <a:pPr indent="457200">
              <a:lnSpc>
                <a:spcPct val="150000"/>
              </a:lnSpc>
            </a:pPr>
            <a:r>
              <a:rPr lang="en-US" altLang="zh-CN" sz="2400" spc="200" dirty="0">
                <a:solidFill>
                  <a:srgbClr val="000000"/>
                </a:solidFill>
                <a:latin typeface="思源黑体 CN Medium" panose="020B0600000000000000" pitchFamily="34" charset="-122"/>
                <a:ea typeface="思源黑体 CN Medium" panose="020B0600000000000000" pitchFamily="34" charset="-122"/>
              </a:rPr>
              <a:t>《</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全国人民代表大会常务委员会关于修改＜中华人民共和国安全生产法＞的决定</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已由中华人民共和国第十三届全国人民代表大会常务委员会第二十九次会议于</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2021</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年</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6</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月</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10</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日通过，现予公布，自</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2021</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年</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9</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月</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1</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日起施行。</a:t>
            </a:r>
            <a:endParaRPr lang="zh-CN" altLang="en-US" sz="2400" spc="200" dirty="0">
              <a:solidFill>
                <a:srgbClr val="000000"/>
              </a:solidFill>
              <a:latin typeface="思源黑体 CN Medium" panose="020B0600000000000000" pitchFamily="34" charset="-122"/>
              <a:ea typeface="思源黑体 CN Medium" panose="020B0600000000000000" pitchFamily="34" charset="-122"/>
            </a:endParaRPr>
          </a:p>
          <a:p>
            <a:pPr indent="457200">
              <a:lnSpc>
                <a:spcPct val="150000"/>
              </a:lnSpc>
            </a:pPr>
            <a:endParaRPr lang="zh-CN" altLang="en-US" sz="2400" spc="200" dirty="0">
              <a:solidFill>
                <a:srgbClr val="000000"/>
              </a:solidFill>
              <a:latin typeface="思源黑体 CN Medium" panose="020B0600000000000000" pitchFamily="34" charset="-122"/>
              <a:ea typeface="思源黑体 CN Medium" panose="020B0600000000000000" pitchFamily="34" charset="-122"/>
            </a:endParaRPr>
          </a:p>
          <a:p>
            <a:pPr indent="457200" algn="r">
              <a:lnSpc>
                <a:spcPct val="150000"/>
              </a:lnSpc>
            </a:pPr>
            <a:r>
              <a:rPr lang="zh-CN" altLang="en-US" sz="2400" spc="200" dirty="0">
                <a:solidFill>
                  <a:srgbClr val="000000"/>
                </a:solidFill>
                <a:latin typeface="思源黑体 CN Medium" panose="020B0600000000000000" pitchFamily="34" charset="-122"/>
                <a:ea typeface="思源黑体 CN Medium" panose="020B0600000000000000" pitchFamily="34" charset="-122"/>
              </a:rPr>
              <a:t>中华人民共和国主席  习近平</a:t>
            </a:r>
            <a:endParaRPr lang="zh-CN" altLang="en-US" sz="2400" spc="200" dirty="0">
              <a:solidFill>
                <a:srgbClr val="000000"/>
              </a:solidFill>
              <a:latin typeface="思源黑体 CN Medium" panose="020B0600000000000000" pitchFamily="34" charset="-122"/>
              <a:ea typeface="思源黑体 CN Medium" panose="020B0600000000000000" pitchFamily="34" charset="-122"/>
            </a:endParaRPr>
          </a:p>
          <a:p>
            <a:pPr indent="457200" algn="r">
              <a:lnSpc>
                <a:spcPct val="150000"/>
              </a:lnSpc>
            </a:pPr>
            <a:r>
              <a:rPr lang="en-US" altLang="zh-CN" sz="2400" spc="200" dirty="0">
                <a:solidFill>
                  <a:srgbClr val="000000"/>
                </a:solidFill>
                <a:latin typeface="思源黑体 CN Medium" panose="020B0600000000000000" pitchFamily="34" charset="-122"/>
                <a:ea typeface="思源黑体 CN Medium" panose="020B0600000000000000" pitchFamily="34" charset="-122"/>
              </a:rPr>
              <a:t>2021</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年</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6</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月</a:t>
            </a:r>
            <a:r>
              <a:rPr lang="en-US" altLang="zh-CN" sz="2400" spc="200" dirty="0">
                <a:solidFill>
                  <a:srgbClr val="000000"/>
                </a:solidFill>
                <a:latin typeface="思源黑体 CN Medium" panose="020B0600000000000000" pitchFamily="34" charset="-122"/>
                <a:ea typeface="思源黑体 CN Medium" panose="020B0600000000000000" pitchFamily="34" charset="-122"/>
              </a:rPr>
              <a:t>10</a:t>
            </a:r>
            <a:r>
              <a:rPr lang="zh-CN" altLang="en-US" sz="2400" spc="200" dirty="0">
                <a:solidFill>
                  <a:srgbClr val="000000"/>
                </a:solidFill>
                <a:latin typeface="思源黑体 CN Medium" panose="020B0600000000000000" pitchFamily="34" charset="-122"/>
                <a:ea typeface="思源黑体 CN Medium" panose="020B0600000000000000" pitchFamily="34" charset="-122"/>
              </a:rPr>
              <a:t>日</a:t>
            </a:r>
            <a:endParaRPr lang="zh-CN" altLang="en-US" sz="2400" i="0" spc="200" dirty="0">
              <a:solidFill>
                <a:srgbClr val="000000"/>
              </a:solidFill>
              <a:effectLst/>
              <a:latin typeface="思源黑体 CN Medium" panose="020B0600000000000000" pitchFamily="34" charset="-122"/>
              <a:ea typeface="思源黑体 CN Medium" panose="020B0600000000000000" pitchFamily="34" charset="-122"/>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48581"/>
                                        </p:tgtEl>
                                        <p:attrNameLst>
                                          <p:attrName>style.visibility</p:attrName>
                                        </p:attrNameLst>
                                      </p:cBhvr>
                                      <p:to>
                                        <p:strVal val="visible"/>
                                      </p:to>
                                    </p:set>
                                    <p:animEffect transition="in" filter="randombar(horizontal)">
                                      <p:cBhvr>
                                        <p:cTn id="7" dur="500"/>
                                        <p:tgtEl>
                                          <p:spTgt spid="1048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8745" name="文本框 2"/>
          <p:cNvSpPr txBox="1"/>
          <p:nvPr/>
        </p:nvSpPr>
        <p:spPr>
          <a:xfrm>
            <a:off x="4061882" y="3517222"/>
            <a:ext cx="7698317" cy="1569660"/>
          </a:xfrm>
          <a:prstGeom prst="rect">
            <a:avLst/>
          </a:prstGeom>
          <a:noFill/>
        </p:spPr>
        <p:txBody>
          <a:bodyPr wrap="square">
            <a:spAutoFit/>
          </a:bodyPr>
          <a:p>
            <a:r>
              <a:rPr lang="zh-CN" altLang="en-US" sz="2400" b="0" i="0" dirty="0">
                <a:solidFill>
                  <a:srgbClr val="333333"/>
                </a:solidFill>
                <a:effectLst/>
                <a:latin typeface="-apple-system"/>
              </a:rPr>
              <a:t>生产经营单位违反本法规定，被责令改正且受到罚款处罚，拒不改正的，负有安全生产监督管理职责的部门可以自作出责令改正之日的次日起，</a:t>
            </a:r>
            <a:r>
              <a:rPr lang="zh-CN" altLang="en-US" sz="2400" b="1" i="0" dirty="0">
                <a:solidFill>
                  <a:schemeClr val="accent1"/>
                </a:solidFill>
                <a:effectLst/>
                <a:latin typeface="-apple-system"/>
              </a:rPr>
              <a:t>按照原处罚数额按日连续处罚”</a:t>
            </a:r>
            <a:endParaRPr lang="zh-CN" altLang="en-US" sz="2400" b="1" dirty="0">
              <a:solidFill>
                <a:schemeClr val="accent1"/>
              </a:solidFill>
            </a:endParaRPr>
          </a:p>
        </p:txBody>
      </p:sp>
      <p:sp>
        <p:nvSpPr>
          <p:cNvPr id="1048746"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47"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48" name="矩形 5"/>
          <p:cNvSpPr/>
          <p:nvPr/>
        </p:nvSpPr>
        <p:spPr>
          <a:xfrm>
            <a:off x="1305673" y="1832456"/>
            <a:ext cx="5456943"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安全生产违法：连续处罚</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749" name="矩形 6"/>
          <p:cNvSpPr/>
          <p:nvPr/>
        </p:nvSpPr>
        <p:spPr>
          <a:xfrm>
            <a:off x="7247466" y="1965849"/>
            <a:ext cx="3861019" cy="379656"/>
          </a:xfrm>
          <a:prstGeom prst="rect">
            <a:avLst/>
          </a:prstGeom>
        </p:spPr>
        <p:txBody>
          <a:bodyPr wrap="square">
            <a:spAutoFit/>
          </a:bodyPr>
          <a:p>
            <a:r>
              <a:rPr lang="zh-CN" altLang="en-US" sz="1865" b="1" dirty="0">
                <a:latin typeface="+mn-ea"/>
              </a:rPr>
              <a:t>增加一条，作为第一百一十二条</a:t>
            </a:r>
            <a:endParaRPr lang="zh-CN" altLang="en-US" sz="1865" b="1" dirty="0">
              <a:latin typeface="+mn-ea"/>
            </a:endParaRPr>
          </a:p>
        </p:txBody>
      </p:sp>
      <p:sp>
        <p:nvSpPr>
          <p:cNvPr id="1048750"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65" dirty="0">
                <a:latin typeface="思源黑体 CN Bold" panose="020B0800000000000000" pitchFamily="34" charset="-122"/>
                <a:ea typeface="思源黑体 CN Bold" panose="020B0800000000000000" pitchFamily="34" charset="-122"/>
              </a:rPr>
              <a:t> 第一百一十二条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746"/>
                                        </p:tgtEl>
                                        <p:attrNameLst>
                                          <p:attrName>style.visibility</p:attrName>
                                        </p:attrNameLst>
                                      </p:cBhvr>
                                      <p:to>
                                        <p:strVal val="visible"/>
                                      </p:to>
                                    </p:set>
                                    <p:animEffect transition="in" filter="wipe(right)">
                                      <p:cBhvr>
                                        <p:cTn id="7" dur="500"/>
                                        <p:tgtEl>
                                          <p:spTgt spid="10487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47"/>
                                        </p:tgtEl>
                                        <p:attrNameLst>
                                          <p:attrName>style.visibility</p:attrName>
                                        </p:attrNameLst>
                                      </p:cBhvr>
                                      <p:to>
                                        <p:strVal val="visible"/>
                                      </p:to>
                                    </p:set>
                                    <p:animEffect transition="in" filter="wipe(left)">
                                      <p:cBhvr>
                                        <p:cTn id="10" dur="500"/>
                                        <p:tgtEl>
                                          <p:spTgt spid="1048747"/>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748"/>
                                        </p:tgtEl>
                                        <p:attrNameLst>
                                          <p:attrName>style.visibility</p:attrName>
                                        </p:attrNameLst>
                                      </p:cBhvr>
                                      <p:to>
                                        <p:strVal val="visible"/>
                                      </p:to>
                                    </p:set>
                                    <p:anim calcmode="lin" valueType="num">
                                      <p:cBhvr>
                                        <p:cTn id="14" dur="500" fill="hold"/>
                                        <p:tgtEl>
                                          <p:spTgt spid="1048748"/>
                                        </p:tgtEl>
                                        <p:attrNameLst>
                                          <p:attrName>ppt_w</p:attrName>
                                        </p:attrNameLst>
                                      </p:cBhvr>
                                      <p:tavLst>
                                        <p:tav tm="0">
                                          <p:val>
                                            <p:fltVal val="0.0"/>
                                          </p:val>
                                        </p:tav>
                                        <p:tav tm="100000">
                                          <p:val>
                                            <p:strVal val="#ppt_w"/>
                                          </p:val>
                                        </p:tav>
                                      </p:tavLst>
                                    </p:anim>
                                    <p:anim calcmode="lin" valueType="num">
                                      <p:cBhvr>
                                        <p:cTn id="15" dur="500" fill="hold"/>
                                        <p:tgtEl>
                                          <p:spTgt spid="1048748"/>
                                        </p:tgtEl>
                                        <p:attrNameLst>
                                          <p:attrName>ppt_h</p:attrName>
                                        </p:attrNameLst>
                                      </p:cBhvr>
                                      <p:tavLst>
                                        <p:tav tm="0">
                                          <p:val>
                                            <p:fltVal val="0.0"/>
                                          </p:val>
                                        </p:tav>
                                        <p:tav tm="100000">
                                          <p:val>
                                            <p:strVal val="#ppt_h"/>
                                          </p:val>
                                        </p:tav>
                                      </p:tavLst>
                                    </p:anim>
                                    <p:anim calcmode="lin" valueType="num">
                                      <p:cBhvr>
                                        <p:cTn id="16" dur="500" fill="hold"/>
                                        <p:tgtEl>
                                          <p:spTgt spid="1048748"/>
                                        </p:tgtEl>
                                        <p:attrNameLst>
                                          <p:attrName>style.rotation</p:attrName>
                                        </p:attrNameLst>
                                      </p:cBhvr>
                                      <p:tavLst>
                                        <p:tav tm="0">
                                          <p:val>
                                            <p:fltVal val="90.0"/>
                                          </p:val>
                                        </p:tav>
                                        <p:tav tm="100000">
                                          <p:val>
                                            <p:fltVal val="0.0"/>
                                          </p:val>
                                        </p:tav>
                                      </p:tavLst>
                                    </p:anim>
                                    <p:animEffect transition="in" filter="fade">
                                      <p:cBhvr>
                                        <p:cTn id="17" dur="500"/>
                                        <p:tgtEl>
                                          <p:spTgt spid="1048748"/>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749"/>
                                        </p:tgtEl>
                                        <p:attrNameLst>
                                          <p:attrName>style.visibility</p:attrName>
                                        </p:attrNameLst>
                                      </p:cBhvr>
                                      <p:to>
                                        <p:strVal val="visible"/>
                                      </p:to>
                                    </p:set>
                                    <p:animEffect transition="in" filter="fade">
                                      <p:cBhvr>
                                        <p:cTn id="21" dur="500"/>
                                        <p:tgtEl>
                                          <p:spTgt spid="1048749"/>
                                        </p:tgtEl>
                                      </p:cBhvr>
                                    </p:animEffect>
                                  </p:childTnLst>
                                </p:cTn>
                              </p:par>
                            </p:childTnLst>
                          </p:cTn>
                        </p:par>
                        <p:par>
                          <p:cTn id="22" fill="hold">
                            <p:stCondLst>
                              <p:cond delay="1879"/>
                            </p:stCondLst>
                            <p:childTnLst>
                              <p:par>
                                <p:cTn id="23" presetID="2" presetClass="entr" presetSubtype="8" fill="hold" grpId="0" nodeType="afterEffect">
                                  <p:stCondLst>
                                    <p:cond delay="0"/>
                                  </p:stCondLst>
                                  <p:childTnLst>
                                    <p:set>
                                      <p:cBhvr>
                                        <p:cTn id="24" dur="1" fill="hold">
                                          <p:stCondLst>
                                            <p:cond delay="0"/>
                                          </p:stCondLst>
                                        </p:cTn>
                                        <p:tgtEl>
                                          <p:spTgt spid="1048750"/>
                                        </p:tgtEl>
                                        <p:attrNameLst>
                                          <p:attrName>style.visibility</p:attrName>
                                        </p:attrNameLst>
                                      </p:cBhvr>
                                      <p:to>
                                        <p:strVal val="visible"/>
                                      </p:to>
                                    </p:set>
                                    <p:anim calcmode="lin" valueType="num">
                                      <p:cBhvr additive="base">
                                        <p:cTn id="25" dur="1000" fill="hold"/>
                                        <p:tgtEl>
                                          <p:spTgt spid="1048750"/>
                                        </p:tgtEl>
                                        <p:attrNameLst>
                                          <p:attrName>ppt_x</p:attrName>
                                        </p:attrNameLst>
                                      </p:cBhvr>
                                      <p:tavLst>
                                        <p:tav tm="0">
                                          <p:val>
                                            <p:strVal val="0-#ppt_w/2"/>
                                          </p:val>
                                        </p:tav>
                                        <p:tav tm="100000">
                                          <p:val>
                                            <p:strVal val="#ppt_x"/>
                                          </p:val>
                                        </p:tav>
                                      </p:tavLst>
                                    </p:anim>
                                    <p:anim calcmode="lin" valueType="num">
                                      <p:cBhvr additive="base">
                                        <p:cTn id="26" dur="1000" fill="hold"/>
                                        <p:tgtEl>
                                          <p:spTgt spid="10487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6" grpId="0" animBg="1"/>
      <p:bldP spid="1048747" grpId="0" animBg="1"/>
      <p:bldP spid="1048748" grpId="0"/>
      <p:bldP spid="1048749" grpId="0"/>
      <p:bldP spid="10487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8751" name="文本框 2"/>
          <p:cNvSpPr txBox="1"/>
          <p:nvPr/>
        </p:nvSpPr>
        <p:spPr>
          <a:xfrm>
            <a:off x="4034144" y="3429000"/>
            <a:ext cx="7698317" cy="1938992"/>
          </a:xfrm>
          <a:prstGeom prst="rect">
            <a:avLst/>
          </a:prstGeom>
          <a:noFill/>
        </p:spPr>
        <p:txBody>
          <a:bodyPr wrap="square">
            <a:spAutoFit/>
          </a:bodyPr>
          <a:p>
            <a:r>
              <a:rPr lang="zh-CN" altLang="en-US" sz="2400" b="1" i="0" dirty="0">
                <a:solidFill>
                  <a:schemeClr val="accent1"/>
                </a:solidFill>
                <a:effectLst/>
                <a:latin typeface="-apple-system"/>
              </a:rPr>
              <a:t>生产经营单位未采取措施消除事故隐患的</a:t>
            </a:r>
            <a:r>
              <a:rPr lang="zh-CN" altLang="en-US" sz="2400" b="0" i="0" dirty="0">
                <a:solidFill>
                  <a:srgbClr val="333333"/>
                </a:solidFill>
                <a:effectLst/>
                <a:latin typeface="-apple-system"/>
              </a:rPr>
              <a:t>，责令立即消除或者限期消除，处五万元以下的罚款；生产经营单位拒不执行的，责令停产停业整顿，对其直接负责的主管人员和其他直接责任人员处五万元以上十万元以下的罚款；</a:t>
            </a:r>
            <a:r>
              <a:rPr lang="zh-CN" altLang="en-US" sz="2400" b="1" i="0" dirty="0">
                <a:solidFill>
                  <a:schemeClr val="accent1"/>
                </a:solidFill>
                <a:effectLst/>
                <a:latin typeface="-apple-system"/>
              </a:rPr>
              <a:t>构成犯罪的，依照刑法有关规定追究刑事责任</a:t>
            </a:r>
            <a:endParaRPr lang="zh-CN" altLang="en-US" sz="2400" b="1" dirty="0">
              <a:solidFill>
                <a:schemeClr val="accent1"/>
              </a:solidFill>
            </a:endParaRPr>
          </a:p>
        </p:txBody>
      </p:sp>
      <p:sp>
        <p:nvSpPr>
          <p:cNvPr id="1048752"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53"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54" name="矩形 5"/>
          <p:cNvSpPr/>
          <p:nvPr/>
        </p:nvSpPr>
        <p:spPr>
          <a:xfrm>
            <a:off x="1305673" y="1832456"/>
            <a:ext cx="4977645"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未出事故也将追究刑责</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755" name="矩形 6"/>
          <p:cNvSpPr/>
          <p:nvPr/>
        </p:nvSpPr>
        <p:spPr>
          <a:xfrm>
            <a:off x="7247466" y="1965849"/>
            <a:ext cx="3861019" cy="379656"/>
          </a:xfrm>
          <a:prstGeom prst="rect">
            <a:avLst/>
          </a:prstGeom>
        </p:spPr>
        <p:txBody>
          <a:bodyPr wrap="square">
            <a:spAutoFit/>
          </a:bodyPr>
          <a:p>
            <a:r>
              <a:rPr lang="zh-CN" altLang="en-US" sz="1865" b="1" dirty="0">
                <a:latin typeface="+mn-ea"/>
              </a:rPr>
              <a:t>将第九十九条改为第一百零二条</a:t>
            </a:r>
            <a:endParaRPr lang="zh-CN" altLang="en-US" sz="1865" b="1" dirty="0">
              <a:latin typeface="+mn-ea"/>
            </a:endParaRPr>
          </a:p>
        </p:txBody>
      </p:sp>
      <p:sp>
        <p:nvSpPr>
          <p:cNvPr id="1048756"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65" dirty="0">
                <a:latin typeface="思源黑体 CN Bold" panose="020B0800000000000000" pitchFamily="34" charset="-122"/>
                <a:ea typeface="思源黑体 CN Bold" panose="020B0800000000000000" pitchFamily="34" charset="-122"/>
              </a:rPr>
              <a:t> 第一百零二条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752"/>
                                        </p:tgtEl>
                                        <p:attrNameLst>
                                          <p:attrName>style.visibility</p:attrName>
                                        </p:attrNameLst>
                                      </p:cBhvr>
                                      <p:to>
                                        <p:strVal val="visible"/>
                                      </p:to>
                                    </p:set>
                                    <p:animEffect transition="in" filter="wipe(right)">
                                      <p:cBhvr>
                                        <p:cTn id="7" dur="500"/>
                                        <p:tgtEl>
                                          <p:spTgt spid="104875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53"/>
                                        </p:tgtEl>
                                        <p:attrNameLst>
                                          <p:attrName>style.visibility</p:attrName>
                                        </p:attrNameLst>
                                      </p:cBhvr>
                                      <p:to>
                                        <p:strVal val="visible"/>
                                      </p:to>
                                    </p:set>
                                    <p:animEffect transition="in" filter="wipe(left)">
                                      <p:cBhvr>
                                        <p:cTn id="10" dur="500"/>
                                        <p:tgtEl>
                                          <p:spTgt spid="104875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754"/>
                                        </p:tgtEl>
                                        <p:attrNameLst>
                                          <p:attrName>style.visibility</p:attrName>
                                        </p:attrNameLst>
                                      </p:cBhvr>
                                      <p:to>
                                        <p:strVal val="visible"/>
                                      </p:to>
                                    </p:set>
                                    <p:anim calcmode="lin" valueType="num">
                                      <p:cBhvr>
                                        <p:cTn id="14" dur="500" fill="hold"/>
                                        <p:tgtEl>
                                          <p:spTgt spid="1048754"/>
                                        </p:tgtEl>
                                        <p:attrNameLst>
                                          <p:attrName>ppt_w</p:attrName>
                                        </p:attrNameLst>
                                      </p:cBhvr>
                                      <p:tavLst>
                                        <p:tav tm="0">
                                          <p:val>
                                            <p:fltVal val="0.0"/>
                                          </p:val>
                                        </p:tav>
                                        <p:tav tm="100000">
                                          <p:val>
                                            <p:strVal val="#ppt_w"/>
                                          </p:val>
                                        </p:tav>
                                      </p:tavLst>
                                    </p:anim>
                                    <p:anim calcmode="lin" valueType="num">
                                      <p:cBhvr>
                                        <p:cTn id="15" dur="500" fill="hold"/>
                                        <p:tgtEl>
                                          <p:spTgt spid="1048754"/>
                                        </p:tgtEl>
                                        <p:attrNameLst>
                                          <p:attrName>ppt_h</p:attrName>
                                        </p:attrNameLst>
                                      </p:cBhvr>
                                      <p:tavLst>
                                        <p:tav tm="0">
                                          <p:val>
                                            <p:fltVal val="0.0"/>
                                          </p:val>
                                        </p:tav>
                                        <p:tav tm="100000">
                                          <p:val>
                                            <p:strVal val="#ppt_h"/>
                                          </p:val>
                                        </p:tav>
                                      </p:tavLst>
                                    </p:anim>
                                    <p:anim calcmode="lin" valueType="num">
                                      <p:cBhvr>
                                        <p:cTn id="16" dur="500" fill="hold"/>
                                        <p:tgtEl>
                                          <p:spTgt spid="1048754"/>
                                        </p:tgtEl>
                                        <p:attrNameLst>
                                          <p:attrName>style.rotation</p:attrName>
                                        </p:attrNameLst>
                                      </p:cBhvr>
                                      <p:tavLst>
                                        <p:tav tm="0">
                                          <p:val>
                                            <p:fltVal val="90.0"/>
                                          </p:val>
                                        </p:tav>
                                        <p:tav tm="100000">
                                          <p:val>
                                            <p:fltVal val="0.0"/>
                                          </p:val>
                                        </p:tav>
                                      </p:tavLst>
                                    </p:anim>
                                    <p:animEffect transition="in" filter="fade">
                                      <p:cBhvr>
                                        <p:cTn id="17" dur="500"/>
                                        <p:tgtEl>
                                          <p:spTgt spid="1048754"/>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755"/>
                                        </p:tgtEl>
                                        <p:attrNameLst>
                                          <p:attrName>style.visibility</p:attrName>
                                        </p:attrNameLst>
                                      </p:cBhvr>
                                      <p:to>
                                        <p:strVal val="visible"/>
                                      </p:to>
                                    </p:set>
                                    <p:animEffect transition="in" filter="fade">
                                      <p:cBhvr>
                                        <p:cTn id="21" dur="500"/>
                                        <p:tgtEl>
                                          <p:spTgt spid="1048755"/>
                                        </p:tgtEl>
                                      </p:cBhvr>
                                    </p:animEffect>
                                  </p:childTnLst>
                                </p:cTn>
                              </p:par>
                            </p:childTnLst>
                          </p:cTn>
                        </p:par>
                        <p:par>
                          <p:cTn id="22" fill="hold">
                            <p:stCondLst>
                              <p:cond delay="1854"/>
                            </p:stCondLst>
                            <p:childTnLst>
                              <p:par>
                                <p:cTn id="23" presetID="2" presetClass="entr" presetSubtype="8" fill="hold" grpId="0" nodeType="afterEffect">
                                  <p:stCondLst>
                                    <p:cond delay="0"/>
                                  </p:stCondLst>
                                  <p:childTnLst>
                                    <p:set>
                                      <p:cBhvr>
                                        <p:cTn id="24" dur="1" fill="hold">
                                          <p:stCondLst>
                                            <p:cond delay="0"/>
                                          </p:stCondLst>
                                        </p:cTn>
                                        <p:tgtEl>
                                          <p:spTgt spid="1048756"/>
                                        </p:tgtEl>
                                        <p:attrNameLst>
                                          <p:attrName>style.visibility</p:attrName>
                                        </p:attrNameLst>
                                      </p:cBhvr>
                                      <p:to>
                                        <p:strVal val="visible"/>
                                      </p:to>
                                    </p:set>
                                    <p:anim calcmode="lin" valueType="num">
                                      <p:cBhvr additive="base">
                                        <p:cTn id="25" dur="1000" fill="hold"/>
                                        <p:tgtEl>
                                          <p:spTgt spid="1048756"/>
                                        </p:tgtEl>
                                        <p:attrNameLst>
                                          <p:attrName>ppt_x</p:attrName>
                                        </p:attrNameLst>
                                      </p:cBhvr>
                                      <p:tavLst>
                                        <p:tav tm="0">
                                          <p:val>
                                            <p:strVal val="0-#ppt_w/2"/>
                                          </p:val>
                                        </p:tav>
                                        <p:tav tm="100000">
                                          <p:val>
                                            <p:strVal val="#ppt_x"/>
                                          </p:val>
                                        </p:tav>
                                      </p:tavLst>
                                    </p:anim>
                                    <p:anim calcmode="lin" valueType="num">
                                      <p:cBhvr additive="base">
                                        <p:cTn id="26" dur="1000" fill="hold"/>
                                        <p:tgtEl>
                                          <p:spTgt spid="10487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2" grpId="0" animBg="1"/>
      <p:bldP spid="1048753" grpId="0" animBg="1"/>
      <p:bldP spid="1048754" grpId="0"/>
      <p:bldP spid="1048755" grpId="0"/>
      <p:bldP spid="10487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048757" name="文本框 2"/>
          <p:cNvSpPr txBox="1"/>
          <p:nvPr/>
        </p:nvSpPr>
        <p:spPr>
          <a:xfrm>
            <a:off x="4061882" y="3517222"/>
            <a:ext cx="7698317" cy="1938992"/>
          </a:xfrm>
          <a:prstGeom prst="rect">
            <a:avLst/>
          </a:prstGeom>
          <a:noFill/>
        </p:spPr>
        <p:txBody>
          <a:bodyPr wrap="square">
            <a:spAutoFit/>
          </a:bodyPr>
          <a:p>
            <a:r>
              <a:rPr lang="zh-CN" altLang="en-US" sz="2400" b="0" i="0" dirty="0">
                <a:solidFill>
                  <a:srgbClr val="333333"/>
                </a:solidFill>
                <a:effectLst/>
                <a:latin typeface="-apple-system"/>
              </a:rPr>
              <a:t>国家鼓励生产经营单位投保安全生产责任保险；</a:t>
            </a:r>
            <a:r>
              <a:rPr lang="zh-CN" altLang="en-US" sz="2400" b="1" i="0" dirty="0">
                <a:solidFill>
                  <a:schemeClr val="accent1"/>
                </a:solidFill>
                <a:effectLst/>
                <a:latin typeface="-apple-system"/>
              </a:rPr>
              <a:t>属于国家规定的高危行业、领域的生产经营单位，应当投保安全生产责任保险</a:t>
            </a:r>
            <a:r>
              <a:rPr lang="zh-CN" altLang="en-US" sz="2400" b="0" i="0" dirty="0">
                <a:solidFill>
                  <a:srgbClr val="333333"/>
                </a:solidFill>
                <a:effectLst/>
                <a:latin typeface="-apple-system"/>
              </a:rPr>
              <a:t>。具体范围和实施办法由国务院应急管理部门会同国务院财政部门、国务院保险监督管理机构和相关行业主管部门制定</a:t>
            </a:r>
            <a:endParaRPr lang="zh-CN" altLang="en-US" sz="2400" b="1" dirty="0">
              <a:solidFill>
                <a:schemeClr val="accent1"/>
              </a:solidFill>
            </a:endParaRPr>
          </a:p>
        </p:txBody>
      </p:sp>
      <p:sp>
        <p:nvSpPr>
          <p:cNvPr id="1048758"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59"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60" name="矩形 5"/>
          <p:cNvSpPr/>
          <p:nvPr/>
        </p:nvSpPr>
        <p:spPr>
          <a:xfrm>
            <a:off x="1305673" y="1832456"/>
            <a:ext cx="4977645"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投保安全生产责任保险</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761" name="矩形 6"/>
          <p:cNvSpPr/>
          <p:nvPr/>
        </p:nvSpPr>
        <p:spPr>
          <a:xfrm>
            <a:off x="7247466" y="1965849"/>
            <a:ext cx="3861019" cy="666977"/>
          </a:xfrm>
          <a:prstGeom prst="rect">
            <a:avLst/>
          </a:prstGeom>
        </p:spPr>
        <p:txBody>
          <a:bodyPr wrap="square">
            <a:spAutoFit/>
          </a:bodyPr>
          <a:p>
            <a:r>
              <a:rPr lang="zh-CN" altLang="en-US" sz="1865" b="1" dirty="0">
                <a:latin typeface="+mn-ea"/>
              </a:rPr>
              <a:t>将第四十八条改为第五十一条，第二款修改</a:t>
            </a:r>
            <a:endParaRPr lang="zh-CN" altLang="en-US" sz="1865" b="1" dirty="0">
              <a:latin typeface="+mn-ea"/>
            </a:endParaRPr>
          </a:p>
        </p:txBody>
      </p:sp>
      <p:sp>
        <p:nvSpPr>
          <p:cNvPr id="1048762"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65" dirty="0">
                <a:latin typeface="思源黑体 CN Bold" panose="020B0800000000000000" pitchFamily="34" charset="-122"/>
                <a:ea typeface="思源黑体 CN Bold" panose="020B0800000000000000" pitchFamily="34" charset="-122"/>
              </a:rPr>
              <a:t> 第五十一条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758"/>
                                        </p:tgtEl>
                                        <p:attrNameLst>
                                          <p:attrName>style.visibility</p:attrName>
                                        </p:attrNameLst>
                                      </p:cBhvr>
                                      <p:to>
                                        <p:strVal val="visible"/>
                                      </p:to>
                                    </p:set>
                                    <p:animEffect transition="in" filter="wipe(right)">
                                      <p:cBhvr>
                                        <p:cTn id="7" dur="500"/>
                                        <p:tgtEl>
                                          <p:spTgt spid="104875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59"/>
                                        </p:tgtEl>
                                        <p:attrNameLst>
                                          <p:attrName>style.visibility</p:attrName>
                                        </p:attrNameLst>
                                      </p:cBhvr>
                                      <p:to>
                                        <p:strVal val="visible"/>
                                      </p:to>
                                    </p:set>
                                    <p:animEffect transition="in" filter="wipe(left)">
                                      <p:cBhvr>
                                        <p:cTn id="10" dur="500"/>
                                        <p:tgtEl>
                                          <p:spTgt spid="1048759"/>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760"/>
                                        </p:tgtEl>
                                        <p:attrNameLst>
                                          <p:attrName>style.visibility</p:attrName>
                                        </p:attrNameLst>
                                      </p:cBhvr>
                                      <p:to>
                                        <p:strVal val="visible"/>
                                      </p:to>
                                    </p:set>
                                    <p:anim calcmode="lin" valueType="num">
                                      <p:cBhvr>
                                        <p:cTn id="14" dur="500" fill="hold"/>
                                        <p:tgtEl>
                                          <p:spTgt spid="1048760"/>
                                        </p:tgtEl>
                                        <p:attrNameLst>
                                          <p:attrName>ppt_w</p:attrName>
                                        </p:attrNameLst>
                                      </p:cBhvr>
                                      <p:tavLst>
                                        <p:tav tm="0">
                                          <p:val>
                                            <p:fltVal val="0.0"/>
                                          </p:val>
                                        </p:tav>
                                        <p:tav tm="100000">
                                          <p:val>
                                            <p:strVal val="#ppt_w"/>
                                          </p:val>
                                        </p:tav>
                                      </p:tavLst>
                                    </p:anim>
                                    <p:anim calcmode="lin" valueType="num">
                                      <p:cBhvr>
                                        <p:cTn id="15" dur="500" fill="hold"/>
                                        <p:tgtEl>
                                          <p:spTgt spid="1048760"/>
                                        </p:tgtEl>
                                        <p:attrNameLst>
                                          <p:attrName>ppt_h</p:attrName>
                                        </p:attrNameLst>
                                      </p:cBhvr>
                                      <p:tavLst>
                                        <p:tav tm="0">
                                          <p:val>
                                            <p:fltVal val="0.0"/>
                                          </p:val>
                                        </p:tav>
                                        <p:tav tm="100000">
                                          <p:val>
                                            <p:strVal val="#ppt_h"/>
                                          </p:val>
                                        </p:tav>
                                      </p:tavLst>
                                    </p:anim>
                                    <p:anim calcmode="lin" valueType="num">
                                      <p:cBhvr>
                                        <p:cTn id="16" dur="500" fill="hold"/>
                                        <p:tgtEl>
                                          <p:spTgt spid="1048760"/>
                                        </p:tgtEl>
                                        <p:attrNameLst>
                                          <p:attrName>style.rotation</p:attrName>
                                        </p:attrNameLst>
                                      </p:cBhvr>
                                      <p:tavLst>
                                        <p:tav tm="0">
                                          <p:val>
                                            <p:fltVal val="90.0"/>
                                          </p:val>
                                        </p:tav>
                                        <p:tav tm="100000">
                                          <p:val>
                                            <p:fltVal val="0.0"/>
                                          </p:val>
                                        </p:tav>
                                      </p:tavLst>
                                    </p:anim>
                                    <p:animEffect transition="in" filter="fade">
                                      <p:cBhvr>
                                        <p:cTn id="17" dur="500"/>
                                        <p:tgtEl>
                                          <p:spTgt spid="1048760"/>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761"/>
                                        </p:tgtEl>
                                        <p:attrNameLst>
                                          <p:attrName>style.visibility</p:attrName>
                                        </p:attrNameLst>
                                      </p:cBhvr>
                                      <p:to>
                                        <p:strVal val="visible"/>
                                      </p:to>
                                    </p:set>
                                    <p:animEffect transition="in" filter="fade">
                                      <p:cBhvr>
                                        <p:cTn id="21" dur="500"/>
                                        <p:tgtEl>
                                          <p:spTgt spid="1048761"/>
                                        </p:tgtEl>
                                      </p:cBhvr>
                                    </p:animEffect>
                                  </p:childTnLst>
                                </p:cTn>
                              </p:par>
                            </p:childTnLst>
                          </p:cTn>
                        </p:par>
                        <p:par>
                          <p:cTn id="22" fill="hold">
                            <p:stCondLst>
                              <p:cond delay="2096"/>
                            </p:stCondLst>
                            <p:childTnLst>
                              <p:par>
                                <p:cTn id="23" presetID="2" presetClass="entr" presetSubtype="8" fill="hold" grpId="0" nodeType="afterEffect">
                                  <p:stCondLst>
                                    <p:cond delay="0"/>
                                  </p:stCondLst>
                                  <p:childTnLst>
                                    <p:set>
                                      <p:cBhvr>
                                        <p:cTn id="24" dur="1" fill="hold">
                                          <p:stCondLst>
                                            <p:cond delay="0"/>
                                          </p:stCondLst>
                                        </p:cTn>
                                        <p:tgtEl>
                                          <p:spTgt spid="1048762"/>
                                        </p:tgtEl>
                                        <p:attrNameLst>
                                          <p:attrName>style.visibility</p:attrName>
                                        </p:attrNameLst>
                                      </p:cBhvr>
                                      <p:to>
                                        <p:strVal val="visible"/>
                                      </p:to>
                                    </p:set>
                                    <p:anim calcmode="lin" valueType="num">
                                      <p:cBhvr additive="base">
                                        <p:cTn id="25" dur="1000" fill="hold"/>
                                        <p:tgtEl>
                                          <p:spTgt spid="1048762"/>
                                        </p:tgtEl>
                                        <p:attrNameLst>
                                          <p:attrName>ppt_x</p:attrName>
                                        </p:attrNameLst>
                                      </p:cBhvr>
                                      <p:tavLst>
                                        <p:tav tm="0">
                                          <p:val>
                                            <p:strVal val="0-#ppt_w/2"/>
                                          </p:val>
                                        </p:tav>
                                        <p:tav tm="100000">
                                          <p:val>
                                            <p:strVal val="#ppt_x"/>
                                          </p:val>
                                        </p:tav>
                                      </p:tavLst>
                                    </p:anim>
                                    <p:anim calcmode="lin" valueType="num">
                                      <p:cBhvr additive="base">
                                        <p:cTn id="26" dur="1000" fill="hold"/>
                                        <p:tgtEl>
                                          <p:spTgt spid="10487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8" grpId="0" animBg="1"/>
      <p:bldP spid="1048759" grpId="0" animBg="1"/>
      <p:bldP spid="1048760" grpId="0"/>
      <p:bldP spid="1048761" grpId="0"/>
      <p:bldP spid="10487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763" name="文本框 2"/>
          <p:cNvSpPr txBox="1"/>
          <p:nvPr/>
        </p:nvSpPr>
        <p:spPr>
          <a:xfrm>
            <a:off x="4061882" y="3517222"/>
            <a:ext cx="7698317" cy="1569660"/>
          </a:xfrm>
          <a:prstGeom prst="rect">
            <a:avLst/>
          </a:prstGeom>
          <a:noFill/>
        </p:spPr>
        <p:txBody>
          <a:bodyPr wrap="square">
            <a:spAutoFit/>
          </a:bodyPr>
          <a:p>
            <a:r>
              <a:rPr lang="zh-CN" altLang="en-US" sz="2400" b="1" i="0" dirty="0">
                <a:solidFill>
                  <a:schemeClr val="accent1"/>
                </a:solidFill>
                <a:effectLst/>
                <a:latin typeface="-apple-system"/>
              </a:rPr>
              <a:t>高危行业、领域的生产经营单位未按照国家规定投保安全生产责任保险的</a:t>
            </a:r>
            <a:r>
              <a:rPr lang="zh-CN" altLang="en-US" sz="2400" b="0" i="0" dirty="0">
                <a:solidFill>
                  <a:srgbClr val="333333"/>
                </a:solidFill>
                <a:effectLst/>
                <a:latin typeface="-apple-system"/>
              </a:rPr>
              <a:t>，责令限期改正，处五万元以上十万元以下的罚款；逾期未改正的，处十万元以上二十万元以下的罚款</a:t>
            </a:r>
            <a:endParaRPr lang="zh-CN" altLang="en-US" sz="2400" b="1" dirty="0">
              <a:solidFill>
                <a:schemeClr val="accent1"/>
              </a:solidFill>
            </a:endParaRPr>
          </a:p>
        </p:txBody>
      </p:sp>
      <p:sp>
        <p:nvSpPr>
          <p:cNvPr id="1048764"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65"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66" name="矩形 5"/>
          <p:cNvSpPr/>
          <p:nvPr/>
        </p:nvSpPr>
        <p:spPr>
          <a:xfrm>
            <a:off x="1305673" y="1832456"/>
            <a:ext cx="4977645"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投保安全生产责任保险</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767" name="矩形 6"/>
          <p:cNvSpPr/>
          <p:nvPr/>
        </p:nvSpPr>
        <p:spPr>
          <a:xfrm>
            <a:off x="7247466" y="1965849"/>
            <a:ext cx="3861019" cy="379656"/>
          </a:xfrm>
          <a:prstGeom prst="rect">
            <a:avLst/>
          </a:prstGeom>
        </p:spPr>
        <p:txBody>
          <a:bodyPr wrap="square">
            <a:spAutoFit/>
          </a:bodyPr>
          <a:p>
            <a:r>
              <a:rPr lang="zh-CN" altLang="en-US" sz="1865" b="1" dirty="0">
                <a:latin typeface="+mn-ea"/>
              </a:rPr>
              <a:t>增加一条，作为第一百零九条</a:t>
            </a:r>
            <a:endParaRPr lang="zh-CN" altLang="en-US" sz="1865" b="1" dirty="0">
              <a:latin typeface="+mn-ea"/>
            </a:endParaRPr>
          </a:p>
        </p:txBody>
      </p:sp>
      <p:sp>
        <p:nvSpPr>
          <p:cNvPr id="1048768"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65" dirty="0">
                <a:latin typeface="思源黑体 CN Bold" panose="020B0800000000000000" pitchFamily="34" charset="-122"/>
                <a:ea typeface="思源黑体 CN Bold" panose="020B0800000000000000" pitchFamily="34" charset="-122"/>
              </a:rPr>
              <a:t> 第一百零九条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764"/>
                                        </p:tgtEl>
                                        <p:attrNameLst>
                                          <p:attrName>style.visibility</p:attrName>
                                        </p:attrNameLst>
                                      </p:cBhvr>
                                      <p:to>
                                        <p:strVal val="visible"/>
                                      </p:to>
                                    </p:set>
                                    <p:animEffect transition="in" filter="wipe(right)">
                                      <p:cBhvr>
                                        <p:cTn id="7" dur="500"/>
                                        <p:tgtEl>
                                          <p:spTgt spid="104876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65"/>
                                        </p:tgtEl>
                                        <p:attrNameLst>
                                          <p:attrName>style.visibility</p:attrName>
                                        </p:attrNameLst>
                                      </p:cBhvr>
                                      <p:to>
                                        <p:strVal val="visible"/>
                                      </p:to>
                                    </p:set>
                                    <p:animEffect transition="in" filter="wipe(left)">
                                      <p:cBhvr>
                                        <p:cTn id="10" dur="500"/>
                                        <p:tgtEl>
                                          <p:spTgt spid="104876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766"/>
                                        </p:tgtEl>
                                        <p:attrNameLst>
                                          <p:attrName>style.visibility</p:attrName>
                                        </p:attrNameLst>
                                      </p:cBhvr>
                                      <p:to>
                                        <p:strVal val="visible"/>
                                      </p:to>
                                    </p:set>
                                    <p:anim calcmode="lin" valueType="num">
                                      <p:cBhvr>
                                        <p:cTn id="14" dur="500" fill="hold"/>
                                        <p:tgtEl>
                                          <p:spTgt spid="1048766"/>
                                        </p:tgtEl>
                                        <p:attrNameLst>
                                          <p:attrName>ppt_w</p:attrName>
                                        </p:attrNameLst>
                                      </p:cBhvr>
                                      <p:tavLst>
                                        <p:tav tm="0">
                                          <p:val>
                                            <p:fltVal val="0.0"/>
                                          </p:val>
                                        </p:tav>
                                        <p:tav tm="100000">
                                          <p:val>
                                            <p:strVal val="#ppt_w"/>
                                          </p:val>
                                        </p:tav>
                                      </p:tavLst>
                                    </p:anim>
                                    <p:anim calcmode="lin" valueType="num">
                                      <p:cBhvr>
                                        <p:cTn id="15" dur="500" fill="hold"/>
                                        <p:tgtEl>
                                          <p:spTgt spid="1048766"/>
                                        </p:tgtEl>
                                        <p:attrNameLst>
                                          <p:attrName>ppt_h</p:attrName>
                                        </p:attrNameLst>
                                      </p:cBhvr>
                                      <p:tavLst>
                                        <p:tav tm="0">
                                          <p:val>
                                            <p:fltVal val="0.0"/>
                                          </p:val>
                                        </p:tav>
                                        <p:tav tm="100000">
                                          <p:val>
                                            <p:strVal val="#ppt_h"/>
                                          </p:val>
                                        </p:tav>
                                      </p:tavLst>
                                    </p:anim>
                                    <p:anim calcmode="lin" valueType="num">
                                      <p:cBhvr>
                                        <p:cTn id="16" dur="500" fill="hold"/>
                                        <p:tgtEl>
                                          <p:spTgt spid="1048766"/>
                                        </p:tgtEl>
                                        <p:attrNameLst>
                                          <p:attrName>style.rotation</p:attrName>
                                        </p:attrNameLst>
                                      </p:cBhvr>
                                      <p:tavLst>
                                        <p:tav tm="0">
                                          <p:val>
                                            <p:fltVal val="90.0"/>
                                          </p:val>
                                        </p:tav>
                                        <p:tav tm="100000">
                                          <p:val>
                                            <p:fltVal val="0.0"/>
                                          </p:val>
                                        </p:tav>
                                      </p:tavLst>
                                    </p:anim>
                                    <p:animEffect transition="in" filter="fade">
                                      <p:cBhvr>
                                        <p:cTn id="17" dur="500"/>
                                        <p:tgtEl>
                                          <p:spTgt spid="1048766"/>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767"/>
                                        </p:tgtEl>
                                        <p:attrNameLst>
                                          <p:attrName>style.visibility</p:attrName>
                                        </p:attrNameLst>
                                      </p:cBhvr>
                                      <p:to>
                                        <p:strVal val="visible"/>
                                      </p:to>
                                    </p:set>
                                    <p:animEffect transition="in" filter="fade">
                                      <p:cBhvr>
                                        <p:cTn id="21" dur="500"/>
                                        <p:tgtEl>
                                          <p:spTgt spid="1048767"/>
                                        </p:tgtEl>
                                      </p:cBhvr>
                                    </p:animEffect>
                                  </p:childTnLst>
                                </p:cTn>
                              </p:par>
                            </p:childTnLst>
                          </p:cTn>
                        </p:par>
                        <p:par>
                          <p:cTn id="22" fill="hold">
                            <p:stCondLst>
                              <p:cond delay="1806"/>
                            </p:stCondLst>
                            <p:childTnLst>
                              <p:par>
                                <p:cTn id="23" presetID="2" presetClass="entr" presetSubtype="8" fill="hold" grpId="0" nodeType="afterEffect">
                                  <p:stCondLst>
                                    <p:cond delay="0"/>
                                  </p:stCondLst>
                                  <p:childTnLst>
                                    <p:set>
                                      <p:cBhvr>
                                        <p:cTn id="24" dur="1" fill="hold">
                                          <p:stCondLst>
                                            <p:cond delay="0"/>
                                          </p:stCondLst>
                                        </p:cTn>
                                        <p:tgtEl>
                                          <p:spTgt spid="1048768"/>
                                        </p:tgtEl>
                                        <p:attrNameLst>
                                          <p:attrName>style.visibility</p:attrName>
                                        </p:attrNameLst>
                                      </p:cBhvr>
                                      <p:to>
                                        <p:strVal val="visible"/>
                                      </p:to>
                                    </p:set>
                                    <p:anim calcmode="lin" valueType="num">
                                      <p:cBhvr additive="base">
                                        <p:cTn id="25" dur="1000" fill="hold"/>
                                        <p:tgtEl>
                                          <p:spTgt spid="1048768"/>
                                        </p:tgtEl>
                                        <p:attrNameLst>
                                          <p:attrName>ppt_x</p:attrName>
                                        </p:attrNameLst>
                                      </p:cBhvr>
                                      <p:tavLst>
                                        <p:tav tm="0">
                                          <p:val>
                                            <p:strVal val="0-#ppt_w/2"/>
                                          </p:val>
                                        </p:tav>
                                        <p:tav tm="100000">
                                          <p:val>
                                            <p:strVal val="#ppt_x"/>
                                          </p:val>
                                        </p:tav>
                                      </p:tavLst>
                                    </p:anim>
                                    <p:anim calcmode="lin" valueType="num">
                                      <p:cBhvr additive="base">
                                        <p:cTn id="26" dur="1000" fill="hold"/>
                                        <p:tgtEl>
                                          <p:spTgt spid="10487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4" grpId="0" animBg="1"/>
      <p:bldP spid="1048765" grpId="0" animBg="1"/>
      <p:bldP spid="1048766" grpId="0"/>
      <p:bldP spid="1048767" grpId="0"/>
      <p:bldP spid="104876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769" name="文本框 2"/>
          <p:cNvSpPr txBox="1"/>
          <p:nvPr/>
        </p:nvSpPr>
        <p:spPr>
          <a:xfrm>
            <a:off x="4061882" y="3517222"/>
            <a:ext cx="7698317" cy="1938992"/>
          </a:xfrm>
          <a:prstGeom prst="rect">
            <a:avLst/>
          </a:prstGeom>
          <a:noFill/>
        </p:spPr>
        <p:txBody>
          <a:bodyPr wrap="square">
            <a:spAutoFit/>
          </a:bodyPr>
          <a:p>
            <a:r>
              <a:rPr lang="zh-CN" altLang="en-US" sz="2400" b="1" i="0" dirty="0">
                <a:effectLst/>
                <a:latin typeface="-apple-system"/>
              </a:rPr>
              <a:t>生产经营单位发生生产安全事故后，应当及时采取措施救治有关人员。</a:t>
            </a:r>
            <a:endParaRPr lang="zh-CN" altLang="en-US" sz="2400" b="1" i="0" dirty="0">
              <a:effectLst/>
              <a:latin typeface="-apple-system"/>
            </a:endParaRPr>
          </a:p>
          <a:p>
            <a:r>
              <a:rPr lang="zh-CN" altLang="en-US" sz="2400" b="1" i="0" dirty="0">
                <a:effectLst/>
                <a:latin typeface="-apple-system"/>
              </a:rPr>
              <a:t>“因生产安全事故受到损害的从业人员，除依法享有工伤保险外，依照有关民事法律尚有获得赔偿的权利的，有权提出赔偿要求</a:t>
            </a:r>
            <a:endParaRPr lang="zh-CN" altLang="en-US" sz="2400" b="1" dirty="0"/>
          </a:p>
        </p:txBody>
      </p:sp>
      <p:sp>
        <p:nvSpPr>
          <p:cNvPr id="1048770"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71"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72" name="矩形 5"/>
          <p:cNvSpPr/>
          <p:nvPr/>
        </p:nvSpPr>
        <p:spPr>
          <a:xfrm>
            <a:off x="1305673" y="1832456"/>
            <a:ext cx="5456943"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发生事故应及时救治人员</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773" name="矩形 6"/>
          <p:cNvSpPr/>
          <p:nvPr/>
        </p:nvSpPr>
        <p:spPr>
          <a:xfrm>
            <a:off x="7247466" y="1965849"/>
            <a:ext cx="3861019" cy="379656"/>
          </a:xfrm>
          <a:prstGeom prst="rect">
            <a:avLst/>
          </a:prstGeom>
        </p:spPr>
        <p:txBody>
          <a:bodyPr wrap="square">
            <a:spAutoFit/>
          </a:bodyPr>
          <a:p>
            <a:r>
              <a:rPr lang="zh-CN" altLang="en-US" sz="1865" b="1" dirty="0">
                <a:latin typeface="+mn-ea"/>
              </a:rPr>
              <a:t>将第五十三条改为第五十六条</a:t>
            </a:r>
            <a:endParaRPr lang="zh-CN" altLang="en-US" sz="1865" b="1" dirty="0">
              <a:latin typeface="+mn-ea"/>
            </a:endParaRPr>
          </a:p>
        </p:txBody>
      </p:sp>
      <p:sp>
        <p:nvSpPr>
          <p:cNvPr id="1048774" name="矩形: 圆角 7"/>
          <p:cNvSpPr/>
          <p:nvPr/>
        </p:nvSpPr>
        <p:spPr>
          <a:xfrm>
            <a:off x="1305673" y="3429000"/>
            <a:ext cx="2375291" cy="15254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65" dirty="0">
                <a:latin typeface="思源黑体 CN Bold" panose="020B0800000000000000" pitchFamily="34" charset="-122"/>
                <a:ea typeface="思源黑体 CN Bold" panose="020B0800000000000000" pitchFamily="34" charset="-122"/>
              </a:rPr>
              <a:t> 第五十六条</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770"/>
                                        </p:tgtEl>
                                        <p:attrNameLst>
                                          <p:attrName>style.visibility</p:attrName>
                                        </p:attrNameLst>
                                      </p:cBhvr>
                                      <p:to>
                                        <p:strVal val="visible"/>
                                      </p:to>
                                    </p:set>
                                    <p:animEffect transition="in" filter="wipe(right)">
                                      <p:cBhvr>
                                        <p:cTn id="7" dur="500"/>
                                        <p:tgtEl>
                                          <p:spTgt spid="104877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71"/>
                                        </p:tgtEl>
                                        <p:attrNameLst>
                                          <p:attrName>style.visibility</p:attrName>
                                        </p:attrNameLst>
                                      </p:cBhvr>
                                      <p:to>
                                        <p:strVal val="visible"/>
                                      </p:to>
                                    </p:set>
                                    <p:animEffect transition="in" filter="wipe(left)">
                                      <p:cBhvr>
                                        <p:cTn id="10" dur="500"/>
                                        <p:tgtEl>
                                          <p:spTgt spid="1048771"/>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772"/>
                                        </p:tgtEl>
                                        <p:attrNameLst>
                                          <p:attrName>style.visibility</p:attrName>
                                        </p:attrNameLst>
                                      </p:cBhvr>
                                      <p:to>
                                        <p:strVal val="visible"/>
                                      </p:to>
                                    </p:set>
                                    <p:anim calcmode="lin" valueType="num">
                                      <p:cBhvr>
                                        <p:cTn id="14" dur="500" fill="hold"/>
                                        <p:tgtEl>
                                          <p:spTgt spid="1048772"/>
                                        </p:tgtEl>
                                        <p:attrNameLst>
                                          <p:attrName>ppt_w</p:attrName>
                                        </p:attrNameLst>
                                      </p:cBhvr>
                                      <p:tavLst>
                                        <p:tav tm="0">
                                          <p:val>
                                            <p:fltVal val="0.0"/>
                                          </p:val>
                                        </p:tav>
                                        <p:tav tm="100000">
                                          <p:val>
                                            <p:strVal val="#ppt_w"/>
                                          </p:val>
                                        </p:tav>
                                      </p:tavLst>
                                    </p:anim>
                                    <p:anim calcmode="lin" valueType="num">
                                      <p:cBhvr>
                                        <p:cTn id="15" dur="500" fill="hold"/>
                                        <p:tgtEl>
                                          <p:spTgt spid="1048772"/>
                                        </p:tgtEl>
                                        <p:attrNameLst>
                                          <p:attrName>ppt_h</p:attrName>
                                        </p:attrNameLst>
                                      </p:cBhvr>
                                      <p:tavLst>
                                        <p:tav tm="0">
                                          <p:val>
                                            <p:fltVal val="0.0"/>
                                          </p:val>
                                        </p:tav>
                                        <p:tav tm="100000">
                                          <p:val>
                                            <p:strVal val="#ppt_h"/>
                                          </p:val>
                                        </p:tav>
                                      </p:tavLst>
                                    </p:anim>
                                    <p:anim calcmode="lin" valueType="num">
                                      <p:cBhvr>
                                        <p:cTn id="16" dur="500" fill="hold"/>
                                        <p:tgtEl>
                                          <p:spTgt spid="1048772"/>
                                        </p:tgtEl>
                                        <p:attrNameLst>
                                          <p:attrName>style.rotation</p:attrName>
                                        </p:attrNameLst>
                                      </p:cBhvr>
                                      <p:tavLst>
                                        <p:tav tm="0">
                                          <p:val>
                                            <p:fltVal val="90.0"/>
                                          </p:val>
                                        </p:tav>
                                        <p:tav tm="100000">
                                          <p:val>
                                            <p:fltVal val="0.0"/>
                                          </p:val>
                                        </p:tav>
                                      </p:tavLst>
                                    </p:anim>
                                    <p:animEffect transition="in" filter="fade">
                                      <p:cBhvr>
                                        <p:cTn id="17" dur="500"/>
                                        <p:tgtEl>
                                          <p:spTgt spid="1048772"/>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773"/>
                                        </p:tgtEl>
                                        <p:attrNameLst>
                                          <p:attrName>style.visibility</p:attrName>
                                        </p:attrNameLst>
                                      </p:cBhvr>
                                      <p:to>
                                        <p:strVal val="visible"/>
                                      </p:to>
                                    </p:set>
                                    <p:animEffect transition="in" filter="fade">
                                      <p:cBhvr>
                                        <p:cTn id="21" dur="500"/>
                                        <p:tgtEl>
                                          <p:spTgt spid="1048773"/>
                                        </p:tgtEl>
                                      </p:cBhvr>
                                    </p:animEffect>
                                  </p:childTnLst>
                                </p:cTn>
                              </p:par>
                            </p:childTnLst>
                          </p:cTn>
                        </p:par>
                        <p:par>
                          <p:cTn id="22" fill="hold">
                            <p:stCondLst>
                              <p:cond delay="1831"/>
                            </p:stCondLst>
                            <p:childTnLst>
                              <p:par>
                                <p:cTn id="23" presetID="2" presetClass="entr" presetSubtype="8" fill="hold" grpId="0" nodeType="afterEffect">
                                  <p:stCondLst>
                                    <p:cond delay="0"/>
                                  </p:stCondLst>
                                  <p:childTnLst>
                                    <p:set>
                                      <p:cBhvr>
                                        <p:cTn id="24" dur="1" fill="hold">
                                          <p:stCondLst>
                                            <p:cond delay="0"/>
                                          </p:stCondLst>
                                        </p:cTn>
                                        <p:tgtEl>
                                          <p:spTgt spid="1048774"/>
                                        </p:tgtEl>
                                        <p:attrNameLst>
                                          <p:attrName>style.visibility</p:attrName>
                                        </p:attrNameLst>
                                      </p:cBhvr>
                                      <p:to>
                                        <p:strVal val="visible"/>
                                      </p:to>
                                    </p:set>
                                    <p:anim calcmode="lin" valueType="num">
                                      <p:cBhvr additive="base">
                                        <p:cTn id="25" dur="1000" fill="hold"/>
                                        <p:tgtEl>
                                          <p:spTgt spid="1048774"/>
                                        </p:tgtEl>
                                        <p:attrNameLst>
                                          <p:attrName>ppt_x</p:attrName>
                                        </p:attrNameLst>
                                      </p:cBhvr>
                                      <p:tavLst>
                                        <p:tav tm="0">
                                          <p:val>
                                            <p:strVal val="0-#ppt_w/2"/>
                                          </p:val>
                                        </p:tav>
                                        <p:tav tm="100000">
                                          <p:val>
                                            <p:strVal val="#ppt_x"/>
                                          </p:val>
                                        </p:tav>
                                      </p:tavLst>
                                    </p:anim>
                                    <p:anim calcmode="lin" valueType="num">
                                      <p:cBhvr additive="base">
                                        <p:cTn id="26" dur="1000" fill="hold"/>
                                        <p:tgtEl>
                                          <p:spTgt spid="10487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0" grpId="0" animBg="1"/>
      <p:bldP spid="1048771" grpId="0" animBg="1"/>
      <p:bldP spid="1048772" grpId="0"/>
      <p:bldP spid="1048773" grpId="0"/>
      <p:bldP spid="104877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775" name="文本框 2"/>
          <p:cNvSpPr txBox="1"/>
          <p:nvPr/>
        </p:nvSpPr>
        <p:spPr>
          <a:xfrm>
            <a:off x="797983" y="3249136"/>
            <a:ext cx="11080750" cy="2246769"/>
          </a:xfrm>
          <a:prstGeom prst="rect">
            <a:avLst/>
          </a:prstGeom>
          <a:noFill/>
        </p:spPr>
        <p:txBody>
          <a:bodyPr wrap="square">
            <a:spAutoFit/>
          </a:bodyPr>
          <a:p>
            <a:r>
              <a:rPr lang="zh-CN" altLang="en-US" sz="2800" b="0" i="0" dirty="0">
                <a:solidFill>
                  <a:srgbClr val="333333"/>
                </a:solidFill>
                <a:effectLst/>
                <a:latin typeface="-apple-system"/>
              </a:rPr>
              <a:t>将第三十七条改为第四十条，第二款修改为：</a:t>
            </a:r>
            <a:endParaRPr lang="zh-CN" altLang="en-US" sz="2800" dirty="0"/>
          </a:p>
          <a:p>
            <a:r>
              <a:rPr lang="zh-CN" altLang="en-US" sz="2800" b="0" i="0" dirty="0">
                <a:solidFill>
                  <a:srgbClr val="333333"/>
                </a:solidFill>
                <a:effectLst/>
                <a:latin typeface="-apple-system"/>
              </a:rPr>
              <a:t>“生产经营单位应当按照国家有关规定将本单位重大危险源及有关安全措施、应急措施报有关地方人民政府应急管理部门和有关部门备案。有关地方人民政府应急管理部门和有关部门应当通过相关信息系统实现信息共享。”</a:t>
            </a:r>
            <a:endParaRPr lang="zh-CN" altLang="en-US" sz="2800" dirty="0"/>
          </a:p>
        </p:txBody>
      </p:sp>
      <p:sp>
        <p:nvSpPr>
          <p:cNvPr id="1048776" name="矩形 4"/>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77" name="箭头: 五边形 5"/>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78" name="矩形 6"/>
          <p:cNvSpPr/>
          <p:nvPr/>
        </p:nvSpPr>
        <p:spPr>
          <a:xfrm>
            <a:off x="1305673" y="1832456"/>
            <a:ext cx="4498347"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重大危险源信息共享</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779" name="矩形 7"/>
          <p:cNvSpPr/>
          <p:nvPr/>
        </p:nvSpPr>
        <p:spPr>
          <a:xfrm>
            <a:off x="7247466" y="1965849"/>
            <a:ext cx="3861019" cy="379656"/>
          </a:xfrm>
          <a:prstGeom prst="rect">
            <a:avLst/>
          </a:prstGeom>
        </p:spPr>
        <p:txBody>
          <a:bodyPr wrap="square">
            <a:spAutoFit/>
          </a:bodyPr>
          <a:p>
            <a:r>
              <a:rPr lang="zh-CN" altLang="en-US" sz="1865" b="1" dirty="0">
                <a:latin typeface="+mn-ea"/>
              </a:rPr>
              <a:t>将第三十七条改为第四十条</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776"/>
                                        </p:tgtEl>
                                        <p:attrNameLst>
                                          <p:attrName>style.visibility</p:attrName>
                                        </p:attrNameLst>
                                      </p:cBhvr>
                                      <p:to>
                                        <p:strVal val="visible"/>
                                      </p:to>
                                    </p:set>
                                    <p:animEffect transition="in" filter="wipe(right)">
                                      <p:cBhvr>
                                        <p:cTn id="7" dur="500"/>
                                        <p:tgtEl>
                                          <p:spTgt spid="104877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77"/>
                                        </p:tgtEl>
                                        <p:attrNameLst>
                                          <p:attrName>style.visibility</p:attrName>
                                        </p:attrNameLst>
                                      </p:cBhvr>
                                      <p:to>
                                        <p:strVal val="visible"/>
                                      </p:to>
                                    </p:set>
                                    <p:animEffect transition="in" filter="wipe(left)">
                                      <p:cBhvr>
                                        <p:cTn id="10" dur="500"/>
                                        <p:tgtEl>
                                          <p:spTgt spid="1048777"/>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778"/>
                                        </p:tgtEl>
                                        <p:attrNameLst>
                                          <p:attrName>style.visibility</p:attrName>
                                        </p:attrNameLst>
                                      </p:cBhvr>
                                      <p:to>
                                        <p:strVal val="visible"/>
                                      </p:to>
                                    </p:set>
                                    <p:anim calcmode="lin" valueType="num">
                                      <p:cBhvr>
                                        <p:cTn id="14" dur="500" fill="hold"/>
                                        <p:tgtEl>
                                          <p:spTgt spid="1048778"/>
                                        </p:tgtEl>
                                        <p:attrNameLst>
                                          <p:attrName>ppt_w</p:attrName>
                                        </p:attrNameLst>
                                      </p:cBhvr>
                                      <p:tavLst>
                                        <p:tav tm="0">
                                          <p:val>
                                            <p:fltVal val="0.0"/>
                                          </p:val>
                                        </p:tav>
                                        <p:tav tm="100000">
                                          <p:val>
                                            <p:strVal val="#ppt_w"/>
                                          </p:val>
                                        </p:tav>
                                      </p:tavLst>
                                    </p:anim>
                                    <p:anim calcmode="lin" valueType="num">
                                      <p:cBhvr>
                                        <p:cTn id="15" dur="500" fill="hold"/>
                                        <p:tgtEl>
                                          <p:spTgt spid="1048778"/>
                                        </p:tgtEl>
                                        <p:attrNameLst>
                                          <p:attrName>ppt_h</p:attrName>
                                        </p:attrNameLst>
                                      </p:cBhvr>
                                      <p:tavLst>
                                        <p:tav tm="0">
                                          <p:val>
                                            <p:fltVal val="0.0"/>
                                          </p:val>
                                        </p:tav>
                                        <p:tav tm="100000">
                                          <p:val>
                                            <p:strVal val="#ppt_h"/>
                                          </p:val>
                                        </p:tav>
                                      </p:tavLst>
                                    </p:anim>
                                    <p:anim calcmode="lin" valueType="num">
                                      <p:cBhvr>
                                        <p:cTn id="16" dur="500" fill="hold"/>
                                        <p:tgtEl>
                                          <p:spTgt spid="1048778"/>
                                        </p:tgtEl>
                                        <p:attrNameLst>
                                          <p:attrName>style.rotation</p:attrName>
                                        </p:attrNameLst>
                                      </p:cBhvr>
                                      <p:tavLst>
                                        <p:tav tm="0">
                                          <p:val>
                                            <p:fltVal val="90.0"/>
                                          </p:val>
                                        </p:tav>
                                        <p:tav tm="100000">
                                          <p:val>
                                            <p:fltVal val="0.0"/>
                                          </p:val>
                                        </p:tav>
                                      </p:tavLst>
                                    </p:anim>
                                    <p:animEffect transition="in" filter="fade">
                                      <p:cBhvr>
                                        <p:cTn id="17" dur="500"/>
                                        <p:tgtEl>
                                          <p:spTgt spid="1048778"/>
                                        </p:tgtEl>
                                      </p:cBhvr>
                                    </p:animEffect>
                                  </p:childTnLst>
                                </p:cTn>
                              </p:par>
                            </p:childTnLst>
                          </p:cTn>
                        </p:par>
                        <p:par>
                          <p:cTn id="18" fill="hold">
                            <p:stCondLst>
                              <p:cond delay="699"/>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779"/>
                                        </p:tgtEl>
                                        <p:attrNameLst>
                                          <p:attrName>style.visibility</p:attrName>
                                        </p:attrNameLst>
                                      </p:cBhvr>
                                      <p:to>
                                        <p:strVal val="visible"/>
                                      </p:to>
                                    </p:set>
                                    <p:animEffect transition="in" filter="fade">
                                      <p:cBhvr>
                                        <p:cTn id="21" dur="500"/>
                                        <p:tgtEl>
                                          <p:spTgt spid="104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6" grpId="0" animBg="1"/>
      <p:bldP spid="1048777" grpId="0" animBg="1"/>
      <p:bldP spid="1048778" grpId="0"/>
      <p:bldP spid="10487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780" name="文本框 2"/>
          <p:cNvSpPr txBox="1"/>
          <p:nvPr/>
        </p:nvSpPr>
        <p:spPr>
          <a:xfrm>
            <a:off x="665329" y="3019931"/>
            <a:ext cx="10971742" cy="2677656"/>
          </a:xfrm>
          <a:prstGeom prst="rect">
            <a:avLst/>
          </a:prstGeom>
          <a:noFill/>
        </p:spPr>
        <p:txBody>
          <a:bodyPr wrap="square">
            <a:spAutoFit/>
          </a:bodyPr>
          <a:p>
            <a:r>
              <a:rPr lang="zh-CN" altLang="en-US" sz="2800" b="0" i="0" dirty="0">
                <a:solidFill>
                  <a:srgbClr val="333333"/>
                </a:solidFill>
                <a:effectLst/>
                <a:latin typeface="-apple-system"/>
              </a:rPr>
              <a:t>将第四十六条改为第四十九条，增加一款，作为第三款：“矿山、金属冶炼建设项目和用于生产、储存、装卸危险物品的建设项目的施工单位应当加强对施工项目的安全管理，</a:t>
            </a:r>
            <a:r>
              <a:rPr lang="zh-CN" altLang="en-US" sz="2800" b="1" i="0" dirty="0">
                <a:solidFill>
                  <a:srgbClr val="333333"/>
                </a:solidFill>
                <a:effectLst/>
                <a:latin typeface="-apple-system"/>
              </a:rPr>
              <a:t>不得倒卖、出租、出借、挂靠或者以其他形式非法转让施工资质，不得将其承包的全部建设工程转包给第三人或者将其承包的全部建设工程支解以后以分包的名义分别转包给第三人</a:t>
            </a:r>
            <a:r>
              <a:rPr lang="zh-CN" altLang="en-US" sz="2800" b="0" i="0" dirty="0">
                <a:solidFill>
                  <a:srgbClr val="333333"/>
                </a:solidFill>
                <a:effectLst/>
                <a:latin typeface="-apple-system"/>
              </a:rPr>
              <a:t>，不得将工程分包给不具备相应资质条件的单位。”</a:t>
            </a:r>
            <a:endParaRPr lang="zh-CN" altLang="en-US" sz="2800" dirty="0"/>
          </a:p>
        </p:txBody>
      </p:sp>
      <p:sp>
        <p:nvSpPr>
          <p:cNvPr id="1048781" name="矩形 3"/>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82" name="箭头: 五边形 4"/>
          <p:cNvSpPr/>
          <p:nvPr/>
        </p:nvSpPr>
        <p:spPr>
          <a:xfrm>
            <a:off x="1203914" y="1777923"/>
            <a:ext cx="58911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83" name="矩形 5"/>
          <p:cNvSpPr/>
          <p:nvPr/>
        </p:nvSpPr>
        <p:spPr>
          <a:xfrm>
            <a:off x="1305673" y="1832456"/>
            <a:ext cx="5161991"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不得非法转让施工资质</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784" name="矩形 6"/>
          <p:cNvSpPr/>
          <p:nvPr/>
        </p:nvSpPr>
        <p:spPr>
          <a:xfrm>
            <a:off x="7247466" y="1965849"/>
            <a:ext cx="3861019" cy="666977"/>
          </a:xfrm>
          <a:prstGeom prst="rect">
            <a:avLst/>
          </a:prstGeom>
        </p:spPr>
        <p:txBody>
          <a:bodyPr wrap="square">
            <a:spAutoFit/>
          </a:bodyPr>
          <a:p>
            <a:r>
              <a:rPr lang="zh-CN" altLang="en-US" sz="1865" b="1" dirty="0">
                <a:latin typeface="+mn-ea"/>
              </a:rPr>
              <a:t>将第四十六条改为第四十九条，增加一款</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781"/>
                                        </p:tgtEl>
                                        <p:attrNameLst>
                                          <p:attrName>style.visibility</p:attrName>
                                        </p:attrNameLst>
                                      </p:cBhvr>
                                      <p:to>
                                        <p:strVal val="visible"/>
                                      </p:to>
                                    </p:set>
                                    <p:animEffect transition="in" filter="wipe(right)">
                                      <p:cBhvr>
                                        <p:cTn id="7" dur="500"/>
                                        <p:tgtEl>
                                          <p:spTgt spid="104878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82"/>
                                        </p:tgtEl>
                                        <p:attrNameLst>
                                          <p:attrName>style.visibility</p:attrName>
                                        </p:attrNameLst>
                                      </p:cBhvr>
                                      <p:to>
                                        <p:strVal val="visible"/>
                                      </p:to>
                                    </p:set>
                                    <p:animEffect transition="in" filter="wipe(left)">
                                      <p:cBhvr>
                                        <p:cTn id="10" dur="500"/>
                                        <p:tgtEl>
                                          <p:spTgt spid="1048782"/>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783"/>
                                        </p:tgtEl>
                                        <p:attrNameLst>
                                          <p:attrName>style.visibility</p:attrName>
                                        </p:attrNameLst>
                                      </p:cBhvr>
                                      <p:to>
                                        <p:strVal val="visible"/>
                                      </p:to>
                                    </p:set>
                                    <p:anim calcmode="lin" valueType="num">
                                      <p:cBhvr>
                                        <p:cTn id="14" dur="500" fill="hold"/>
                                        <p:tgtEl>
                                          <p:spTgt spid="1048783"/>
                                        </p:tgtEl>
                                        <p:attrNameLst>
                                          <p:attrName>ppt_w</p:attrName>
                                        </p:attrNameLst>
                                      </p:cBhvr>
                                      <p:tavLst>
                                        <p:tav tm="0">
                                          <p:val>
                                            <p:fltVal val="0.0"/>
                                          </p:val>
                                        </p:tav>
                                        <p:tav tm="100000">
                                          <p:val>
                                            <p:strVal val="#ppt_w"/>
                                          </p:val>
                                        </p:tav>
                                      </p:tavLst>
                                    </p:anim>
                                    <p:anim calcmode="lin" valueType="num">
                                      <p:cBhvr>
                                        <p:cTn id="15" dur="500" fill="hold"/>
                                        <p:tgtEl>
                                          <p:spTgt spid="1048783"/>
                                        </p:tgtEl>
                                        <p:attrNameLst>
                                          <p:attrName>ppt_h</p:attrName>
                                        </p:attrNameLst>
                                      </p:cBhvr>
                                      <p:tavLst>
                                        <p:tav tm="0">
                                          <p:val>
                                            <p:fltVal val="0.0"/>
                                          </p:val>
                                        </p:tav>
                                        <p:tav tm="100000">
                                          <p:val>
                                            <p:strVal val="#ppt_h"/>
                                          </p:val>
                                        </p:tav>
                                      </p:tavLst>
                                    </p:anim>
                                    <p:anim calcmode="lin" valueType="num">
                                      <p:cBhvr>
                                        <p:cTn id="16" dur="500" fill="hold"/>
                                        <p:tgtEl>
                                          <p:spTgt spid="1048783"/>
                                        </p:tgtEl>
                                        <p:attrNameLst>
                                          <p:attrName>style.rotation</p:attrName>
                                        </p:attrNameLst>
                                      </p:cBhvr>
                                      <p:tavLst>
                                        <p:tav tm="0">
                                          <p:val>
                                            <p:fltVal val="90.0"/>
                                          </p:val>
                                        </p:tav>
                                        <p:tav tm="100000">
                                          <p:val>
                                            <p:fltVal val="0.0"/>
                                          </p:val>
                                        </p:tav>
                                      </p:tavLst>
                                    </p:anim>
                                    <p:animEffect transition="in" filter="fade">
                                      <p:cBhvr>
                                        <p:cTn id="17" dur="500"/>
                                        <p:tgtEl>
                                          <p:spTgt spid="1048783"/>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784"/>
                                        </p:tgtEl>
                                        <p:attrNameLst>
                                          <p:attrName>style.visibility</p:attrName>
                                        </p:attrNameLst>
                                      </p:cBhvr>
                                      <p:to>
                                        <p:strVal val="visible"/>
                                      </p:to>
                                    </p:set>
                                    <p:animEffect transition="in" filter="fade">
                                      <p:cBhvr>
                                        <p:cTn id="21" dur="500"/>
                                        <p:tgtEl>
                                          <p:spTgt spid="1048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1" grpId="0" animBg="1"/>
      <p:bldP spid="1048782" grpId="0" animBg="1"/>
      <p:bldP spid="1048783" grpId="0"/>
      <p:bldP spid="10487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785" name="矩形 1"/>
          <p:cNvSpPr/>
          <p:nvPr/>
        </p:nvSpPr>
        <p:spPr>
          <a:xfrm>
            <a:off x="1083515" y="1661849"/>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86" name="箭头: 五边形 2"/>
          <p:cNvSpPr/>
          <p:nvPr/>
        </p:nvSpPr>
        <p:spPr>
          <a:xfrm>
            <a:off x="1203914" y="1777923"/>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787" name="矩形 3"/>
          <p:cNvSpPr/>
          <p:nvPr/>
        </p:nvSpPr>
        <p:spPr>
          <a:xfrm>
            <a:off x="1388736" y="1822284"/>
            <a:ext cx="3060453"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增加违法条款</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788" name="矩形 4"/>
          <p:cNvSpPr/>
          <p:nvPr/>
        </p:nvSpPr>
        <p:spPr>
          <a:xfrm>
            <a:off x="5984489" y="1680733"/>
            <a:ext cx="5123996" cy="954300"/>
          </a:xfrm>
          <a:prstGeom prst="rect">
            <a:avLst/>
          </a:prstGeom>
        </p:spPr>
        <p:txBody>
          <a:bodyPr wrap="square">
            <a:spAutoFit/>
          </a:bodyPr>
          <a:p>
            <a:r>
              <a:rPr lang="zh-CN" altLang="en-US" sz="1865" b="1" dirty="0">
                <a:latin typeface="+mn-ea"/>
              </a:rPr>
              <a:t>不得关闭、破坏直接关系生产安全的监控、报警、防护、救生设备、设施，或者篡改、隐瞒、销毁其相关数据、信息</a:t>
            </a:r>
            <a:endParaRPr lang="zh-CN" altLang="en-US" sz="1865" b="1" dirty="0">
              <a:latin typeface="+mn-ea"/>
            </a:endParaRPr>
          </a:p>
        </p:txBody>
      </p:sp>
      <p:sp>
        <p:nvSpPr>
          <p:cNvPr id="1048789" name="矩形 7"/>
          <p:cNvSpPr/>
          <p:nvPr/>
        </p:nvSpPr>
        <p:spPr>
          <a:xfrm>
            <a:off x="3833363" y="3547533"/>
            <a:ext cx="7757503" cy="2932598"/>
          </a:xfrm>
          <a:prstGeom prst="rect">
            <a:avLst/>
          </a:prstGeom>
        </p:spPr>
        <p:txBody>
          <a:bodyPr wrap="square">
            <a:spAutoFit/>
          </a:bodyPr>
          <a:p>
            <a:pPr>
              <a:lnSpc>
                <a:spcPct val="130000"/>
              </a:lnSpc>
            </a:pPr>
            <a:r>
              <a:rPr lang="zh-CN" altLang="en-US" sz="2400" b="1" dirty="0"/>
              <a:t>生产经营单位不得关闭、破坏直接关系生产安全的监控、报警、防护、救生设备、设施，或者篡改、隐瞒、销毁其相关数据、信息</a:t>
            </a:r>
            <a:endParaRPr lang="en-US" altLang="zh-CN" sz="2400" b="1" dirty="0"/>
          </a:p>
          <a:p>
            <a:pPr>
              <a:lnSpc>
                <a:spcPct val="130000"/>
              </a:lnSpc>
            </a:pPr>
            <a:endParaRPr lang="en-US" altLang="zh-CN" sz="2400" b="1" dirty="0"/>
          </a:p>
          <a:p>
            <a:pPr>
              <a:lnSpc>
                <a:spcPct val="130000"/>
              </a:lnSpc>
            </a:pPr>
            <a:r>
              <a:rPr lang="zh-CN" altLang="en-US" sz="2400" b="1" dirty="0"/>
              <a:t>“餐饮等行业的生产经营单位使用燃气的，应当安装可燃气体报警装置，并保障其正常使用。”</a:t>
            </a:r>
            <a:endParaRPr lang="zh-CN" altLang="en-US" sz="2400" b="1" dirty="0"/>
          </a:p>
        </p:txBody>
      </p:sp>
      <p:sp>
        <p:nvSpPr>
          <p:cNvPr id="1048790" name="矩形: 圆角 8"/>
          <p:cNvSpPr/>
          <p:nvPr/>
        </p:nvSpPr>
        <p:spPr>
          <a:xfrm>
            <a:off x="601134" y="3429000"/>
            <a:ext cx="3079830" cy="1957261"/>
          </a:xfrm>
          <a:prstGeom prst="roundRect">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65" dirty="0">
                <a:latin typeface="思源黑体 CN Bold" panose="020B0800000000000000" pitchFamily="34" charset="-122"/>
                <a:ea typeface="思源黑体 CN Bold" panose="020B0800000000000000" pitchFamily="34" charset="-122"/>
              </a:rPr>
              <a:t>第三十六条第三款、第四款</a:t>
            </a:r>
            <a:endParaRPr lang="zh-CN" altLang="en-US" sz="2665"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7000">
        <p:random/>
      </p:transition>
    </mc:Choice>
    <mc:Fallback>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785"/>
                                        </p:tgtEl>
                                        <p:attrNameLst>
                                          <p:attrName>style.visibility</p:attrName>
                                        </p:attrNameLst>
                                      </p:cBhvr>
                                      <p:to>
                                        <p:strVal val="visible"/>
                                      </p:to>
                                    </p:set>
                                    <p:animEffect transition="in" filter="wipe(right)">
                                      <p:cBhvr>
                                        <p:cTn id="7" dur="500"/>
                                        <p:tgtEl>
                                          <p:spTgt spid="104878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786"/>
                                        </p:tgtEl>
                                        <p:attrNameLst>
                                          <p:attrName>style.visibility</p:attrName>
                                        </p:attrNameLst>
                                      </p:cBhvr>
                                      <p:to>
                                        <p:strVal val="visible"/>
                                      </p:to>
                                    </p:set>
                                    <p:animEffect transition="in" filter="wipe(left)">
                                      <p:cBhvr>
                                        <p:cTn id="10" dur="500"/>
                                        <p:tgtEl>
                                          <p:spTgt spid="1048786"/>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787"/>
                                        </p:tgtEl>
                                        <p:attrNameLst>
                                          <p:attrName>style.visibility</p:attrName>
                                        </p:attrNameLst>
                                      </p:cBhvr>
                                      <p:to>
                                        <p:strVal val="visible"/>
                                      </p:to>
                                    </p:set>
                                    <p:anim calcmode="lin" valueType="num">
                                      <p:cBhvr>
                                        <p:cTn id="14" dur="500" fill="hold"/>
                                        <p:tgtEl>
                                          <p:spTgt spid="1048787"/>
                                        </p:tgtEl>
                                        <p:attrNameLst>
                                          <p:attrName>ppt_w</p:attrName>
                                        </p:attrNameLst>
                                      </p:cBhvr>
                                      <p:tavLst>
                                        <p:tav tm="0">
                                          <p:val>
                                            <p:fltVal val="0.0"/>
                                          </p:val>
                                        </p:tav>
                                        <p:tav tm="100000">
                                          <p:val>
                                            <p:strVal val="#ppt_w"/>
                                          </p:val>
                                        </p:tav>
                                      </p:tavLst>
                                    </p:anim>
                                    <p:anim calcmode="lin" valueType="num">
                                      <p:cBhvr>
                                        <p:cTn id="15" dur="500" fill="hold"/>
                                        <p:tgtEl>
                                          <p:spTgt spid="1048787"/>
                                        </p:tgtEl>
                                        <p:attrNameLst>
                                          <p:attrName>ppt_h</p:attrName>
                                        </p:attrNameLst>
                                      </p:cBhvr>
                                      <p:tavLst>
                                        <p:tav tm="0">
                                          <p:val>
                                            <p:fltVal val="0.0"/>
                                          </p:val>
                                        </p:tav>
                                        <p:tav tm="100000">
                                          <p:val>
                                            <p:strVal val="#ppt_h"/>
                                          </p:val>
                                        </p:tav>
                                      </p:tavLst>
                                    </p:anim>
                                    <p:anim calcmode="lin" valueType="num">
                                      <p:cBhvr>
                                        <p:cTn id="16" dur="500" fill="hold"/>
                                        <p:tgtEl>
                                          <p:spTgt spid="1048787"/>
                                        </p:tgtEl>
                                        <p:attrNameLst>
                                          <p:attrName>style.rotation</p:attrName>
                                        </p:attrNameLst>
                                      </p:cBhvr>
                                      <p:tavLst>
                                        <p:tav tm="0">
                                          <p:val>
                                            <p:fltVal val="90.0"/>
                                          </p:val>
                                        </p:tav>
                                        <p:tav tm="100000">
                                          <p:val>
                                            <p:fltVal val="0.0"/>
                                          </p:val>
                                        </p:tav>
                                      </p:tavLst>
                                    </p:anim>
                                    <p:animEffect transition="in" filter="fade">
                                      <p:cBhvr>
                                        <p:cTn id="17" dur="500"/>
                                        <p:tgtEl>
                                          <p:spTgt spid="1048787"/>
                                        </p:tgtEl>
                                      </p:cBhvr>
                                    </p:animEffect>
                                  </p:childTnLst>
                                </p:cTn>
                              </p:par>
                            </p:childTnLst>
                          </p:cTn>
                        </p:par>
                        <p:par>
                          <p:cTn id="18" fill="hold">
                            <p:stCondLst>
                              <p:cond delay="6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788"/>
                                        </p:tgtEl>
                                        <p:attrNameLst>
                                          <p:attrName>style.visibility</p:attrName>
                                        </p:attrNameLst>
                                      </p:cBhvr>
                                      <p:to>
                                        <p:strVal val="visible"/>
                                      </p:to>
                                    </p:set>
                                    <p:animEffect transition="in" filter="fade">
                                      <p:cBhvr>
                                        <p:cTn id="21" dur="500"/>
                                        <p:tgtEl>
                                          <p:spTgt spid="1048788"/>
                                        </p:tgtEl>
                                      </p:cBhvr>
                                    </p:animEffect>
                                  </p:childTnLst>
                                </p:cTn>
                              </p:par>
                            </p:childTnLst>
                          </p:cTn>
                        </p:par>
                        <p:par>
                          <p:cTn id="22" fill="hold">
                            <p:stCondLst>
                              <p:cond delay="3546"/>
                            </p:stCondLst>
                            <p:childTnLst>
                              <p:par>
                                <p:cTn id="23" presetID="2" presetClass="entr" presetSubtype="8" fill="hold" grpId="0" nodeType="afterEffect">
                                  <p:stCondLst>
                                    <p:cond delay="0"/>
                                  </p:stCondLst>
                                  <p:childTnLst>
                                    <p:set>
                                      <p:cBhvr>
                                        <p:cTn id="24" dur="1" fill="hold">
                                          <p:stCondLst>
                                            <p:cond delay="0"/>
                                          </p:stCondLst>
                                        </p:cTn>
                                        <p:tgtEl>
                                          <p:spTgt spid="1048790"/>
                                        </p:tgtEl>
                                        <p:attrNameLst>
                                          <p:attrName>style.visibility</p:attrName>
                                        </p:attrNameLst>
                                      </p:cBhvr>
                                      <p:to>
                                        <p:strVal val="visible"/>
                                      </p:to>
                                    </p:set>
                                    <p:anim calcmode="lin" valueType="num">
                                      <p:cBhvr additive="base">
                                        <p:cTn id="25" dur="1000" fill="hold"/>
                                        <p:tgtEl>
                                          <p:spTgt spid="1048790"/>
                                        </p:tgtEl>
                                        <p:attrNameLst>
                                          <p:attrName>ppt_x</p:attrName>
                                        </p:attrNameLst>
                                      </p:cBhvr>
                                      <p:tavLst>
                                        <p:tav tm="0">
                                          <p:val>
                                            <p:strVal val="0-#ppt_w/2"/>
                                          </p:val>
                                        </p:tav>
                                        <p:tav tm="100000">
                                          <p:val>
                                            <p:strVal val="#ppt_x"/>
                                          </p:val>
                                        </p:tav>
                                      </p:tavLst>
                                    </p:anim>
                                    <p:anim calcmode="lin" valueType="num">
                                      <p:cBhvr additive="base">
                                        <p:cTn id="26" dur="1000" fill="hold"/>
                                        <p:tgtEl>
                                          <p:spTgt spid="1048790"/>
                                        </p:tgtEl>
                                        <p:attrNameLst>
                                          <p:attrName>ppt_y</p:attrName>
                                        </p:attrNameLst>
                                      </p:cBhvr>
                                      <p:tavLst>
                                        <p:tav tm="0">
                                          <p:val>
                                            <p:strVal val="#ppt_y"/>
                                          </p:val>
                                        </p:tav>
                                        <p:tav tm="100000">
                                          <p:val>
                                            <p:strVal val="#ppt_y"/>
                                          </p:val>
                                        </p:tav>
                                      </p:tavLst>
                                    </p:anim>
                                  </p:childTnLst>
                                </p:cTn>
                              </p:par>
                            </p:childTnLst>
                          </p:cTn>
                        </p:par>
                        <p:par>
                          <p:cTn id="27" fill="hold">
                            <p:stCondLst>
                              <p:cond delay="4546"/>
                            </p:stCondLst>
                            <p:childTnLst>
                              <p:par>
                                <p:cTn id="28" presetID="14" presetClass="entr" presetSubtype="10" fill="hold" grpId="0" nodeType="afterEffect">
                                  <p:stCondLst>
                                    <p:cond delay="0"/>
                                  </p:stCondLst>
                                  <p:iterate type="lt">
                                    <p:tmPct val="3117"/>
                                  </p:iterate>
                                  <p:childTnLst>
                                    <p:set>
                                      <p:cBhvr>
                                        <p:cTn id="29" dur="1" fill="hold">
                                          <p:stCondLst>
                                            <p:cond delay="0"/>
                                          </p:stCondLst>
                                        </p:cTn>
                                        <p:tgtEl>
                                          <p:spTgt spid="1048789"/>
                                        </p:tgtEl>
                                        <p:attrNameLst>
                                          <p:attrName>style.visibility</p:attrName>
                                        </p:attrNameLst>
                                      </p:cBhvr>
                                      <p:to>
                                        <p:strVal val="visible"/>
                                      </p:to>
                                    </p:set>
                                    <p:animEffect transition="in" filter="randombar(horizontal)">
                                      <p:cBhvr>
                                        <p:cTn id="30" dur="500"/>
                                        <p:tgtEl>
                                          <p:spTgt spid="104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5" grpId="0" animBg="1"/>
      <p:bldP spid="1048786" grpId="0" animBg="1"/>
      <p:bldP spid="1048787" grpId="0"/>
      <p:bldP spid="1048788" grpId="0"/>
      <p:bldP spid="1048789" grpId="0"/>
      <p:bldP spid="104879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794" name="文本框 2"/>
          <p:cNvSpPr txBox="1"/>
          <p:nvPr/>
        </p:nvSpPr>
        <p:spPr>
          <a:xfrm>
            <a:off x="941918" y="2940504"/>
            <a:ext cx="10606616" cy="1815882"/>
          </a:xfrm>
          <a:prstGeom prst="rect">
            <a:avLst/>
          </a:prstGeom>
          <a:noFill/>
        </p:spPr>
        <p:txBody>
          <a:bodyPr wrap="square">
            <a:spAutoFit/>
          </a:bodyPr>
          <a:p>
            <a:r>
              <a:rPr lang="zh-CN" altLang="en-US" sz="2800" b="0" i="0" dirty="0">
                <a:solidFill>
                  <a:srgbClr val="333333"/>
                </a:solidFill>
                <a:effectLst/>
                <a:latin typeface="-apple-system"/>
              </a:rPr>
              <a:t>将第九十一条改为第九十四条，第一款修改为：“</a:t>
            </a:r>
            <a:r>
              <a:rPr lang="zh-CN" altLang="en-US" sz="2800" b="1" i="0" dirty="0">
                <a:solidFill>
                  <a:srgbClr val="C00000"/>
                </a:solidFill>
                <a:effectLst/>
                <a:latin typeface="-apple-system"/>
              </a:rPr>
              <a:t>生产经营单位的主要负责人未履行本法规定的安全生产管理职责的</a:t>
            </a:r>
            <a:r>
              <a:rPr lang="zh-CN" altLang="en-US" sz="2800" b="0" i="0" dirty="0">
                <a:solidFill>
                  <a:srgbClr val="333333"/>
                </a:solidFill>
                <a:effectLst/>
                <a:latin typeface="-apple-system"/>
              </a:rPr>
              <a:t>，责令限期改正，处二万元以上五万元以下的罚款；逾期未改正的，处五万元以上十万元以下的罚款，责令生产经营单位停产停业整顿。”</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795" name="文本框 2"/>
          <p:cNvSpPr txBox="1"/>
          <p:nvPr/>
        </p:nvSpPr>
        <p:spPr>
          <a:xfrm>
            <a:off x="724957" y="1847839"/>
            <a:ext cx="10742085" cy="3970318"/>
          </a:xfrm>
          <a:prstGeom prst="rect">
            <a:avLst/>
          </a:prstGeom>
          <a:noFill/>
        </p:spPr>
        <p:txBody>
          <a:bodyPr wrap="square">
            <a:spAutoFit/>
          </a:bodyPr>
          <a:p>
            <a:pPr algn="just"/>
            <a:r>
              <a:rPr lang="zh-CN" altLang="en-US" sz="2800" b="0" i="0" dirty="0">
                <a:solidFill>
                  <a:srgbClr val="333333"/>
                </a:solidFill>
                <a:effectLst/>
                <a:latin typeface="-apple-system"/>
              </a:rPr>
              <a:t>将第九十二条改为第九十五条，修改为：“</a:t>
            </a:r>
            <a:r>
              <a:rPr lang="zh-CN" altLang="en-US" sz="2800" b="1" i="0" dirty="0">
                <a:solidFill>
                  <a:srgbClr val="C00000"/>
                </a:solidFill>
                <a:effectLst/>
                <a:latin typeface="-apple-system"/>
              </a:rPr>
              <a:t>生产经营单位的主要负责人未履行本法规定的安全生产管理职责，导致发生生产安全事故的</a:t>
            </a:r>
            <a:r>
              <a:rPr lang="zh-CN" altLang="en-US" sz="2800" b="0" i="0" dirty="0">
                <a:solidFill>
                  <a:srgbClr val="333333"/>
                </a:solidFill>
                <a:effectLst/>
                <a:latin typeface="-apple-system"/>
              </a:rPr>
              <a:t>，由应急管理部门依照下列规定处以罚款：</a:t>
            </a:r>
            <a:endParaRPr lang="en-US" altLang="zh-CN" sz="2800" b="0" i="0" dirty="0">
              <a:solidFill>
                <a:srgbClr val="333333"/>
              </a:solidFill>
              <a:effectLst/>
              <a:latin typeface="-apple-system"/>
            </a:endParaRPr>
          </a:p>
          <a:p>
            <a:pPr algn="just"/>
            <a:endParaRPr lang="zh-CN" altLang="en-US" sz="2800" b="0" i="0" dirty="0">
              <a:solidFill>
                <a:srgbClr val="333333"/>
              </a:solidFill>
              <a:effectLst/>
              <a:latin typeface="-apple-system"/>
            </a:endParaRPr>
          </a:p>
          <a:p>
            <a:pPr algn="just"/>
            <a:r>
              <a:rPr lang="zh-CN" altLang="en-US" sz="2800" b="0" i="0" dirty="0">
                <a:solidFill>
                  <a:srgbClr val="333333"/>
                </a:solidFill>
                <a:effectLst/>
                <a:latin typeface="-apple-system"/>
              </a:rPr>
              <a:t>“（一）发生一般事故的，处上一年年收入百分之四十的罚款；</a:t>
            </a:r>
            <a:endParaRPr lang="zh-CN" altLang="en-US" sz="2800" b="0" i="0" dirty="0">
              <a:solidFill>
                <a:srgbClr val="333333"/>
              </a:solidFill>
              <a:effectLst/>
              <a:latin typeface="-apple-system"/>
            </a:endParaRPr>
          </a:p>
          <a:p>
            <a:pPr algn="just"/>
            <a:r>
              <a:rPr lang="zh-CN" altLang="en-US" sz="2800" b="0" i="0" dirty="0">
                <a:solidFill>
                  <a:srgbClr val="333333"/>
                </a:solidFill>
                <a:effectLst/>
                <a:latin typeface="-apple-system"/>
              </a:rPr>
              <a:t>“（二）发生较大事故的，处上一年年收入百分之六十的罚款；</a:t>
            </a:r>
            <a:endParaRPr lang="zh-CN" altLang="en-US" sz="2800" b="0" i="0" dirty="0">
              <a:solidFill>
                <a:srgbClr val="333333"/>
              </a:solidFill>
              <a:effectLst/>
              <a:latin typeface="-apple-system"/>
            </a:endParaRPr>
          </a:p>
          <a:p>
            <a:pPr algn="just"/>
            <a:r>
              <a:rPr lang="zh-CN" altLang="en-US" sz="2800" b="0" i="0" dirty="0">
                <a:solidFill>
                  <a:srgbClr val="333333"/>
                </a:solidFill>
                <a:effectLst/>
                <a:latin typeface="-apple-system"/>
              </a:rPr>
              <a:t>“（三）发生重大事故的，处上一年年收入百分之八十的罚款；</a:t>
            </a:r>
            <a:endParaRPr lang="zh-CN" altLang="en-US" sz="2800" b="0" i="0" dirty="0">
              <a:solidFill>
                <a:srgbClr val="333333"/>
              </a:solidFill>
              <a:effectLst/>
              <a:latin typeface="-apple-system"/>
            </a:endParaRPr>
          </a:p>
          <a:p>
            <a:pPr algn="just"/>
            <a:r>
              <a:rPr lang="zh-CN" altLang="en-US" sz="2800" b="0" i="0" dirty="0">
                <a:solidFill>
                  <a:srgbClr val="333333"/>
                </a:solidFill>
                <a:effectLst/>
                <a:latin typeface="-apple-system"/>
              </a:rPr>
              <a:t>“（四）发生特别重大事故的，处上一年年收入百分之一百的罚款。”</a:t>
            </a:r>
            <a:endParaRPr lang="zh-CN" altLang="en-US" sz="28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pic>
        <p:nvPicPr>
          <p:cNvPr id="2097160" name="图片 8"/>
          <p:cNvPicPr>
            <a:picLocks noChangeAspect="1"/>
          </p:cNvPicPr>
          <p:nvPr/>
        </p:nvPicPr>
        <p:blipFill>
          <a:blip r:embed="rId1"/>
          <a:stretch>
            <a:fillRect/>
          </a:stretch>
        </p:blipFill>
        <p:spPr>
          <a:xfrm>
            <a:off x="0" y="3047"/>
            <a:ext cx="12192000" cy="6851904"/>
          </a:xfrm>
          <a:prstGeom prst="rect">
            <a:avLst/>
          </a:prstGeom>
        </p:spPr>
      </p:pic>
      <p:pic>
        <p:nvPicPr>
          <p:cNvPr id="2097161" name="图片 29"/>
          <p:cNvPicPr>
            <a:picLocks noChangeAspect="1" noChangeArrowheads="1"/>
          </p:cNvPicPr>
          <p:nvPr/>
        </p:nvPicPr>
        <p:blipFill>
          <a:blip r:embed="rId2"/>
          <a:stretch>
            <a:fillRect/>
          </a:stretch>
        </p:blipFill>
        <p:spPr bwMode="auto">
          <a:xfrm>
            <a:off x="0" y="3525863"/>
            <a:ext cx="12192000" cy="3621024"/>
          </a:xfrm>
          <a:prstGeom prst="rect">
            <a:avLst/>
          </a:prstGeom>
          <a:noFill/>
          <a:ln>
            <a:noFill/>
          </a:ln>
        </p:spPr>
      </p:pic>
      <p:sp>
        <p:nvSpPr>
          <p:cNvPr id="1048590" name="Freeform 23"/>
          <p:cNvSpPr/>
          <p:nvPr/>
        </p:nvSpPr>
        <p:spPr bwMode="auto">
          <a:xfrm>
            <a:off x="4422711" y="853782"/>
            <a:ext cx="620263" cy="62442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p>
            <a:pPr marL="0" marR="0" lvl="0" indent="0" algn="l" defTabSz="913765" rtl="0" eaLnBrk="1" fontAlgn="base"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1048591" name="Freeform 24"/>
          <p:cNvSpPr/>
          <p:nvPr/>
        </p:nvSpPr>
        <p:spPr bwMode="auto">
          <a:xfrm>
            <a:off x="5201867" y="853782"/>
            <a:ext cx="5292631" cy="624426"/>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p>
            <a:pPr marL="0" marR="0" lvl="0" indent="0" algn="l" defTabSz="913765" rtl="0" eaLnBrk="0" fontAlgn="base" latinLnBrk="0" hangingPunct="0">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C00000"/>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1048592" name="Freeform 25"/>
          <p:cNvSpPr/>
          <p:nvPr/>
        </p:nvSpPr>
        <p:spPr bwMode="auto">
          <a:xfrm>
            <a:off x="4422711" y="1740573"/>
            <a:ext cx="620263" cy="62442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p>
            <a:pPr marL="0" marR="0" lvl="0" indent="0" algn="l" defTabSz="913765" rtl="0" eaLnBrk="1" fontAlgn="base"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1048593" name="Freeform 26"/>
          <p:cNvSpPr/>
          <p:nvPr/>
        </p:nvSpPr>
        <p:spPr bwMode="auto">
          <a:xfrm>
            <a:off x="5201867" y="1740573"/>
            <a:ext cx="5292631" cy="624426"/>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p>
            <a:pPr marL="0" marR="0" lvl="0" indent="0" algn="l" defTabSz="913765" rtl="0" eaLnBrk="0" fontAlgn="base" latinLnBrk="0" hangingPunct="0">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1048594" name="Freeform 27"/>
          <p:cNvSpPr/>
          <p:nvPr/>
        </p:nvSpPr>
        <p:spPr bwMode="auto">
          <a:xfrm>
            <a:off x="4422711" y="2577837"/>
            <a:ext cx="620263" cy="62442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p>
            <a:pPr marL="0" marR="0" lvl="0" indent="0" algn="l" defTabSz="913765" rtl="0" eaLnBrk="1" fontAlgn="base"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1048595" name="Freeform 28"/>
          <p:cNvSpPr/>
          <p:nvPr/>
        </p:nvSpPr>
        <p:spPr bwMode="auto">
          <a:xfrm>
            <a:off x="5201867" y="2577837"/>
            <a:ext cx="5292631" cy="624426"/>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p>
            <a:pPr marL="0" marR="0" lvl="0" indent="0" algn="l" defTabSz="913765" rtl="0" eaLnBrk="0" fontAlgn="base" latinLnBrk="0" hangingPunct="0">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1048596" name="TextBox 47"/>
          <p:cNvSpPr txBox="1"/>
          <p:nvPr/>
        </p:nvSpPr>
        <p:spPr>
          <a:xfrm>
            <a:off x="5484885" y="919144"/>
            <a:ext cx="4700124" cy="5845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新安全法总体要求</a:t>
            </a:r>
            <a:endPar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1048597" name="TextBox 48"/>
          <p:cNvSpPr txBox="1"/>
          <p:nvPr/>
        </p:nvSpPr>
        <p:spPr>
          <a:xfrm>
            <a:off x="5484885" y="1762630"/>
            <a:ext cx="6191300"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新安法对企业的要求</a:t>
            </a:r>
            <a:endPar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1048598" name="TextBox 55"/>
          <p:cNvSpPr txBox="1"/>
          <p:nvPr/>
        </p:nvSpPr>
        <p:spPr>
          <a:xfrm>
            <a:off x="5484885" y="2597725"/>
            <a:ext cx="5839608"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新安法对政府部门的要求</a:t>
            </a:r>
            <a:endPar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1048599" name="TextBox 58"/>
          <p:cNvSpPr txBox="1"/>
          <p:nvPr/>
        </p:nvSpPr>
        <p:spPr>
          <a:xfrm>
            <a:off x="4505857" y="887788"/>
            <a:ext cx="411481" cy="624840"/>
          </a:xfrm>
          <a:prstGeom prst="rect">
            <a:avLst/>
          </a:prstGeom>
          <a:noFill/>
        </p:spPr>
        <p:txBody>
          <a:bodyPr wrap="none" rtlCol="0">
            <a:spAutoFit/>
          </a:bodyPr>
          <a:p>
            <a:pPr marL="0" marR="0" lvl="0" indent="0" algn="l" defTabSz="913765" rtl="0" eaLnBrk="0" fontAlgn="base" latinLnBrk="0" hangingPunct="0">
              <a:lnSpc>
                <a:spcPct val="100000"/>
              </a:lnSpc>
              <a:spcBef>
                <a:spcPct val="0"/>
              </a:spcBef>
              <a:spcAft>
                <a:spcPct val="0"/>
              </a:spcAft>
              <a:buClrTx/>
              <a:buSzTx/>
              <a:buFontTx/>
              <a:buNone/>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1</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1048600" name="TextBox 59"/>
          <p:cNvSpPr txBox="1"/>
          <p:nvPr/>
        </p:nvSpPr>
        <p:spPr>
          <a:xfrm>
            <a:off x="4515100" y="1757841"/>
            <a:ext cx="453970" cy="646203"/>
          </a:xfrm>
          <a:prstGeom prst="rect">
            <a:avLst/>
          </a:prstGeom>
          <a:noFill/>
        </p:spPr>
        <p:txBody>
          <a:bodyPr wrap="none" rtlCol="0">
            <a:spAutoFit/>
          </a:bodyPr>
          <a:p>
            <a:pPr marL="0" marR="0" lvl="0" indent="0" algn="l" defTabSz="913765" rtl="0" eaLnBrk="0" fontAlgn="base" latinLnBrk="0" hangingPunct="0">
              <a:lnSpc>
                <a:spcPct val="100000"/>
              </a:lnSpc>
              <a:spcBef>
                <a:spcPct val="0"/>
              </a:spcBef>
              <a:spcAft>
                <a:spcPct val="0"/>
              </a:spcAft>
              <a:buClrTx/>
              <a:buSzTx/>
              <a:buFontTx/>
              <a:buNone/>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2</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1048601" name="TextBox 60"/>
          <p:cNvSpPr txBox="1"/>
          <p:nvPr/>
        </p:nvSpPr>
        <p:spPr>
          <a:xfrm>
            <a:off x="4499214" y="2597725"/>
            <a:ext cx="453970" cy="646203"/>
          </a:xfrm>
          <a:prstGeom prst="rect">
            <a:avLst/>
          </a:prstGeom>
          <a:noFill/>
        </p:spPr>
        <p:txBody>
          <a:bodyPr wrap="none" rtlCol="0">
            <a:spAutoFit/>
          </a:bodyPr>
          <a:p>
            <a:pPr marL="0" marR="0" lvl="0" indent="0" algn="l" defTabSz="913765" rtl="0" eaLnBrk="0" fontAlgn="base" latinLnBrk="0" hangingPunct="0">
              <a:lnSpc>
                <a:spcPct val="100000"/>
              </a:lnSpc>
              <a:spcBef>
                <a:spcPct val="0"/>
              </a:spcBef>
              <a:spcAft>
                <a:spcPct val="0"/>
              </a:spcAft>
              <a:buClrTx/>
              <a:buSzTx/>
              <a:buFontTx/>
              <a:buNone/>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3</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1048602" name="椭圆 48"/>
          <p:cNvSpPr/>
          <p:nvPr/>
        </p:nvSpPr>
        <p:spPr bwMode="auto">
          <a:xfrm>
            <a:off x="1618528" y="2327103"/>
            <a:ext cx="1921753" cy="1921753"/>
          </a:xfrm>
          <a:prstGeom prst="ellipse">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p>
            <a:pPr marL="0" marR="0" lvl="0" indent="0" algn="l" defTabSz="913765" rtl="0" eaLnBrk="1" fontAlgn="base"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1048603" name="Freeform 27"/>
          <p:cNvSpPr/>
          <p:nvPr/>
        </p:nvSpPr>
        <p:spPr bwMode="auto">
          <a:xfrm>
            <a:off x="4422711" y="3411747"/>
            <a:ext cx="620263" cy="62442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p>
            <a:pPr marL="0" marR="0" lvl="0" indent="0" algn="l" defTabSz="913765" rtl="0" eaLnBrk="1" fontAlgn="base"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1048604" name="Freeform 28"/>
          <p:cNvSpPr/>
          <p:nvPr/>
        </p:nvSpPr>
        <p:spPr bwMode="auto">
          <a:xfrm>
            <a:off x="5201867" y="3411747"/>
            <a:ext cx="5292631" cy="624426"/>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p>
            <a:pPr marL="0" marR="0" lvl="0" indent="0" algn="l" defTabSz="913765" rtl="0" eaLnBrk="0" fontAlgn="base" latinLnBrk="0" hangingPunct="0">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1048605" name="TextBox 55"/>
          <p:cNvSpPr txBox="1"/>
          <p:nvPr/>
        </p:nvSpPr>
        <p:spPr>
          <a:xfrm>
            <a:off x="5484882" y="3447039"/>
            <a:ext cx="5215043"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新安法对第三方机构的要求</a:t>
            </a:r>
            <a:endPar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1048606" name="TextBox 60"/>
          <p:cNvSpPr txBox="1"/>
          <p:nvPr/>
        </p:nvSpPr>
        <p:spPr>
          <a:xfrm>
            <a:off x="4520912" y="3416262"/>
            <a:ext cx="453970" cy="646203"/>
          </a:xfrm>
          <a:prstGeom prst="rect">
            <a:avLst/>
          </a:prstGeom>
          <a:noFill/>
        </p:spPr>
        <p:txBody>
          <a:bodyPr wrap="none" rtlCol="0">
            <a:spAutoFit/>
          </a:bodyPr>
          <a:p>
            <a:pPr marL="0" marR="0" lvl="0" indent="0" algn="l" defTabSz="913765" rtl="0" eaLnBrk="0" fontAlgn="base" latinLnBrk="0" hangingPunct="0">
              <a:lnSpc>
                <a:spcPct val="100000"/>
              </a:lnSpc>
              <a:spcBef>
                <a:spcPct val="0"/>
              </a:spcBef>
              <a:spcAft>
                <a:spcPct val="0"/>
              </a:spcAft>
              <a:buClrTx/>
              <a:buSzTx/>
              <a:buFontTx/>
              <a:buNone/>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4</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1048607" name="TextBox 47"/>
          <p:cNvSpPr txBox="1"/>
          <p:nvPr/>
        </p:nvSpPr>
        <p:spPr>
          <a:xfrm>
            <a:off x="859425" y="2718701"/>
            <a:ext cx="3439957" cy="1138773"/>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algn="ctr" defTabSz="913765" eaLnBrk="0" fontAlgn="base" hangingPunct="0">
              <a:spcBef>
                <a:spcPct val="0"/>
              </a:spcBef>
              <a:spcAft>
                <a:spcPct val="0"/>
              </a:spcAft>
            </a:pPr>
            <a:r>
              <a:rPr lang="zh-CN" altLang="en-US" sz="48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目录</a:t>
            </a:r>
            <a:endParaRPr lang="en-US" altLang="zh-CN" sz="48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a:p>
            <a:pPr lvl="0" algn="ctr" defTabSz="913765" eaLnBrk="0" fontAlgn="base" hangingPunct="0">
              <a:spcBef>
                <a:spcPct val="0"/>
              </a:spcBef>
              <a:spcAft>
                <a:spcPct val="0"/>
              </a:spcAft>
            </a:pPr>
            <a:r>
              <a:rPr lang="en-US" altLang="zh-CN" sz="20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 CONTENTS</a:t>
            </a:r>
            <a:endParaRPr lang="zh-CN" altLang="en-US" sz="20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1048608" name="Freeform 27"/>
          <p:cNvSpPr/>
          <p:nvPr/>
        </p:nvSpPr>
        <p:spPr bwMode="auto">
          <a:xfrm>
            <a:off x="4422711" y="4248856"/>
            <a:ext cx="620263" cy="62442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p>
            <a:pPr marL="0" marR="0" lvl="0" indent="0" algn="l" defTabSz="913765" rtl="0" eaLnBrk="1" fontAlgn="base"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1048609" name="Freeform 28"/>
          <p:cNvSpPr/>
          <p:nvPr/>
        </p:nvSpPr>
        <p:spPr bwMode="auto">
          <a:xfrm>
            <a:off x="5201867" y="4248856"/>
            <a:ext cx="5292631" cy="624426"/>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p>
            <a:pPr marL="0" marR="0" lvl="0" indent="0" algn="l" defTabSz="913765" rtl="0" eaLnBrk="0" fontAlgn="base" latinLnBrk="0" hangingPunct="0">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1048610" name="TextBox 55"/>
          <p:cNvSpPr txBox="1"/>
          <p:nvPr/>
        </p:nvSpPr>
        <p:spPr>
          <a:xfrm>
            <a:off x="5484885" y="4268744"/>
            <a:ext cx="5839608"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新安全法修改内容对比</a:t>
            </a:r>
            <a:endPar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1048611" name="TextBox 60"/>
          <p:cNvSpPr txBox="1"/>
          <p:nvPr/>
        </p:nvSpPr>
        <p:spPr>
          <a:xfrm>
            <a:off x="4542469" y="4253643"/>
            <a:ext cx="453970" cy="646203"/>
          </a:xfrm>
          <a:prstGeom prst="rect">
            <a:avLst/>
          </a:prstGeom>
          <a:noFill/>
        </p:spPr>
        <p:txBody>
          <a:bodyPr wrap="none" rtlCol="0">
            <a:spAutoFit/>
          </a:bodyPr>
          <a:p>
            <a:pPr marL="0" marR="0" lvl="0" indent="0" algn="l" defTabSz="913765" rtl="0" eaLnBrk="0" fontAlgn="base" latinLnBrk="0" hangingPunct="0">
              <a:lnSpc>
                <a:spcPct val="100000"/>
              </a:lnSpc>
              <a:spcBef>
                <a:spcPct val="0"/>
              </a:spcBef>
              <a:spcAft>
                <a:spcPct val="0"/>
              </a:spcAft>
              <a:buClrTx/>
              <a:buSzTx/>
              <a:buFontTx/>
              <a:buNone/>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5</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
        <p:nvSpPr>
          <p:cNvPr id="1048612" name="Freeform 27"/>
          <p:cNvSpPr/>
          <p:nvPr/>
        </p:nvSpPr>
        <p:spPr bwMode="auto">
          <a:xfrm>
            <a:off x="4422711" y="5082766"/>
            <a:ext cx="620263" cy="62442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2" rIns="91404" bIns="45702" numCol="1" rtlCol="0" anchor="t" anchorCtr="0" compatLnSpc="1"/>
          <a:p>
            <a:pPr marL="0" marR="0" lvl="0" indent="0" algn="l" defTabSz="913765" rtl="0" eaLnBrk="1" fontAlgn="base"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1048613" name="Freeform 28"/>
          <p:cNvSpPr/>
          <p:nvPr/>
        </p:nvSpPr>
        <p:spPr bwMode="auto">
          <a:xfrm>
            <a:off x="5201867" y="5082766"/>
            <a:ext cx="5292631" cy="624426"/>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C00000"/>
          </a:solidFill>
          <a:ln w="9525" cap="flat">
            <a:noFill/>
            <a:prstDash val="solid"/>
            <a:miter lim="800000"/>
          </a:ln>
          <a:effectLst>
            <a:outerShdw blurRad="50800" dist="38100" dir="2700000" algn="tl" rotWithShape="0">
              <a:prstClr val="black">
                <a:alpha val="40000"/>
              </a:prstClr>
            </a:outerShdw>
          </a:effectLst>
        </p:spPr>
        <p:txBody>
          <a:bodyPr vert="horz" wrap="square" lIns="91404" tIns="45702" rIns="91404" bIns="45702" numCol="1" anchor="t" anchorCtr="0" compatLnSpc="1"/>
          <a:p>
            <a:pPr marL="0" marR="0" lvl="0" indent="0" algn="l" defTabSz="913765" rtl="0" eaLnBrk="0" fontAlgn="base" latinLnBrk="0" hangingPunct="0">
              <a:lnSpc>
                <a:spcPct val="100000"/>
              </a:lnSpc>
              <a:spcBef>
                <a:spcPct val="0"/>
              </a:spcBef>
              <a:spcAft>
                <a:spcPct val="0"/>
              </a:spcAft>
              <a:buClrTx/>
              <a:buSzTx/>
              <a:buFontTx/>
              <a:buNone/>
            </a:pPr>
            <a:endParaRPr kumimoji="0" lang="zh-CN" altLang="en-US" sz="1800" b="0" i="0" u="none" strike="noStrike" kern="1200" cap="none" spc="0" normalizeH="0" baseline="0" noProof="0">
              <a:ln>
                <a:noFill/>
              </a:ln>
              <a:solidFill>
                <a:srgbClr val="C00000"/>
              </a:solidFill>
              <a:effectLst/>
              <a:uLnTx/>
              <a:uFillTx/>
              <a:latin typeface="Source Han Serif SC" panose="02020400000000000000" pitchFamily="18" charset="-122"/>
              <a:ea typeface="Source Han Serif SC" panose="02020400000000000000" pitchFamily="18" charset="-122"/>
              <a:cs typeface="+mn-ea"/>
              <a:sym typeface="Source Han Serif SC" panose="02020400000000000000" pitchFamily="18" charset="-122"/>
            </a:endParaRPr>
          </a:p>
        </p:txBody>
      </p:sp>
      <p:sp>
        <p:nvSpPr>
          <p:cNvPr id="1048614" name="TextBox 55"/>
          <p:cNvSpPr txBox="1"/>
          <p:nvPr/>
        </p:nvSpPr>
        <p:spPr>
          <a:xfrm>
            <a:off x="5484883" y="5118058"/>
            <a:ext cx="4700126" cy="584647"/>
          </a:xfrm>
          <a:prstGeom prst="rect">
            <a:avLst/>
          </a:prstGeom>
          <a:noFill/>
        </p:spPr>
        <p:txBody>
          <a:bodyPr wrap="square" rtlCol="0">
            <a:spAutoFit/>
          </a:bodyPr>
          <a:lstStyle>
            <a:defPPr>
              <a:defRPr lang="zh-CN"/>
            </a:defPPr>
            <a:lvl1pPr>
              <a:defRPr sz="3600" b="0">
                <a:solidFill>
                  <a:schemeClr val="accent1"/>
                </a:solidFill>
                <a:latin typeface="方正特雅宋_GBK" panose="02000000000000000000" pitchFamily="2" charset="-122"/>
                <a:ea typeface="方正特雅宋_GBK" panose="02000000000000000000" pitchFamily="2" charset="-122"/>
                <a:cs typeface="+mn-ea"/>
              </a:defRPr>
            </a:lvl1pPr>
          </a:lstStyle>
          <a:p>
            <a:pPr lvl="0" defTabSz="913765" eaLnBrk="0" fontAlgn="base" hangingPunct="0">
              <a:spcBef>
                <a:spcPct val="0"/>
              </a:spcBef>
              <a:spcAft>
                <a:spcPct val="0"/>
              </a:spcAft>
            </a:pPr>
            <a:r>
              <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rPr>
              <a:t>如何贯彻落实新安法</a:t>
            </a:r>
            <a:endParaRPr lang="zh-CN" altLang="en-US" sz="3200" dirty="0">
              <a:solidFill>
                <a:srgbClr val="FFFFFF"/>
              </a:solidFill>
              <a:latin typeface="方正大黑简体" panose="03000509000000000000" pitchFamily="65" charset="-122"/>
              <a:ea typeface="方正大黑简体" panose="03000509000000000000" pitchFamily="65" charset="-122"/>
              <a:sym typeface="Source Han Serif SC" panose="02020400000000000000" pitchFamily="18" charset="-122"/>
            </a:endParaRPr>
          </a:p>
        </p:txBody>
      </p:sp>
      <p:sp>
        <p:nvSpPr>
          <p:cNvPr id="1048615" name="TextBox 60"/>
          <p:cNvSpPr txBox="1"/>
          <p:nvPr/>
        </p:nvSpPr>
        <p:spPr>
          <a:xfrm>
            <a:off x="4520912" y="5087281"/>
            <a:ext cx="453970" cy="646203"/>
          </a:xfrm>
          <a:prstGeom prst="rect">
            <a:avLst/>
          </a:prstGeom>
          <a:noFill/>
        </p:spPr>
        <p:txBody>
          <a:bodyPr wrap="none" rtlCol="0">
            <a:spAutoFit/>
          </a:bodyPr>
          <a:p>
            <a:pPr marL="0" marR="0" lvl="0" indent="0" algn="l" defTabSz="913765" rtl="0" eaLnBrk="0" fontAlgn="base" latinLnBrk="0" hangingPunct="0">
              <a:lnSpc>
                <a:spcPct val="100000"/>
              </a:lnSpc>
              <a:spcBef>
                <a:spcPct val="0"/>
              </a:spcBef>
              <a:spcAft>
                <a:spcPct val="0"/>
              </a:spcAft>
              <a:buClrTx/>
              <a:buSzTx/>
              <a:buFontTx/>
              <a:buNone/>
            </a:pPr>
            <a:r>
              <a:rPr kumimoji="0" lang="en-US" altLang="zh-CN"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rPr>
              <a:t>6</a:t>
            </a:r>
            <a:endParaRPr kumimoji="0" lang="zh-CN" altLang="en-US" sz="3600" b="1" i="0" u="none" strike="noStrike" kern="1200" cap="none" spc="0" normalizeH="0" baseline="0" noProof="0" dirty="0">
              <a:ln>
                <a:noFill/>
              </a:ln>
              <a:solidFill>
                <a:srgbClr val="FFFFFF"/>
              </a:solidFill>
              <a:effectLst/>
              <a:uLnTx/>
              <a:uFillTx/>
              <a:latin typeface="方正大黑简体" panose="03000509000000000000" pitchFamily="65" charset="-122"/>
              <a:ea typeface="方正大黑简体" panose="03000509000000000000" pitchFamily="65" charset="-122"/>
              <a:cs typeface="+mn-ea"/>
              <a:sym typeface="Source Han Serif SC" panose="02020400000000000000" pitchFamily="18" charset="-122"/>
            </a:endParaRPr>
          </a:p>
        </p:txBody>
      </p:sp>
    </p:spTree>
    <p:custDataLst>
      <p:tags r:id="rId3"/>
    </p:custData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48607"/>
                                        </p:tgtEl>
                                        <p:attrNameLst>
                                          <p:attrName>style.visibility</p:attrName>
                                        </p:attrNameLst>
                                      </p:cBhvr>
                                      <p:to>
                                        <p:strVal val="visible"/>
                                      </p:to>
                                    </p:set>
                                    <p:anim calcmode="lin" valueType="num">
                                      <p:cBhvr>
                                        <p:cTn id="7" dur="500" fill="hold"/>
                                        <p:tgtEl>
                                          <p:spTgt spid="1048607"/>
                                        </p:tgtEl>
                                        <p:attrNameLst>
                                          <p:attrName>ppt_w</p:attrName>
                                        </p:attrNameLst>
                                      </p:cBhvr>
                                      <p:tavLst>
                                        <p:tav tm="0">
                                          <p:val>
                                            <p:fltVal val="0.0"/>
                                          </p:val>
                                        </p:tav>
                                        <p:tav tm="100000">
                                          <p:val>
                                            <p:strVal val="#ppt_w"/>
                                          </p:val>
                                        </p:tav>
                                      </p:tavLst>
                                    </p:anim>
                                    <p:anim calcmode="lin" valueType="num">
                                      <p:cBhvr>
                                        <p:cTn id="8" dur="500" fill="hold"/>
                                        <p:tgtEl>
                                          <p:spTgt spid="1048607"/>
                                        </p:tgtEl>
                                        <p:attrNameLst>
                                          <p:attrName>ppt_h</p:attrName>
                                        </p:attrNameLst>
                                      </p:cBhvr>
                                      <p:tavLst>
                                        <p:tav tm="0">
                                          <p:val>
                                            <p:fltVal val="0.0"/>
                                          </p:val>
                                        </p:tav>
                                        <p:tav tm="100000">
                                          <p:val>
                                            <p:strVal val="#ppt_h"/>
                                          </p:val>
                                        </p:tav>
                                      </p:tavLst>
                                    </p:anim>
                                    <p:animEffect transition="in" filter="fade">
                                      <p:cBhvr>
                                        <p:cTn id="9" dur="500"/>
                                        <p:tgtEl>
                                          <p:spTgt spid="104860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48602"/>
                                        </p:tgtEl>
                                        <p:attrNameLst>
                                          <p:attrName>style.visibility</p:attrName>
                                        </p:attrNameLst>
                                      </p:cBhvr>
                                      <p:to>
                                        <p:strVal val="visible"/>
                                      </p:to>
                                    </p:set>
                                    <p:anim calcmode="lin" valueType="num">
                                      <p:cBhvr>
                                        <p:cTn id="12" dur="500" fill="hold"/>
                                        <p:tgtEl>
                                          <p:spTgt spid="1048602"/>
                                        </p:tgtEl>
                                        <p:attrNameLst>
                                          <p:attrName>ppt_w</p:attrName>
                                        </p:attrNameLst>
                                      </p:cBhvr>
                                      <p:tavLst>
                                        <p:tav tm="0">
                                          <p:val>
                                            <p:fltVal val="0.0"/>
                                          </p:val>
                                        </p:tav>
                                        <p:tav tm="100000">
                                          <p:val>
                                            <p:strVal val="#ppt_w"/>
                                          </p:val>
                                        </p:tav>
                                      </p:tavLst>
                                    </p:anim>
                                    <p:anim calcmode="lin" valueType="num">
                                      <p:cBhvr>
                                        <p:cTn id="13" dur="500" fill="hold"/>
                                        <p:tgtEl>
                                          <p:spTgt spid="1048602"/>
                                        </p:tgtEl>
                                        <p:attrNameLst>
                                          <p:attrName>ppt_h</p:attrName>
                                        </p:attrNameLst>
                                      </p:cBhvr>
                                      <p:tavLst>
                                        <p:tav tm="0">
                                          <p:val>
                                            <p:fltVal val="0.0"/>
                                          </p:val>
                                        </p:tav>
                                        <p:tav tm="100000">
                                          <p:val>
                                            <p:strVal val="#ppt_h"/>
                                          </p:val>
                                        </p:tav>
                                      </p:tavLst>
                                    </p:anim>
                                    <p:animEffect transition="in" filter="fade">
                                      <p:cBhvr>
                                        <p:cTn id="14" dur="500"/>
                                        <p:tgtEl>
                                          <p:spTgt spid="104860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48590"/>
                                        </p:tgtEl>
                                        <p:attrNameLst>
                                          <p:attrName>style.visibility</p:attrName>
                                        </p:attrNameLst>
                                      </p:cBhvr>
                                      <p:to>
                                        <p:strVal val="visible"/>
                                      </p:to>
                                    </p:set>
                                    <p:animEffect transition="in" filter="fade">
                                      <p:cBhvr>
                                        <p:cTn id="19" dur="1000"/>
                                        <p:tgtEl>
                                          <p:spTgt spid="1048590"/>
                                        </p:tgtEl>
                                      </p:cBhvr>
                                    </p:animEffect>
                                    <p:anim calcmode="lin" valueType="num">
                                      <p:cBhvr>
                                        <p:cTn id="20" dur="1000" fill="hold"/>
                                        <p:tgtEl>
                                          <p:spTgt spid="1048590"/>
                                        </p:tgtEl>
                                        <p:attrNameLst>
                                          <p:attrName>ppt_x</p:attrName>
                                        </p:attrNameLst>
                                      </p:cBhvr>
                                      <p:tavLst>
                                        <p:tav tm="0">
                                          <p:val>
                                            <p:strVal val="#ppt_x"/>
                                          </p:val>
                                        </p:tav>
                                        <p:tav tm="100000">
                                          <p:val>
                                            <p:strVal val="#ppt_x"/>
                                          </p:val>
                                        </p:tav>
                                      </p:tavLst>
                                    </p:anim>
                                    <p:anim calcmode="lin" valueType="num">
                                      <p:cBhvr>
                                        <p:cTn id="21" dur="1000" fill="hold"/>
                                        <p:tgtEl>
                                          <p:spTgt spid="104859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48591"/>
                                        </p:tgtEl>
                                        <p:attrNameLst>
                                          <p:attrName>style.visibility</p:attrName>
                                        </p:attrNameLst>
                                      </p:cBhvr>
                                      <p:to>
                                        <p:strVal val="visible"/>
                                      </p:to>
                                    </p:set>
                                    <p:animEffect transition="in" filter="fade">
                                      <p:cBhvr>
                                        <p:cTn id="24" dur="1000"/>
                                        <p:tgtEl>
                                          <p:spTgt spid="1048591"/>
                                        </p:tgtEl>
                                      </p:cBhvr>
                                    </p:animEffect>
                                    <p:anim calcmode="lin" valueType="num">
                                      <p:cBhvr>
                                        <p:cTn id="25" dur="1000" fill="hold"/>
                                        <p:tgtEl>
                                          <p:spTgt spid="1048591"/>
                                        </p:tgtEl>
                                        <p:attrNameLst>
                                          <p:attrName>ppt_x</p:attrName>
                                        </p:attrNameLst>
                                      </p:cBhvr>
                                      <p:tavLst>
                                        <p:tav tm="0">
                                          <p:val>
                                            <p:strVal val="#ppt_x"/>
                                          </p:val>
                                        </p:tav>
                                        <p:tav tm="100000">
                                          <p:val>
                                            <p:strVal val="#ppt_x"/>
                                          </p:val>
                                        </p:tav>
                                      </p:tavLst>
                                    </p:anim>
                                    <p:anim calcmode="lin" valueType="num">
                                      <p:cBhvr>
                                        <p:cTn id="26" dur="1000" fill="hold"/>
                                        <p:tgtEl>
                                          <p:spTgt spid="104859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48592"/>
                                        </p:tgtEl>
                                        <p:attrNameLst>
                                          <p:attrName>style.visibility</p:attrName>
                                        </p:attrNameLst>
                                      </p:cBhvr>
                                      <p:to>
                                        <p:strVal val="visible"/>
                                      </p:to>
                                    </p:set>
                                    <p:animEffect transition="in" filter="fade">
                                      <p:cBhvr>
                                        <p:cTn id="29" dur="1000"/>
                                        <p:tgtEl>
                                          <p:spTgt spid="1048592"/>
                                        </p:tgtEl>
                                      </p:cBhvr>
                                    </p:animEffect>
                                    <p:anim calcmode="lin" valueType="num">
                                      <p:cBhvr>
                                        <p:cTn id="30" dur="1000" fill="hold"/>
                                        <p:tgtEl>
                                          <p:spTgt spid="1048592"/>
                                        </p:tgtEl>
                                        <p:attrNameLst>
                                          <p:attrName>ppt_x</p:attrName>
                                        </p:attrNameLst>
                                      </p:cBhvr>
                                      <p:tavLst>
                                        <p:tav tm="0">
                                          <p:val>
                                            <p:strVal val="#ppt_x"/>
                                          </p:val>
                                        </p:tav>
                                        <p:tav tm="100000">
                                          <p:val>
                                            <p:strVal val="#ppt_x"/>
                                          </p:val>
                                        </p:tav>
                                      </p:tavLst>
                                    </p:anim>
                                    <p:anim calcmode="lin" valueType="num">
                                      <p:cBhvr>
                                        <p:cTn id="31" dur="1000" fill="hold"/>
                                        <p:tgtEl>
                                          <p:spTgt spid="104859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48593"/>
                                        </p:tgtEl>
                                        <p:attrNameLst>
                                          <p:attrName>style.visibility</p:attrName>
                                        </p:attrNameLst>
                                      </p:cBhvr>
                                      <p:to>
                                        <p:strVal val="visible"/>
                                      </p:to>
                                    </p:set>
                                    <p:animEffect transition="in" filter="fade">
                                      <p:cBhvr>
                                        <p:cTn id="34" dur="1000"/>
                                        <p:tgtEl>
                                          <p:spTgt spid="1048593"/>
                                        </p:tgtEl>
                                      </p:cBhvr>
                                    </p:animEffect>
                                    <p:anim calcmode="lin" valueType="num">
                                      <p:cBhvr>
                                        <p:cTn id="35" dur="1000" fill="hold"/>
                                        <p:tgtEl>
                                          <p:spTgt spid="1048593"/>
                                        </p:tgtEl>
                                        <p:attrNameLst>
                                          <p:attrName>ppt_x</p:attrName>
                                        </p:attrNameLst>
                                      </p:cBhvr>
                                      <p:tavLst>
                                        <p:tav tm="0">
                                          <p:val>
                                            <p:strVal val="#ppt_x"/>
                                          </p:val>
                                        </p:tav>
                                        <p:tav tm="100000">
                                          <p:val>
                                            <p:strVal val="#ppt_x"/>
                                          </p:val>
                                        </p:tav>
                                      </p:tavLst>
                                    </p:anim>
                                    <p:anim calcmode="lin" valueType="num">
                                      <p:cBhvr>
                                        <p:cTn id="36" dur="1000" fill="hold"/>
                                        <p:tgtEl>
                                          <p:spTgt spid="104859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48594"/>
                                        </p:tgtEl>
                                        <p:attrNameLst>
                                          <p:attrName>style.visibility</p:attrName>
                                        </p:attrNameLst>
                                      </p:cBhvr>
                                      <p:to>
                                        <p:strVal val="visible"/>
                                      </p:to>
                                    </p:set>
                                    <p:animEffect transition="in" filter="fade">
                                      <p:cBhvr>
                                        <p:cTn id="39" dur="1000"/>
                                        <p:tgtEl>
                                          <p:spTgt spid="1048594"/>
                                        </p:tgtEl>
                                      </p:cBhvr>
                                    </p:animEffect>
                                    <p:anim calcmode="lin" valueType="num">
                                      <p:cBhvr>
                                        <p:cTn id="40" dur="1000" fill="hold"/>
                                        <p:tgtEl>
                                          <p:spTgt spid="1048594"/>
                                        </p:tgtEl>
                                        <p:attrNameLst>
                                          <p:attrName>ppt_x</p:attrName>
                                        </p:attrNameLst>
                                      </p:cBhvr>
                                      <p:tavLst>
                                        <p:tav tm="0">
                                          <p:val>
                                            <p:strVal val="#ppt_x"/>
                                          </p:val>
                                        </p:tav>
                                        <p:tav tm="100000">
                                          <p:val>
                                            <p:strVal val="#ppt_x"/>
                                          </p:val>
                                        </p:tav>
                                      </p:tavLst>
                                    </p:anim>
                                    <p:anim calcmode="lin" valueType="num">
                                      <p:cBhvr>
                                        <p:cTn id="41" dur="1000" fill="hold"/>
                                        <p:tgtEl>
                                          <p:spTgt spid="104859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48595"/>
                                        </p:tgtEl>
                                        <p:attrNameLst>
                                          <p:attrName>style.visibility</p:attrName>
                                        </p:attrNameLst>
                                      </p:cBhvr>
                                      <p:to>
                                        <p:strVal val="visible"/>
                                      </p:to>
                                    </p:set>
                                    <p:animEffect transition="in" filter="fade">
                                      <p:cBhvr>
                                        <p:cTn id="44" dur="1000"/>
                                        <p:tgtEl>
                                          <p:spTgt spid="1048595"/>
                                        </p:tgtEl>
                                      </p:cBhvr>
                                    </p:animEffect>
                                    <p:anim calcmode="lin" valueType="num">
                                      <p:cBhvr>
                                        <p:cTn id="45" dur="1000" fill="hold"/>
                                        <p:tgtEl>
                                          <p:spTgt spid="1048595"/>
                                        </p:tgtEl>
                                        <p:attrNameLst>
                                          <p:attrName>ppt_x</p:attrName>
                                        </p:attrNameLst>
                                      </p:cBhvr>
                                      <p:tavLst>
                                        <p:tav tm="0">
                                          <p:val>
                                            <p:strVal val="#ppt_x"/>
                                          </p:val>
                                        </p:tav>
                                        <p:tav tm="100000">
                                          <p:val>
                                            <p:strVal val="#ppt_x"/>
                                          </p:val>
                                        </p:tav>
                                      </p:tavLst>
                                    </p:anim>
                                    <p:anim calcmode="lin" valueType="num">
                                      <p:cBhvr>
                                        <p:cTn id="46" dur="1000" fill="hold"/>
                                        <p:tgtEl>
                                          <p:spTgt spid="104859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48596"/>
                                        </p:tgtEl>
                                        <p:attrNameLst>
                                          <p:attrName>style.visibility</p:attrName>
                                        </p:attrNameLst>
                                      </p:cBhvr>
                                      <p:to>
                                        <p:strVal val="visible"/>
                                      </p:to>
                                    </p:set>
                                    <p:animEffect transition="in" filter="fade">
                                      <p:cBhvr>
                                        <p:cTn id="49" dur="1000"/>
                                        <p:tgtEl>
                                          <p:spTgt spid="1048596"/>
                                        </p:tgtEl>
                                      </p:cBhvr>
                                    </p:animEffect>
                                    <p:anim calcmode="lin" valueType="num">
                                      <p:cBhvr>
                                        <p:cTn id="50" dur="1000" fill="hold"/>
                                        <p:tgtEl>
                                          <p:spTgt spid="1048596"/>
                                        </p:tgtEl>
                                        <p:attrNameLst>
                                          <p:attrName>ppt_x</p:attrName>
                                        </p:attrNameLst>
                                      </p:cBhvr>
                                      <p:tavLst>
                                        <p:tav tm="0">
                                          <p:val>
                                            <p:strVal val="#ppt_x"/>
                                          </p:val>
                                        </p:tav>
                                        <p:tav tm="100000">
                                          <p:val>
                                            <p:strVal val="#ppt_x"/>
                                          </p:val>
                                        </p:tav>
                                      </p:tavLst>
                                    </p:anim>
                                    <p:anim calcmode="lin" valueType="num">
                                      <p:cBhvr>
                                        <p:cTn id="51" dur="1000" fill="hold"/>
                                        <p:tgtEl>
                                          <p:spTgt spid="104859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48597"/>
                                        </p:tgtEl>
                                        <p:attrNameLst>
                                          <p:attrName>style.visibility</p:attrName>
                                        </p:attrNameLst>
                                      </p:cBhvr>
                                      <p:to>
                                        <p:strVal val="visible"/>
                                      </p:to>
                                    </p:set>
                                    <p:animEffect transition="in" filter="fade">
                                      <p:cBhvr>
                                        <p:cTn id="54" dur="1000"/>
                                        <p:tgtEl>
                                          <p:spTgt spid="1048597"/>
                                        </p:tgtEl>
                                      </p:cBhvr>
                                    </p:animEffect>
                                    <p:anim calcmode="lin" valueType="num">
                                      <p:cBhvr>
                                        <p:cTn id="55" dur="1000" fill="hold"/>
                                        <p:tgtEl>
                                          <p:spTgt spid="1048597"/>
                                        </p:tgtEl>
                                        <p:attrNameLst>
                                          <p:attrName>ppt_x</p:attrName>
                                        </p:attrNameLst>
                                      </p:cBhvr>
                                      <p:tavLst>
                                        <p:tav tm="0">
                                          <p:val>
                                            <p:strVal val="#ppt_x"/>
                                          </p:val>
                                        </p:tav>
                                        <p:tav tm="100000">
                                          <p:val>
                                            <p:strVal val="#ppt_x"/>
                                          </p:val>
                                        </p:tav>
                                      </p:tavLst>
                                    </p:anim>
                                    <p:anim calcmode="lin" valueType="num">
                                      <p:cBhvr>
                                        <p:cTn id="56" dur="1000" fill="hold"/>
                                        <p:tgtEl>
                                          <p:spTgt spid="104859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48598"/>
                                        </p:tgtEl>
                                        <p:attrNameLst>
                                          <p:attrName>style.visibility</p:attrName>
                                        </p:attrNameLst>
                                      </p:cBhvr>
                                      <p:to>
                                        <p:strVal val="visible"/>
                                      </p:to>
                                    </p:set>
                                    <p:animEffect transition="in" filter="fade">
                                      <p:cBhvr>
                                        <p:cTn id="59" dur="1000"/>
                                        <p:tgtEl>
                                          <p:spTgt spid="1048598"/>
                                        </p:tgtEl>
                                      </p:cBhvr>
                                    </p:animEffect>
                                    <p:anim calcmode="lin" valueType="num">
                                      <p:cBhvr>
                                        <p:cTn id="60" dur="1000" fill="hold"/>
                                        <p:tgtEl>
                                          <p:spTgt spid="1048598"/>
                                        </p:tgtEl>
                                        <p:attrNameLst>
                                          <p:attrName>ppt_x</p:attrName>
                                        </p:attrNameLst>
                                      </p:cBhvr>
                                      <p:tavLst>
                                        <p:tav tm="0">
                                          <p:val>
                                            <p:strVal val="#ppt_x"/>
                                          </p:val>
                                        </p:tav>
                                        <p:tav tm="100000">
                                          <p:val>
                                            <p:strVal val="#ppt_x"/>
                                          </p:val>
                                        </p:tav>
                                      </p:tavLst>
                                    </p:anim>
                                    <p:anim calcmode="lin" valueType="num">
                                      <p:cBhvr>
                                        <p:cTn id="61" dur="1000" fill="hold"/>
                                        <p:tgtEl>
                                          <p:spTgt spid="104859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48599"/>
                                        </p:tgtEl>
                                        <p:attrNameLst>
                                          <p:attrName>style.visibility</p:attrName>
                                        </p:attrNameLst>
                                      </p:cBhvr>
                                      <p:to>
                                        <p:strVal val="visible"/>
                                      </p:to>
                                    </p:set>
                                    <p:animEffect transition="in" filter="fade">
                                      <p:cBhvr>
                                        <p:cTn id="64" dur="1000"/>
                                        <p:tgtEl>
                                          <p:spTgt spid="1048599"/>
                                        </p:tgtEl>
                                      </p:cBhvr>
                                    </p:animEffect>
                                    <p:anim calcmode="lin" valueType="num">
                                      <p:cBhvr>
                                        <p:cTn id="65" dur="1000" fill="hold"/>
                                        <p:tgtEl>
                                          <p:spTgt spid="1048599"/>
                                        </p:tgtEl>
                                        <p:attrNameLst>
                                          <p:attrName>ppt_x</p:attrName>
                                        </p:attrNameLst>
                                      </p:cBhvr>
                                      <p:tavLst>
                                        <p:tav tm="0">
                                          <p:val>
                                            <p:strVal val="#ppt_x"/>
                                          </p:val>
                                        </p:tav>
                                        <p:tav tm="100000">
                                          <p:val>
                                            <p:strVal val="#ppt_x"/>
                                          </p:val>
                                        </p:tav>
                                      </p:tavLst>
                                    </p:anim>
                                    <p:anim calcmode="lin" valueType="num">
                                      <p:cBhvr>
                                        <p:cTn id="66" dur="1000" fill="hold"/>
                                        <p:tgtEl>
                                          <p:spTgt spid="104859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48600"/>
                                        </p:tgtEl>
                                        <p:attrNameLst>
                                          <p:attrName>style.visibility</p:attrName>
                                        </p:attrNameLst>
                                      </p:cBhvr>
                                      <p:to>
                                        <p:strVal val="visible"/>
                                      </p:to>
                                    </p:set>
                                    <p:animEffect transition="in" filter="fade">
                                      <p:cBhvr>
                                        <p:cTn id="69" dur="1000"/>
                                        <p:tgtEl>
                                          <p:spTgt spid="1048600"/>
                                        </p:tgtEl>
                                      </p:cBhvr>
                                    </p:animEffect>
                                    <p:anim calcmode="lin" valueType="num">
                                      <p:cBhvr>
                                        <p:cTn id="70" dur="1000" fill="hold"/>
                                        <p:tgtEl>
                                          <p:spTgt spid="1048600"/>
                                        </p:tgtEl>
                                        <p:attrNameLst>
                                          <p:attrName>ppt_x</p:attrName>
                                        </p:attrNameLst>
                                      </p:cBhvr>
                                      <p:tavLst>
                                        <p:tav tm="0">
                                          <p:val>
                                            <p:strVal val="#ppt_x"/>
                                          </p:val>
                                        </p:tav>
                                        <p:tav tm="100000">
                                          <p:val>
                                            <p:strVal val="#ppt_x"/>
                                          </p:val>
                                        </p:tav>
                                      </p:tavLst>
                                    </p:anim>
                                    <p:anim calcmode="lin" valueType="num">
                                      <p:cBhvr>
                                        <p:cTn id="71" dur="1000" fill="hold"/>
                                        <p:tgtEl>
                                          <p:spTgt spid="1048600"/>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048601"/>
                                        </p:tgtEl>
                                        <p:attrNameLst>
                                          <p:attrName>style.visibility</p:attrName>
                                        </p:attrNameLst>
                                      </p:cBhvr>
                                      <p:to>
                                        <p:strVal val="visible"/>
                                      </p:to>
                                    </p:set>
                                    <p:animEffect transition="in" filter="fade">
                                      <p:cBhvr>
                                        <p:cTn id="74" dur="1000"/>
                                        <p:tgtEl>
                                          <p:spTgt spid="1048601"/>
                                        </p:tgtEl>
                                      </p:cBhvr>
                                    </p:animEffect>
                                    <p:anim calcmode="lin" valueType="num">
                                      <p:cBhvr>
                                        <p:cTn id="75" dur="1000" fill="hold"/>
                                        <p:tgtEl>
                                          <p:spTgt spid="1048601"/>
                                        </p:tgtEl>
                                        <p:attrNameLst>
                                          <p:attrName>ppt_x</p:attrName>
                                        </p:attrNameLst>
                                      </p:cBhvr>
                                      <p:tavLst>
                                        <p:tav tm="0">
                                          <p:val>
                                            <p:strVal val="#ppt_x"/>
                                          </p:val>
                                        </p:tav>
                                        <p:tav tm="100000">
                                          <p:val>
                                            <p:strVal val="#ppt_x"/>
                                          </p:val>
                                        </p:tav>
                                      </p:tavLst>
                                    </p:anim>
                                    <p:anim calcmode="lin" valueType="num">
                                      <p:cBhvr>
                                        <p:cTn id="76" dur="1000" fill="hold"/>
                                        <p:tgtEl>
                                          <p:spTgt spid="104860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048603"/>
                                        </p:tgtEl>
                                        <p:attrNameLst>
                                          <p:attrName>style.visibility</p:attrName>
                                        </p:attrNameLst>
                                      </p:cBhvr>
                                      <p:to>
                                        <p:strVal val="visible"/>
                                      </p:to>
                                    </p:set>
                                    <p:animEffect transition="in" filter="fade">
                                      <p:cBhvr>
                                        <p:cTn id="79" dur="1000"/>
                                        <p:tgtEl>
                                          <p:spTgt spid="1048603"/>
                                        </p:tgtEl>
                                      </p:cBhvr>
                                    </p:animEffect>
                                    <p:anim calcmode="lin" valueType="num">
                                      <p:cBhvr>
                                        <p:cTn id="80" dur="1000" fill="hold"/>
                                        <p:tgtEl>
                                          <p:spTgt spid="1048603"/>
                                        </p:tgtEl>
                                        <p:attrNameLst>
                                          <p:attrName>ppt_x</p:attrName>
                                        </p:attrNameLst>
                                      </p:cBhvr>
                                      <p:tavLst>
                                        <p:tav tm="0">
                                          <p:val>
                                            <p:strVal val="#ppt_x"/>
                                          </p:val>
                                        </p:tav>
                                        <p:tav tm="100000">
                                          <p:val>
                                            <p:strVal val="#ppt_x"/>
                                          </p:val>
                                        </p:tav>
                                      </p:tavLst>
                                    </p:anim>
                                    <p:anim calcmode="lin" valueType="num">
                                      <p:cBhvr>
                                        <p:cTn id="81" dur="1000" fill="hold"/>
                                        <p:tgtEl>
                                          <p:spTgt spid="104860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048604"/>
                                        </p:tgtEl>
                                        <p:attrNameLst>
                                          <p:attrName>style.visibility</p:attrName>
                                        </p:attrNameLst>
                                      </p:cBhvr>
                                      <p:to>
                                        <p:strVal val="visible"/>
                                      </p:to>
                                    </p:set>
                                    <p:animEffect transition="in" filter="fade">
                                      <p:cBhvr>
                                        <p:cTn id="84" dur="1000"/>
                                        <p:tgtEl>
                                          <p:spTgt spid="1048604"/>
                                        </p:tgtEl>
                                      </p:cBhvr>
                                    </p:animEffect>
                                    <p:anim calcmode="lin" valueType="num">
                                      <p:cBhvr>
                                        <p:cTn id="85" dur="1000" fill="hold"/>
                                        <p:tgtEl>
                                          <p:spTgt spid="1048604"/>
                                        </p:tgtEl>
                                        <p:attrNameLst>
                                          <p:attrName>ppt_x</p:attrName>
                                        </p:attrNameLst>
                                      </p:cBhvr>
                                      <p:tavLst>
                                        <p:tav tm="0">
                                          <p:val>
                                            <p:strVal val="#ppt_x"/>
                                          </p:val>
                                        </p:tav>
                                        <p:tav tm="100000">
                                          <p:val>
                                            <p:strVal val="#ppt_x"/>
                                          </p:val>
                                        </p:tav>
                                      </p:tavLst>
                                    </p:anim>
                                    <p:anim calcmode="lin" valueType="num">
                                      <p:cBhvr>
                                        <p:cTn id="86" dur="1000" fill="hold"/>
                                        <p:tgtEl>
                                          <p:spTgt spid="104860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048605"/>
                                        </p:tgtEl>
                                        <p:attrNameLst>
                                          <p:attrName>style.visibility</p:attrName>
                                        </p:attrNameLst>
                                      </p:cBhvr>
                                      <p:to>
                                        <p:strVal val="visible"/>
                                      </p:to>
                                    </p:set>
                                    <p:animEffect transition="in" filter="fade">
                                      <p:cBhvr>
                                        <p:cTn id="89" dur="1000"/>
                                        <p:tgtEl>
                                          <p:spTgt spid="1048605"/>
                                        </p:tgtEl>
                                      </p:cBhvr>
                                    </p:animEffect>
                                    <p:anim calcmode="lin" valueType="num">
                                      <p:cBhvr>
                                        <p:cTn id="90" dur="1000" fill="hold"/>
                                        <p:tgtEl>
                                          <p:spTgt spid="1048605"/>
                                        </p:tgtEl>
                                        <p:attrNameLst>
                                          <p:attrName>ppt_x</p:attrName>
                                        </p:attrNameLst>
                                      </p:cBhvr>
                                      <p:tavLst>
                                        <p:tav tm="0">
                                          <p:val>
                                            <p:strVal val="#ppt_x"/>
                                          </p:val>
                                        </p:tav>
                                        <p:tav tm="100000">
                                          <p:val>
                                            <p:strVal val="#ppt_x"/>
                                          </p:val>
                                        </p:tav>
                                      </p:tavLst>
                                    </p:anim>
                                    <p:anim calcmode="lin" valueType="num">
                                      <p:cBhvr>
                                        <p:cTn id="91" dur="1000" fill="hold"/>
                                        <p:tgtEl>
                                          <p:spTgt spid="104860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048606"/>
                                        </p:tgtEl>
                                        <p:attrNameLst>
                                          <p:attrName>style.visibility</p:attrName>
                                        </p:attrNameLst>
                                      </p:cBhvr>
                                      <p:to>
                                        <p:strVal val="visible"/>
                                      </p:to>
                                    </p:set>
                                    <p:animEffect transition="in" filter="fade">
                                      <p:cBhvr>
                                        <p:cTn id="94" dur="1000"/>
                                        <p:tgtEl>
                                          <p:spTgt spid="1048606"/>
                                        </p:tgtEl>
                                      </p:cBhvr>
                                    </p:animEffect>
                                    <p:anim calcmode="lin" valueType="num">
                                      <p:cBhvr>
                                        <p:cTn id="95" dur="1000" fill="hold"/>
                                        <p:tgtEl>
                                          <p:spTgt spid="1048606"/>
                                        </p:tgtEl>
                                        <p:attrNameLst>
                                          <p:attrName>ppt_x</p:attrName>
                                        </p:attrNameLst>
                                      </p:cBhvr>
                                      <p:tavLst>
                                        <p:tav tm="0">
                                          <p:val>
                                            <p:strVal val="#ppt_x"/>
                                          </p:val>
                                        </p:tav>
                                        <p:tav tm="100000">
                                          <p:val>
                                            <p:strVal val="#ppt_x"/>
                                          </p:val>
                                        </p:tav>
                                      </p:tavLst>
                                    </p:anim>
                                    <p:anim calcmode="lin" valueType="num">
                                      <p:cBhvr>
                                        <p:cTn id="96" dur="1000" fill="hold"/>
                                        <p:tgtEl>
                                          <p:spTgt spid="104860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048608"/>
                                        </p:tgtEl>
                                        <p:attrNameLst>
                                          <p:attrName>style.visibility</p:attrName>
                                        </p:attrNameLst>
                                      </p:cBhvr>
                                      <p:to>
                                        <p:strVal val="visible"/>
                                      </p:to>
                                    </p:set>
                                    <p:animEffect transition="in" filter="fade">
                                      <p:cBhvr>
                                        <p:cTn id="99" dur="1000"/>
                                        <p:tgtEl>
                                          <p:spTgt spid="1048608"/>
                                        </p:tgtEl>
                                      </p:cBhvr>
                                    </p:animEffect>
                                    <p:anim calcmode="lin" valueType="num">
                                      <p:cBhvr>
                                        <p:cTn id="100" dur="1000" fill="hold"/>
                                        <p:tgtEl>
                                          <p:spTgt spid="1048608"/>
                                        </p:tgtEl>
                                        <p:attrNameLst>
                                          <p:attrName>ppt_x</p:attrName>
                                        </p:attrNameLst>
                                      </p:cBhvr>
                                      <p:tavLst>
                                        <p:tav tm="0">
                                          <p:val>
                                            <p:strVal val="#ppt_x"/>
                                          </p:val>
                                        </p:tav>
                                        <p:tav tm="100000">
                                          <p:val>
                                            <p:strVal val="#ppt_x"/>
                                          </p:val>
                                        </p:tav>
                                      </p:tavLst>
                                    </p:anim>
                                    <p:anim calcmode="lin" valueType="num">
                                      <p:cBhvr>
                                        <p:cTn id="101" dur="1000" fill="hold"/>
                                        <p:tgtEl>
                                          <p:spTgt spid="104860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048609"/>
                                        </p:tgtEl>
                                        <p:attrNameLst>
                                          <p:attrName>style.visibility</p:attrName>
                                        </p:attrNameLst>
                                      </p:cBhvr>
                                      <p:to>
                                        <p:strVal val="visible"/>
                                      </p:to>
                                    </p:set>
                                    <p:animEffect transition="in" filter="fade">
                                      <p:cBhvr>
                                        <p:cTn id="104" dur="1000"/>
                                        <p:tgtEl>
                                          <p:spTgt spid="1048609"/>
                                        </p:tgtEl>
                                      </p:cBhvr>
                                    </p:animEffect>
                                    <p:anim calcmode="lin" valueType="num">
                                      <p:cBhvr>
                                        <p:cTn id="105" dur="1000" fill="hold"/>
                                        <p:tgtEl>
                                          <p:spTgt spid="1048609"/>
                                        </p:tgtEl>
                                        <p:attrNameLst>
                                          <p:attrName>ppt_x</p:attrName>
                                        </p:attrNameLst>
                                      </p:cBhvr>
                                      <p:tavLst>
                                        <p:tav tm="0">
                                          <p:val>
                                            <p:strVal val="#ppt_x"/>
                                          </p:val>
                                        </p:tav>
                                        <p:tav tm="100000">
                                          <p:val>
                                            <p:strVal val="#ppt_x"/>
                                          </p:val>
                                        </p:tav>
                                      </p:tavLst>
                                    </p:anim>
                                    <p:anim calcmode="lin" valueType="num">
                                      <p:cBhvr>
                                        <p:cTn id="106" dur="1000" fill="hold"/>
                                        <p:tgtEl>
                                          <p:spTgt spid="1048609"/>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048610"/>
                                        </p:tgtEl>
                                        <p:attrNameLst>
                                          <p:attrName>style.visibility</p:attrName>
                                        </p:attrNameLst>
                                      </p:cBhvr>
                                      <p:to>
                                        <p:strVal val="visible"/>
                                      </p:to>
                                    </p:set>
                                    <p:animEffect transition="in" filter="fade">
                                      <p:cBhvr>
                                        <p:cTn id="109" dur="1000"/>
                                        <p:tgtEl>
                                          <p:spTgt spid="1048610"/>
                                        </p:tgtEl>
                                      </p:cBhvr>
                                    </p:animEffect>
                                    <p:anim calcmode="lin" valueType="num">
                                      <p:cBhvr>
                                        <p:cTn id="110" dur="1000" fill="hold"/>
                                        <p:tgtEl>
                                          <p:spTgt spid="1048610"/>
                                        </p:tgtEl>
                                        <p:attrNameLst>
                                          <p:attrName>ppt_x</p:attrName>
                                        </p:attrNameLst>
                                      </p:cBhvr>
                                      <p:tavLst>
                                        <p:tav tm="0">
                                          <p:val>
                                            <p:strVal val="#ppt_x"/>
                                          </p:val>
                                        </p:tav>
                                        <p:tav tm="100000">
                                          <p:val>
                                            <p:strVal val="#ppt_x"/>
                                          </p:val>
                                        </p:tav>
                                      </p:tavLst>
                                    </p:anim>
                                    <p:anim calcmode="lin" valueType="num">
                                      <p:cBhvr>
                                        <p:cTn id="111" dur="1000" fill="hold"/>
                                        <p:tgtEl>
                                          <p:spTgt spid="104861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048611"/>
                                        </p:tgtEl>
                                        <p:attrNameLst>
                                          <p:attrName>style.visibility</p:attrName>
                                        </p:attrNameLst>
                                      </p:cBhvr>
                                      <p:to>
                                        <p:strVal val="visible"/>
                                      </p:to>
                                    </p:set>
                                    <p:animEffect transition="in" filter="fade">
                                      <p:cBhvr>
                                        <p:cTn id="114" dur="1000"/>
                                        <p:tgtEl>
                                          <p:spTgt spid="1048611"/>
                                        </p:tgtEl>
                                      </p:cBhvr>
                                    </p:animEffect>
                                    <p:anim calcmode="lin" valueType="num">
                                      <p:cBhvr>
                                        <p:cTn id="115" dur="1000" fill="hold"/>
                                        <p:tgtEl>
                                          <p:spTgt spid="1048611"/>
                                        </p:tgtEl>
                                        <p:attrNameLst>
                                          <p:attrName>ppt_x</p:attrName>
                                        </p:attrNameLst>
                                      </p:cBhvr>
                                      <p:tavLst>
                                        <p:tav tm="0">
                                          <p:val>
                                            <p:strVal val="#ppt_x"/>
                                          </p:val>
                                        </p:tav>
                                        <p:tav tm="100000">
                                          <p:val>
                                            <p:strVal val="#ppt_x"/>
                                          </p:val>
                                        </p:tav>
                                      </p:tavLst>
                                    </p:anim>
                                    <p:anim calcmode="lin" valueType="num">
                                      <p:cBhvr>
                                        <p:cTn id="116" dur="1000" fill="hold"/>
                                        <p:tgtEl>
                                          <p:spTgt spid="1048611"/>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048612"/>
                                        </p:tgtEl>
                                        <p:attrNameLst>
                                          <p:attrName>style.visibility</p:attrName>
                                        </p:attrNameLst>
                                      </p:cBhvr>
                                      <p:to>
                                        <p:strVal val="visible"/>
                                      </p:to>
                                    </p:set>
                                    <p:animEffect transition="in" filter="fade">
                                      <p:cBhvr>
                                        <p:cTn id="119" dur="1000"/>
                                        <p:tgtEl>
                                          <p:spTgt spid="1048612"/>
                                        </p:tgtEl>
                                      </p:cBhvr>
                                    </p:animEffect>
                                    <p:anim calcmode="lin" valueType="num">
                                      <p:cBhvr>
                                        <p:cTn id="120" dur="1000" fill="hold"/>
                                        <p:tgtEl>
                                          <p:spTgt spid="1048612"/>
                                        </p:tgtEl>
                                        <p:attrNameLst>
                                          <p:attrName>ppt_x</p:attrName>
                                        </p:attrNameLst>
                                      </p:cBhvr>
                                      <p:tavLst>
                                        <p:tav tm="0">
                                          <p:val>
                                            <p:strVal val="#ppt_x"/>
                                          </p:val>
                                        </p:tav>
                                        <p:tav tm="100000">
                                          <p:val>
                                            <p:strVal val="#ppt_x"/>
                                          </p:val>
                                        </p:tav>
                                      </p:tavLst>
                                    </p:anim>
                                    <p:anim calcmode="lin" valueType="num">
                                      <p:cBhvr>
                                        <p:cTn id="121" dur="1000" fill="hold"/>
                                        <p:tgtEl>
                                          <p:spTgt spid="10486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048613"/>
                                        </p:tgtEl>
                                        <p:attrNameLst>
                                          <p:attrName>style.visibility</p:attrName>
                                        </p:attrNameLst>
                                      </p:cBhvr>
                                      <p:to>
                                        <p:strVal val="visible"/>
                                      </p:to>
                                    </p:set>
                                    <p:animEffect transition="in" filter="fade">
                                      <p:cBhvr>
                                        <p:cTn id="124" dur="1000"/>
                                        <p:tgtEl>
                                          <p:spTgt spid="1048613"/>
                                        </p:tgtEl>
                                      </p:cBhvr>
                                    </p:animEffect>
                                    <p:anim calcmode="lin" valueType="num">
                                      <p:cBhvr>
                                        <p:cTn id="125" dur="1000" fill="hold"/>
                                        <p:tgtEl>
                                          <p:spTgt spid="1048613"/>
                                        </p:tgtEl>
                                        <p:attrNameLst>
                                          <p:attrName>ppt_x</p:attrName>
                                        </p:attrNameLst>
                                      </p:cBhvr>
                                      <p:tavLst>
                                        <p:tav tm="0">
                                          <p:val>
                                            <p:strVal val="#ppt_x"/>
                                          </p:val>
                                        </p:tav>
                                        <p:tav tm="100000">
                                          <p:val>
                                            <p:strVal val="#ppt_x"/>
                                          </p:val>
                                        </p:tav>
                                      </p:tavLst>
                                    </p:anim>
                                    <p:anim calcmode="lin" valueType="num">
                                      <p:cBhvr>
                                        <p:cTn id="126" dur="1000" fill="hold"/>
                                        <p:tgtEl>
                                          <p:spTgt spid="1048613"/>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1048614"/>
                                        </p:tgtEl>
                                        <p:attrNameLst>
                                          <p:attrName>style.visibility</p:attrName>
                                        </p:attrNameLst>
                                      </p:cBhvr>
                                      <p:to>
                                        <p:strVal val="visible"/>
                                      </p:to>
                                    </p:set>
                                    <p:animEffect transition="in" filter="fade">
                                      <p:cBhvr>
                                        <p:cTn id="129" dur="1000"/>
                                        <p:tgtEl>
                                          <p:spTgt spid="1048614"/>
                                        </p:tgtEl>
                                      </p:cBhvr>
                                    </p:animEffect>
                                    <p:anim calcmode="lin" valueType="num">
                                      <p:cBhvr>
                                        <p:cTn id="130" dur="1000" fill="hold"/>
                                        <p:tgtEl>
                                          <p:spTgt spid="1048614"/>
                                        </p:tgtEl>
                                        <p:attrNameLst>
                                          <p:attrName>ppt_x</p:attrName>
                                        </p:attrNameLst>
                                      </p:cBhvr>
                                      <p:tavLst>
                                        <p:tav tm="0">
                                          <p:val>
                                            <p:strVal val="#ppt_x"/>
                                          </p:val>
                                        </p:tav>
                                        <p:tav tm="100000">
                                          <p:val>
                                            <p:strVal val="#ppt_x"/>
                                          </p:val>
                                        </p:tav>
                                      </p:tavLst>
                                    </p:anim>
                                    <p:anim calcmode="lin" valueType="num">
                                      <p:cBhvr>
                                        <p:cTn id="131" dur="1000" fill="hold"/>
                                        <p:tgtEl>
                                          <p:spTgt spid="1048614"/>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1048615"/>
                                        </p:tgtEl>
                                        <p:attrNameLst>
                                          <p:attrName>style.visibility</p:attrName>
                                        </p:attrNameLst>
                                      </p:cBhvr>
                                      <p:to>
                                        <p:strVal val="visible"/>
                                      </p:to>
                                    </p:set>
                                    <p:animEffect transition="in" filter="fade">
                                      <p:cBhvr>
                                        <p:cTn id="134" dur="1000"/>
                                        <p:tgtEl>
                                          <p:spTgt spid="1048615"/>
                                        </p:tgtEl>
                                      </p:cBhvr>
                                    </p:animEffect>
                                    <p:anim calcmode="lin" valueType="num">
                                      <p:cBhvr>
                                        <p:cTn id="135" dur="1000" fill="hold"/>
                                        <p:tgtEl>
                                          <p:spTgt spid="1048615"/>
                                        </p:tgtEl>
                                        <p:attrNameLst>
                                          <p:attrName>ppt_x</p:attrName>
                                        </p:attrNameLst>
                                      </p:cBhvr>
                                      <p:tavLst>
                                        <p:tav tm="0">
                                          <p:val>
                                            <p:strVal val="#ppt_x"/>
                                          </p:val>
                                        </p:tav>
                                        <p:tav tm="100000">
                                          <p:val>
                                            <p:strVal val="#ppt_x"/>
                                          </p:val>
                                        </p:tav>
                                      </p:tavLst>
                                    </p:anim>
                                    <p:anim calcmode="lin" valueType="num">
                                      <p:cBhvr>
                                        <p:cTn id="136" dur="1000" fill="hold"/>
                                        <p:tgtEl>
                                          <p:spTgt spid="10486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0" grpId="0" animBg="1"/>
      <p:bldP spid="1048591" grpId="0" animBg="1"/>
      <p:bldP spid="1048592" grpId="0" animBg="1"/>
      <p:bldP spid="1048593" grpId="0" animBg="1"/>
      <p:bldP spid="1048594" grpId="0" animBg="1"/>
      <p:bldP spid="1048595" grpId="0" animBg="1"/>
      <p:bldP spid="1048596" grpId="0"/>
      <p:bldP spid="1048597" grpId="0"/>
      <p:bldP spid="1048598" grpId="0"/>
      <p:bldP spid="1048599" grpId="0"/>
      <p:bldP spid="1048600" grpId="0"/>
      <p:bldP spid="1048601" grpId="0"/>
      <p:bldP spid="1048602" grpId="0" animBg="1"/>
      <p:bldP spid="1048603" grpId="0" animBg="1"/>
      <p:bldP spid="1048604" grpId="0" animBg="1"/>
      <p:bldP spid="1048605" grpId="0"/>
      <p:bldP spid="1048606" grpId="0"/>
      <p:bldP spid="1048607" grpId="0"/>
      <p:bldP spid="1048608" grpId="0" animBg="1"/>
      <p:bldP spid="1048609" grpId="0" animBg="1"/>
      <p:bldP spid="1048610" grpId="0"/>
      <p:bldP spid="1048611" grpId="0"/>
      <p:bldP spid="1048612" grpId="0" animBg="1"/>
      <p:bldP spid="1048613" grpId="0" animBg="1"/>
      <p:bldP spid="1048614" grpId="0"/>
      <p:bldP spid="10486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796" name="文本框 2"/>
          <p:cNvSpPr txBox="1"/>
          <p:nvPr/>
        </p:nvSpPr>
        <p:spPr>
          <a:xfrm>
            <a:off x="593725" y="2404873"/>
            <a:ext cx="10895542" cy="2677656"/>
          </a:xfrm>
          <a:prstGeom prst="rect">
            <a:avLst/>
          </a:prstGeom>
          <a:noFill/>
        </p:spPr>
        <p:txBody>
          <a:bodyPr wrap="square">
            <a:spAutoFit/>
          </a:bodyPr>
          <a:p>
            <a:r>
              <a:rPr lang="zh-CN" altLang="en-US" sz="2800" b="0" i="0" dirty="0">
                <a:solidFill>
                  <a:srgbClr val="333333"/>
                </a:solidFill>
                <a:effectLst/>
                <a:latin typeface="-apple-system"/>
              </a:rPr>
              <a:t>将第九十三条改为第九十六条，修改为：</a:t>
            </a:r>
            <a:r>
              <a:rPr lang="zh-CN" altLang="en-US" sz="2800" b="1" i="0" dirty="0">
                <a:solidFill>
                  <a:srgbClr val="C00000"/>
                </a:solidFill>
                <a:effectLst/>
                <a:latin typeface="-apple-system"/>
              </a:rPr>
              <a:t>“生产经营单位的其他负责人和安全生产管理人员未履行本法规定的安全生产管理职责的</a:t>
            </a:r>
            <a:r>
              <a:rPr lang="zh-CN" altLang="en-US" sz="2800" b="0" i="0" dirty="0">
                <a:solidFill>
                  <a:srgbClr val="333333"/>
                </a:solidFill>
                <a:effectLst/>
                <a:latin typeface="-apple-system"/>
              </a:rPr>
              <a:t>，责令限期改正，处一万元以上三万元以下的罚款；导致发生生产安全事故的，暂停或者吊销其与安全生产有关的资格，并处上一年年收入百分之二十以上百分之五十以下的罚款；构成犯罪的，依照刑法有关规定追究刑事责任。”</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797" name="文本框 2"/>
          <p:cNvSpPr txBox="1"/>
          <p:nvPr/>
        </p:nvSpPr>
        <p:spPr>
          <a:xfrm>
            <a:off x="476248" y="1662713"/>
            <a:ext cx="11097683" cy="4093428"/>
          </a:xfrm>
          <a:prstGeom prst="rect">
            <a:avLst/>
          </a:prstGeom>
          <a:noFill/>
        </p:spPr>
        <p:txBody>
          <a:bodyPr wrap="square">
            <a:spAutoFit/>
          </a:bodyPr>
          <a:p>
            <a:pPr algn="just"/>
            <a:r>
              <a:rPr lang="zh-CN" altLang="en-US" sz="2000" b="0" i="0" dirty="0">
                <a:solidFill>
                  <a:srgbClr val="333333"/>
                </a:solidFill>
                <a:effectLst/>
                <a:latin typeface="-apple-system"/>
              </a:rPr>
              <a:t>将第九十四条改为第九十七条，修改为：“生产经营单位有下列行为之一的，责令限期改正，处十万元以下的罚款；逾期未改正的，责令停产停业整顿，并处十万元以上二十万元以下的罚款，对其直接负责的主管人员和其他直接责任人员处二万元以上五万元以下的罚款：</a:t>
            </a:r>
            <a:endParaRPr lang="en-US" altLang="zh-CN" sz="2000" b="0" i="0" dirty="0">
              <a:solidFill>
                <a:srgbClr val="333333"/>
              </a:solidFill>
              <a:effectLst/>
              <a:latin typeface="-apple-system"/>
            </a:endParaRPr>
          </a:p>
          <a:p>
            <a:pPr algn="just"/>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a:t>
            </a:r>
            <a:r>
              <a:rPr lang="zh-CN" altLang="en-US" sz="2000" b="1" i="0" dirty="0">
                <a:solidFill>
                  <a:srgbClr val="C00000"/>
                </a:solidFill>
                <a:effectLst/>
                <a:latin typeface="-apple-system"/>
              </a:rPr>
              <a:t>（一）未按照规定设置安全生产管理机构或者配备安全生产管理人员、注册安全工程师的；</a:t>
            </a:r>
            <a:endParaRPr lang="zh-CN" altLang="en-US" sz="2000" b="1" i="0" dirty="0">
              <a:solidFill>
                <a:srgbClr val="C00000"/>
              </a:solidFill>
              <a:effectLst/>
              <a:latin typeface="-apple-system"/>
            </a:endParaRPr>
          </a:p>
          <a:p>
            <a:pPr algn="just"/>
            <a:r>
              <a:rPr lang="zh-CN" altLang="en-US" sz="2000" b="0" i="0" dirty="0">
                <a:solidFill>
                  <a:srgbClr val="333333"/>
                </a:solidFill>
                <a:effectLst/>
                <a:latin typeface="-apple-system"/>
              </a:rPr>
              <a:t>“（二）危险物品的生产、经营、储存、装卸单位以及矿山、金属冶炼、建筑施工、运输单位的</a:t>
            </a:r>
            <a:r>
              <a:rPr lang="zh-CN" altLang="en-US" sz="2000" b="1" i="0" dirty="0">
                <a:solidFill>
                  <a:srgbClr val="C00000"/>
                </a:solidFill>
                <a:effectLst/>
                <a:latin typeface="-apple-system"/>
              </a:rPr>
              <a:t>主要负责人和安全生产管理人员未按照规定经考核合格的；</a:t>
            </a:r>
            <a:endParaRPr lang="zh-CN" altLang="en-US" sz="2000" b="1" i="0" dirty="0">
              <a:solidFill>
                <a:srgbClr val="C00000"/>
              </a:solidFill>
              <a:effectLst/>
              <a:latin typeface="-apple-system"/>
            </a:endParaRPr>
          </a:p>
          <a:p>
            <a:pPr algn="just"/>
            <a:r>
              <a:rPr lang="zh-CN" altLang="en-US" sz="2000" b="0" i="0" dirty="0">
                <a:solidFill>
                  <a:srgbClr val="333333"/>
                </a:solidFill>
                <a:effectLst/>
                <a:latin typeface="-apple-system"/>
              </a:rPr>
              <a:t>“（三）未按照规定对从业人员、被派遣劳动者、实习学生进行安全生产教育和培训，或者未按照规定如实告知有关的安全生产事项的；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a:t>
            </a:r>
            <a:r>
              <a:rPr lang="zh-CN" altLang="en-US" sz="2000" b="1" i="0" dirty="0">
                <a:solidFill>
                  <a:srgbClr val="333333"/>
                </a:solidFill>
                <a:effectLst/>
                <a:latin typeface="-apple-system"/>
              </a:rPr>
              <a:t>四）未如实记录安全生产教育和培训情况的；</a:t>
            </a:r>
            <a:endParaRPr lang="zh-CN" altLang="en-US" sz="2000" b="1" i="0" dirty="0">
              <a:solidFill>
                <a:srgbClr val="333333"/>
              </a:solidFill>
              <a:effectLst/>
              <a:latin typeface="-apple-system"/>
            </a:endParaRPr>
          </a:p>
          <a:p>
            <a:pPr algn="just"/>
            <a:r>
              <a:rPr lang="zh-CN" altLang="en-US" sz="2000" b="0" i="0" dirty="0">
                <a:solidFill>
                  <a:srgbClr val="333333"/>
                </a:solidFill>
                <a:effectLst/>
                <a:latin typeface="-apple-system"/>
              </a:rPr>
              <a:t>“（五）未将事故隐患排查治理情况如实记录或者未向从业人员通报的；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a:t>
            </a:r>
            <a:r>
              <a:rPr lang="zh-CN" altLang="en-US" sz="2000" b="1" i="0" dirty="0">
                <a:solidFill>
                  <a:srgbClr val="333333"/>
                </a:solidFill>
                <a:effectLst/>
                <a:latin typeface="-apple-system"/>
              </a:rPr>
              <a:t>（六）未按照规定制定生产安全事故应急救援预案或者未定期组织演练的；</a:t>
            </a:r>
            <a:endParaRPr lang="zh-CN" altLang="en-US" sz="2000" b="1" i="0" dirty="0">
              <a:solidFill>
                <a:srgbClr val="333333"/>
              </a:solidFill>
              <a:effectLst/>
              <a:latin typeface="-apple-system"/>
            </a:endParaRPr>
          </a:p>
          <a:p>
            <a:pPr algn="just"/>
            <a:r>
              <a:rPr lang="zh-CN" altLang="en-US" sz="2000" b="0" i="0" dirty="0">
                <a:solidFill>
                  <a:srgbClr val="333333"/>
                </a:solidFill>
                <a:effectLst/>
                <a:latin typeface="-apple-system"/>
              </a:rPr>
              <a:t>“（七）特种作业人员未按照规定经专门的安全作业培训并取得相应资格，上岗作业的。”</a:t>
            </a:r>
            <a:endParaRPr lang="zh-CN" altLang="en-US" sz="20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798" name="文本框 2"/>
          <p:cNvSpPr txBox="1"/>
          <p:nvPr/>
        </p:nvSpPr>
        <p:spPr>
          <a:xfrm>
            <a:off x="719667" y="1122614"/>
            <a:ext cx="10981266" cy="5632311"/>
          </a:xfrm>
          <a:prstGeom prst="rect">
            <a:avLst/>
          </a:prstGeom>
          <a:noFill/>
        </p:spPr>
        <p:txBody>
          <a:bodyPr wrap="square">
            <a:spAutoFit/>
          </a:bodyPr>
          <a:p>
            <a:pPr algn="just"/>
            <a:r>
              <a:rPr lang="zh-CN" altLang="en-US" sz="2000" b="0" i="0" dirty="0">
                <a:solidFill>
                  <a:srgbClr val="333333"/>
                </a:solidFill>
                <a:effectLst/>
                <a:latin typeface="-apple-system"/>
              </a:rPr>
              <a:t>将第九十五条改为第九十八条，修改为：“生产经营单位有下列行为之一的，责令停止建设或者停产停业整顿，限期改正，并处十万元以上五十万元以下的罚款，对其直接负责的主管人员和其他直接责任人员处二万元以上五万元以下的罚款；逾期未改正的，处五十万元以上一百万元以下的罚款，对其直接负责的主管人员和其他直接责任人员处五万元以上十万元以下的罚款；构成犯罪的，依照刑法有关规定追究刑事责任：</a:t>
            </a:r>
            <a:endParaRPr lang="en-US" altLang="zh-CN" sz="2000" b="0" i="0" dirty="0">
              <a:solidFill>
                <a:srgbClr val="333333"/>
              </a:solidFill>
              <a:effectLst/>
              <a:latin typeface="-apple-system"/>
            </a:endParaRPr>
          </a:p>
          <a:p>
            <a:pPr algn="just"/>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“（一）未按照规定对矿山、金属冶炼建设项目或者用于生产、储存、装卸危险物品的建设项目进行安全评价的；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“（二）矿山、金属冶炼建设项目或者用于生产、储存、装卸危险物品的建设项目没有安全设施设计或者安全设施设计未按照规定报经有关部门审查同意的；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“（三）矿山、金属冶炼建设项目或者用于生产、储存、装卸危险物品的建设项目的施工单位未按照批准的安全设施设计施工的；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“（四）矿山、金属冶炼建设项目或者用于生产、储存、装卸危险物品的建设项目竣工投入生产或者使用前，安全设施未经验收合格的。”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三十一、将第九十六条改为第九十九条，增加两项，作为第四项、第八项：“（</a:t>
            </a:r>
            <a:r>
              <a:rPr lang="zh-CN" altLang="en-US" sz="2000" b="1" i="0" dirty="0">
                <a:solidFill>
                  <a:srgbClr val="C00000"/>
                </a:solidFill>
                <a:effectLst/>
                <a:latin typeface="-apple-system"/>
              </a:rPr>
              <a:t>四）关闭、破坏直接关系生产安全的监控、报警、防护、救生设备、设施，或者篡改、隐瞒、销毁其相关数据、信息的；</a:t>
            </a:r>
            <a:endParaRPr lang="zh-CN" altLang="en-US" sz="2000" b="1" i="0" dirty="0">
              <a:solidFill>
                <a:srgbClr val="C00000"/>
              </a:solidFill>
              <a:effectLst/>
              <a:latin typeface="-apple-system"/>
            </a:endParaRPr>
          </a:p>
          <a:p>
            <a:pPr algn="just"/>
            <a:r>
              <a:rPr lang="zh-CN" altLang="en-US" sz="2000" b="0" i="0" dirty="0">
                <a:solidFill>
                  <a:srgbClr val="333333"/>
                </a:solidFill>
                <a:effectLst/>
                <a:latin typeface="-apple-system"/>
              </a:rPr>
              <a:t>“</a:t>
            </a:r>
            <a:r>
              <a:rPr lang="zh-CN" altLang="en-US" sz="2000" b="1" i="0" dirty="0">
                <a:solidFill>
                  <a:srgbClr val="C00000"/>
                </a:solidFill>
                <a:effectLst/>
                <a:latin typeface="-apple-system"/>
              </a:rPr>
              <a:t>（八）餐饮等行业的生产经营单位使用燃气未安装可燃气体报警装置的。”</a:t>
            </a:r>
            <a:endParaRPr lang="zh-CN" altLang="en-US" sz="2000" b="1" i="0" dirty="0">
              <a:solidFill>
                <a:srgbClr val="C00000"/>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799" name="文本框 2"/>
          <p:cNvSpPr txBox="1"/>
          <p:nvPr/>
        </p:nvSpPr>
        <p:spPr>
          <a:xfrm>
            <a:off x="753533" y="1702644"/>
            <a:ext cx="10684933" cy="4093428"/>
          </a:xfrm>
          <a:prstGeom prst="rect">
            <a:avLst/>
          </a:prstGeom>
          <a:noFill/>
        </p:spPr>
        <p:txBody>
          <a:bodyPr wrap="square">
            <a:spAutoFit/>
          </a:bodyPr>
          <a:p>
            <a:pPr algn="just"/>
            <a:r>
              <a:rPr lang="zh-CN" altLang="en-US" sz="2000" b="0" i="0" dirty="0">
                <a:solidFill>
                  <a:srgbClr val="333333"/>
                </a:solidFill>
                <a:effectLst/>
                <a:latin typeface="-apple-system"/>
              </a:rPr>
              <a:t>将第九十八条改为第一百零一条，修改为：“生产经营单位有下列行为之一的，责令限期改正，处十万元以下的罚款；逾期未改正的，责令停产停业整顿，并处十万元以上二十万元以下的罚款，对其直接负责的主管人员和其他直接责任人员处二万元以上五万元以下的罚款；构成犯罪的，依照刑法有关规定追究刑事责任：</a:t>
            </a:r>
            <a:endParaRPr lang="en-US" altLang="zh-CN" sz="2000" b="0" i="0" dirty="0">
              <a:solidFill>
                <a:srgbClr val="333333"/>
              </a:solidFill>
              <a:effectLst/>
              <a:latin typeface="-apple-system"/>
            </a:endParaRPr>
          </a:p>
          <a:p>
            <a:pPr algn="just"/>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a:t>
            </a:r>
            <a:r>
              <a:rPr lang="zh-CN" altLang="en-US" sz="2000" b="1" i="0" dirty="0">
                <a:solidFill>
                  <a:srgbClr val="333333"/>
                </a:solidFill>
                <a:effectLst/>
                <a:latin typeface="-apple-system"/>
              </a:rPr>
              <a:t>（一）生产、经营、运输、储存、使用危险物品或者处置废弃危险物品，未建立专门安全管理制度、未采取可靠的安全措施的；</a:t>
            </a:r>
            <a:endParaRPr lang="zh-CN" altLang="en-US" sz="2000" b="1" i="0" dirty="0">
              <a:solidFill>
                <a:srgbClr val="333333"/>
              </a:solidFill>
              <a:effectLst/>
              <a:latin typeface="-apple-system"/>
            </a:endParaRPr>
          </a:p>
          <a:p>
            <a:pPr algn="just"/>
            <a:r>
              <a:rPr lang="zh-CN" altLang="en-US" sz="2000" b="0" i="0" dirty="0">
                <a:solidFill>
                  <a:srgbClr val="333333"/>
                </a:solidFill>
                <a:effectLst/>
                <a:latin typeface="-apple-system"/>
              </a:rPr>
              <a:t>“（二）对重大危险源未登记建档，未进行定期检测、评估、监控，未制定应急预案，或者未告知应急措施的；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“（三）进行爆破、吊装、动火、临时用电以及国务院应急管理部门会同国务院有关部门规定的其他危险作业，未安排专门人员进行现场安全管理的；</a:t>
            </a:r>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“（四）</a:t>
            </a:r>
            <a:r>
              <a:rPr lang="zh-CN" altLang="en-US" sz="2000" b="1" i="0" dirty="0">
                <a:solidFill>
                  <a:srgbClr val="333333"/>
                </a:solidFill>
                <a:effectLst/>
                <a:latin typeface="-apple-system"/>
              </a:rPr>
              <a:t>未建立安全风险分级管控制度或者未按照安全风险分级采取相应管控措施的；</a:t>
            </a:r>
            <a:endParaRPr lang="zh-CN" altLang="en-US" sz="2000" b="1" i="0" dirty="0">
              <a:solidFill>
                <a:srgbClr val="333333"/>
              </a:solidFill>
              <a:effectLst/>
              <a:latin typeface="-apple-system"/>
            </a:endParaRPr>
          </a:p>
          <a:p>
            <a:pPr algn="just"/>
            <a:r>
              <a:rPr lang="zh-CN" altLang="en-US" sz="2000" b="0" i="0" dirty="0">
                <a:solidFill>
                  <a:srgbClr val="333333"/>
                </a:solidFill>
                <a:effectLst/>
                <a:latin typeface="-apple-system"/>
              </a:rPr>
              <a:t>“（五）</a:t>
            </a:r>
            <a:r>
              <a:rPr lang="zh-CN" altLang="en-US" sz="2000" b="1" i="0" dirty="0">
                <a:solidFill>
                  <a:srgbClr val="333333"/>
                </a:solidFill>
                <a:effectLst/>
                <a:latin typeface="-apple-system"/>
              </a:rPr>
              <a:t>未建立事故隐患排查治理制度，或者重大事故隐患排查治理情况未按照规定报告的。</a:t>
            </a:r>
            <a:r>
              <a:rPr lang="zh-CN" altLang="en-US" sz="2000" b="0" i="0" dirty="0">
                <a:solidFill>
                  <a:srgbClr val="333333"/>
                </a:solidFill>
                <a:effectLst/>
                <a:latin typeface="-apple-system"/>
              </a:rPr>
              <a:t>”</a:t>
            </a:r>
            <a:endParaRPr lang="zh-CN" altLang="en-US" sz="20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800" name="文本框 2"/>
          <p:cNvSpPr txBox="1"/>
          <p:nvPr/>
        </p:nvSpPr>
        <p:spPr>
          <a:xfrm>
            <a:off x="577850" y="1690062"/>
            <a:ext cx="10818284" cy="4524315"/>
          </a:xfrm>
          <a:prstGeom prst="rect">
            <a:avLst/>
          </a:prstGeom>
          <a:noFill/>
        </p:spPr>
        <p:txBody>
          <a:bodyPr wrap="square">
            <a:spAutoFit/>
          </a:bodyPr>
          <a:p>
            <a:r>
              <a:rPr lang="zh-CN" altLang="en-US" sz="2400" b="0" i="0" dirty="0">
                <a:solidFill>
                  <a:srgbClr val="333333"/>
                </a:solidFill>
                <a:effectLst/>
                <a:latin typeface="-apple-system"/>
              </a:rPr>
              <a:t>将第一百条改为第一百零三条，增加一款，作为第三款：“</a:t>
            </a:r>
            <a:r>
              <a:rPr lang="zh-CN" altLang="en-US" sz="2400" b="1" i="0" dirty="0">
                <a:solidFill>
                  <a:srgbClr val="C00000"/>
                </a:solidFill>
                <a:effectLst/>
                <a:latin typeface="-apple-system"/>
              </a:rPr>
              <a:t>矿山、金属冶炼建设项目和用于生产、储存、装卸危险物品的建设项目的施工单位未按照规定对施工项目进行安全管理的</a:t>
            </a:r>
            <a:r>
              <a:rPr lang="zh-CN" altLang="en-US" sz="2400" b="0" i="0" dirty="0">
                <a:solidFill>
                  <a:srgbClr val="333333"/>
                </a:solidFill>
                <a:effectLst/>
                <a:latin typeface="-apple-system"/>
              </a:rPr>
              <a:t>，责令限期改正，处十万元以下的罚款，对其直接负责的主管人员和其他直接责任人员处二万元以下的罚款；逾期未改正的，责令停产停业整顿。</a:t>
            </a:r>
            <a:endParaRPr lang="en-US" altLang="zh-CN" sz="2400" b="0" i="0" dirty="0">
              <a:solidFill>
                <a:srgbClr val="333333"/>
              </a:solidFill>
              <a:effectLst/>
              <a:latin typeface="-apple-system"/>
            </a:endParaRPr>
          </a:p>
          <a:p>
            <a:endParaRPr lang="en-US" altLang="zh-CN" sz="2400" dirty="0">
              <a:solidFill>
                <a:srgbClr val="333333"/>
              </a:solidFill>
              <a:latin typeface="-apple-system"/>
            </a:endParaRPr>
          </a:p>
          <a:p>
            <a:r>
              <a:rPr lang="zh-CN" altLang="en-US" sz="2400" b="1" i="0" dirty="0">
                <a:solidFill>
                  <a:srgbClr val="333333"/>
                </a:solidFill>
                <a:effectLst/>
                <a:latin typeface="-apple-system"/>
              </a:rPr>
              <a:t>以上施工单位倒卖、出租、出借、挂靠或者以其他形式非法转让施工资质的，</a:t>
            </a:r>
            <a:r>
              <a:rPr lang="zh-CN" altLang="en-US" sz="2400" b="0" i="0" dirty="0">
                <a:solidFill>
                  <a:srgbClr val="333333"/>
                </a:solidFill>
                <a:effectLst/>
                <a:latin typeface="-apple-system"/>
              </a:rPr>
              <a:t>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801" name="文本框 2"/>
          <p:cNvSpPr txBox="1"/>
          <p:nvPr/>
        </p:nvSpPr>
        <p:spPr>
          <a:xfrm>
            <a:off x="772583" y="1466208"/>
            <a:ext cx="10852150" cy="5262979"/>
          </a:xfrm>
          <a:prstGeom prst="rect">
            <a:avLst/>
          </a:prstGeom>
          <a:noFill/>
        </p:spPr>
        <p:txBody>
          <a:bodyPr wrap="square">
            <a:spAutoFit/>
          </a:bodyPr>
          <a:p>
            <a:pPr algn="just"/>
            <a:r>
              <a:rPr lang="zh-CN" altLang="en-US" sz="2400" b="0" i="0" dirty="0">
                <a:solidFill>
                  <a:srgbClr val="333333"/>
                </a:solidFill>
                <a:effectLst/>
                <a:latin typeface="-apple-system"/>
              </a:rPr>
              <a:t>将第一百零八条改为第一百一十三条，修改为：“生产经营单位存在下列情形之一的，负有安全生产监督管理职责的部门应当提请地方人民政府予以关闭，有关部门应当依法吊销其有关证照。生产经营单位主要负责人</a:t>
            </a:r>
            <a:r>
              <a:rPr lang="zh-CN" altLang="en-US" sz="2400" b="1" i="0" dirty="0">
                <a:solidFill>
                  <a:schemeClr val="accent1"/>
                </a:solidFill>
                <a:effectLst/>
                <a:latin typeface="-apple-system"/>
              </a:rPr>
              <a:t>五年内不得担任任何生产经营单位的主要负责人</a:t>
            </a:r>
            <a:r>
              <a:rPr lang="zh-CN" altLang="en-US" sz="2400" b="0" i="0" dirty="0">
                <a:solidFill>
                  <a:srgbClr val="333333"/>
                </a:solidFill>
                <a:effectLst/>
                <a:latin typeface="-apple-system"/>
              </a:rPr>
              <a:t>；</a:t>
            </a:r>
            <a:r>
              <a:rPr lang="zh-CN" altLang="en-US" sz="2400" b="1" i="0" dirty="0">
                <a:solidFill>
                  <a:schemeClr val="accent1"/>
                </a:solidFill>
                <a:effectLst/>
                <a:latin typeface="-apple-system"/>
              </a:rPr>
              <a:t>情节严重的，终身不得担任本行业生产经营单位的主要负责人：</a:t>
            </a:r>
            <a:endParaRPr lang="en-US" altLang="zh-CN" sz="2400" b="1" i="0" dirty="0">
              <a:solidFill>
                <a:schemeClr val="accent1"/>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“（一）存在重大事故隐患，一百八十日内三次或者一年内四次受到本法规定的行政处罚的；</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“（二）经停产停业整顿，仍不具备法律、行政法规和国家标准或者行业标准规定的安全生产条件的；</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“（三）不具备法律、行政法规和国家标准或者行业标准规定的安全生产条件，导致发生重大、特别重大生产安全事故的；</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“（四）拒不执行负有安全生产监督管理职责的部门作出的停产停业整顿决定的。”</a:t>
            </a:r>
            <a:endParaRPr lang="zh-CN" altLang="en-US" sz="24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8802" name="文本框 2"/>
          <p:cNvSpPr txBox="1"/>
          <p:nvPr/>
        </p:nvSpPr>
        <p:spPr>
          <a:xfrm>
            <a:off x="450850" y="1813342"/>
            <a:ext cx="11436349" cy="3785652"/>
          </a:xfrm>
          <a:prstGeom prst="rect">
            <a:avLst/>
          </a:prstGeom>
          <a:noFill/>
        </p:spPr>
        <p:txBody>
          <a:bodyPr wrap="square">
            <a:spAutoFit/>
          </a:bodyPr>
          <a:p>
            <a:pPr algn="just"/>
            <a:r>
              <a:rPr lang="zh-CN" altLang="en-US" sz="2400" b="0" i="0" dirty="0">
                <a:solidFill>
                  <a:srgbClr val="333333"/>
                </a:solidFill>
                <a:effectLst/>
                <a:latin typeface="-apple-system"/>
              </a:rPr>
              <a:t>将第一百零九条改为第一百一十四条，修改为：“</a:t>
            </a:r>
            <a:r>
              <a:rPr lang="zh-CN" altLang="en-US" sz="2400" b="1" i="0" dirty="0">
                <a:solidFill>
                  <a:schemeClr val="accent1"/>
                </a:solidFill>
                <a:effectLst/>
                <a:latin typeface="-apple-system"/>
              </a:rPr>
              <a:t>发生生产安全事故，对负有责任的生产经营单位除要求其依法承担相应的赔偿等责任外，由应急管理部门依照下列规定处以罚款</a:t>
            </a:r>
            <a:r>
              <a:rPr lang="zh-CN" altLang="en-US" sz="2400" b="0" i="0" dirty="0">
                <a:solidFill>
                  <a:srgbClr val="333333"/>
                </a:solidFill>
                <a:effectLst/>
                <a:latin typeface="-apple-system"/>
              </a:rPr>
              <a:t>：</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“（一）发生一般事故的，处三十万元以上一百万元以下的罚款；</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“（二）发生较大事故的，处一百万元以上二百万元以下的罚款；</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“（三）发生重大事故的，处二百万元以上一千万元以下的罚款；</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“（四）发生特别重大事故的，处一千万元以上二千万元以下的罚款。</a:t>
            </a:r>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“发生生产安全事故，情节特别严重、影响特别恶劣的，应急管理部门可以按照前款罚款数额的二倍以上五倍以下对负有责任的生产经营单位处以罚款。”</a:t>
            </a:r>
            <a:endParaRPr lang="zh-CN" altLang="en-US" sz="24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pic>
        <p:nvPicPr>
          <p:cNvPr id="2097186" name="图片 2"/>
          <p:cNvPicPr>
            <a:picLocks noChangeAspect="1"/>
          </p:cNvPicPr>
          <p:nvPr/>
        </p:nvPicPr>
        <p:blipFill>
          <a:blip r:embed="rId1"/>
          <a:stretch>
            <a:fillRect/>
          </a:stretch>
        </p:blipFill>
        <p:spPr>
          <a:xfrm>
            <a:off x="0" y="7111"/>
            <a:ext cx="12192000" cy="6843776"/>
          </a:xfrm>
          <a:prstGeom prst="rect">
            <a:avLst/>
          </a:prstGeom>
        </p:spPr>
      </p:pic>
      <p:sp>
        <p:nvSpPr>
          <p:cNvPr id="1048803" name="文本占位符 2"/>
          <p:cNvSpPr txBox="1">
            <a:spLocks noChangeArrowheads="1"/>
          </p:cNvSpPr>
          <p:nvPr/>
        </p:nvSpPr>
        <p:spPr bwMode="auto">
          <a:xfrm>
            <a:off x="1988967" y="2911103"/>
            <a:ext cx="8214066" cy="984249"/>
          </a:xfrm>
          <a:prstGeom prst="rect">
            <a:avLst/>
          </a:prstGeom>
          <a:noFill/>
          <a:ln>
            <a:noFill/>
          </a:ln>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200" noProof="1">
                <a:solidFill>
                  <a:srgbClr val="C00000"/>
                </a:solidFill>
                <a:latin typeface="方正大黑简体" panose="03000509000000000000" pitchFamily="65" charset="-122"/>
                <a:ea typeface="方正大黑简体" panose="03000509000000000000" pitchFamily="65" charset="-122"/>
              </a:rPr>
              <a:t>新安法对政府部门的要求</a:t>
            </a:r>
            <a:endParaRPr lang="zh-CN" altLang="en-US" sz="5400" b="1" spc="200" noProof="1">
              <a:solidFill>
                <a:srgbClr val="C00000"/>
              </a:solidFill>
              <a:latin typeface="方正大黑简体" panose="03000509000000000000" pitchFamily="65" charset="-122"/>
              <a:ea typeface="方正大黑简体" panose="03000509000000000000" pitchFamily="65" charset="-122"/>
            </a:endParaRPr>
          </a:p>
        </p:txBody>
      </p:sp>
      <p:pic>
        <p:nvPicPr>
          <p:cNvPr id="2097187" name="图片 7"/>
          <p:cNvPicPr>
            <a:picLocks noChangeAspect="1"/>
          </p:cNvPicPr>
          <p:nvPr/>
        </p:nvPicPr>
        <p:blipFill>
          <a:blip r:embed="rId2" cstate="print"/>
          <a:stretch>
            <a:fillRect/>
          </a:stretch>
        </p:blipFill>
        <p:spPr>
          <a:xfrm>
            <a:off x="396941" y="4414165"/>
            <a:ext cx="2945638" cy="1384420"/>
          </a:xfrm>
          <a:prstGeom prst="rect">
            <a:avLst/>
          </a:prstGeom>
        </p:spPr>
      </p:pic>
      <p:pic>
        <p:nvPicPr>
          <p:cNvPr id="2097188" name="图片 8"/>
          <p:cNvPicPr>
            <a:picLocks noChangeAspect="1"/>
          </p:cNvPicPr>
          <p:nvPr/>
        </p:nvPicPr>
        <p:blipFill>
          <a:blip r:embed="rId3" cstate="print"/>
          <a:stretch>
            <a:fillRect/>
          </a:stretch>
        </p:blipFill>
        <p:spPr>
          <a:xfrm rot="10800000">
            <a:off x="9876673" y="4564024"/>
            <a:ext cx="2235361" cy="1050597"/>
          </a:xfrm>
          <a:prstGeom prst="rect">
            <a:avLst/>
          </a:prstGeom>
        </p:spPr>
      </p:pic>
      <p:sp>
        <p:nvSpPr>
          <p:cNvPr id="1048804"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400" dirty="0">
                <a:latin typeface="方正大黑简体" panose="03000509000000000000" pitchFamily="65" charset="-122"/>
                <a:ea typeface="方正大黑简体" panose="03000509000000000000" pitchFamily="65" charset="-122"/>
              </a:rPr>
              <a:t>03</a:t>
            </a:r>
            <a:endParaRPr lang="zh-CN" altLang="en-US" sz="5400" dirty="0">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4000">
        <p14:warp dir="in"/>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48804"/>
                                        </p:tgtEl>
                                        <p:attrNameLst>
                                          <p:attrName>style.visibility</p:attrName>
                                        </p:attrNameLst>
                                      </p:cBhvr>
                                      <p:to>
                                        <p:strVal val="visible"/>
                                      </p:to>
                                    </p:set>
                                    <p:animEffect transition="in" filter="wheel(1)">
                                      <p:cBhvr>
                                        <p:cTn id="7" dur="2000"/>
                                        <p:tgtEl>
                                          <p:spTgt spid="104880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048803"/>
                                        </p:tgtEl>
                                        <p:attrNameLst>
                                          <p:attrName>style.visibility</p:attrName>
                                        </p:attrNameLst>
                                      </p:cBhvr>
                                      <p:to>
                                        <p:strVal val="visible"/>
                                      </p:to>
                                    </p:set>
                                    <p:anim calcmode="lin" valueType="num">
                                      <p:cBhvr>
                                        <p:cTn id="11" dur="500" fill="hold"/>
                                        <p:tgtEl>
                                          <p:spTgt spid="1048803"/>
                                        </p:tgtEl>
                                        <p:attrNameLst>
                                          <p:attrName>ppt_w</p:attrName>
                                        </p:attrNameLst>
                                      </p:cBhvr>
                                      <p:tavLst>
                                        <p:tav tm="0">
                                          <p:val>
                                            <p:fltVal val="0.0"/>
                                          </p:val>
                                        </p:tav>
                                        <p:tav tm="100000">
                                          <p:val>
                                            <p:strVal val="#ppt_w"/>
                                          </p:val>
                                        </p:tav>
                                      </p:tavLst>
                                    </p:anim>
                                    <p:anim calcmode="lin" valueType="num">
                                      <p:cBhvr>
                                        <p:cTn id="12" dur="500" fill="hold"/>
                                        <p:tgtEl>
                                          <p:spTgt spid="1048803"/>
                                        </p:tgtEl>
                                        <p:attrNameLst>
                                          <p:attrName>ppt_h</p:attrName>
                                        </p:attrNameLst>
                                      </p:cBhvr>
                                      <p:tavLst>
                                        <p:tav tm="0">
                                          <p:val>
                                            <p:fltVal val="0.0"/>
                                          </p:val>
                                        </p:tav>
                                        <p:tav tm="100000">
                                          <p:val>
                                            <p:strVal val="#ppt_h"/>
                                          </p:val>
                                        </p:tav>
                                      </p:tavLst>
                                    </p:anim>
                                    <p:animEffect transition="in" filter="fade">
                                      <p:cBhvr>
                                        <p:cTn id="13" dur="500"/>
                                        <p:tgtEl>
                                          <p:spTgt spid="1048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3" grpId="0"/>
      <p:bldP spid="104880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8811" name="文本框 2"/>
          <p:cNvSpPr txBox="1"/>
          <p:nvPr/>
        </p:nvSpPr>
        <p:spPr>
          <a:xfrm>
            <a:off x="640289" y="2864474"/>
            <a:ext cx="10911417" cy="3785652"/>
          </a:xfrm>
          <a:prstGeom prst="rect">
            <a:avLst/>
          </a:prstGeom>
          <a:noFill/>
        </p:spPr>
        <p:txBody>
          <a:bodyPr wrap="square">
            <a:spAutoFit/>
          </a:bodyPr>
          <a:p>
            <a:pPr algn="just"/>
            <a:r>
              <a:rPr lang="zh-CN" altLang="en-US" sz="2400" b="0" i="0" dirty="0">
                <a:solidFill>
                  <a:srgbClr val="333333"/>
                </a:solidFill>
                <a:effectLst/>
                <a:latin typeface="-apple-system"/>
              </a:rPr>
              <a:t>将第八条改为两条，作为第八条、第九条，修改为：“第八条  国务院和县级以上地方各级人民政府应当根据国民经济和社会发展规划制定安全生产规划，并组织实施。</a:t>
            </a:r>
            <a:r>
              <a:rPr lang="zh-CN" altLang="en-US" sz="2400" b="1" i="0" dirty="0">
                <a:solidFill>
                  <a:srgbClr val="333333"/>
                </a:solidFill>
                <a:effectLst/>
                <a:latin typeface="-apple-system"/>
              </a:rPr>
              <a:t>安全生产规划应当与国土空间规划等相关规划相衔接。</a:t>
            </a:r>
            <a:endParaRPr lang="en-US" altLang="zh-CN" sz="2400" b="1"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a:t>
            </a:r>
            <a:r>
              <a:rPr lang="zh-CN" altLang="en-US" sz="2400" b="1" i="0" dirty="0">
                <a:solidFill>
                  <a:srgbClr val="C00000"/>
                </a:solidFill>
                <a:effectLst/>
                <a:latin typeface="-apple-system"/>
              </a:rPr>
              <a:t>各级人民政府应当加强安全生产基础设施建设和安全生产监管能力建设，所需经费列入本级预算</a:t>
            </a:r>
            <a:r>
              <a:rPr lang="zh-CN" altLang="en-US" sz="2400" b="0" i="0" dirty="0">
                <a:solidFill>
                  <a:srgbClr val="333333"/>
                </a:solidFill>
                <a:effectLst/>
                <a:latin typeface="-apple-system"/>
              </a:rPr>
              <a:t>。”</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县级以上地方各级人民政府应当组织有关部门建立完善安全风险评估与论证机制，按照安全风险管控要求，进行产业规划和空间布局，并对位置相邻、行业相近、业态相似的生产经营单位实施重大安全风险联防联控。”</a:t>
            </a:r>
            <a:endParaRPr lang="zh-CN" altLang="en-US" sz="2400" b="0" i="0" dirty="0">
              <a:solidFill>
                <a:srgbClr val="333333"/>
              </a:solidFill>
              <a:effectLst/>
              <a:latin typeface="-apple-system"/>
            </a:endParaRPr>
          </a:p>
        </p:txBody>
      </p:sp>
      <p:sp>
        <p:nvSpPr>
          <p:cNvPr id="1048812" name="矩形 3"/>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813" name="箭头: 五边形 4"/>
          <p:cNvSpPr/>
          <p:nvPr/>
        </p:nvSpPr>
        <p:spPr>
          <a:xfrm>
            <a:off x="1148712" y="1430789"/>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814" name="矩形 5"/>
          <p:cNvSpPr/>
          <p:nvPr/>
        </p:nvSpPr>
        <p:spPr>
          <a:xfrm>
            <a:off x="1333534" y="1475150"/>
            <a:ext cx="4019049"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安全生产规划衔接</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815" name="矩形 6"/>
          <p:cNvSpPr/>
          <p:nvPr/>
        </p:nvSpPr>
        <p:spPr>
          <a:xfrm>
            <a:off x="5892076" y="1618715"/>
            <a:ext cx="5123996" cy="379656"/>
          </a:xfrm>
          <a:prstGeom prst="rect">
            <a:avLst/>
          </a:prstGeom>
        </p:spPr>
        <p:txBody>
          <a:bodyPr wrap="square">
            <a:spAutoFit/>
          </a:bodyPr>
          <a:p>
            <a:r>
              <a:rPr lang="zh-CN" altLang="en-US" sz="1865" b="1" dirty="0">
                <a:latin typeface="+mn-ea"/>
              </a:rPr>
              <a:t>将第八条改为两条，作为第八条、第九条</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812"/>
                                        </p:tgtEl>
                                        <p:attrNameLst>
                                          <p:attrName>style.visibility</p:attrName>
                                        </p:attrNameLst>
                                      </p:cBhvr>
                                      <p:to>
                                        <p:strVal val="visible"/>
                                      </p:to>
                                    </p:set>
                                    <p:animEffect transition="in" filter="wipe(right)">
                                      <p:cBhvr>
                                        <p:cTn id="7" dur="500"/>
                                        <p:tgtEl>
                                          <p:spTgt spid="10488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813"/>
                                        </p:tgtEl>
                                        <p:attrNameLst>
                                          <p:attrName>style.visibility</p:attrName>
                                        </p:attrNameLst>
                                      </p:cBhvr>
                                      <p:to>
                                        <p:strVal val="visible"/>
                                      </p:to>
                                    </p:set>
                                    <p:animEffect transition="in" filter="wipe(left)">
                                      <p:cBhvr>
                                        <p:cTn id="10" dur="500"/>
                                        <p:tgtEl>
                                          <p:spTgt spid="1048813"/>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814"/>
                                        </p:tgtEl>
                                        <p:attrNameLst>
                                          <p:attrName>style.visibility</p:attrName>
                                        </p:attrNameLst>
                                      </p:cBhvr>
                                      <p:to>
                                        <p:strVal val="visible"/>
                                      </p:to>
                                    </p:set>
                                    <p:anim calcmode="lin" valueType="num">
                                      <p:cBhvr>
                                        <p:cTn id="14" dur="500" fill="hold"/>
                                        <p:tgtEl>
                                          <p:spTgt spid="1048814"/>
                                        </p:tgtEl>
                                        <p:attrNameLst>
                                          <p:attrName>ppt_w</p:attrName>
                                        </p:attrNameLst>
                                      </p:cBhvr>
                                      <p:tavLst>
                                        <p:tav tm="0">
                                          <p:val>
                                            <p:fltVal val="0.0"/>
                                          </p:val>
                                        </p:tav>
                                        <p:tav tm="100000">
                                          <p:val>
                                            <p:strVal val="#ppt_w"/>
                                          </p:val>
                                        </p:tav>
                                      </p:tavLst>
                                    </p:anim>
                                    <p:anim calcmode="lin" valueType="num">
                                      <p:cBhvr>
                                        <p:cTn id="15" dur="500" fill="hold"/>
                                        <p:tgtEl>
                                          <p:spTgt spid="1048814"/>
                                        </p:tgtEl>
                                        <p:attrNameLst>
                                          <p:attrName>ppt_h</p:attrName>
                                        </p:attrNameLst>
                                      </p:cBhvr>
                                      <p:tavLst>
                                        <p:tav tm="0">
                                          <p:val>
                                            <p:fltVal val="0.0"/>
                                          </p:val>
                                        </p:tav>
                                        <p:tav tm="100000">
                                          <p:val>
                                            <p:strVal val="#ppt_h"/>
                                          </p:val>
                                        </p:tav>
                                      </p:tavLst>
                                    </p:anim>
                                    <p:anim calcmode="lin" valueType="num">
                                      <p:cBhvr>
                                        <p:cTn id="16" dur="500" fill="hold"/>
                                        <p:tgtEl>
                                          <p:spTgt spid="1048814"/>
                                        </p:tgtEl>
                                        <p:attrNameLst>
                                          <p:attrName>style.rotation</p:attrName>
                                        </p:attrNameLst>
                                      </p:cBhvr>
                                      <p:tavLst>
                                        <p:tav tm="0">
                                          <p:val>
                                            <p:fltVal val="90.0"/>
                                          </p:val>
                                        </p:tav>
                                        <p:tav tm="100000">
                                          <p:val>
                                            <p:fltVal val="0.0"/>
                                          </p:val>
                                        </p:tav>
                                      </p:tavLst>
                                    </p:anim>
                                    <p:animEffect transition="in" filter="fade">
                                      <p:cBhvr>
                                        <p:cTn id="17" dur="500"/>
                                        <p:tgtEl>
                                          <p:spTgt spid="1048814"/>
                                        </p:tgtEl>
                                      </p:cBhvr>
                                    </p:animEffect>
                                  </p:childTnLst>
                                </p:cTn>
                              </p:par>
                            </p:childTnLst>
                          </p:cTn>
                        </p:par>
                        <p:par>
                          <p:cTn id="18" fill="hold">
                            <p:stCondLst>
                              <p:cond delay="67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815"/>
                                        </p:tgtEl>
                                        <p:attrNameLst>
                                          <p:attrName>style.visibility</p:attrName>
                                        </p:attrNameLst>
                                      </p:cBhvr>
                                      <p:to>
                                        <p:strVal val="visible"/>
                                      </p:to>
                                    </p:set>
                                    <p:animEffect transition="in" filter="fade">
                                      <p:cBhvr>
                                        <p:cTn id="21" dur="500"/>
                                        <p:tgtEl>
                                          <p:spTgt spid="1048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2" grpId="0" animBg="1"/>
      <p:bldP spid="1048813" grpId="0" animBg="1"/>
      <p:bldP spid="1048814" grpId="0"/>
      <p:bldP spid="10488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816" name="文本框 2"/>
          <p:cNvSpPr txBox="1"/>
          <p:nvPr/>
        </p:nvSpPr>
        <p:spPr>
          <a:xfrm>
            <a:off x="584534" y="2626715"/>
            <a:ext cx="10615083" cy="3416320"/>
          </a:xfrm>
          <a:prstGeom prst="rect">
            <a:avLst/>
          </a:prstGeom>
          <a:noFill/>
        </p:spPr>
        <p:txBody>
          <a:bodyPr wrap="square">
            <a:spAutoFit/>
          </a:bodyPr>
          <a:p>
            <a:pPr algn="just"/>
            <a:r>
              <a:rPr lang="zh-CN" altLang="en-US" sz="2400" b="0" i="0" dirty="0">
                <a:solidFill>
                  <a:srgbClr val="333333"/>
                </a:solidFill>
                <a:effectLst/>
                <a:latin typeface="-apple-system"/>
              </a:rPr>
              <a:t>“第九条  国务院和县级以上地方各级人民政府应当加强对安全生产工作的领导，建立健全安全生产工作协调机制，支持、</a:t>
            </a:r>
            <a:r>
              <a:rPr lang="zh-CN" altLang="en-US" sz="2400" b="1" i="0" dirty="0">
                <a:solidFill>
                  <a:srgbClr val="333333"/>
                </a:solidFill>
                <a:effectLst/>
                <a:latin typeface="-apple-system"/>
              </a:rPr>
              <a:t>督促各有关部门依法履行安全生产监督管理职责，及时协调、解决安全生产监督管理中存在的重大问题。</a:t>
            </a:r>
            <a:r>
              <a:rPr lang="zh-CN" altLang="en-US" sz="2400" b="0" i="0" dirty="0">
                <a:solidFill>
                  <a:srgbClr val="333333"/>
                </a:solidFill>
                <a:effectLst/>
                <a:latin typeface="-apple-system"/>
              </a:rPr>
              <a:t>”</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“乡镇人民政府和街道办事处，以及开发区、工业园区、港区、风景区等</a:t>
            </a:r>
            <a:r>
              <a:rPr lang="zh-CN" altLang="en-US" sz="2400" b="1" i="0" dirty="0">
                <a:solidFill>
                  <a:srgbClr val="333333"/>
                </a:solidFill>
                <a:effectLst/>
                <a:latin typeface="-apple-system"/>
              </a:rPr>
              <a:t>应当明确负责安全生产监督管理的有关工作机构及其职责</a:t>
            </a:r>
            <a:r>
              <a:rPr lang="zh-CN" altLang="en-US" sz="2400" b="0" i="0" dirty="0">
                <a:solidFill>
                  <a:srgbClr val="333333"/>
                </a:solidFill>
                <a:effectLst/>
                <a:latin typeface="-apple-system"/>
              </a:rPr>
              <a:t>，加强安全生产监管力量建设，按照职责对本行政区域或者管理区域内生产经营单位安全生产状况进行监督检查，协助人民政府有关部门或者按照授权依法履行安全生产监督管理职责。”</a:t>
            </a:r>
            <a:endParaRPr lang="zh-CN" altLang="en-US" sz="2400" b="0" i="0" dirty="0">
              <a:solidFill>
                <a:srgbClr val="333333"/>
              </a:solidFill>
              <a:effectLst/>
              <a:latin typeface="-apple-system"/>
            </a:endParaRPr>
          </a:p>
        </p:txBody>
      </p:sp>
      <p:sp>
        <p:nvSpPr>
          <p:cNvPr id="1048817" name="矩形 3"/>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818" name="箭头: 五边形 4"/>
          <p:cNvSpPr/>
          <p:nvPr/>
        </p:nvSpPr>
        <p:spPr>
          <a:xfrm>
            <a:off x="1148712" y="1430789"/>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819" name="矩形 5"/>
          <p:cNvSpPr/>
          <p:nvPr/>
        </p:nvSpPr>
        <p:spPr>
          <a:xfrm>
            <a:off x="1333534" y="1475150"/>
            <a:ext cx="3137397"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建立协调机制</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820" name="矩形 6"/>
          <p:cNvSpPr/>
          <p:nvPr/>
        </p:nvSpPr>
        <p:spPr>
          <a:xfrm>
            <a:off x="5864864" y="1539667"/>
            <a:ext cx="5123996" cy="666977"/>
          </a:xfrm>
          <a:prstGeom prst="rect">
            <a:avLst/>
          </a:prstGeom>
        </p:spPr>
        <p:txBody>
          <a:bodyPr wrap="square">
            <a:spAutoFit/>
          </a:bodyPr>
          <a:p>
            <a:r>
              <a:rPr lang="zh-CN" altLang="en-US" sz="1865" b="1" dirty="0">
                <a:latin typeface="+mn-ea"/>
              </a:rPr>
              <a:t>应当明确负责安全生产监督管理的有关工作机构及其职责</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817"/>
                                        </p:tgtEl>
                                        <p:attrNameLst>
                                          <p:attrName>style.visibility</p:attrName>
                                        </p:attrNameLst>
                                      </p:cBhvr>
                                      <p:to>
                                        <p:strVal val="visible"/>
                                      </p:to>
                                    </p:set>
                                    <p:animEffect transition="in" filter="wipe(right)">
                                      <p:cBhvr>
                                        <p:cTn id="7" dur="500"/>
                                        <p:tgtEl>
                                          <p:spTgt spid="10488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818"/>
                                        </p:tgtEl>
                                        <p:attrNameLst>
                                          <p:attrName>style.visibility</p:attrName>
                                        </p:attrNameLst>
                                      </p:cBhvr>
                                      <p:to>
                                        <p:strVal val="visible"/>
                                      </p:to>
                                    </p:set>
                                    <p:animEffect transition="in" filter="wipe(left)">
                                      <p:cBhvr>
                                        <p:cTn id="10" dur="500"/>
                                        <p:tgtEl>
                                          <p:spTgt spid="1048818"/>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819"/>
                                        </p:tgtEl>
                                        <p:attrNameLst>
                                          <p:attrName>style.visibility</p:attrName>
                                        </p:attrNameLst>
                                      </p:cBhvr>
                                      <p:to>
                                        <p:strVal val="visible"/>
                                      </p:to>
                                    </p:set>
                                    <p:anim calcmode="lin" valueType="num">
                                      <p:cBhvr>
                                        <p:cTn id="14" dur="500" fill="hold"/>
                                        <p:tgtEl>
                                          <p:spTgt spid="1048819"/>
                                        </p:tgtEl>
                                        <p:attrNameLst>
                                          <p:attrName>ppt_w</p:attrName>
                                        </p:attrNameLst>
                                      </p:cBhvr>
                                      <p:tavLst>
                                        <p:tav tm="0">
                                          <p:val>
                                            <p:fltVal val="0.0"/>
                                          </p:val>
                                        </p:tav>
                                        <p:tav tm="100000">
                                          <p:val>
                                            <p:strVal val="#ppt_w"/>
                                          </p:val>
                                        </p:tav>
                                      </p:tavLst>
                                    </p:anim>
                                    <p:anim calcmode="lin" valueType="num">
                                      <p:cBhvr>
                                        <p:cTn id="15" dur="500" fill="hold"/>
                                        <p:tgtEl>
                                          <p:spTgt spid="1048819"/>
                                        </p:tgtEl>
                                        <p:attrNameLst>
                                          <p:attrName>ppt_h</p:attrName>
                                        </p:attrNameLst>
                                      </p:cBhvr>
                                      <p:tavLst>
                                        <p:tav tm="0">
                                          <p:val>
                                            <p:fltVal val="0.0"/>
                                          </p:val>
                                        </p:tav>
                                        <p:tav tm="100000">
                                          <p:val>
                                            <p:strVal val="#ppt_h"/>
                                          </p:val>
                                        </p:tav>
                                      </p:tavLst>
                                    </p:anim>
                                    <p:anim calcmode="lin" valueType="num">
                                      <p:cBhvr>
                                        <p:cTn id="16" dur="500" fill="hold"/>
                                        <p:tgtEl>
                                          <p:spTgt spid="1048819"/>
                                        </p:tgtEl>
                                        <p:attrNameLst>
                                          <p:attrName>style.rotation</p:attrName>
                                        </p:attrNameLst>
                                      </p:cBhvr>
                                      <p:tavLst>
                                        <p:tav tm="0">
                                          <p:val>
                                            <p:fltVal val="90.0"/>
                                          </p:val>
                                        </p:tav>
                                        <p:tav tm="100000">
                                          <p:val>
                                            <p:fltVal val="0.0"/>
                                          </p:val>
                                        </p:tav>
                                      </p:tavLst>
                                    </p:anim>
                                    <p:animEffect transition="in" filter="fade">
                                      <p:cBhvr>
                                        <p:cTn id="17" dur="500"/>
                                        <p:tgtEl>
                                          <p:spTgt spid="1048819"/>
                                        </p:tgtEl>
                                      </p:cBhvr>
                                    </p:animEffect>
                                  </p:childTnLst>
                                </p:cTn>
                              </p:par>
                            </p:childTnLst>
                          </p:cTn>
                        </p:par>
                        <p:par>
                          <p:cTn id="18" fill="hold">
                            <p:stCondLst>
                              <p:cond delay="6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820"/>
                                        </p:tgtEl>
                                        <p:attrNameLst>
                                          <p:attrName>style.visibility</p:attrName>
                                        </p:attrNameLst>
                                      </p:cBhvr>
                                      <p:to>
                                        <p:strVal val="visible"/>
                                      </p:to>
                                    </p:set>
                                    <p:animEffect transition="in" filter="fade">
                                      <p:cBhvr>
                                        <p:cTn id="21" dur="500"/>
                                        <p:tgtEl>
                                          <p:spTgt spid="1048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7" grpId="0" animBg="1"/>
      <p:bldP spid="1048818" grpId="0" animBg="1"/>
      <p:bldP spid="1048819" grpId="0"/>
      <p:bldP spid="10488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pic>
        <p:nvPicPr>
          <p:cNvPr id="2097162" name="图片 2"/>
          <p:cNvPicPr>
            <a:picLocks noChangeAspect="1"/>
          </p:cNvPicPr>
          <p:nvPr/>
        </p:nvPicPr>
        <p:blipFill>
          <a:blip r:embed="rId1"/>
          <a:stretch>
            <a:fillRect/>
          </a:stretch>
        </p:blipFill>
        <p:spPr>
          <a:xfrm>
            <a:off x="0" y="7111"/>
            <a:ext cx="12192000" cy="6843776"/>
          </a:xfrm>
          <a:prstGeom prst="rect">
            <a:avLst/>
          </a:prstGeom>
        </p:spPr>
      </p:pic>
      <p:sp>
        <p:nvSpPr>
          <p:cNvPr id="1048619" name="文本占位符 2"/>
          <p:cNvSpPr txBox="1">
            <a:spLocks noChangeArrowheads="1"/>
          </p:cNvSpPr>
          <p:nvPr/>
        </p:nvSpPr>
        <p:spPr bwMode="auto">
          <a:xfrm>
            <a:off x="1988967" y="2911103"/>
            <a:ext cx="8214066" cy="984249"/>
          </a:xfrm>
          <a:prstGeom prst="rect">
            <a:avLst/>
          </a:prstGeom>
          <a:noFill/>
          <a:ln>
            <a:noFill/>
          </a:ln>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500" noProof="1">
                <a:solidFill>
                  <a:srgbClr val="C00000"/>
                </a:solidFill>
                <a:latin typeface="方正大黑简体" panose="03000509000000000000" pitchFamily="65" charset="-122"/>
                <a:ea typeface="方正大黑简体" panose="03000509000000000000" pitchFamily="65" charset="-122"/>
              </a:rPr>
              <a:t>总体要求</a:t>
            </a:r>
            <a:endParaRPr lang="zh-CN" altLang="en-US" sz="5400" b="1" spc="500" noProof="1">
              <a:solidFill>
                <a:srgbClr val="C00000"/>
              </a:solidFill>
              <a:latin typeface="方正大黑简体" panose="03000509000000000000" pitchFamily="65" charset="-122"/>
              <a:ea typeface="方正大黑简体" panose="03000509000000000000" pitchFamily="65" charset="-122"/>
            </a:endParaRPr>
          </a:p>
        </p:txBody>
      </p:sp>
      <p:pic>
        <p:nvPicPr>
          <p:cNvPr id="2097163" name="图片 7"/>
          <p:cNvPicPr>
            <a:picLocks noChangeAspect="1"/>
          </p:cNvPicPr>
          <p:nvPr/>
        </p:nvPicPr>
        <p:blipFill>
          <a:blip r:embed="rId2" cstate="print"/>
          <a:stretch>
            <a:fillRect/>
          </a:stretch>
        </p:blipFill>
        <p:spPr>
          <a:xfrm>
            <a:off x="396941" y="4414165"/>
            <a:ext cx="2945638" cy="1384420"/>
          </a:xfrm>
          <a:prstGeom prst="rect">
            <a:avLst/>
          </a:prstGeom>
        </p:spPr>
      </p:pic>
      <p:pic>
        <p:nvPicPr>
          <p:cNvPr id="2097164" name="图片 8"/>
          <p:cNvPicPr>
            <a:picLocks noChangeAspect="1"/>
          </p:cNvPicPr>
          <p:nvPr/>
        </p:nvPicPr>
        <p:blipFill>
          <a:blip r:embed="rId3" cstate="print"/>
          <a:stretch>
            <a:fillRect/>
          </a:stretch>
        </p:blipFill>
        <p:spPr>
          <a:xfrm rot="10800000">
            <a:off x="9876673" y="4564024"/>
            <a:ext cx="2235361" cy="1050597"/>
          </a:xfrm>
          <a:prstGeom prst="rect">
            <a:avLst/>
          </a:prstGeom>
        </p:spPr>
      </p:pic>
      <p:sp>
        <p:nvSpPr>
          <p:cNvPr id="1048620"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400" dirty="0">
                <a:latin typeface="方正大黑简体" panose="03000509000000000000" pitchFamily="65" charset="-122"/>
                <a:ea typeface="方正大黑简体" panose="03000509000000000000" pitchFamily="65" charset="-122"/>
              </a:rPr>
              <a:t>01</a:t>
            </a:r>
            <a:endParaRPr lang="zh-CN" altLang="en-US" sz="5400" dirty="0">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4000">
        <p14:warp dir="in"/>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48620"/>
                                        </p:tgtEl>
                                        <p:attrNameLst>
                                          <p:attrName>style.visibility</p:attrName>
                                        </p:attrNameLst>
                                      </p:cBhvr>
                                      <p:to>
                                        <p:strVal val="visible"/>
                                      </p:to>
                                    </p:set>
                                    <p:animEffect transition="in" filter="wheel(1)">
                                      <p:cBhvr>
                                        <p:cTn id="7" dur="2000"/>
                                        <p:tgtEl>
                                          <p:spTgt spid="1048620"/>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048619"/>
                                        </p:tgtEl>
                                        <p:attrNameLst>
                                          <p:attrName>style.visibility</p:attrName>
                                        </p:attrNameLst>
                                      </p:cBhvr>
                                      <p:to>
                                        <p:strVal val="visible"/>
                                      </p:to>
                                    </p:set>
                                    <p:anim calcmode="lin" valueType="num">
                                      <p:cBhvr>
                                        <p:cTn id="11" dur="500" fill="hold"/>
                                        <p:tgtEl>
                                          <p:spTgt spid="1048619"/>
                                        </p:tgtEl>
                                        <p:attrNameLst>
                                          <p:attrName>ppt_w</p:attrName>
                                        </p:attrNameLst>
                                      </p:cBhvr>
                                      <p:tavLst>
                                        <p:tav tm="0">
                                          <p:val>
                                            <p:fltVal val="0.0"/>
                                          </p:val>
                                        </p:tav>
                                        <p:tav tm="100000">
                                          <p:val>
                                            <p:strVal val="#ppt_w"/>
                                          </p:val>
                                        </p:tav>
                                      </p:tavLst>
                                    </p:anim>
                                    <p:anim calcmode="lin" valueType="num">
                                      <p:cBhvr>
                                        <p:cTn id="12" dur="500" fill="hold"/>
                                        <p:tgtEl>
                                          <p:spTgt spid="1048619"/>
                                        </p:tgtEl>
                                        <p:attrNameLst>
                                          <p:attrName>ppt_h</p:attrName>
                                        </p:attrNameLst>
                                      </p:cBhvr>
                                      <p:tavLst>
                                        <p:tav tm="0">
                                          <p:val>
                                            <p:fltVal val="0.0"/>
                                          </p:val>
                                        </p:tav>
                                        <p:tav tm="100000">
                                          <p:val>
                                            <p:strVal val="#ppt_h"/>
                                          </p:val>
                                        </p:tav>
                                      </p:tavLst>
                                    </p:anim>
                                    <p:animEffect transition="in" filter="fade">
                                      <p:cBhvr>
                                        <p:cTn id="13" dur="500"/>
                                        <p:tgtEl>
                                          <p:spTgt spid="104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9" grpId="0"/>
      <p:bldP spid="10486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821" name="文本框 2"/>
          <p:cNvSpPr txBox="1"/>
          <p:nvPr/>
        </p:nvSpPr>
        <p:spPr>
          <a:xfrm>
            <a:off x="542925" y="1400877"/>
            <a:ext cx="11106150" cy="5262979"/>
          </a:xfrm>
          <a:prstGeom prst="rect">
            <a:avLst/>
          </a:prstGeom>
          <a:noFill/>
        </p:spPr>
        <p:txBody>
          <a:bodyPr wrap="square">
            <a:spAutoFit/>
          </a:bodyPr>
          <a:p>
            <a:pPr algn="just"/>
            <a:r>
              <a:rPr lang="zh-CN" altLang="en-US" sz="2400" b="0" i="0" dirty="0">
                <a:solidFill>
                  <a:srgbClr val="333333"/>
                </a:solidFill>
                <a:effectLst/>
                <a:latin typeface="-apple-system"/>
              </a:rPr>
              <a:t>将第九条改为第十条，修改为：“国务院应急管理部门依照本法，对全国安全生产工作实施综合监督管理；县级以上地方各级人民政府应急管理部门依照本法，对本行政区域内安全生产工作实施综合监督管理。</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国务院交通运输、住房和城乡建设、水利、民航等有关部门依照本法和其他有关法律、行政法规的规定，在各自的职责范围内对有关行业、领域的安全生产工作实施监督管理；县级以上地方各级人民政府有关部门依照本法和其他有关法律、法规的规定，在各自的职责范围内对有关行业、领域的安全生产工作实施监督管理。对新兴行业、领域的安全生产监督管理职责不明确的，由县级以上地方各级人民政府按照业务相近的原则确定监督管理部门。”</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应急管理部门和对有关行业、领域的安全生产工作实施监督管理的部门，统称负有安全生产监督管理职责的部门。负有安全生产监督管理职责的部门应当相互配合、齐抓共管、信息共享、资源共用，依法加强安全生产监督管理工作。”</a:t>
            </a:r>
            <a:endParaRPr lang="zh-CN" altLang="en-US" sz="24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822" name="文本框 2"/>
          <p:cNvSpPr txBox="1"/>
          <p:nvPr/>
        </p:nvSpPr>
        <p:spPr>
          <a:xfrm>
            <a:off x="788459" y="2566651"/>
            <a:ext cx="11106150" cy="2308324"/>
          </a:xfrm>
          <a:prstGeom prst="rect">
            <a:avLst/>
          </a:prstGeom>
          <a:noFill/>
        </p:spPr>
        <p:txBody>
          <a:bodyPr wrap="square">
            <a:spAutoFit/>
          </a:bodyPr>
          <a:p>
            <a:r>
              <a:rPr lang="zh-CN" altLang="en-US" sz="2400" b="0" i="0" dirty="0">
                <a:solidFill>
                  <a:srgbClr val="333333"/>
                </a:solidFill>
                <a:effectLst/>
                <a:latin typeface="-apple-system"/>
              </a:rPr>
              <a:t>增加一条，作为第十二条：“国务院有关部门按照职责分工负责安全生产强制性国家标准的项目提出、组织起草、征求意见、技术审查。国务院应急管理部门统筹提出安全生产强制性国家标准的立项计划。国务院标准化行政主管部门负责安全生产强制性国家标准的立项、编号、对外通报和授权批准发布工作。国务院标准化行政主管部门、有关部门依据法定职责对安全生产强制性国家标准的实施进行监督检查。”</a:t>
            </a:r>
            <a:endParaRPr lang="zh-CN" altLang="en-US" sz="2400" dirty="0"/>
          </a:p>
        </p:txBody>
      </p:sp>
      <p:sp>
        <p:nvSpPr>
          <p:cNvPr id="1048823" name="文本框 4"/>
          <p:cNvSpPr txBox="1"/>
          <p:nvPr/>
        </p:nvSpPr>
        <p:spPr>
          <a:xfrm>
            <a:off x="856192" y="5382850"/>
            <a:ext cx="11106151" cy="830997"/>
          </a:xfrm>
          <a:prstGeom prst="rect">
            <a:avLst/>
          </a:prstGeom>
          <a:noFill/>
        </p:spPr>
        <p:txBody>
          <a:bodyPr wrap="square">
            <a:spAutoFit/>
          </a:bodyPr>
          <a:p>
            <a:r>
              <a:rPr lang="zh-CN" altLang="en-US" sz="2400" b="1" i="0" dirty="0">
                <a:solidFill>
                  <a:srgbClr val="333333"/>
                </a:solidFill>
                <a:effectLst/>
                <a:latin typeface="-apple-system"/>
              </a:rPr>
              <a:t>增加一条，作为第十七条：</a:t>
            </a:r>
            <a:r>
              <a:rPr lang="zh-CN" altLang="en-US" sz="2400" b="0" i="0" dirty="0">
                <a:solidFill>
                  <a:srgbClr val="333333"/>
                </a:solidFill>
                <a:effectLst/>
                <a:latin typeface="-apple-system"/>
              </a:rPr>
              <a:t>“县级以上各级人民政府应当组织负有安全生产监督管理职责的部门</a:t>
            </a:r>
            <a:r>
              <a:rPr lang="zh-CN" altLang="en-US" sz="2400" b="1" i="0" dirty="0">
                <a:solidFill>
                  <a:srgbClr val="333333"/>
                </a:solidFill>
                <a:effectLst/>
                <a:latin typeface="-apple-system"/>
              </a:rPr>
              <a:t>依法编制安全生产权力和责任清单，公开并接受社会监督。</a:t>
            </a:r>
            <a:r>
              <a:rPr lang="zh-CN" altLang="en-US" sz="2400" b="0" i="0" dirty="0">
                <a:solidFill>
                  <a:srgbClr val="333333"/>
                </a:solidFill>
                <a:effectLst/>
                <a:latin typeface="-apple-system"/>
              </a:rPr>
              <a:t>”</a:t>
            </a:r>
            <a:endParaRPr lang="zh-CN" altLang="en-US" sz="2400" dirty="0"/>
          </a:p>
        </p:txBody>
      </p:sp>
      <p:sp>
        <p:nvSpPr>
          <p:cNvPr id="1048824" name="矩形 5"/>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825" name="箭头: 五边形 6"/>
          <p:cNvSpPr/>
          <p:nvPr/>
        </p:nvSpPr>
        <p:spPr>
          <a:xfrm>
            <a:off x="1148712" y="1430789"/>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826" name="矩形 7"/>
          <p:cNvSpPr/>
          <p:nvPr/>
        </p:nvSpPr>
        <p:spPr>
          <a:xfrm>
            <a:off x="1333534" y="1475150"/>
            <a:ext cx="3539752"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强制性国家标准</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827" name="矩形 8"/>
          <p:cNvSpPr/>
          <p:nvPr/>
        </p:nvSpPr>
        <p:spPr>
          <a:xfrm>
            <a:off x="5892076" y="1618715"/>
            <a:ext cx="5123996" cy="400110"/>
          </a:xfrm>
          <a:prstGeom prst="rect">
            <a:avLst/>
          </a:prstGeom>
        </p:spPr>
        <p:txBody>
          <a:bodyPr wrap="square">
            <a:spAutoFit/>
          </a:bodyPr>
          <a:p>
            <a:r>
              <a:rPr lang="zh-CN" altLang="en-US" sz="2000" dirty="0">
                <a:solidFill>
                  <a:srgbClr val="333333"/>
                </a:solidFill>
                <a:latin typeface="-apple-system"/>
              </a:rPr>
              <a:t>增加一条，作为第十二条</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824"/>
                                        </p:tgtEl>
                                        <p:attrNameLst>
                                          <p:attrName>style.visibility</p:attrName>
                                        </p:attrNameLst>
                                      </p:cBhvr>
                                      <p:to>
                                        <p:strVal val="visible"/>
                                      </p:to>
                                    </p:set>
                                    <p:animEffect transition="in" filter="wipe(right)">
                                      <p:cBhvr>
                                        <p:cTn id="7" dur="500"/>
                                        <p:tgtEl>
                                          <p:spTgt spid="10488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825"/>
                                        </p:tgtEl>
                                        <p:attrNameLst>
                                          <p:attrName>style.visibility</p:attrName>
                                        </p:attrNameLst>
                                      </p:cBhvr>
                                      <p:to>
                                        <p:strVal val="visible"/>
                                      </p:to>
                                    </p:set>
                                    <p:animEffect transition="in" filter="wipe(left)">
                                      <p:cBhvr>
                                        <p:cTn id="10" dur="500"/>
                                        <p:tgtEl>
                                          <p:spTgt spid="104882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826"/>
                                        </p:tgtEl>
                                        <p:attrNameLst>
                                          <p:attrName>style.visibility</p:attrName>
                                        </p:attrNameLst>
                                      </p:cBhvr>
                                      <p:to>
                                        <p:strVal val="visible"/>
                                      </p:to>
                                    </p:set>
                                    <p:anim calcmode="lin" valueType="num">
                                      <p:cBhvr>
                                        <p:cTn id="14" dur="500" fill="hold"/>
                                        <p:tgtEl>
                                          <p:spTgt spid="1048826"/>
                                        </p:tgtEl>
                                        <p:attrNameLst>
                                          <p:attrName>ppt_w</p:attrName>
                                        </p:attrNameLst>
                                      </p:cBhvr>
                                      <p:tavLst>
                                        <p:tav tm="0">
                                          <p:val>
                                            <p:fltVal val="0.0"/>
                                          </p:val>
                                        </p:tav>
                                        <p:tav tm="100000">
                                          <p:val>
                                            <p:strVal val="#ppt_w"/>
                                          </p:val>
                                        </p:tav>
                                      </p:tavLst>
                                    </p:anim>
                                    <p:anim calcmode="lin" valueType="num">
                                      <p:cBhvr>
                                        <p:cTn id="15" dur="500" fill="hold"/>
                                        <p:tgtEl>
                                          <p:spTgt spid="1048826"/>
                                        </p:tgtEl>
                                        <p:attrNameLst>
                                          <p:attrName>ppt_h</p:attrName>
                                        </p:attrNameLst>
                                      </p:cBhvr>
                                      <p:tavLst>
                                        <p:tav tm="0">
                                          <p:val>
                                            <p:fltVal val="0.0"/>
                                          </p:val>
                                        </p:tav>
                                        <p:tav tm="100000">
                                          <p:val>
                                            <p:strVal val="#ppt_h"/>
                                          </p:val>
                                        </p:tav>
                                      </p:tavLst>
                                    </p:anim>
                                    <p:anim calcmode="lin" valueType="num">
                                      <p:cBhvr>
                                        <p:cTn id="16" dur="500" fill="hold"/>
                                        <p:tgtEl>
                                          <p:spTgt spid="1048826"/>
                                        </p:tgtEl>
                                        <p:attrNameLst>
                                          <p:attrName>style.rotation</p:attrName>
                                        </p:attrNameLst>
                                      </p:cBhvr>
                                      <p:tavLst>
                                        <p:tav tm="0">
                                          <p:val>
                                            <p:fltVal val="90.0"/>
                                          </p:val>
                                        </p:tav>
                                        <p:tav tm="100000">
                                          <p:val>
                                            <p:fltVal val="0.0"/>
                                          </p:val>
                                        </p:tav>
                                      </p:tavLst>
                                    </p:anim>
                                    <p:animEffect transition="in" filter="fade">
                                      <p:cBhvr>
                                        <p:cTn id="17" dur="500"/>
                                        <p:tgtEl>
                                          <p:spTgt spid="1048826"/>
                                        </p:tgtEl>
                                      </p:cBhvr>
                                    </p:animEffect>
                                  </p:childTnLst>
                                </p:cTn>
                              </p:par>
                            </p:childTnLst>
                          </p:cTn>
                        </p:par>
                        <p:par>
                          <p:cTn id="18" fill="hold">
                            <p:stCondLst>
                              <p:cond delay="649"/>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827"/>
                                        </p:tgtEl>
                                        <p:attrNameLst>
                                          <p:attrName>style.visibility</p:attrName>
                                        </p:attrNameLst>
                                      </p:cBhvr>
                                      <p:to>
                                        <p:strVal val="visible"/>
                                      </p:to>
                                    </p:set>
                                    <p:animEffect transition="in" filter="fade">
                                      <p:cBhvr>
                                        <p:cTn id="21" dur="500"/>
                                        <p:tgtEl>
                                          <p:spTgt spid="1048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4" grpId="0" animBg="1"/>
      <p:bldP spid="1048825" grpId="0" animBg="1"/>
      <p:bldP spid="1048826" grpId="0"/>
      <p:bldP spid="10488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828" name="文本框 2"/>
          <p:cNvSpPr txBox="1"/>
          <p:nvPr/>
        </p:nvSpPr>
        <p:spPr>
          <a:xfrm>
            <a:off x="609600" y="2983005"/>
            <a:ext cx="10938933" cy="2677656"/>
          </a:xfrm>
          <a:prstGeom prst="rect">
            <a:avLst/>
          </a:prstGeom>
          <a:noFill/>
        </p:spPr>
        <p:txBody>
          <a:bodyPr wrap="square">
            <a:spAutoFit/>
          </a:bodyPr>
          <a:p>
            <a:pPr algn="just"/>
            <a:r>
              <a:rPr lang="zh-CN" altLang="en-US" sz="2400" b="0" i="0" dirty="0">
                <a:solidFill>
                  <a:srgbClr val="333333"/>
                </a:solidFill>
                <a:effectLst/>
                <a:latin typeface="-apple-system"/>
              </a:rPr>
              <a:t>将第七十条改为第七十三条，修改为：“负有安全生产监督管理职责的部门</a:t>
            </a:r>
            <a:r>
              <a:rPr lang="zh-CN" altLang="en-US" sz="2400" b="1" i="0" dirty="0">
                <a:solidFill>
                  <a:srgbClr val="C00000"/>
                </a:solidFill>
                <a:effectLst/>
                <a:latin typeface="-apple-system"/>
              </a:rPr>
              <a:t>应当建立举报制度，公开举报电话、信箱或者电子邮件地址等网络举报平台，受理有关安全生产的举报</a:t>
            </a:r>
            <a:r>
              <a:rPr lang="zh-CN" altLang="en-US" sz="2400" b="0" i="0" dirty="0">
                <a:solidFill>
                  <a:srgbClr val="333333"/>
                </a:solidFill>
                <a:effectLst/>
                <a:latin typeface="-apple-system"/>
              </a:rPr>
              <a:t>；受理的举报事项经调查核实后，应当形成书面材料；需要落实整改措施的，报经有关负责人签字并督促落实。对不属于本部门职责，需要由其他有关部门进行调查处理的，转交其他有关部门处理。</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“涉及人员死亡的举报事项，应当由县级以上人民政府组织核查处理。”</a:t>
            </a:r>
            <a:endParaRPr lang="zh-CN" altLang="en-US" sz="2400" b="0" i="0" dirty="0">
              <a:solidFill>
                <a:srgbClr val="333333"/>
              </a:solidFill>
              <a:effectLst/>
              <a:latin typeface="-apple-system"/>
            </a:endParaRPr>
          </a:p>
        </p:txBody>
      </p:sp>
      <p:sp>
        <p:nvSpPr>
          <p:cNvPr id="1048829" name="矩形 5"/>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830" name="箭头: 五边形 6"/>
          <p:cNvSpPr/>
          <p:nvPr/>
        </p:nvSpPr>
        <p:spPr>
          <a:xfrm>
            <a:off x="1148712" y="1430789"/>
            <a:ext cx="4595753"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831" name="矩形 7"/>
          <p:cNvSpPr/>
          <p:nvPr/>
        </p:nvSpPr>
        <p:spPr>
          <a:xfrm>
            <a:off x="1333534" y="1475150"/>
            <a:ext cx="3060453"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建立举报制度</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832" name="矩形 8"/>
          <p:cNvSpPr/>
          <p:nvPr/>
        </p:nvSpPr>
        <p:spPr>
          <a:xfrm>
            <a:off x="5892076" y="1618715"/>
            <a:ext cx="5123996" cy="400110"/>
          </a:xfrm>
          <a:prstGeom prst="rect">
            <a:avLst/>
          </a:prstGeom>
        </p:spPr>
        <p:txBody>
          <a:bodyPr wrap="square">
            <a:spAutoFit/>
          </a:bodyPr>
          <a:p>
            <a:r>
              <a:rPr lang="zh-CN" altLang="en-US" sz="2000" dirty="0">
                <a:solidFill>
                  <a:srgbClr val="333333"/>
                </a:solidFill>
                <a:latin typeface="-apple-system"/>
              </a:rPr>
              <a:t>将第七十条改为第七十三条</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829"/>
                                        </p:tgtEl>
                                        <p:attrNameLst>
                                          <p:attrName>style.visibility</p:attrName>
                                        </p:attrNameLst>
                                      </p:cBhvr>
                                      <p:to>
                                        <p:strVal val="visible"/>
                                      </p:to>
                                    </p:set>
                                    <p:animEffect transition="in" filter="wipe(right)">
                                      <p:cBhvr>
                                        <p:cTn id="7" dur="500"/>
                                        <p:tgtEl>
                                          <p:spTgt spid="10488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830"/>
                                        </p:tgtEl>
                                        <p:attrNameLst>
                                          <p:attrName>style.visibility</p:attrName>
                                        </p:attrNameLst>
                                      </p:cBhvr>
                                      <p:to>
                                        <p:strVal val="visible"/>
                                      </p:to>
                                    </p:set>
                                    <p:animEffect transition="in" filter="wipe(left)">
                                      <p:cBhvr>
                                        <p:cTn id="10" dur="500"/>
                                        <p:tgtEl>
                                          <p:spTgt spid="1048830"/>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831"/>
                                        </p:tgtEl>
                                        <p:attrNameLst>
                                          <p:attrName>style.visibility</p:attrName>
                                        </p:attrNameLst>
                                      </p:cBhvr>
                                      <p:to>
                                        <p:strVal val="visible"/>
                                      </p:to>
                                    </p:set>
                                    <p:anim calcmode="lin" valueType="num">
                                      <p:cBhvr>
                                        <p:cTn id="14" dur="500" fill="hold"/>
                                        <p:tgtEl>
                                          <p:spTgt spid="1048831"/>
                                        </p:tgtEl>
                                        <p:attrNameLst>
                                          <p:attrName>ppt_w</p:attrName>
                                        </p:attrNameLst>
                                      </p:cBhvr>
                                      <p:tavLst>
                                        <p:tav tm="0">
                                          <p:val>
                                            <p:fltVal val="0.0"/>
                                          </p:val>
                                        </p:tav>
                                        <p:tav tm="100000">
                                          <p:val>
                                            <p:strVal val="#ppt_w"/>
                                          </p:val>
                                        </p:tav>
                                      </p:tavLst>
                                    </p:anim>
                                    <p:anim calcmode="lin" valueType="num">
                                      <p:cBhvr>
                                        <p:cTn id="15" dur="500" fill="hold"/>
                                        <p:tgtEl>
                                          <p:spTgt spid="1048831"/>
                                        </p:tgtEl>
                                        <p:attrNameLst>
                                          <p:attrName>ppt_h</p:attrName>
                                        </p:attrNameLst>
                                      </p:cBhvr>
                                      <p:tavLst>
                                        <p:tav tm="0">
                                          <p:val>
                                            <p:fltVal val="0.0"/>
                                          </p:val>
                                        </p:tav>
                                        <p:tav tm="100000">
                                          <p:val>
                                            <p:strVal val="#ppt_h"/>
                                          </p:val>
                                        </p:tav>
                                      </p:tavLst>
                                    </p:anim>
                                    <p:anim calcmode="lin" valueType="num">
                                      <p:cBhvr>
                                        <p:cTn id="16" dur="500" fill="hold"/>
                                        <p:tgtEl>
                                          <p:spTgt spid="1048831"/>
                                        </p:tgtEl>
                                        <p:attrNameLst>
                                          <p:attrName>style.rotation</p:attrName>
                                        </p:attrNameLst>
                                      </p:cBhvr>
                                      <p:tavLst>
                                        <p:tav tm="0">
                                          <p:val>
                                            <p:fltVal val="90.0"/>
                                          </p:val>
                                        </p:tav>
                                        <p:tav tm="100000">
                                          <p:val>
                                            <p:fltVal val="0.0"/>
                                          </p:val>
                                        </p:tav>
                                      </p:tavLst>
                                    </p:anim>
                                    <p:animEffect transition="in" filter="fade">
                                      <p:cBhvr>
                                        <p:cTn id="17" dur="500"/>
                                        <p:tgtEl>
                                          <p:spTgt spid="1048831"/>
                                        </p:tgtEl>
                                      </p:cBhvr>
                                    </p:animEffect>
                                  </p:childTnLst>
                                </p:cTn>
                              </p:par>
                            </p:childTnLst>
                          </p:cTn>
                        </p:par>
                        <p:par>
                          <p:cTn id="18" fill="hold">
                            <p:stCondLst>
                              <p:cond delay="6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832"/>
                                        </p:tgtEl>
                                        <p:attrNameLst>
                                          <p:attrName>style.visibility</p:attrName>
                                        </p:attrNameLst>
                                      </p:cBhvr>
                                      <p:to>
                                        <p:strVal val="visible"/>
                                      </p:to>
                                    </p:set>
                                    <p:animEffect transition="in" filter="fade">
                                      <p:cBhvr>
                                        <p:cTn id="21" dur="500"/>
                                        <p:tgtEl>
                                          <p:spTgt spid="1048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9" grpId="0" animBg="1"/>
      <p:bldP spid="1048830" grpId="0" animBg="1"/>
      <p:bldP spid="1048831" grpId="0"/>
      <p:bldP spid="104883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833" name="文本框 2"/>
          <p:cNvSpPr txBox="1"/>
          <p:nvPr/>
        </p:nvSpPr>
        <p:spPr>
          <a:xfrm>
            <a:off x="817031" y="2711682"/>
            <a:ext cx="10557933" cy="3785652"/>
          </a:xfrm>
          <a:prstGeom prst="rect">
            <a:avLst/>
          </a:prstGeom>
          <a:noFill/>
        </p:spPr>
        <p:txBody>
          <a:bodyPr wrap="square">
            <a:spAutoFit/>
          </a:bodyPr>
          <a:p>
            <a:pPr algn="just"/>
            <a:r>
              <a:rPr lang="zh-CN" altLang="en-US" sz="2000" b="0" i="0" dirty="0">
                <a:solidFill>
                  <a:srgbClr val="333333"/>
                </a:solidFill>
                <a:effectLst/>
                <a:latin typeface="-apple-system"/>
              </a:rPr>
              <a:t>将第七十五条改为第七十八条，修改为：“负有安全生产监督管理职责的部门应当</a:t>
            </a:r>
            <a:r>
              <a:rPr lang="zh-CN" altLang="en-US" sz="2000" b="1" i="0" dirty="0">
                <a:solidFill>
                  <a:srgbClr val="C00000"/>
                </a:solidFill>
                <a:effectLst/>
                <a:latin typeface="-apple-system"/>
              </a:rPr>
              <a:t>建立安全生产违法行为信息库</a:t>
            </a:r>
            <a:r>
              <a:rPr lang="zh-CN" altLang="en-US" sz="2000" b="0" i="0" dirty="0">
                <a:solidFill>
                  <a:srgbClr val="333333"/>
                </a:solidFill>
                <a:effectLst/>
                <a:latin typeface="-apple-system"/>
              </a:rPr>
              <a:t>，如实记录生产经营单位及其有关从业人员的安全生产违法行为信息；对违法行为情节严重的生产经营单位及其有关从业人员，应当及时向社会公告，并通报行业主管部门、投资主管部门、自然资源主管部门、生态环境主管部门、证券监督管理机构以及有关金融机构。有关部门和机构应当对存在失信行为的生产经营单位及其有关从业人员采取加大执法检查频次、暂停项目审批、上调有关保险费率、行业或者职业禁入等联合惩戒措施，并向社会公示。</a:t>
            </a:r>
            <a:endParaRPr lang="en-US" altLang="zh-CN" sz="2000" b="0" i="0" dirty="0">
              <a:solidFill>
                <a:srgbClr val="333333"/>
              </a:solidFill>
              <a:effectLst/>
              <a:latin typeface="-apple-system"/>
            </a:endParaRPr>
          </a:p>
          <a:p>
            <a:pPr algn="just"/>
            <a:endParaRPr lang="zh-CN" altLang="en-US" sz="2000" b="0" i="0" dirty="0">
              <a:solidFill>
                <a:srgbClr val="333333"/>
              </a:solidFill>
              <a:effectLst/>
              <a:latin typeface="-apple-system"/>
            </a:endParaRPr>
          </a:p>
          <a:p>
            <a:pPr algn="just"/>
            <a:r>
              <a:rPr lang="zh-CN" altLang="en-US" sz="2000" b="0" i="0" dirty="0">
                <a:solidFill>
                  <a:srgbClr val="333333"/>
                </a:solidFill>
                <a:effectLst/>
                <a:latin typeface="-apple-system"/>
              </a:rPr>
              <a:t>“负有安全生产监督管理职责的部门应当加强对生产经营单位行政处罚信息的及时归集、共享、应用和公开，对生产经营单位作出处罚决定后七个工作日内在监督管理部门公示系统予以公开曝光，强化对违法失信生产经营单位及其有关从业人员的社会监督，提高全社会安全生产诚信水平。”</a:t>
            </a:r>
            <a:endParaRPr lang="zh-CN" altLang="en-US" sz="2000" b="0" i="0" dirty="0">
              <a:solidFill>
                <a:srgbClr val="333333"/>
              </a:solidFill>
              <a:effectLst/>
              <a:latin typeface="-apple-system"/>
            </a:endParaRPr>
          </a:p>
        </p:txBody>
      </p:sp>
      <p:sp>
        <p:nvSpPr>
          <p:cNvPr id="1048834" name="矩形 3"/>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835" name="箭头: 五边形 4"/>
          <p:cNvSpPr/>
          <p:nvPr/>
        </p:nvSpPr>
        <p:spPr>
          <a:xfrm>
            <a:off x="1148712" y="1430789"/>
            <a:ext cx="6852288"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836" name="矩形 5"/>
          <p:cNvSpPr/>
          <p:nvPr/>
        </p:nvSpPr>
        <p:spPr>
          <a:xfrm>
            <a:off x="1333534" y="1475150"/>
            <a:ext cx="6415539"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建立安全生产违法行为信息库</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837" name="矩形 6"/>
          <p:cNvSpPr/>
          <p:nvPr/>
        </p:nvSpPr>
        <p:spPr>
          <a:xfrm>
            <a:off x="8121399" y="1498758"/>
            <a:ext cx="2801437" cy="707886"/>
          </a:xfrm>
          <a:prstGeom prst="rect">
            <a:avLst/>
          </a:prstGeom>
        </p:spPr>
        <p:txBody>
          <a:bodyPr wrap="square">
            <a:spAutoFit/>
          </a:bodyPr>
          <a:p>
            <a:r>
              <a:rPr lang="zh-CN" altLang="en-US" sz="2000" dirty="0">
                <a:solidFill>
                  <a:srgbClr val="333333"/>
                </a:solidFill>
                <a:latin typeface="-apple-system"/>
              </a:rPr>
              <a:t>将第七十五条改为第七十八条</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834"/>
                                        </p:tgtEl>
                                        <p:attrNameLst>
                                          <p:attrName>style.visibility</p:attrName>
                                        </p:attrNameLst>
                                      </p:cBhvr>
                                      <p:to>
                                        <p:strVal val="visible"/>
                                      </p:to>
                                    </p:set>
                                    <p:animEffect transition="in" filter="wipe(right)">
                                      <p:cBhvr>
                                        <p:cTn id="7" dur="500"/>
                                        <p:tgtEl>
                                          <p:spTgt spid="10488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835"/>
                                        </p:tgtEl>
                                        <p:attrNameLst>
                                          <p:attrName>style.visibility</p:attrName>
                                        </p:attrNameLst>
                                      </p:cBhvr>
                                      <p:to>
                                        <p:strVal val="visible"/>
                                      </p:to>
                                    </p:set>
                                    <p:animEffect transition="in" filter="wipe(left)">
                                      <p:cBhvr>
                                        <p:cTn id="10" dur="500"/>
                                        <p:tgtEl>
                                          <p:spTgt spid="1048835"/>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836"/>
                                        </p:tgtEl>
                                        <p:attrNameLst>
                                          <p:attrName>style.visibility</p:attrName>
                                        </p:attrNameLst>
                                      </p:cBhvr>
                                      <p:to>
                                        <p:strVal val="visible"/>
                                      </p:to>
                                    </p:set>
                                    <p:anim calcmode="lin" valueType="num">
                                      <p:cBhvr>
                                        <p:cTn id="14" dur="500" fill="hold"/>
                                        <p:tgtEl>
                                          <p:spTgt spid="1048836"/>
                                        </p:tgtEl>
                                        <p:attrNameLst>
                                          <p:attrName>ppt_w</p:attrName>
                                        </p:attrNameLst>
                                      </p:cBhvr>
                                      <p:tavLst>
                                        <p:tav tm="0">
                                          <p:val>
                                            <p:fltVal val="0.0"/>
                                          </p:val>
                                        </p:tav>
                                        <p:tav tm="100000">
                                          <p:val>
                                            <p:strVal val="#ppt_w"/>
                                          </p:val>
                                        </p:tav>
                                      </p:tavLst>
                                    </p:anim>
                                    <p:anim calcmode="lin" valueType="num">
                                      <p:cBhvr>
                                        <p:cTn id="15" dur="500" fill="hold"/>
                                        <p:tgtEl>
                                          <p:spTgt spid="1048836"/>
                                        </p:tgtEl>
                                        <p:attrNameLst>
                                          <p:attrName>ppt_h</p:attrName>
                                        </p:attrNameLst>
                                      </p:cBhvr>
                                      <p:tavLst>
                                        <p:tav tm="0">
                                          <p:val>
                                            <p:fltVal val="0.0"/>
                                          </p:val>
                                        </p:tav>
                                        <p:tav tm="100000">
                                          <p:val>
                                            <p:strVal val="#ppt_h"/>
                                          </p:val>
                                        </p:tav>
                                      </p:tavLst>
                                    </p:anim>
                                    <p:anim calcmode="lin" valueType="num">
                                      <p:cBhvr>
                                        <p:cTn id="16" dur="500" fill="hold"/>
                                        <p:tgtEl>
                                          <p:spTgt spid="1048836"/>
                                        </p:tgtEl>
                                        <p:attrNameLst>
                                          <p:attrName>style.rotation</p:attrName>
                                        </p:attrNameLst>
                                      </p:cBhvr>
                                      <p:tavLst>
                                        <p:tav tm="0">
                                          <p:val>
                                            <p:fltVal val="90.0"/>
                                          </p:val>
                                        </p:tav>
                                        <p:tav tm="100000">
                                          <p:val>
                                            <p:fltVal val="0.0"/>
                                          </p:val>
                                        </p:tav>
                                      </p:tavLst>
                                    </p:anim>
                                    <p:animEffect transition="in" filter="fade">
                                      <p:cBhvr>
                                        <p:cTn id="17" dur="500"/>
                                        <p:tgtEl>
                                          <p:spTgt spid="1048836"/>
                                        </p:tgtEl>
                                      </p:cBhvr>
                                    </p:animEffect>
                                  </p:childTnLst>
                                </p:cTn>
                              </p:par>
                            </p:childTnLst>
                          </p:cTn>
                        </p:par>
                        <p:par>
                          <p:cTn id="18" fill="hold">
                            <p:stCondLst>
                              <p:cond delay="80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837"/>
                                        </p:tgtEl>
                                        <p:attrNameLst>
                                          <p:attrName>style.visibility</p:attrName>
                                        </p:attrNameLst>
                                      </p:cBhvr>
                                      <p:to>
                                        <p:strVal val="visible"/>
                                      </p:to>
                                    </p:set>
                                    <p:animEffect transition="in" filter="fade">
                                      <p:cBhvr>
                                        <p:cTn id="21" dur="500"/>
                                        <p:tgtEl>
                                          <p:spTgt spid="1048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4" grpId="0" animBg="1"/>
      <p:bldP spid="1048835" grpId="0" animBg="1"/>
      <p:bldP spid="1048836" grpId="0"/>
      <p:bldP spid="104883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838" name="文本框 2"/>
          <p:cNvSpPr txBox="1"/>
          <p:nvPr/>
        </p:nvSpPr>
        <p:spPr>
          <a:xfrm>
            <a:off x="812799" y="1881707"/>
            <a:ext cx="10532534" cy="3785652"/>
          </a:xfrm>
          <a:prstGeom prst="rect">
            <a:avLst/>
          </a:prstGeom>
          <a:noFill/>
        </p:spPr>
        <p:txBody>
          <a:bodyPr wrap="square">
            <a:spAutoFit/>
          </a:bodyPr>
          <a:p>
            <a:pPr algn="just"/>
            <a:r>
              <a:rPr lang="zh-CN" altLang="en-US" sz="2400" b="0" i="0" dirty="0">
                <a:solidFill>
                  <a:srgbClr val="333333"/>
                </a:solidFill>
                <a:effectLst/>
                <a:latin typeface="-apple-system"/>
              </a:rPr>
              <a:t>将第七十六条改为第七十九条，修改为：“国家加强生产安全事故应急能力建设，在重点行业、领域建立应急救援基地和应急救援队伍，并由国家安全生产应急救援机构统一协调指挥；鼓励生产经营单位和其他社会力量建立应急救援队伍，配备相应的应急救援装备和物资，提高应急救援的专业化水平。</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国务院应急管理部门牵头建立全国统一的生产安全事故应急救援信息系统，国务院交通运输、住房和城乡建设、水利、民航等有关部门和县级以上地方人民政府建立健全相关行业、领域、地区的生产安全事故应急救援信息系统，实现互联互通、信息共享，通过推行网上安全信息采集、安全监管和监测预警，提升监管的精准化、智能化水平。”</a:t>
            </a:r>
            <a:endParaRPr lang="zh-CN" altLang="en-US" sz="24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sp>
        <p:nvSpPr>
          <p:cNvPr id="1048839" name="文本框 3"/>
          <p:cNvSpPr txBox="1"/>
          <p:nvPr/>
        </p:nvSpPr>
        <p:spPr>
          <a:xfrm>
            <a:off x="681904" y="3160359"/>
            <a:ext cx="10959763" cy="1815882"/>
          </a:xfrm>
          <a:prstGeom prst="rect">
            <a:avLst/>
          </a:prstGeom>
          <a:noFill/>
        </p:spPr>
        <p:txBody>
          <a:bodyPr wrap="square">
            <a:spAutoFit/>
          </a:bodyPr>
          <a:p>
            <a:r>
              <a:rPr lang="zh-CN" altLang="en-US" sz="2800" b="0" i="0" dirty="0">
                <a:solidFill>
                  <a:srgbClr val="333333"/>
                </a:solidFill>
                <a:effectLst/>
                <a:latin typeface="-apple-system"/>
              </a:rPr>
              <a:t>将第七十七条改为第八十条，增加一款，作为第二款：“乡镇人民政府和街道办事处，以及开发区、工业园区、港区、风景区等</a:t>
            </a:r>
            <a:r>
              <a:rPr lang="zh-CN" altLang="en-US" sz="2800" b="1" i="0" dirty="0">
                <a:solidFill>
                  <a:srgbClr val="C00000"/>
                </a:solidFill>
                <a:effectLst/>
                <a:latin typeface="-apple-system"/>
              </a:rPr>
              <a:t>应当制定相应的生产安全事故应急救援预案，协助人民政府有关部门或者按照授权依法履行生产安全事故应急救援工作职责</a:t>
            </a:r>
            <a:r>
              <a:rPr lang="zh-CN" altLang="en-US" sz="2800" b="0" i="0" dirty="0">
                <a:solidFill>
                  <a:srgbClr val="333333"/>
                </a:solidFill>
                <a:effectLst/>
                <a:latin typeface="-apple-system"/>
              </a:rPr>
              <a:t>。”</a:t>
            </a:r>
            <a:endParaRPr lang="zh-CN" altLang="en-US" sz="2800" dirty="0"/>
          </a:p>
        </p:txBody>
      </p:sp>
      <p:sp>
        <p:nvSpPr>
          <p:cNvPr id="1048840" name="矩形 4"/>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841" name="箭头: 五边形 5"/>
          <p:cNvSpPr/>
          <p:nvPr/>
        </p:nvSpPr>
        <p:spPr>
          <a:xfrm>
            <a:off x="1148712" y="1430789"/>
            <a:ext cx="6852288"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842" name="矩形 6"/>
          <p:cNvSpPr/>
          <p:nvPr/>
        </p:nvSpPr>
        <p:spPr>
          <a:xfrm>
            <a:off x="1333534" y="1475150"/>
            <a:ext cx="4977645"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乡镇等应制定应急预案</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843" name="矩形 7"/>
          <p:cNvSpPr/>
          <p:nvPr/>
        </p:nvSpPr>
        <p:spPr>
          <a:xfrm>
            <a:off x="8121399" y="1498758"/>
            <a:ext cx="2801437" cy="707886"/>
          </a:xfrm>
          <a:prstGeom prst="rect">
            <a:avLst/>
          </a:prstGeom>
        </p:spPr>
        <p:txBody>
          <a:bodyPr wrap="square">
            <a:spAutoFit/>
          </a:bodyPr>
          <a:p>
            <a:r>
              <a:rPr lang="zh-CN" altLang="en-US" sz="2000" dirty="0">
                <a:solidFill>
                  <a:srgbClr val="333333"/>
                </a:solidFill>
                <a:latin typeface="-apple-system"/>
              </a:rPr>
              <a:t>将第七十七条改为第八十条</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840"/>
                                        </p:tgtEl>
                                        <p:attrNameLst>
                                          <p:attrName>style.visibility</p:attrName>
                                        </p:attrNameLst>
                                      </p:cBhvr>
                                      <p:to>
                                        <p:strVal val="visible"/>
                                      </p:to>
                                    </p:set>
                                    <p:animEffect transition="in" filter="wipe(right)">
                                      <p:cBhvr>
                                        <p:cTn id="7" dur="500"/>
                                        <p:tgtEl>
                                          <p:spTgt spid="104884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841"/>
                                        </p:tgtEl>
                                        <p:attrNameLst>
                                          <p:attrName>style.visibility</p:attrName>
                                        </p:attrNameLst>
                                      </p:cBhvr>
                                      <p:to>
                                        <p:strVal val="visible"/>
                                      </p:to>
                                    </p:set>
                                    <p:animEffect transition="in" filter="wipe(left)">
                                      <p:cBhvr>
                                        <p:cTn id="10" dur="500"/>
                                        <p:tgtEl>
                                          <p:spTgt spid="1048841"/>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842"/>
                                        </p:tgtEl>
                                        <p:attrNameLst>
                                          <p:attrName>style.visibility</p:attrName>
                                        </p:attrNameLst>
                                      </p:cBhvr>
                                      <p:to>
                                        <p:strVal val="visible"/>
                                      </p:to>
                                    </p:set>
                                    <p:anim calcmode="lin" valueType="num">
                                      <p:cBhvr>
                                        <p:cTn id="14" dur="500" fill="hold"/>
                                        <p:tgtEl>
                                          <p:spTgt spid="1048842"/>
                                        </p:tgtEl>
                                        <p:attrNameLst>
                                          <p:attrName>ppt_w</p:attrName>
                                        </p:attrNameLst>
                                      </p:cBhvr>
                                      <p:tavLst>
                                        <p:tav tm="0">
                                          <p:val>
                                            <p:fltVal val="0.0"/>
                                          </p:val>
                                        </p:tav>
                                        <p:tav tm="100000">
                                          <p:val>
                                            <p:strVal val="#ppt_w"/>
                                          </p:val>
                                        </p:tav>
                                      </p:tavLst>
                                    </p:anim>
                                    <p:anim calcmode="lin" valueType="num">
                                      <p:cBhvr>
                                        <p:cTn id="15" dur="500" fill="hold"/>
                                        <p:tgtEl>
                                          <p:spTgt spid="1048842"/>
                                        </p:tgtEl>
                                        <p:attrNameLst>
                                          <p:attrName>ppt_h</p:attrName>
                                        </p:attrNameLst>
                                      </p:cBhvr>
                                      <p:tavLst>
                                        <p:tav tm="0">
                                          <p:val>
                                            <p:fltVal val="0.0"/>
                                          </p:val>
                                        </p:tav>
                                        <p:tav tm="100000">
                                          <p:val>
                                            <p:strVal val="#ppt_h"/>
                                          </p:val>
                                        </p:tav>
                                      </p:tavLst>
                                    </p:anim>
                                    <p:anim calcmode="lin" valueType="num">
                                      <p:cBhvr>
                                        <p:cTn id="16" dur="500" fill="hold"/>
                                        <p:tgtEl>
                                          <p:spTgt spid="1048842"/>
                                        </p:tgtEl>
                                        <p:attrNameLst>
                                          <p:attrName>style.rotation</p:attrName>
                                        </p:attrNameLst>
                                      </p:cBhvr>
                                      <p:tavLst>
                                        <p:tav tm="0">
                                          <p:val>
                                            <p:fltVal val="90.0"/>
                                          </p:val>
                                        </p:tav>
                                        <p:tav tm="100000">
                                          <p:val>
                                            <p:fltVal val="0.0"/>
                                          </p:val>
                                        </p:tav>
                                      </p:tavLst>
                                    </p:anim>
                                    <p:animEffect transition="in" filter="fade">
                                      <p:cBhvr>
                                        <p:cTn id="17" dur="500"/>
                                        <p:tgtEl>
                                          <p:spTgt spid="1048842"/>
                                        </p:tgtEl>
                                      </p:cBhvr>
                                    </p:animEffect>
                                  </p:childTnLst>
                                </p:cTn>
                              </p:par>
                            </p:childTnLst>
                          </p:cTn>
                        </p:par>
                        <p:par>
                          <p:cTn id="18" fill="hold">
                            <p:stCondLst>
                              <p:cond delay="725"/>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843"/>
                                        </p:tgtEl>
                                        <p:attrNameLst>
                                          <p:attrName>style.visibility</p:attrName>
                                        </p:attrNameLst>
                                      </p:cBhvr>
                                      <p:to>
                                        <p:strVal val="visible"/>
                                      </p:to>
                                    </p:set>
                                    <p:animEffect transition="in" filter="fade">
                                      <p:cBhvr>
                                        <p:cTn id="21" dur="500"/>
                                        <p:tgtEl>
                                          <p:spTgt spid="1048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0" grpId="0" animBg="1"/>
      <p:bldP spid="1048841" grpId="0" animBg="1"/>
      <p:bldP spid="1048842" grpId="0"/>
      <p:bldP spid="104884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844" name="文本框 2"/>
          <p:cNvSpPr txBox="1"/>
          <p:nvPr/>
        </p:nvSpPr>
        <p:spPr>
          <a:xfrm>
            <a:off x="880534" y="1922271"/>
            <a:ext cx="10837334" cy="3785652"/>
          </a:xfrm>
          <a:prstGeom prst="rect">
            <a:avLst/>
          </a:prstGeom>
          <a:noFill/>
        </p:spPr>
        <p:txBody>
          <a:bodyPr wrap="square">
            <a:spAutoFit/>
          </a:bodyPr>
          <a:p>
            <a:r>
              <a:rPr lang="zh-CN" altLang="en-US" sz="2400" b="0" i="0" dirty="0">
                <a:solidFill>
                  <a:srgbClr val="333333"/>
                </a:solidFill>
                <a:effectLst/>
                <a:latin typeface="-apple-system"/>
              </a:rPr>
              <a:t>将第八十三条改为第八十六条，第一款修改为：“事故调查处理应当按照科学严谨、依法依规、实事求是、注重实效的原则，及时、准确地查清事故原因，查明事故性质和责任，评估应急处置工作，总结事故教训，提出整改措施，并对事故责任单位和人员提出处理建议。事故调查报告应当依法及时向社会公布。事故调查和处理的具体办法由国务院制定。”</a:t>
            </a:r>
            <a:endParaRPr lang="en-US" altLang="zh-CN" sz="2400" b="0" i="0" dirty="0">
              <a:solidFill>
                <a:srgbClr val="333333"/>
              </a:solidFill>
              <a:effectLst/>
              <a:latin typeface="-apple-system"/>
            </a:endParaRPr>
          </a:p>
          <a:p>
            <a:endParaRPr lang="en-US" altLang="zh-CN" sz="2400" b="0" i="0" dirty="0">
              <a:solidFill>
                <a:srgbClr val="333333"/>
              </a:solidFill>
              <a:effectLst/>
              <a:latin typeface="-apple-system"/>
            </a:endParaRPr>
          </a:p>
          <a:p>
            <a:r>
              <a:rPr lang="zh-CN" altLang="en-US" sz="2400" b="0" i="0" dirty="0">
                <a:solidFill>
                  <a:srgbClr val="333333"/>
                </a:solidFill>
                <a:effectLst/>
                <a:latin typeface="-apple-system"/>
              </a:rPr>
              <a:t>增加一款，作为第三款：“负责事故调查处理的国务院有关部门和地方人民政府应当在批复事故调查报告后一年内，组织有关部门对事故整改和防范措施落实情况进行评估，并及时向社会公开评估结果；对不履行职责导致事故整改和防范措施没有落实的有关单位和人员，应当按照有关规定追究责任。”</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845" name="文本框 2"/>
          <p:cNvSpPr txBox="1"/>
          <p:nvPr/>
        </p:nvSpPr>
        <p:spPr>
          <a:xfrm>
            <a:off x="733424" y="2297837"/>
            <a:ext cx="10725151" cy="3046988"/>
          </a:xfrm>
          <a:prstGeom prst="rect">
            <a:avLst/>
          </a:prstGeom>
          <a:noFill/>
        </p:spPr>
        <p:txBody>
          <a:bodyPr wrap="square">
            <a:spAutoFit/>
          </a:bodyPr>
          <a:p>
            <a:r>
              <a:rPr lang="zh-CN" altLang="en-US" sz="2400" b="0" i="0" dirty="0">
                <a:solidFill>
                  <a:srgbClr val="333333"/>
                </a:solidFill>
                <a:effectLst/>
                <a:latin typeface="-apple-system"/>
              </a:rPr>
              <a:t>将第一百一十条改为第一百一十五条，修改为：“本法规定的行政处罚，由应急管理部门和其他负有安全生产监督管理职责的部门按照职责分工决定；</a:t>
            </a:r>
            <a:endParaRPr lang="en-US" altLang="zh-CN" sz="2400" b="0" i="0" dirty="0">
              <a:solidFill>
                <a:srgbClr val="333333"/>
              </a:solidFill>
              <a:effectLst/>
              <a:latin typeface="-apple-system"/>
            </a:endParaRPr>
          </a:p>
          <a:p>
            <a:endParaRPr lang="en-US" altLang="zh-CN" sz="2400" dirty="0">
              <a:solidFill>
                <a:srgbClr val="333333"/>
              </a:solidFill>
              <a:latin typeface="-apple-system"/>
            </a:endParaRPr>
          </a:p>
          <a:p>
            <a:r>
              <a:rPr lang="zh-CN" altLang="en-US" sz="2400" b="0" i="0" dirty="0">
                <a:solidFill>
                  <a:srgbClr val="333333"/>
                </a:solidFill>
                <a:effectLst/>
                <a:latin typeface="-apple-system"/>
              </a:rPr>
              <a:t>其中，根据本法第九十五条、第一百一十条、第一百一十四条的规定应当给予民航、铁路、电力行业的生产经营单位及其主要负责人行政处罚的，也可以由主管的负有安全生产监督管理职责的部门进行处罚。予以关闭的行政处罚，由负有安全生产监督管理职责的部门报请县级以上人民政府按照国务院规定的权限决定；给予拘留的行政处罚，由公安机关依照治安管理处罚的规定决定。”</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846" name="文本框 2"/>
          <p:cNvSpPr txBox="1"/>
          <p:nvPr/>
        </p:nvSpPr>
        <p:spPr>
          <a:xfrm>
            <a:off x="721782" y="2521059"/>
            <a:ext cx="10894483" cy="1815882"/>
          </a:xfrm>
          <a:prstGeom prst="rect">
            <a:avLst/>
          </a:prstGeom>
          <a:noFill/>
        </p:spPr>
        <p:txBody>
          <a:bodyPr wrap="square">
            <a:spAutoFit/>
          </a:bodyPr>
          <a:p>
            <a:r>
              <a:rPr lang="zh-CN" altLang="en-US" sz="2800" b="0" i="0" dirty="0">
                <a:solidFill>
                  <a:srgbClr val="333333"/>
                </a:solidFill>
                <a:effectLst/>
                <a:latin typeface="-apple-system"/>
              </a:rPr>
              <a:t>将第一百一十三条改为第一百一十八条，第二款修改为：“国务院应急管理部门和其他负有安全生产监督管理职责的部门应当根据各自的职责分工，</a:t>
            </a:r>
            <a:r>
              <a:rPr lang="zh-CN" altLang="en-US" sz="2800" b="1" i="0" dirty="0">
                <a:solidFill>
                  <a:srgbClr val="C00000"/>
                </a:solidFill>
                <a:effectLst/>
                <a:latin typeface="-apple-system"/>
              </a:rPr>
              <a:t>制定相关行业、领域重大危险源的辨识标准和重大事故隐患的判定标准</a:t>
            </a:r>
            <a:r>
              <a:rPr lang="zh-CN" altLang="en-US" sz="2800" b="0" i="0" dirty="0">
                <a:solidFill>
                  <a:srgbClr val="333333"/>
                </a:solidFill>
                <a:effectLst/>
                <a:latin typeface="-apple-system"/>
              </a:rPr>
              <a:t>。”</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pic>
        <p:nvPicPr>
          <p:cNvPr id="2097192" name="图片 2"/>
          <p:cNvPicPr>
            <a:picLocks noChangeAspect="1"/>
          </p:cNvPicPr>
          <p:nvPr/>
        </p:nvPicPr>
        <p:blipFill>
          <a:blip r:embed="rId1"/>
          <a:stretch>
            <a:fillRect/>
          </a:stretch>
        </p:blipFill>
        <p:spPr>
          <a:xfrm>
            <a:off x="0" y="7111"/>
            <a:ext cx="12192000" cy="6843776"/>
          </a:xfrm>
          <a:prstGeom prst="rect">
            <a:avLst/>
          </a:prstGeom>
        </p:spPr>
      </p:pic>
      <p:sp>
        <p:nvSpPr>
          <p:cNvPr id="1048847" name="文本占位符 2"/>
          <p:cNvSpPr txBox="1">
            <a:spLocks noChangeArrowheads="1"/>
          </p:cNvSpPr>
          <p:nvPr/>
        </p:nvSpPr>
        <p:spPr bwMode="auto">
          <a:xfrm>
            <a:off x="1988967" y="2911103"/>
            <a:ext cx="8814500" cy="984249"/>
          </a:xfrm>
          <a:prstGeom prst="rect">
            <a:avLst/>
          </a:prstGeom>
          <a:noFill/>
          <a:ln>
            <a:noFill/>
          </a:ln>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200" noProof="1">
                <a:solidFill>
                  <a:srgbClr val="C00000"/>
                </a:solidFill>
                <a:latin typeface="方正大黑简体" panose="03000509000000000000" pitchFamily="65" charset="-122"/>
                <a:ea typeface="方正大黑简体" panose="03000509000000000000" pitchFamily="65" charset="-122"/>
              </a:rPr>
              <a:t>新安法对第三方机构的要求</a:t>
            </a:r>
            <a:endParaRPr lang="zh-CN" altLang="en-US" sz="5400" b="1" spc="200" noProof="1">
              <a:solidFill>
                <a:srgbClr val="C00000"/>
              </a:solidFill>
              <a:latin typeface="方正大黑简体" panose="03000509000000000000" pitchFamily="65" charset="-122"/>
              <a:ea typeface="方正大黑简体" panose="03000509000000000000" pitchFamily="65" charset="-122"/>
            </a:endParaRPr>
          </a:p>
        </p:txBody>
      </p:sp>
      <p:pic>
        <p:nvPicPr>
          <p:cNvPr id="2097193" name="图片 7"/>
          <p:cNvPicPr>
            <a:picLocks noChangeAspect="1"/>
          </p:cNvPicPr>
          <p:nvPr/>
        </p:nvPicPr>
        <p:blipFill>
          <a:blip r:embed="rId2" cstate="print"/>
          <a:stretch>
            <a:fillRect/>
          </a:stretch>
        </p:blipFill>
        <p:spPr>
          <a:xfrm>
            <a:off x="396941" y="4414165"/>
            <a:ext cx="2945638" cy="1384420"/>
          </a:xfrm>
          <a:prstGeom prst="rect">
            <a:avLst/>
          </a:prstGeom>
        </p:spPr>
      </p:pic>
      <p:pic>
        <p:nvPicPr>
          <p:cNvPr id="2097194" name="图片 8"/>
          <p:cNvPicPr>
            <a:picLocks noChangeAspect="1"/>
          </p:cNvPicPr>
          <p:nvPr/>
        </p:nvPicPr>
        <p:blipFill>
          <a:blip r:embed="rId3" cstate="print"/>
          <a:stretch>
            <a:fillRect/>
          </a:stretch>
        </p:blipFill>
        <p:spPr>
          <a:xfrm rot="10800000">
            <a:off x="9876673" y="4564024"/>
            <a:ext cx="2235361" cy="1050597"/>
          </a:xfrm>
          <a:prstGeom prst="rect">
            <a:avLst/>
          </a:prstGeom>
        </p:spPr>
      </p:pic>
      <p:sp>
        <p:nvSpPr>
          <p:cNvPr id="1048848"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400" dirty="0">
                <a:latin typeface="方正大黑简体" panose="03000509000000000000" pitchFamily="65" charset="-122"/>
                <a:ea typeface="方正大黑简体" panose="03000509000000000000" pitchFamily="65" charset="-122"/>
              </a:rPr>
              <a:t>04</a:t>
            </a:r>
            <a:endParaRPr lang="zh-CN" altLang="en-US" sz="5400" dirty="0">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4000">
        <p14:warp dir="in"/>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48848"/>
                                        </p:tgtEl>
                                        <p:attrNameLst>
                                          <p:attrName>style.visibility</p:attrName>
                                        </p:attrNameLst>
                                      </p:cBhvr>
                                      <p:to>
                                        <p:strVal val="visible"/>
                                      </p:to>
                                    </p:set>
                                    <p:animEffect transition="in" filter="wheel(1)">
                                      <p:cBhvr>
                                        <p:cTn id="7" dur="2000"/>
                                        <p:tgtEl>
                                          <p:spTgt spid="1048848"/>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048847"/>
                                        </p:tgtEl>
                                        <p:attrNameLst>
                                          <p:attrName>style.visibility</p:attrName>
                                        </p:attrNameLst>
                                      </p:cBhvr>
                                      <p:to>
                                        <p:strVal val="visible"/>
                                      </p:to>
                                    </p:set>
                                    <p:anim calcmode="lin" valueType="num">
                                      <p:cBhvr>
                                        <p:cTn id="11" dur="500" fill="hold"/>
                                        <p:tgtEl>
                                          <p:spTgt spid="1048847"/>
                                        </p:tgtEl>
                                        <p:attrNameLst>
                                          <p:attrName>ppt_w</p:attrName>
                                        </p:attrNameLst>
                                      </p:cBhvr>
                                      <p:tavLst>
                                        <p:tav tm="0">
                                          <p:val>
                                            <p:fltVal val="0.0"/>
                                          </p:val>
                                        </p:tav>
                                        <p:tav tm="100000">
                                          <p:val>
                                            <p:strVal val="#ppt_w"/>
                                          </p:val>
                                        </p:tav>
                                      </p:tavLst>
                                    </p:anim>
                                    <p:anim calcmode="lin" valueType="num">
                                      <p:cBhvr>
                                        <p:cTn id="12" dur="500" fill="hold"/>
                                        <p:tgtEl>
                                          <p:spTgt spid="1048847"/>
                                        </p:tgtEl>
                                        <p:attrNameLst>
                                          <p:attrName>ppt_h</p:attrName>
                                        </p:attrNameLst>
                                      </p:cBhvr>
                                      <p:tavLst>
                                        <p:tav tm="0">
                                          <p:val>
                                            <p:fltVal val="0.0"/>
                                          </p:val>
                                        </p:tav>
                                        <p:tav tm="100000">
                                          <p:val>
                                            <p:strVal val="#ppt_h"/>
                                          </p:val>
                                        </p:tav>
                                      </p:tavLst>
                                    </p:anim>
                                    <p:animEffect transition="in" filter="fade">
                                      <p:cBhvr>
                                        <p:cTn id="13" dur="500"/>
                                        <p:tgtEl>
                                          <p:spTgt spid="1048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7" grpId="0"/>
      <p:bldP spid="10488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pic>
        <p:nvPicPr>
          <p:cNvPr id="2097165" name="图片 6"/>
          <p:cNvPicPr>
            <a:picLocks noChangeAspect="1"/>
          </p:cNvPicPr>
          <p:nvPr/>
        </p:nvPicPr>
        <p:blipFill>
          <a:blip r:embed="rId1"/>
          <a:stretch>
            <a:fillRect/>
          </a:stretch>
        </p:blipFill>
        <p:spPr>
          <a:xfrm>
            <a:off x="0" y="3047"/>
            <a:ext cx="12192000" cy="6851904"/>
          </a:xfrm>
          <a:prstGeom prst="rect">
            <a:avLst/>
          </a:prstGeom>
        </p:spPr>
      </p:pic>
      <p:pic>
        <p:nvPicPr>
          <p:cNvPr id="2097166" name="图片 8"/>
          <p:cNvPicPr>
            <a:picLocks noChangeAspect="1"/>
          </p:cNvPicPr>
          <p:nvPr/>
        </p:nvPicPr>
        <p:blipFill>
          <a:blip r:embed="rId2" cstate="print"/>
          <a:stretch>
            <a:fillRect/>
          </a:stretch>
        </p:blipFill>
        <p:spPr>
          <a:xfrm>
            <a:off x="9945037" y="-85560"/>
            <a:ext cx="2514734" cy="1580982"/>
          </a:xfrm>
          <a:prstGeom prst="rect">
            <a:avLst/>
          </a:prstGeom>
        </p:spPr>
      </p:pic>
      <p:sp>
        <p:nvSpPr>
          <p:cNvPr id="1048624" name="任意多边形: 形状 4"/>
          <p:cNvSpPr/>
          <p:nvPr/>
        </p:nvSpPr>
        <p:spPr>
          <a:xfrm>
            <a:off x="2528236" y="1732906"/>
            <a:ext cx="8983579" cy="4516741"/>
          </a:xfrm>
          <a:custGeom>
            <a:avLst/>
            <a:gdLst>
              <a:gd name="connsiteX0" fmla="*/ 67377 w 6930190"/>
              <a:gd name="connsiteY0" fmla="*/ 0 h 3484345"/>
              <a:gd name="connsiteX1" fmla="*/ 818148 w 6930190"/>
              <a:gd name="connsiteY1" fmla="*/ 288758 h 3484345"/>
              <a:gd name="connsiteX2" fmla="*/ 1049154 w 6930190"/>
              <a:gd name="connsiteY2" fmla="*/ 19250 h 3484345"/>
              <a:gd name="connsiteX3" fmla="*/ 6930190 w 6930190"/>
              <a:gd name="connsiteY3" fmla="*/ 19250 h 3484345"/>
              <a:gd name="connsiteX4" fmla="*/ 6930190 w 6930190"/>
              <a:gd name="connsiteY4" fmla="*/ 3339966 h 3484345"/>
              <a:gd name="connsiteX5" fmla="*/ 981777 w 6930190"/>
              <a:gd name="connsiteY5" fmla="*/ 3339966 h 3484345"/>
              <a:gd name="connsiteX6" fmla="*/ 856649 w 6930190"/>
              <a:gd name="connsiteY6" fmla="*/ 3484345 h 3484345"/>
              <a:gd name="connsiteX7" fmla="*/ 269508 w 6930190"/>
              <a:gd name="connsiteY7" fmla="*/ 3012707 h 3484345"/>
              <a:gd name="connsiteX8" fmla="*/ 298383 w 6930190"/>
              <a:gd name="connsiteY8" fmla="*/ 1848050 h 3484345"/>
              <a:gd name="connsiteX9" fmla="*/ 0 w 6930190"/>
              <a:gd name="connsiteY9" fmla="*/ 269507 h 3484345"/>
              <a:gd name="connsiteX10" fmla="*/ 67377 w 6930190"/>
              <a:gd name="connsiteY10" fmla="*/ 0 h 348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30190" h="3484345">
                <a:moveTo>
                  <a:pt x="67377" y="0"/>
                </a:moveTo>
                <a:lnTo>
                  <a:pt x="818148" y="288758"/>
                </a:lnTo>
                <a:lnTo>
                  <a:pt x="1049154" y="19250"/>
                </a:lnTo>
                <a:lnTo>
                  <a:pt x="6930190" y="19250"/>
                </a:lnTo>
                <a:lnTo>
                  <a:pt x="6930190" y="3339966"/>
                </a:lnTo>
                <a:lnTo>
                  <a:pt x="981777" y="3339966"/>
                </a:lnTo>
                <a:lnTo>
                  <a:pt x="856649" y="3484345"/>
                </a:lnTo>
                <a:lnTo>
                  <a:pt x="269508" y="3012707"/>
                </a:lnTo>
                <a:lnTo>
                  <a:pt x="298383" y="1848050"/>
                </a:lnTo>
                <a:lnTo>
                  <a:pt x="0" y="269507"/>
                </a:lnTo>
                <a:lnTo>
                  <a:pt x="67377" y="0"/>
                </a:lnTo>
                <a:close/>
              </a:path>
            </a:pathLst>
          </a:custGeom>
          <a:noFill/>
          <a:ln>
            <a:solidFill>
              <a:srgbClr val="FD2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625" name="矩形 1"/>
          <p:cNvSpPr/>
          <p:nvPr/>
        </p:nvSpPr>
        <p:spPr>
          <a:xfrm>
            <a:off x="3870122" y="1938904"/>
            <a:ext cx="7469257" cy="3954523"/>
          </a:xfrm>
          <a:custGeom>
            <a:avLst/>
            <a:gdLst>
              <a:gd name="connsiteX0" fmla="*/ 0 w 5434163"/>
              <a:gd name="connsiteY0" fmla="*/ 0 h 2965892"/>
              <a:gd name="connsiteX1" fmla="*/ 5434163 w 5434163"/>
              <a:gd name="connsiteY1" fmla="*/ 0 h 2965892"/>
              <a:gd name="connsiteX2" fmla="*/ 5434163 w 5434163"/>
              <a:gd name="connsiteY2" fmla="*/ 2965892 h 2965892"/>
              <a:gd name="connsiteX3" fmla="*/ 0 w 5434163"/>
              <a:gd name="connsiteY3" fmla="*/ 2965892 h 2965892"/>
              <a:gd name="connsiteX4" fmla="*/ 0 w 5434163"/>
              <a:gd name="connsiteY4" fmla="*/ 0 h 2965892"/>
              <a:gd name="connsiteX0-1" fmla="*/ 0 w 5434163"/>
              <a:gd name="connsiteY0-2" fmla="*/ 0 h 2965892"/>
              <a:gd name="connsiteX1-3" fmla="*/ 5434163 w 5434163"/>
              <a:gd name="connsiteY1-4" fmla="*/ 0 h 2965892"/>
              <a:gd name="connsiteX2-5" fmla="*/ 5434163 w 5434163"/>
              <a:gd name="connsiteY2-6" fmla="*/ 2965892 h 2965892"/>
              <a:gd name="connsiteX3-7" fmla="*/ 0 w 5434163"/>
              <a:gd name="connsiteY3-8" fmla="*/ 2965892 h 2965892"/>
              <a:gd name="connsiteX4-9" fmla="*/ 0 w 5434163"/>
              <a:gd name="connsiteY4-10" fmla="*/ 1188354 h 2965892"/>
              <a:gd name="connsiteX5" fmla="*/ 0 w 5434163"/>
              <a:gd name="connsiteY5" fmla="*/ 0 h 2965892"/>
              <a:gd name="connsiteX0-11" fmla="*/ 0 w 5434163"/>
              <a:gd name="connsiteY0-12" fmla="*/ 0 h 2965892"/>
              <a:gd name="connsiteX1-13" fmla="*/ 5434163 w 5434163"/>
              <a:gd name="connsiteY1-14" fmla="*/ 0 h 2965892"/>
              <a:gd name="connsiteX2-15" fmla="*/ 5434163 w 5434163"/>
              <a:gd name="connsiteY2-16" fmla="*/ 2965892 h 2965892"/>
              <a:gd name="connsiteX3-17" fmla="*/ 0 w 5434163"/>
              <a:gd name="connsiteY3-18" fmla="*/ 2965892 h 2965892"/>
              <a:gd name="connsiteX4-19" fmla="*/ 1166069 w 5434163"/>
              <a:gd name="connsiteY4-20" fmla="*/ 1179965 h 2965892"/>
              <a:gd name="connsiteX5-21" fmla="*/ 0 w 5434163"/>
              <a:gd name="connsiteY5-22" fmla="*/ 0 h 2965892"/>
              <a:gd name="connsiteX0-23" fmla="*/ 0 w 5434163"/>
              <a:gd name="connsiteY0-24" fmla="*/ 0 h 2965892"/>
              <a:gd name="connsiteX1-25" fmla="*/ 5434163 w 5434163"/>
              <a:gd name="connsiteY1-26" fmla="*/ 0 h 2965892"/>
              <a:gd name="connsiteX2-27" fmla="*/ 5434163 w 5434163"/>
              <a:gd name="connsiteY2-28" fmla="*/ 2965892 h 2965892"/>
              <a:gd name="connsiteX3-29" fmla="*/ 0 w 5434163"/>
              <a:gd name="connsiteY3-30" fmla="*/ 2965892 h 2965892"/>
              <a:gd name="connsiteX4-31" fmla="*/ 1350627 w 5434163"/>
              <a:gd name="connsiteY4-32" fmla="*/ 1129631 h 2965892"/>
              <a:gd name="connsiteX5-33" fmla="*/ 0 w 5434163"/>
              <a:gd name="connsiteY5-34" fmla="*/ 0 h 2965892"/>
              <a:gd name="connsiteX0-35" fmla="*/ 0 w 5434163"/>
              <a:gd name="connsiteY0-36" fmla="*/ 0 h 2965892"/>
              <a:gd name="connsiteX1-37" fmla="*/ 5434163 w 5434163"/>
              <a:gd name="connsiteY1-38" fmla="*/ 0 h 2965892"/>
              <a:gd name="connsiteX2-39" fmla="*/ 5434163 w 5434163"/>
              <a:gd name="connsiteY2-40" fmla="*/ 2965892 h 2965892"/>
              <a:gd name="connsiteX3-41" fmla="*/ 0 w 5434163"/>
              <a:gd name="connsiteY3-42" fmla="*/ 2965892 h 2965892"/>
              <a:gd name="connsiteX4-43" fmla="*/ 1451295 w 5434163"/>
              <a:gd name="connsiteY4-44" fmla="*/ 1171576 h 2965892"/>
              <a:gd name="connsiteX5-45" fmla="*/ 0 w 5434163"/>
              <a:gd name="connsiteY5-46" fmla="*/ 0 h 2965892"/>
              <a:gd name="connsiteX0-47" fmla="*/ 0 w 5434163"/>
              <a:gd name="connsiteY0-48" fmla="*/ 0 h 2965892"/>
              <a:gd name="connsiteX1-49" fmla="*/ 5434163 w 5434163"/>
              <a:gd name="connsiteY1-50" fmla="*/ 0 h 2965892"/>
              <a:gd name="connsiteX2-51" fmla="*/ 5434163 w 5434163"/>
              <a:gd name="connsiteY2-52" fmla="*/ 2965892 h 2965892"/>
              <a:gd name="connsiteX3-53" fmla="*/ 0 w 5434163"/>
              <a:gd name="connsiteY3-54" fmla="*/ 2965892 h 2965892"/>
              <a:gd name="connsiteX4-55" fmla="*/ 1426128 w 5434163"/>
              <a:gd name="connsiteY4-56" fmla="*/ 1188354 h 2965892"/>
              <a:gd name="connsiteX5-57" fmla="*/ 0 w 5434163"/>
              <a:gd name="connsiteY5-58" fmla="*/ 0 h 2965892"/>
              <a:gd name="connsiteX0-59" fmla="*/ 167780 w 5601943"/>
              <a:gd name="connsiteY0-60" fmla="*/ 0 h 2965892"/>
              <a:gd name="connsiteX1-61" fmla="*/ 5601943 w 5601943"/>
              <a:gd name="connsiteY1-62" fmla="*/ 0 h 2965892"/>
              <a:gd name="connsiteX2-63" fmla="*/ 5601943 w 5601943"/>
              <a:gd name="connsiteY2-64" fmla="*/ 2965892 h 2965892"/>
              <a:gd name="connsiteX3-65" fmla="*/ 0 w 5601943"/>
              <a:gd name="connsiteY3-66" fmla="*/ 2949114 h 2965892"/>
              <a:gd name="connsiteX4-67" fmla="*/ 1593908 w 5601943"/>
              <a:gd name="connsiteY4-68" fmla="*/ 1188354 h 2965892"/>
              <a:gd name="connsiteX5-69" fmla="*/ 167780 w 5601943"/>
              <a:gd name="connsiteY5-70" fmla="*/ 0 h 2965892"/>
              <a:gd name="connsiteX0-71" fmla="*/ 167780 w 5601943"/>
              <a:gd name="connsiteY0-72" fmla="*/ 0 h 2965892"/>
              <a:gd name="connsiteX1-73" fmla="*/ 5601943 w 5601943"/>
              <a:gd name="connsiteY1-74" fmla="*/ 0 h 2965892"/>
              <a:gd name="connsiteX2-75" fmla="*/ 5601943 w 5601943"/>
              <a:gd name="connsiteY2-76" fmla="*/ 2965892 h 2965892"/>
              <a:gd name="connsiteX3-77" fmla="*/ 0 w 5601943"/>
              <a:gd name="connsiteY3-78" fmla="*/ 2949114 h 2965892"/>
              <a:gd name="connsiteX4-79" fmla="*/ 1560352 w 5601943"/>
              <a:gd name="connsiteY4-80" fmla="*/ 1188354 h 2965892"/>
              <a:gd name="connsiteX5-81" fmla="*/ 167780 w 5601943"/>
              <a:gd name="connsiteY5-82" fmla="*/ 0 h 29658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01943" h="2965892">
                <a:moveTo>
                  <a:pt x="167780" y="0"/>
                </a:moveTo>
                <a:lnTo>
                  <a:pt x="5601943" y="0"/>
                </a:lnTo>
                <a:lnTo>
                  <a:pt x="5601943" y="2965892"/>
                </a:lnTo>
                <a:lnTo>
                  <a:pt x="0" y="2949114"/>
                </a:lnTo>
                <a:lnTo>
                  <a:pt x="1560352" y="1188354"/>
                </a:lnTo>
                <a:lnTo>
                  <a:pt x="167780" y="0"/>
                </a:lnTo>
                <a:close/>
              </a:path>
            </a:pathLst>
          </a:custGeom>
          <a:solidFill>
            <a:srgbClr val="FD2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626" name="矩形 7"/>
          <p:cNvSpPr/>
          <p:nvPr/>
        </p:nvSpPr>
        <p:spPr>
          <a:xfrm>
            <a:off x="6006427" y="2284519"/>
            <a:ext cx="5221936" cy="3351046"/>
          </a:xfrm>
          <a:prstGeom prst="rect">
            <a:avLst/>
          </a:prstGeom>
        </p:spPr>
        <p:txBody>
          <a:bodyPr wrap="square">
            <a:spAutoFit/>
          </a:bodyPr>
          <a:p>
            <a:pPr algn="just">
              <a:lnSpc>
                <a:spcPct val="150000"/>
              </a:lnSpc>
            </a:pPr>
            <a:r>
              <a:rPr lang="zh-CN" altLang="en-US" sz="2400" b="1" dirty="0">
                <a:solidFill>
                  <a:schemeClr val="bg1"/>
                </a:solidFill>
                <a:latin typeface="思源黑体 CN Bold" panose="020B0800000000000000" pitchFamily="34" charset="-122"/>
                <a:ea typeface="思源黑体 CN Bold" panose="020B0800000000000000" pitchFamily="34" charset="-122"/>
              </a:rPr>
              <a:t>《中华人民共和国安全生产法》是我国安全生产的基础法、综合法。是为了加强安全生产工作，防止和减少生产安全事故，保障人民群众生命和财产安全，促进经济社会持续健康发展，制定本法。</a:t>
            </a:r>
            <a:endParaRPr lang="zh-CN" altLang="en-US" sz="2400" dirty="0">
              <a:solidFill>
                <a:schemeClr val="bg1"/>
              </a:solidFill>
              <a:latin typeface="思源黑体 CN Bold" panose="020B0800000000000000" pitchFamily="34" charset="-122"/>
              <a:ea typeface="思源黑体 CN Bold" panose="020B0800000000000000" pitchFamily="34" charset="-122"/>
            </a:endParaRPr>
          </a:p>
        </p:txBody>
      </p:sp>
      <p:grpSp>
        <p:nvGrpSpPr>
          <p:cNvPr id="112" name="组合 9"/>
          <p:cNvGrpSpPr>
            <a:grpSpLocks noChangeAspect="1"/>
          </p:cNvGrpSpPr>
          <p:nvPr/>
        </p:nvGrpSpPr>
        <p:grpSpPr bwMode="auto">
          <a:xfrm>
            <a:off x="852621" y="2120900"/>
            <a:ext cx="4060931" cy="3530600"/>
            <a:chOff x="0" y="0"/>
            <a:chExt cx="2736" cy="2380"/>
          </a:xfrm>
        </p:grpSpPr>
        <p:pic>
          <p:nvPicPr>
            <p:cNvPr id="2097167" name="图片 3074" descr="8970740-1_e"/>
            <p:cNvPicPr>
              <a:picLocks noChangeAspect="1" noChangeArrowheads="1"/>
            </p:cNvPicPr>
            <p:nvPr/>
          </p:nvPicPr>
          <p:blipFill>
            <a:blip r:embed="rId3" cstate="print"/>
            <a:srcRect/>
            <a:stretch>
              <a:fillRect/>
            </a:stretch>
          </p:blipFill>
          <p:spPr bwMode="auto">
            <a:xfrm rot="2460000">
              <a:off x="1142" y="124"/>
              <a:ext cx="1595" cy="2257"/>
            </a:xfrm>
            <a:prstGeom prst="rect">
              <a:avLst/>
            </a:prstGeom>
            <a:noFill/>
            <a:ln w="19050">
              <a:solidFill>
                <a:schemeClr val="bg1"/>
              </a:solidFill>
              <a:miter lim="800000"/>
              <a:headEnd/>
              <a:tailEnd/>
            </a:ln>
          </p:spPr>
        </p:pic>
        <p:pic>
          <p:nvPicPr>
            <p:cNvPr id="2097168" name="图片 3075" descr="8970740-1_e"/>
            <p:cNvPicPr>
              <a:picLocks noChangeAspect="1" noChangeArrowheads="1"/>
            </p:cNvPicPr>
            <p:nvPr/>
          </p:nvPicPr>
          <p:blipFill>
            <a:blip r:embed="rId3" cstate="print"/>
            <a:srcRect/>
            <a:stretch>
              <a:fillRect/>
            </a:stretch>
          </p:blipFill>
          <p:spPr bwMode="auto">
            <a:xfrm rot="1200000">
              <a:off x="589" y="0"/>
              <a:ext cx="1595" cy="2256"/>
            </a:xfrm>
            <a:prstGeom prst="rect">
              <a:avLst/>
            </a:prstGeom>
            <a:noFill/>
            <a:ln w="19050">
              <a:solidFill>
                <a:schemeClr val="bg1"/>
              </a:solidFill>
              <a:miter lim="800000"/>
              <a:headEnd/>
              <a:tailEnd/>
            </a:ln>
          </p:spPr>
        </p:pic>
        <p:pic>
          <p:nvPicPr>
            <p:cNvPr id="2097169" name="图片 3076" descr="8970740-1_e"/>
            <p:cNvPicPr>
              <a:picLocks noChangeAspect="1" noChangeArrowheads="1"/>
            </p:cNvPicPr>
            <p:nvPr/>
          </p:nvPicPr>
          <p:blipFill>
            <a:blip r:embed="rId3" cstate="print"/>
            <a:srcRect/>
            <a:stretch>
              <a:fillRect/>
            </a:stretch>
          </p:blipFill>
          <p:spPr bwMode="auto">
            <a:xfrm>
              <a:off x="0" y="69"/>
              <a:ext cx="1595" cy="2256"/>
            </a:xfrm>
            <a:prstGeom prst="rect">
              <a:avLst/>
            </a:prstGeom>
            <a:noFill/>
            <a:ln w="19050">
              <a:solidFill>
                <a:schemeClr val="bg1"/>
              </a:solidFill>
              <a:miter lim="800000"/>
              <a:headEnd/>
              <a:tailEnd/>
            </a:ln>
          </p:spPr>
        </p:pic>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1000" fill="hold"/>
                                        <p:tgtEl>
                                          <p:spTgt spid="112"/>
                                        </p:tgtEl>
                                        <p:attrNameLst>
                                          <p:attrName>ppt_w</p:attrName>
                                        </p:attrNameLst>
                                      </p:cBhvr>
                                      <p:tavLst>
                                        <p:tav tm="0">
                                          <p:val>
                                            <p:fltVal val="0.0"/>
                                          </p:val>
                                        </p:tav>
                                        <p:tav tm="100000">
                                          <p:val>
                                            <p:strVal val="#ppt_w"/>
                                          </p:val>
                                        </p:tav>
                                      </p:tavLst>
                                    </p:anim>
                                    <p:anim calcmode="lin" valueType="num">
                                      <p:cBhvr>
                                        <p:cTn id="8" dur="1000" fill="hold"/>
                                        <p:tgtEl>
                                          <p:spTgt spid="112"/>
                                        </p:tgtEl>
                                        <p:attrNameLst>
                                          <p:attrName>ppt_h</p:attrName>
                                        </p:attrNameLst>
                                      </p:cBhvr>
                                      <p:tavLst>
                                        <p:tav tm="0">
                                          <p:val>
                                            <p:fltVal val="0.0"/>
                                          </p:val>
                                        </p:tav>
                                        <p:tav tm="100000">
                                          <p:val>
                                            <p:strVal val="#ppt_h"/>
                                          </p:val>
                                        </p:tav>
                                      </p:tavLst>
                                    </p:anim>
                                    <p:anim calcmode="lin" valueType="num">
                                      <p:cBhvr>
                                        <p:cTn id="9" dur="1000" fill="hold"/>
                                        <p:tgtEl>
                                          <p:spTgt spid="112"/>
                                        </p:tgtEl>
                                        <p:attrNameLst>
                                          <p:attrName>style.rotation</p:attrName>
                                        </p:attrNameLst>
                                      </p:cBhvr>
                                      <p:tavLst>
                                        <p:tav tm="0">
                                          <p:val>
                                            <p:fltVal val="90.0"/>
                                          </p:val>
                                        </p:tav>
                                        <p:tav tm="100000">
                                          <p:val>
                                            <p:fltVal val="0.0"/>
                                          </p:val>
                                        </p:tav>
                                      </p:tavLst>
                                    </p:anim>
                                    <p:animEffect transition="in" filter="fade">
                                      <p:cBhvr>
                                        <p:cTn id="10" dur="1000"/>
                                        <p:tgtEl>
                                          <p:spTgt spid="1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48624"/>
                                        </p:tgtEl>
                                        <p:attrNameLst>
                                          <p:attrName>style.visibility</p:attrName>
                                        </p:attrNameLst>
                                      </p:cBhvr>
                                      <p:to>
                                        <p:strVal val="visible"/>
                                      </p:to>
                                    </p:set>
                                    <p:animEffect transition="in" filter="fade">
                                      <p:cBhvr>
                                        <p:cTn id="14" dur="500"/>
                                        <p:tgtEl>
                                          <p:spTgt spid="10486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48625"/>
                                        </p:tgtEl>
                                        <p:attrNameLst>
                                          <p:attrName>style.visibility</p:attrName>
                                        </p:attrNameLst>
                                      </p:cBhvr>
                                      <p:to>
                                        <p:strVal val="visible"/>
                                      </p:to>
                                    </p:set>
                                    <p:animEffect transition="in" filter="fade">
                                      <p:cBhvr>
                                        <p:cTn id="17" dur="500"/>
                                        <p:tgtEl>
                                          <p:spTgt spid="1048625"/>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048626"/>
                                        </p:tgtEl>
                                        <p:attrNameLst>
                                          <p:attrName>style.visibility</p:attrName>
                                        </p:attrNameLst>
                                      </p:cBhvr>
                                      <p:to>
                                        <p:strVal val="visible"/>
                                      </p:to>
                                    </p:set>
                                    <p:animEffect transition="in" filter="wipe(up)">
                                      <p:cBhvr>
                                        <p:cTn id="21" dur="2000"/>
                                        <p:tgtEl>
                                          <p:spTgt spid="1048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4" grpId="0" animBg="1"/>
      <p:bldP spid="1048625" grpId="0" animBg="1"/>
      <p:bldP spid="10486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855" name="文本框 2"/>
          <p:cNvSpPr txBox="1"/>
          <p:nvPr/>
        </p:nvSpPr>
        <p:spPr>
          <a:xfrm>
            <a:off x="1028313" y="2926772"/>
            <a:ext cx="10183283" cy="2677656"/>
          </a:xfrm>
          <a:prstGeom prst="rect">
            <a:avLst/>
          </a:prstGeom>
          <a:noFill/>
        </p:spPr>
        <p:txBody>
          <a:bodyPr wrap="square">
            <a:spAutoFit/>
          </a:bodyPr>
          <a:p>
            <a:pPr algn="just"/>
            <a:r>
              <a:rPr lang="zh-CN" altLang="en-US" sz="2400" b="0" i="0" dirty="0">
                <a:solidFill>
                  <a:srgbClr val="333333"/>
                </a:solidFill>
                <a:effectLst/>
                <a:latin typeface="-apple-system"/>
              </a:rPr>
              <a:t>将第六十九条改为第七十二条，修改为：“承担安全评价、认证、检测、检验职责的机构应当具备国家规定的资质条件，并对其作出的安全评价、认证、检测、检验结果的合法性、真实性负责。资质条件由国务院应急管理部门会同国务院有关部门制定。</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a:t>
            </a:r>
            <a:r>
              <a:rPr lang="zh-CN" altLang="en-US" sz="2400" b="1" i="0" dirty="0">
                <a:solidFill>
                  <a:srgbClr val="C00000"/>
                </a:solidFill>
                <a:effectLst/>
                <a:latin typeface="-apple-system"/>
              </a:rPr>
              <a:t>承担安全评价、认证、检测、检验职责的机构应当建立并实施服务公开和报告公开制度，不得租借资质、挂靠、出具虚假报告。”</a:t>
            </a:r>
            <a:endParaRPr lang="zh-CN" altLang="en-US" sz="2400" b="1" i="0" dirty="0">
              <a:solidFill>
                <a:srgbClr val="C00000"/>
              </a:solidFill>
              <a:effectLst/>
              <a:latin typeface="-apple-system"/>
            </a:endParaRPr>
          </a:p>
        </p:txBody>
      </p:sp>
      <p:sp>
        <p:nvSpPr>
          <p:cNvPr id="1048856" name="矩形 3"/>
          <p:cNvSpPr/>
          <p:nvPr/>
        </p:nvSpPr>
        <p:spPr>
          <a:xfrm>
            <a:off x="1028313" y="1314715"/>
            <a:ext cx="10135371" cy="1008000"/>
          </a:xfrm>
          <a:prstGeom prst="rect">
            <a:avLst/>
          </a:prstGeom>
          <a:solidFill>
            <a:srgbClr val="F6B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857" name="箭头: 五边形 4"/>
          <p:cNvSpPr/>
          <p:nvPr/>
        </p:nvSpPr>
        <p:spPr>
          <a:xfrm>
            <a:off x="1148712" y="1430789"/>
            <a:ext cx="6852288" cy="77585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858" name="矩形 5"/>
          <p:cNvSpPr/>
          <p:nvPr/>
        </p:nvSpPr>
        <p:spPr>
          <a:xfrm>
            <a:off x="1333534" y="1475150"/>
            <a:ext cx="5641288" cy="666786"/>
          </a:xfrm>
          <a:prstGeom prst="rect">
            <a:avLst/>
          </a:prstGeom>
        </p:spPr>
        <p:txBody>
          <a:bodyPr wrap="none">
            <a:spAutoFit/>
          </a:bodyPr>
          <a:p>
            <a:r>
              <a:rPr lang="zh-CN" altLang="en-US" sz="3735" dirty="0">
                <a:solidFill>
                  <a:schemeClr val="bg1"/>
                </a:solidFill>
                <a:latin typeface="思源黑体 CN Bold" panose="020B0800000000000000" pitchFamily="34" charset="-122"/>
                <a:ea typeface="思源黑体 CN Bold" panose="020B0800000000000000" pitchFamily="34" charset="-122"/>
              </a:rPr>
              <a:t>资质不得租借资质、挂靠</a:t>
            </a:r>
            <a:endParaRPr lang="zh-CN" altLang="en-US" sz="3735" dirty="0">
              <a:solidFill>
                <a:schemeClr val="bg1"/>
              </a:solidFill>
              <a:latin typeface="思源黑体 CN Bold" panose="020B0800000000000000" pitchFamily="34" charset="-122"/>
              <a:ea typeface="思源黑体 CN Bold" panose="020B0800000000000000" pitchFamily="34" charset="-122"/>
            </a:endParaRPr>
          </a:p>
        </p:txBody>
      </p:sp>
      <p:sp>
        <p:nvSpPr>
          <p:cNvPr id="1048859" name="矩形 6"/>
          <p:cNvSpPr/>
          <p:nvPr/>
        </p:nvSpPr>
        <p:spPr>
          <a:xfrm>
            <a:off x="8121399" y="1498758"/>
            <a:ext cx="2801437" cy="707886"/>
          </a:xfrm>
          <a:prstGeom prst="rect">
            <a:avLst/>
          </a:prstGeom>
        </p:spPr>
        <p:txBody>
          <a:bodyPr wrap="square">
            <a:spAutoFit/>
          </a:bodyPr>
          <a:p>
            <a:r>
              <a:rPr lang="zh-CN" altLang="en-US" sz="2000" dirty="0">
                <a:solidFill>
                  <a:srgbClr val="333333"/>
                </a:solidFill>
                <a:latin typeface="-apple-system"/>
              </a:rPr>
              <a:t>将第六十九条改为第七十二条</a:t>
            </a:r>
            <a:endParaRPr lang="zh-CN" altLang="en-US" sz="1865"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48856"/>
                                        </p:tgtEl>
                                        <p:attrNameLst>
                                          <p:attrName>style.visibility</p:attrName>
                                        </p:attrNameLst>
                                      </p:cBhvr>
                                      <p:to>
                                        <p:strVal val="visible"/>
                                      </p:to>
                                    </p:set>
                                    <p:animEffect transition="in" filter="wipe(right)">
                                      <p:cBhvr>
                                        <p:cTn id="7" dur="500"/>
                                        <p:tgtEl>
                                          <p:spTgt spid="10488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857"/>
                                        </p:tgtEl>
                                        <p:attrNameLst>
                                          <p:attrName>style.visibility</p:attrName>
                                        </p:attrNameLst>
                                      </p:cBhvr>
                                      <p:to>
                                        <p:strVal val="visible"/>
                                      </p:to>
                                    </p:set>
                                    <p:animEffect transition="in" filter="wipe(left)">
                                      <p:cBhvr>
                                        <p:cTn id="10" dur="500"/>
                                        <p:tgtEl>
                                          <p:spTgt spid="1048857"/>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8858"/>
                                        </p:tgtEl>
                                        <p:attrNameLst>
                                          <p:attrName>style.visibility</p:attrName>
                                        </p:attrNameLst>
                                      </p:cBhvr>
                                      <p:to>
                                        <p:strVal val="visible"/>
                                      </p:to>
                                    </p:set>
                                    <p:anim calcmode="lin" valueType="num">
                                      <p:cBhvr>
                                        <p:cTn id="14" dur="500" fill="hold"/>
                                        <p:tgtEl>
                                          <p:spTgt spid="1048858"/>
                                        </p:tgtEl>
                                        <p:attrNameLst>
                                          <p:attrName>ppt_w</p:attrName>
                                        </p:attrNameLst>
                                      </p:cBhvr>
                                      <p:tavLst>
                                        <p:tav tm="0">
                                          <p:val>
                                            <p:fltVal val="0.0"/>
                                          </p:val>
                                        </p:tav>
                                        <p:tav tm="100000">
                                          <p:val>
                                            <p:strVal val="#ppt_w"/>
                                          </p:val>
                                        </p:tav>
                                      </p:tavLst>
                                    </p:anim>
                                    <p:anim calcmode="lin" valueType="num">
                                      <p:cBhvr>
                                        <p:cTn id="15" dur="500" fill="hold"/>
                                        <p:tgtEl>
                                          <p:spTgt spid="1048858"/>
                                        </p:tgtEl>
                                        <p:attrNameLst>
                                          <p:attrName>ppt_h</p:attrName>
                                        </p:attrNameLst>
                                      </p:cBhvr>
                                      <p:tavLst>
                                        <p:tav tm="0">
                                          <p:val>
                                            <p:fltVal val="0.0"/>
                                          </p:val>
                                        </p:tav>
                                        <p:tav tm="100000">
                                          <p:val>
                                            <p:strVal val="#ppt_h"/>
                                          </p:val>
                                        </p:tav>
                                      </p:tavLst>
                                    </p:anim>
                                    <p:anim calcmode="lin" valueType="num">
                                      <p:cBhvr>
                                        <p:cTn id="16" dur="500" fill="hold"/>
                                        <p:tgtEl>
                                          <p:spTgt spid="1048858"/>
                                        </p:tgtEl>
                                        <p:attrNameLst>
                                          <p:attrName>style.rotation</p:attrName>
                                        </p:attrNameLst>
                                      </p:cBhvr>
                                      <p:tavLst>
                                        <p:tav tm="0">
                                          <p:val>
                                            <p:fltVal val="90.0"/>
                                          </p:val>
                                        </p:tav>
                                        <p:tav tm="100000">
                                          <p:val>
                                            <p:fltVal val="0.0"/>
                                          </p:val>
                                        </p:tav>
                                      </p:tavLst>
                                    </p:anim>
                                    <p:animEffect transition="in" filter="fade">
                                      <p:cBhvr>
                                        <p:cTn id="17" dur="500"/>
                                        <p:tgtEl>
                                          <p:spTgt spid="1048858"/>
                                        </p:tgtEl>
                                      </p:cBhvr>
                                    </p:animEffect>
                                  </p:childTnLst>
                                </p:cTn>
                              </p:par>
                            </p:childTnLst>
                          </p:cTn>
                        </p:par>
                        <p:par>
                          <p:cTn id="18" fill="hold">
                            <p:stCondLst>
                              <p:cond delay="750"/>
                            </p:stCondLst>
                            <p:childTnLst>
                              <p:par>
                                <p:cTn id="19" presetID="10" presetClass="entr" presetSubtype="0" fill="hold" grpId="0" nodeType="afterEffect">
                                  <p:stCondLst>
                                    <p:cond delay="0"/>
                                  </p:stCondLst>
                                  <p:iterate type="lt">
                                    <p:tmPct val="9687"/>
                                  </p:iterate>
                                  <p:childTnLst>
                                    <p:set>
                                      <p:cBhvr>
                                        <p:cTn id="20" dur="1" fill="hold">
                                          <p:stCondLst>
                                            <p:cond delay="0"/>
                                          </p:stCondLst>
                                        </p:cTn>
                                        <p:tgtEl>
                                          <p:spTgt spid="1048859"/>
                                        </p:tgtEl>
                                        <p:attrNameLst>
                                          <p:attrName>style.visibility</p:attrName>
                                        </p:attrNameLst>
                                      </p:cBhvr>
                                      <p:to>
                                        <p:strVal val="visible"/>
                                      </p:to>
                                    </p:set>
                                    <p:animEffect transition="in" filter="fade">
                                      <p:cBhvr>
                                        <p:cTn id="21" dur="500"/>
                                        <p:tgtEl>
                                          <p:spTgt spid="104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56" grpId="0" animBg="1"/>
      <p:bldP spid="1048857" grpId="0" animBg="1"/>
      <p:bldP spid="1048858" grpId="0"/>
      <p:bldP spid="104885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860" name="文本框 2"/>
          <p:cNvSpPr txBox="1"/>
          <p:nvPr/>
        </p:nvSpPr>
        <p:spPr>
          <a:xfrm>
            <a:off x="482601" y="1356142"/>
            <a:ext cx="10651066" cy="5262979"/>
          </a:xfrm>
          <a:prstGeom prst="rect">
            <a:avLst/>
          </a:prstGeom>
          <a:noFill/>
        </p:spPr>
        <p:txBody>
          <a:bodyPr wrap="square">
            <a:spAutoFit/>
          </a:bodyPr>
          <a:p>
            <a:pPr algn="just"/>
            <a:r>
              <a:rPr lang="zh-CN" altLang="en-US" sz="2400" b="0" i="0" dirty="0">
                <a:solidFill>
                  <a:srgbClr val="333333"/>
                </a:solidFill>
                <a:effectLst/>
                <a:latin typeface="-apple-system"/>
              </a:rPr>
              <a:t>将第八十九条改为第九十二条，修改为：“</a:t>
            </a:r>
            <a:r>
              <a:rPr lang="zh-CN" altLang="en-US" sz="2400" b="1" i="0" dirty="0">
                <a:solidFill>
                  <a:srgbClr val="C00000"/>
                </a:solidFill>
                <a:effectLst/>
                <a:latin typeface="-apple-system"/>
              </a:rPr>
              <a:t>承担安全评价、认证、检测、检验职责的机构出具失实报告的</a:t>
            </a:r>
            <a:r>
              <a:rPr lang="zh-CN" altLang="en-US" sz="2400" b="0" i="0" dirty="0">
                <a:solidFill>
                  <a:srgbClr val="333333"/>
                </a:solidFill>
                <a:effectLst/>
                <a:latin typeface="-apple-system"/>
              </a:rPr>
              <a:t>，责令停业整顿，并处三万元以上十万元以下的罚款；给他人造成损害的，依法承担赔偿责任。</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a:t>
            </a:r>
            <a:r>
              <a:rPr lang="zh-CN" altLang="en-US" sz="2400" b="1" i="0" dirty="0">
                <a:solidFill>
                  <a:srgbClr val="C00000"/>
                </a:solidFill>
                <a:effectLst/>
                <a:latin typeface="-apple-system"/>
              </a:rPr>
              <a:t>承担安全评价、认证、检测、检验职责的机构租借资质、挂靠、出具虚假报告的</a:t>
            </a:r>
            <a:r>
              <a:rPr lang="zh-CN" altLang="en-US" sz="2400" b="0" i="0" dirty="0">
                <a:solidFill>
                  <a:srgbClr val="333333"/>
                </a:solidFill>
                <a:effectLst/>
                <a:latin typeface="-apple-system"/>
              </a:rPr>
              <a:t>，没收违法所得；违法所得在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给他人造成损害的，与生产经营单位承担连带赔偿责任；构成犯罪的，依照刑法有关规定追究刑事责任。</a:t>
            </a:r>
            <a:endParaRPr lang="en-US" altLang="zh-CN" sz="2400" b="0" i="0" dirty="0">
              <a:solidFill>
                <a:srgbClr val="333333"/>
              </a:solidFill>
              <a:effectLst/>
              <a:latin typeface="-apple-system"/>
            </a:endParaRPr>
          </a:p>
          <a:p>
            <a:pPr algn="just"/>
            <a:endParaRPr lang="zh-CN" altLang="en-US" sz="2400" b="0" i="0" dirty="0">
              <a:solidFill>
                <a:srgbClr val="333333"/>
              </a:solidFill>
              <a:effectLst/>
              <a:latin typeface="-apple-system"/>
            </a:endParaRPr>
          </a:p>
          <a:p>
            <a:pPr algn="just"/>
            <a:r>
              <a:rPr lang="zh-CN" altLang="en-US" sz="2400" b="0" i="0" dirty="0">
                <a:solidFill>
                  <a:srgbClr val="333333"/>
                </a:solidFill>
                <a:effectLst/>
                <a:latin typeface="-apple-system"/>
              </a:rPr>
              <a:t>“对有前款违法行为的机构及其直接责任人员，吊销其相应资质和资格，五年内不得从事安全评价、认证、检测、检验等工作；情节严重的，实行终身行业和职业禁入。”</a:t>
            </a:r>
            <a:endParaRPr lang="zh-CN" altLang="en-US" sz="2400" b="0" i="0" dirty="0">
              <a:solidFill>
                <a:srgbClr val="333333"/>
              </a:solidFill>
              <a:effectLst/>
              <a:latin typeface="-apple-system"/>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pic>
        <p:nvPicPr>
          <p:cNvPr id="2097198" name="图片 2"/>
          <p:cNvPicPr>
            <a:picLocks noChangeAspect="1"/>
          </p:cNvPicPr>
          <p:nvPr/>
        </p:nvPicPr>
        <p:blipFill>
          <a:blip r:embed="rId1"/>
          <a:stretch>
            <a:fillRect/>
          </a:stretch>
        </p:blipFill>
        <p:spPr>
          <a:xfrm>
            <a:off x="0" y="7111"/>
            <a:ext cx="12192000" cy="6843776"/>
          </a:xfrm>
          <a:prstGeom prst="rect">
            <a:avLst/>
          </a:prstGeom>
        </p:spPr>
      </p:pic>
      <p:sp>
        <p:nvSpPr>
          <p:cNvPr id="1048861" name="文本占位符 2"/>
          <p:cNvSpPr txBox="1">
            <a:spLocks noChangeArrowheads="1"/>
          </p:cNvSpPr>
          <p:nvPr/>
        </p:nvSpPr>
        <p:spPr bwMode="auto">
          <a:xfrm>
            <a:off x="1988967" y="2911103"/>
            <a:ext cx="8814500" cy="984249"/>
          </a:xfrm>
          <a:prstGeom prst="rect">
            <a:avLst/>
          </a:prstGeom>
          <a:noFill/>
          <a:ln>
            <a:noFill/>
          </a:ln>
        </p:spPr>
        <p:txBody>
          <a:bodyPr lIns="121917" tIns="60959" rIns="121917" bIns="60959" anchor="ct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5400" b="1" spc="200" noProof="1">
                <a:solidFill>
                  <a:srgbClr val="C00000"/>
                </a:solidFill>
                <a:latin typeface="方正大黑简体" panose="03000509000000000000" pitchFamily="65" charset="-122"/>
                <a:ea typeface="方正大黑简体" panose="03000509000000000000" pitchFamily="65" charset="-122"/>
              </a:rPr>
              <a:t>新安法修订内容全文</a:t>
            </a:r>
            <a:endParaRPr lang="zh-CN" altLang="en-US" sz="5400" b="1" spc="200" noProof="1">
              <a:solidFill>
                <a:srgbClr val="C00000"/>
              </a:solidFill>
              <a:latin typeface="方正大黑简体" panose="03000509000000000000" pitchFamily="65" charset="-122"/>
              <a:ea typeface="方正大黑简体" panose="03000509000000000000" pitchFamily="65" charset="-122"/>
            </a:endParaRPr>
          </a:p>
        </p:txBody>
      </p:sp>
      <p:pic>
        <p:nvPicPr>
          <p:cNvPr id="2097199" name="图片 7"/>
          <p:cNvPicPr>
            <a:picLocks noChangeAspect="1"/>
          </p:cNvPicPr>
          <p:nvPr/>
        </p:nvPicPr>
        <p:blipFill>
          <a:blip r:embed="rId2" cstate="print"/>
          <a:stretch>
            <a:fillRect/>
          </a:stretch>
        </p:blipFill>
        <p:spPr>
          <a:xfrm>
            <a:off x="396941" y="4414165"/>
            <a:ext cx="2945638" cy="1384420"/>
          </a:xfrm>
          <a:prstGeom prst="rect">
            <a:avLst/>
          </a:prstGeom>
        </p:spPr>
      </p:pic>
      <p:pic>
        <p:nvPicPr>
          <p:cNvPr id="2097200" name="图片 8"/>
          <p:cNvPicPr>
            <a:picLocks noChangeAspect="1"/>
          </p:cNvPicPr>
          <p:nvPr/>
        </p:nvPicPr>
        <p:blipFill>
          <a:blip r:embed="rId3" cstate="print"/>
          <a:stretch>
            <a:fillRect/>
          </a:stretch>
        </p:blipFill>
        <p:spPr>
          <a:xfrm rot="10800000">
            <a:off x="9876673" y="4564024"/>
            <a:ext cx="2235361" cy="1050597"/>
          </a:xfrm>
          <a:prstGeom prst="rect">
            <a:avLst/>
          </a:prstGeom>
        </p:spPr>
      </p:pic>
      <p:sp>
        <p:nvSpPr>
          <p:cNvPr id="1048862" name="矩形 3"/>
          <p:cNvSpPr/>
          <p:nvPr/>
        </p:nvSpPr>
        <p:spPr>
          <a:xfrm>
            <a:off x="5139397" y="1381490"/>
            <a:ext cx="1913206" cy="11394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400" dirty="0">
                <a:latin typeface="方正大黑简体" panose="03000509000000000000" pitchFamily="65" charset="-122"/>
                <a:ea typeface="方正大黑简体" panose="03000509000000000000" pitchFamily="65" charset="-122"/>
              </a:rPr>
              <a:t>04</a:t>
            </a:r>
            <a:endParaRPr lang="zh-CN" altLang="en-US" sz="5400" dirty="0">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4000">
        <p14:warp dir="in"/>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48862"/>
                                        </p:tgtEl>
                                        <p:attrNameLst>
                                          <p:attrName>style.visibility</p:attrName>
                                        </p:attrNameLst>
                                      </p:cBhvr>
                                      <p:to>
                                        <p:strVal val="visible"/>
                                      </p:to>
                                    </p:set>
                                    <p:animEffect transition="in" filter="wheel(1)">
                                      <p:cBhvr>
                                        <p:cTn id="7" dur="2000"/>
                                        <p:tgtEl>
                                          <p:spTgt spid="104886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048861"/>
                                        </p:tgtEl>
                                        <p:attrNameLst>
                                          <p:attrName>style.visibility</p:attrName>
                                        </p:attrNameLst>
                                      </p:cBhvr>
                                      <p:to>
                                        <p:strVal val="visible"/>
                                      </p:to>
                                    </p:set>
                                    <p:anim calcmode="lin" valueType="num">
                                      <p:cBhvr>
                                        <p:cTn id="11" dur="500" fill="hold"/>
                                        <p:tgtEl>
                                          <p:spTgt spid="1048861"/>
                                        </p:tgtEl>
                                        <p:attrNameLst>
                                          <p:attrName>ppt_w</p:attrName>
                                        </p:attrNameLst>
                                      </p:cBhvr>
                                      <p:tavLst>
                                        <p:tav tm="0">
                                          <p:val>
                                            <p:fltVal val="0.0"/>
                                          </p:val>
                                        </p:tav>
                                        <p:tav tm="100000">
                                          <p:val>
                                            <p:strVal val="#ppt_w"/>
                                          </p:val>
                                        </p:tav>
                                      </p:tavLst>
                                    </p:anim>
                                    <p:anim calcmode="lin" valueType="num">
                                      <p:cBhvr>
                                        <p:cTn id="12" dur="500" fill="hold"/>
                                        <p:tgtEl>
                                          <p:spTgt spid="1048861"/>
                                        </p:tgtEl>
                                        <p:attrNameLst>
                                          <p:attrName>ppt_h</p:attrName>
                                        </p:attrNameLst>
                                      </p:cBhvr>
                                      <p:tavLst>
                                        <p:tav tm="0">
                                          <p:val>
                                            <p:fltVal val="0.0"/>
                                          </p:val>
                                        </p:tav>
                                        <p:tav tm="100000">
                                          <p:val>
                                            <p:strVal val="#ppt_h"/>
                                          </p:val>
                                        </p:tav>
                                      </p:tavLst>
                                    </p:anim>
                                    <p:animEffect transition="in" filter="fade">
                                      <p:cBhvr>
                                        <p:cTn id="13" dur="500"/>
                                        <p:tgtEl>
                                          <p:spTgt spid="1048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1" grpId="0"/>
      <p:bldP spid="104886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pic>
        <p:nvPicPr>
          <p:cNvPr id="2097201"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35"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866" name="文本框 11"/>
          <p:cNvSpPr txBox="1"/>
          <p:nvPr/>
        </p:nvSpPr>
        <p:spPr>
          <a:xfrm>
            <a:off x="279400" y="1228397"/>
            <a:ext cx="11404600" cy="4401205"/>
          </a:xfrm>
          <a:prstGeom prst="rect">
            <a:avLst/>
          </a:prstGeom>
          <a:noFill/>
        </p:spPr>
        <p:txBody>
          <a:bodyPr wrap="square">
            <a:spAutoFit/>
          </a:bodyPr>
          <a:p>
            <a:pPr algn="just"/>
            <a:r>
              <a:rPr lang="zh-CN" altLang="en-US" sz="2800" b="1" dirty="0">
                <a:solidFill>
                  <a:srgbClr val="7B0C00"/>
                </a:solidFill>
                <a:effectLst/>
                <a:latin typeface="楷体" panose="02010609060101010101" pitchFamily="49" charset="-122"/>
                <a:ea typeface="楷体" panose="02010609060101010101" pitchFamily="49" charset="-122"/>
              </a:rPr>
              <a:t>一、将第三条修改为：“安全生产工作坚持中国共产党的领导。</a:t>
            </a:r>
            <a:endParaRPr lang="zh-CN" altLang="en-US" sz="2800" dirty="0">
              <a:effectLst/>
            </a:endParaRPr>
          </a:p>
          <a:p>
            <a:pPr algn="just"/>
            <a:br>
              <a:rPr lang="zh-CN" altLang="en-US" sz="2800" dirty="0">
                <a:effectLst/>
              </a:rPr>
            </a:b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“安全生产工作应当以人为本，坚持人民至上、生命至上，把保护人民生命安全摆在首位，树牢安全发展理念，坚持安全第一、预防为主、综合治理的方针，从源头上防范化解重大安全风险。</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安全生产工作实行管行业必须管安全、管业务必须管安全、管生产经营必须管安全，强化和落实生产经营单位主体责任与政府监管责任，建立生产经营单位负责、职工参与、政府监管、行业自律和社会监督的机制。”</a:t>
            </a:r>
            <a:endParaRPr lang="zh-CN" altLang="en-US" sz="2800" dirty="0">
              <a:effectLst/>
            </a:endParaRPr>
          </a:p>
        </p:txBody>
      </p:sp>
      <p:sp>
        <p:nvSpPr>
          <p:cNvPr id="104886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pic>
        <p:nvPicPr>
          <p:cNvPr id="2097202"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36"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871" name="文本框 11"/>
          <p:cNvSpPr txBox="1"/>
          <p:nvPr/>
        </p:nvSpPr>
        <p:spPr>
          <a:xfrm>
            <a:off x="573615" y="1228832"/>
            <a:ext cx="11044769" cy="4832092"/>
          </a:xfrm>
          <a:prstGeom prst="rect">
            <a:avLst/>
          </a:prstGeom>
          <a:noFill/>
        </p:spPr>
        <p:txBody>
          <a:bodyPr wrap="square">
            <a:spAutoFit/>
          </a:bodyPr>
          <a:p>
            <a:pPr algn="just"/>
            <a:r>
              <a:rPr lang="zh-CN" altLang="en-US" sz="2800" b="1" dirty="0">
                <a:solidFill>
                  <a:srgbClr val="7B0C00"/>
                </a:solidFill>
                <a:effectLst/>
                <a:latin typeface="楷体" panose="02010609060101010101" pitchFamily="49" charset="-122"/>
                <a:ea typeface="楷体" panose="02010609060101010101" pitchFamily="49" charset="-122"/>
              </a:rPr>
              <a:t>二、将第四条修改为：</a:t>
            </a:r>
            <a:r>
              <a:rPr lang="zh-CN" altLang="en-US" sz="2800" dirty="0">
                <a:effectLst/>
                <a:latin typeface="楷体" panose="02010609060101010101" pitchFamily="49" charset="-122"/>
                <a:ea typeface="楷体" panose="02010609060101010101" pitchFamily="49" charset="-122"/>
              </a:rPr>
              <a:t>“生产经营单位必须遵守本法和其他有关安全生产的法律、法规，加强安全生产管理，建立健全全员安全生产责任制和安全生产规章制度，加大对安全生产资金、物资、技术、人员的投入保障力度，改善安全生产条件，加强安全生产标准化、信息化建设，构建安全风险分级管控和隐患排查治理双重预防机制，健全风险防范化解机制，提高安全生产水平，确保安全生产。</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“平台经济等新兴行业、领域的生产经营单位应当根据本行业、领域的特点，建立健全并落实全员安全生产责任制，加强从业人员安全生产教育和培训，履行本法和其他法律、法规规定的有关安全生产义务。”</a:t>
            </a:r>
            <a:endParaRPr lang="zh-CN" altLang="en-US" sz="2800" dirty="0">
              <a:effectLst/>
            </a:endParaRPr>
          </a:p>
        </p:txBody>
      </p:sp>
      <p:sp>
        <p:nvSpPr>
          <p:cNvPr id="1048872"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pic>
        <p:nvPicPr>
          <p:cNvPr id="2097203"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37"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876" name="文本框 11"/>
          <p:cNvSpPr txBox="1"/>
          <p:nvPr/>
        </p:nvSpPr>
        <p:spPr>
          <a:xfrm>
            <a:off x="573615" y="1228832"/>
            <a:ext cx="11044769" cy="4832092"/>
          </a:xfrm>
          <a:prstGeom prst="rect">
            <a:avLst/>
          </a:prstGeom>
          <a:noFill/>
        </p:spPr>
        <p:txBody>
          <a:bodyPr wrap="square">
            <a:spAutoFit/>
          </a:bodyPr>
          <a:p>
            <a:pPr algn="just"/>
            <a:r>
              <a:rPr lang="zh-CN" altLang="en-US" sz="2800" b="1" dirty="0">
                <a:solidFill>
                  <a:srgbClr val="7B0C00"/>
                </a:solidFill>
                <a:effectLst/>
                <a:latin typeface="楷体" panose="02010609060101010101" pitchFamily="49" charset="-122"/>
                <a:ea typeface="楷体" panose="02010609060101010101" pitchFamily="49" charset="-122"/>
              </a:rPr>
              <a:t>二、将第四条修改为：</a:t>
            </a:r>
            <a:r>
              <a:rPr lang="zh-CN" altLang="en-US" sz="2800" dirty="0">
                <a:effectLst/>
                <a:latin typeface="楷体" panose="02010609060101010101" pitchFamily="49" charset="-122"/>
                <a:ea typeface="楷体" panose="02010609060101010101" pitchFamily="49" charset="-122"/>
              </a:rPr>
              <a:t>“生产经营单位必须遵守本法和其他有关安全生产的法律、法规，加强安全生产管理，建立健全全员安全生产责任制和安全生产规章制度，加大对安全生产资金、物资、技术、人员的投入保障力度，改善安全生产条件，加强安全生产标准化、信息化建设，构建安全风险分级管控和隐患排查治理双重预防机制，健全风险防范化解机制，提高安全生产水平，确保安全生产。</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“平台经济等新兴行业、领域的生产经营单位应当根据本行业、领域的特点，建立健全并落实全员安全生产责任制，加强从业人员安全生产教育和培训，履行本法和其他法律、法规规定的有关安全生产义务。”</a:t>
            </a:r>
            <a:endParaRPr lang="zh-CN" altLang="en-US" sz="2800" dirty="0">
              <a:effectLst/>
            </a:endParaRPr>
          </a:p>
        </p:txBody>
      </p:sp>
      <p:sp>
        <p:nvSpPr>
          <p:cNvPr id="104887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pic>
        <p:nvPicPr>
          <p:cNvPr id="2097204"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38"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881" name="文本框 6"/>
          <p:cNvSpPr txBox="1"/>
          <p:nvPr/>
        </p:nvSpPr>
        <p:spPr>
          <a:xfrm>
            <a:off x="469247" y="1184428"/>
            <a:ext cx="10646833" cy="1200329"/>
          </a:xfrm>
          <a:prstGeom prst="rect">
            <a:avLst/>
          </a:prstGeom>
          <a:noFill/>
        </p:spPr>
        <p:txBody>
          <a:bodyPr wrap="square">
            <a:spAutoFit/>
          </a:bodyPr>
          <a:p>
            <a:r>
              <a:rPr lang="zh-CN" altLang="en-US" sz="2400" b="1" i="0" dirty="0">
                <a:solidFill>
                  <a:srgbClr val="7B0C00"/>
                </a:solidFill>
                <a:effectLst/>
                <a:latin typeface="楷体" panose="02010609060101010101" pitchFamily="49" charset="-122"/>
                <a:ea typeface="楷体" panose="02010609060101010101" pitchFamily="49" charset="-122"/>
              </a:rPr>
              <a:t>三、将第五条修改为：</a:t>
            </a:r>
            <a:r>
              <a:rPr lang="zh-CN" altLang="en-US" sz="2400" b="0" i="0" dirty="0">
                <a:solidFill>
                  <a:srgbClr val="333333"/>
                </a:solidFill>
                <a:effectLst/>
                <a:latin typeface="楷体" panose="02010609060101010101" pitchFamily="49" charset="-122"/>
                <a:ea typeface="楷体" panose="02010609060101010101" pitchFamily="49" charset="-122"/>
              </a:rPr>
              <a:t>“生产经营单位的主要负责人是本单位安全生产第一责任人，对本单位的安全生产工作全面负责。其他负责人对职责范围内的安全生产工作负责。”</a:t>
            </a:r>
            <a:endParaRPr lang="zh-CN" altLang="en-US" sz="2400" dirty="0"/>
          </a:p>
        </p:txBody>
      </p:sp>
      <p:sp>
        <p:nvSpPr>
          <p:cNvPr id="1048882" name="文本框 8"/>
          <p:cNvSpPr txBox="1"/>
          <p:nvPr/>
        </p:nvSpPr>
        <p:spPr>
          <a:xfrm>
            <a:off x="469247" y="2993966"/>
            <a:ext cx="11040013" cy="3416320"/>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四、将第八条改为两条，作为第八条、第九条，修改为：</a:t>
            </a:r>
            <a:r>
              <a:rPr lang="zh-CN" altLang="en-US" sz="2400" dirty="0">
                <a:effectLst/>
                <a:latin typeface="楷体" panose="02010609060101010101" pitchFamily="49" charset="-122"/>
                <a:ea typeface="楷体" panose="02010609060101010101" pitchFamily="49" charset="-122"/>
              </a:rPr>
              <a:t>“第八条 国务院和县级以上地方各级人民政府应当根据国民经济和社会发展规划制定安全生产规划，并组织实施。安全生产规划应当与国土空间规划等相关规划相衔接。</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“各级人民政府应当加强安全生产基础设施建设和安全生产监管能力建设，所需经费列入本级预算。</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县级以上地方各级人民政府应当组织有关部门建立完善安全风险评估与论证机制，按照安全风险管控要求，进行产业规划和空间布局，并对位置相邻、行业相近、业态相似的生产经营单位实施重大安全风险联防联控。”</a:t>
            </a:r>
            <a:endParaRPr lang="zh-CN" altLang="en-US" sz="2400" dirty="0">
              <a:effectLst/>
            </a:endParaRPr>
          </a:p>
        </p:txBody>
      </p:sp>
      <p:sp>
        <p:nvSpPr>
          <p:cNvPr id="1048883"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pic>
        <p:nvPicPr>
          <p:cNvPr id="2097205"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39"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887" name="文本框 5"/>
          <p:cNvSpPr txBox="1"/>
          <p:nvPr/>
        </p:nvSpPr>
        <p:spPr>
          <a:xfrm>
            <a:off x="469247" y="1443841"/>
            <a:ext cx="11010900" cy="4401205"/>
          </a:xfrm>
          <a:prstGeom prst="rect">
            <a:avLst/>
          </a:prstGeom>
          <a:noFill/>
        </p:spPr>
        <p:txBody>
          <a:bodyPr wrap="square">
            <a:spAutoFit/>
          </a:bodyPr>
          <a:p>
            <a:pPr algn="just"/>
            <a:r>
              <a:rPr lang="zh-CN" altLang="en-US" sz="2800" b="1" dirty="0">
                <a:effectLst/>
                <a:latin typeface="楷体" panose="02010609060101010101" pitchFamily="49" charset="-122"/>
                <a:ea typeface="楷体" panose="02010609060101010101" pitchFamily="49" charset="-122"/>
              </a:rPr>
              <a:t>“第九条 国务院和县级以上地方各级人民政府应当加强对安全生产工作的领导，建立健全安全生产工作协调机制，支持、督促各有关部门依法履行安全生产监督管理职责，及时协调、解决安全生产监督管理中存在的重大问题。</a:t>
            </a:r>
            <a:endParaRPr lang="en-US" altLang="zh-CN" sz="2800" b="1"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effectLst/>
                <a:latin typeface="楷体" panose="02010609060101010101" pitchFamily="49" charset="-122"/>
                <a:ea typeface="楷体" panose="02010609060101010101" pitchFamily="49" charset="-122"/>
              </a:rPr>
              <a:t>“乡镇人民政府和街道办事处，以及开发区、工业园区、港区、风景区等应当明确负责安全生产监督管理的有关工作机构及其职责，加强安全生产监管力量建设，按照职责对本行政区域或者管理区域内生产经营单位安全生产状况进行监督检查，协助人民政府有关部门或者按照授权依法履行安全生产监督管理职责。”</a:t>
            </a:r>
            <a:endParaRPr lang="zh-CN" altLang="en-US" sz="2800" dirty="0">
              <a:effectLst/>
            </a:endParaRPr>
          </a:p>
        </p:txBody>
      </p:sp>
      <p:sp>
        <p:nvSpPr>
          <p:cNvPr id="1048888"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pic>
        <p:nvPicPr>
          <p:cNvPr id="2097206"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40"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892" name="文本框 5"/>
          <p:cNvSpPr txBox="1"/>
          <p:nvPr/>
        </p:nvSpPr>
        <p:spPr>
          <a:xfrm>
            <a:off x="469247" y="1204469"/>
            <a:ext cx="11147020" cy="5262979"/>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五、将第九条改为第十条，修改为：</a:t>
            </a:r>
            <a:r>
              <a:rPr lang="zh-CN" altLang="en-US" sz="2400" dirty="0">
                <a:effectLst/>
                <a:latin typeface="楷体" panose="02010609060101010101" pitchFamily="49" charset="-122"/>
                <a:ea typeface="楷体" panose="02010609060101010101" pitchFamily="49" charset="-122"/>
              </a:rPr>
              <a:t>“国务院应急管理部门依照本法，对全国安全生产工作实施综合监督管理；县级以上地方各级人民政府应急管理部门依照本法，对本行政区域内安全生产工作实施综合监督管理。</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国务院交通运输、住房和城乡建设、水利、民航等有关部门依照本法和其他有关法律、行政法规的规定，在各自的职责范围内对有关行业、领域的安全生产工作实施监督管理；县级以上地方各级人民政府有关部门依照本法和其他有关法律、法规的规定，在各自的职责范围内对有关行业、领域的安全生产工作实施监督管理。对新兴行业、领域的安全生产监督管理职责不明确的，由县级以上地方各级人民政府按照业务相近的原则确定监督管理部门。</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应急管理部门和对有关行业、领域的安全生产工作实施监督管理的部门，统称负有安全生产监督管理职责的部门。负有安全生产监督管理职责的部门应当相互配合、齐抓共管、信息共享、资源共用，依法加强安全生产监督管理工作。”</a:t>
            </a:r>
            <a:endParaRPr lang="zh-CN" altLang="en-US" sz="2400" dirty="0">
              <a:effectLst/>
            </a:endParaRPr>
          </a:p>
        </p:txBody>
      </p:sp>
      <p:sp>
        <p:nvSpPr>
          <p:cNvPr id="1048893"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pic>
        <p:nvPicPr>
          <p:cNvPr id="2097207"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41"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897" name="文本框 5"/>
          <p:cNvSpPr txBox="1"/>
          <p:nvPr/>
        </p:nvSpPr>
        <p:spPr>
          <a:xfrm>
            <a:off x="469247" y="1309638"/>
            <a:ext cx="11257086" cy="2677656"/>
          </a:xfrm>
          <a:prstGeom prst="rect">
            <a:avLst/>
          </a:prstGeom>
          <a:noFill/>
        </p:spPr>
        <p:txBody>
          <a:bodyPr wrap="square">
            <a:spAutoFit/>
          </a:bodyPr>
          <a:p>
            <a:r>
              <a:rPr lang="zh-CN" altLang="en-US" sz="2800" b="1" i="0" dirty="0">
                <a:solidFill>
                  <a:srgbClr val="7B0C00"/>
                </a:solidFill>
                <a:effectLst/>
                <a:latin typeface="楷体" panose="02010609060101010101" pitchFamily="49" charset="-122"/>
                <a:ea typeface="楷体" panose="02010609060101010101" pitchFamily="49" charset="-122"/>
              </a:rPr>
              <a:t>六、增加一条，作为第十二条：</a:t>
            </a:r>
            <a:r>
              <a:rPr lang="zh-CN" altLang="en-US" sz="2800" b="0" i="0" dirty="0">
                <a:solidFill>
                  <a:srgbClr val="333333"/>
                </a:solidFill>
                <a:effectLst/>
                <a:latin typeface="楷体" panose="02010609060101010101" pitchFamily="49" charset="-122"/>
                <a:ea typeface="楷体" panose="02010609060101010101" pitchFamily="49" charset="-122"/>
              </a:rPr>
              <a:t>“国务院有关部门按照职责分工负责安全生产强制性国家标准的项目提出、组织起草、征求意见、技术审查。国务院应急管理部门统筹提出安全生产强制性国家标准的立项计划。国务院标准化行政主管部门负责安全生产强制性国家标准的立项、编号、对外通报和授权批准发布工作。国务院标准化行政主管部门、有关部门依据法定职责对安全生产强制性国家标准的实施进行监督检查。”</a:t>
            </a:r>
            <a:endParaRPr lang="zh-CN" altLang="en-US" sz="2800" dirty="0"/>
          </a:p>
        </p:txBody>
      </p:sp>
      <p:sp>
        <p:nvSpPr>
          <p:cNvPr id="1048898" name="文本框 8"/>
          <p:cNvSpPr txBox="1"/>
          <p:nvPr/>
        </p:nvSpPr>
        <p:spPr>
          <a:xfrm>
            <a:off x="469247" y="4537047"/>
            <a:ext cx="11375620" cy="1384995"/>
          </a:xfrm>
          <a:prstGeom prst="rect">
            <a:avLst/>
          </a:prstGeom>
          <a:noFill/>
        </p:spPr>
        <p:txBody>
          <a:bodyPr wrap="square">
            <a:spAutoFit/>
          </a:bodyPr>
          <a:p>
            <a:r>
              <a:rPr lang="zh-CN" altLang="en-US" sz="2800" b="1" i="0" dirty="0">
                <a:solidFill>
                  <a:srgbClr val="7B0C00"/>
                </a:solidFill>
                <a:effectLst/>
                <a:latin typeface="楷体" panose="02010609060101010101" pitchFamily="49" charset="-122"/>
                <a:ea typeface="楷体" panose="02010609060101010101" pitchFamily="49" charset="-122"/>
              </a:rPr>
              <a:t>七、增加一条，作为第十七条：</a:t>
            </a:r>
            <a:r>
              <a:rPr lang="zh-CN" altLang="en-US" sz="2800" b="0" i="0" dirty="0">
                <a:solidFill>
                  <a:srgbClr val="333333"/>
                </a:solidFill>
                <a:effectLst/>
                <a:latin typeface="楷体" panose="02010609060101010101" pitchFamily="49" charset="-122"/>
                <a:ea typeface="楷体" panose="02010609060101010101" pitchFamily="49" charset="-122"/>
              </a:rPr>
              <a:t>“县级以上各级人民政府应当组织负有安全生产监督管理职责的部门依法编制安全生产权力和责任清单，公开并接受社会监督。”</a:t>
            </a:r>
            <a:endParaRPr lang="zh-CN" altLang="en-US" sz="2800" dirty="0"/>
          </a:p>
        </p:txBody>
      </p:sp>
      <p:sp>
        <p:nvSpPr>
          <p:cNvPr id="1048899"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pic>
        <p:nvPicPr>
          <p:cNvPr id="2097170" name="图片 6"/>
          <p:cNvPicPr>
            <a:picLocks noChangeAspect="1"/>
          </p:cNvPicPr>
          <p:nvPr/>
        </p:nvPicPr>
        <p:blipFill>
          <a:blip r:embed="rId1"/>
          <a:stretch>
            <a:fillRect/>
          </a:stretch>
        </p:blipFill>
        <p:spPr>
          <a:xfrm>
            <a:off x="0" y="3047"/>
            <a:ext cx="12192000" cy="6851904"/>
          </a:xfrm>
          <a:prstGeom prst="rect">
            <a:avLst/>
          </a:prstGeom>
        </p:spPr>
      </p:pic>
      <p:pic>
        <p:nvPicPr>
          <p:cNvPr id="2097171" name="图片 8"/>
          <p:cNvPicPr>
            <a:picLocks noChangeAspect="1"/>
          </p:cNvPicPr>
          <p:nvPr/>
        </p:nvPicPr>
        <p:blipFill>
          <a:blip r:embed="rId2" cstate="print"/>
          <a:stretch>
            <a:fillRect/>
          </a:stretch>
        </p:blipFill>
        <p:spPr>
          <a:xfrm>
            <a:off x="9945037" y="-85560"/>
            <a:ext cx="2514734" cy="1580982"/>
          </a:xfrm>
          <a:prstGeom prst="rect">
            <a:avLst/>
          </a:prstGeom>
        </p:spPr>
      </p:pic>
      <p:sp>
        <p:nvSpPr>
          <p:cNvPr id="1048630" name="任意多边形: 形状 7"/>
          <p:cNvSpPr/>
          <p:nvPr/>
        </p:nvSpPr>
        <p:spPr>
          <a:xfrm rot="10800000">
            <a:off x="1049853" y="3332669"/>
            <a:ext cx="10092294" cy="2772299"/>
          </a:xfrm>
          <a:custGeom>
            <a:avLst/>
            <a:gdLst>
              <a:gd name="connsiteX0" fmla="*/ 0 w 3238540"/>
              <a:gd name="connsiteY0" fmla="*/ 0 h 1407184"/>
              <a:gd name="connsiteX1" fmla="*/ 3238540 w 3238540"/>
              <a:gd name="connsiteY1" fmla="*/ 0 h 1407184"/>
              <a:gd name="connsiteX2" fmla="*/ 3238540 w 3238540"/>
              <a:gd name="connsiteY2" fmla="*/ 1148316 h 1407184"/>
              <a:gd name="connsiteX3" fmla="*/ 1911193 w 3238540"/>
              <a:gd name="connsiteY3" fmla="*/ 1148316 h 1407184"/>
              <a:gd name="connsiteX4" fmla="*/ 1619270 w 3238540"/>
              <a:gd name="connsiteY4" fmla="*/ 1407184 h 1407184"/>
              <a:gd name="connsiteX5" fmla="*/ 1327346 w 3238540"/>
              <a:gd name="connsiteY5" fmla="*/ 1148316 h 1407184"/>
              <a:gd name="connsiteX6" fmla="*/ 0 w 3238540"/>
              <a:gd name="connsiteY6" fmla="*/ 1148316 h 140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40" h="1407184">
                <a:moveTo>
                  <a:pt x="0" y="0"/>
                </a:moveTo>
                <a:lnTo>
                  <a:pt x="3238540" y="0"/>
                </a:lnTo>
                <a:lnTo>
                  <a:pt x="3238540" y="1148316"/>
                </a:lnTo>
                <a:lnTo>
                  <a:pt x="1911193" y="1148316"/>
                </a:lnTo>
                <a:lnTo>
                  <a:pt x="1619270" y="1407184"/>
                </a:lnTo>
                <a:lnTo>
                  <a:pt x="1327346" y="1148316"/>
                </a:lnTo>
                <a:lnTo>
                  <a:pt x="0" y="1148316"/>
                </a:lnTo>
                <a:close/>
              </a:path>
            </a:pathLst>
          </a:cu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631" name="矩形 19"/>
          <p:cNvSpPr/>
          <p:nvPr/>
        </p:nvSpPr>
        <p:spPr>
          <a:xfrm>
            <a:off x="3048000" y="753032"/>
            <a:ext cx="6096000" cy="830997"/>
          </a:xfrm>
          <a:prstGeom prst="rect">
            <a:avLst/>
          </a:prstGeom>
        </p:spPr>
        <p:txBody>
          <a:bodyPr>
            <a:spAutoFit/>
          </a:bodyPr>
          <a:p>
            <a:pPr algn="ctr"/>
            <a:r>
              <a:rPr lang="zh-CN" altLang="en-US" sz="4800" dirty="0">
                <a:solidFill>
                  <a:srgbClr val="C00000"/>
                </a:solidFill>
                <a:latin typeface="思源黑体 CN Bold" panose="020B0800000000000000" pitchFamily="34" charset="-122"/>
                <a:ea typeface="思源黑体 CN Bold" panose="020B0800000000000000" pitchFamily="34" charset="-122"/>
              </a:rPr>
              <a:t>对新法的总体把握</a:t>
            </a:r>
            <a:endParaRPr lang="zh-CN" altLang="en-US" sz="4800" dirty="0">
              <a:solidFill>
                <a:srgbClr val="C00000"/>
              </a:solidFill>
              <a:latin typeface="思源黑体 CN Bold" panose="020B0800000000000000" pitchFamily="34" charset="-122"/>
              <a:ea typeface="思源黑体 CN Bold" panose="020B0800000000000000" pitchFamily="34" charset="-122"/>
            </a:endParaRPr>
          </a:p>
        </p:txBody>
      </p:sp>
      <p:cxnSp>
        <p:nvCxnSpPr>
          <p:cNvPr id="3145728" name="直接连接符 20"/>
          <p:cNvCxnSpPr/>
          <p:nvPr/>
        </p:nvCxnSpPr>
        <p:spPr>
          <a:xfrm>
            <a:off x="9204312"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1048632" name="椭圆 21"/>
          <p:cNvSpPr/>
          <p:nvPr/>
        </p:nvSpPr>
        <p:spPr>
          <a:xfrm>
            <a:off x="907645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sz="2400"/>
          </a:p>
        </p:txBody>
      </p:sp>
      <p:sp>
        <p:nvSpPr>
          <p:cNvPr id="1048633" name="椭圆 22"/>
          <p:cNvSpPr/>
          <p:nvPr/>
        </p:nvSpPr>
        <p:spPr>
          <a:xfrm>
            <a:off x="297284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cxnSp>
        <p:nvCxnSpPr>
          <p:cNvPr id="3145729" name="直接连接符 23"/>
          <p:cNvCxnSpPr/>
          <p:nvPr/>
        </p:nvCxnSpPr>
        <p:spPr>
          <a:xfrm>
            <a:off x="1398045"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1048634" name="文本框 24"/>
          <p:cNvSpPr txBox="1"/>
          <p:nvPr/>
        </p:nvSpPr>
        <p:spPr>
          <a:xfrm>
            <a:off x="2972846" y="4055222"/>
            <a:ext cx="5986978" cy="1754326"/>
          </a:xfrm>
          <a:prstGeom prst="rect">
            <a:avLst/>
          </a:prstGeom>
          <a:noFill/>
        </p:spPr>
        <p:txBody>
          <a:bodyPr wrap="square">
            <a:spAutoFit/>
          </a:bodyPr>
          <a:p>
            <a:r>
              <a:rPr lang="zh-CN" altLang="en-US" sz="5400" b="1" i="0" dirty="0">
                <a:solidFill>
                  <a:schemeClr val="bg1"/>
                </a:solidFill>
                <a:effectLst/>
                <a:latin typeface="微软雅黑" panose="020B0503020204020204" pitchFamily="34" charset="-122"/>
                <a:ea typeface="微软雅黑" panose="020B0503020204020204" pitchFamily="34" charset="-122"/>
              </a:rPr>
              <a:t>安全生产工作坚持中国共产党的领导</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048635" name="文本框 2"/>
          <p:cNvSpPr txBox="1"/>
          <p:nvPr/>
        </p:nvSpPr>
        <p:spPr>
          <a:xfrm>
            <a:off x="4419604" y="2055653"/>
            <a:ext cx="5740589" cy="923330"/>
          </a:xfrm>
          <a:prstGeom prst="rect">
            <a:avLst/>
          </a:prstGeom>
          <a:noFill/>
        </p:spPr>
        <p:txBody>
          <a:bodyPr wrap="square" rtlCol="0">
            <a:spAutoFit/>
          </a:bodyPr>
          <a:p>
            <a:r>
              <a:rPr lang="zh-CN" altLang="en-US" sz="5400" b="1" dirty="0"/>
              <a:t>总体宗旨</a:t>
            </a:r>
            <a:endParaRPr lang="zh-CN" altLang="en-US" sz="5400" b="1" dirty="0"/>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48631"/>
                                        </p:tgtEl>
                                        <p:attrNameLst>
                                          <p:attrName>style.visibility</p:attrName>
                                        </p:attrNameLst>
                                      </p:cBhvr>
                                      <p:to>
                                        <p:strVal val="visible"/>
                                      </p:to>
                                    </p:set>
                                    <p:anim calcmode="lin" valueType="num">
                                      <p:cBhvr>
                                        <p:cTn id="7" dur="1000" fill="hold"/>
                                        <p:tgtEl>
                                          <p:spTgt spid="1048631"/>
                                        </p:tgtEl>
                                        <p:attrNameLst>
                                          <p:attrName>ppt_w</p:attrName>
                                        </p:attrNameLst>
                                      </p:cBhvr>
                                      <p:tavLst>
                                        <p:tav tm="0">
                                          <p:val>
                                            <p:fltVal val="0.0"/>
                                          </p:val>
                                        </p:tav>
                                        <p:tav tm="100000">
                                          <p:val>
                                            <p:strVal val="#ppt_w"/>
                                          </p:val>
                                        </p:tav>
                                      </p:tavLst>
                                    </p:anim>
                                    <p:anim calcmode="lin" valueType="num">
                                      <p:cBhvr>
                                        <p:cTn id="8" dur="1000" fill="hold"/>
                                        <p:tgtEl>
                                          <p:spTgt spid="1048631"/>
                                        </p:tgtEl>
                                        <p:attrNameLst>
                                          <p:attrName>ppt_h</p:attrName>
                                        </p:attrNameLst>
                                      </p:cBhvr>
                                      <p:tavLst>
                                        <p:tav tm="0">
                                          <p:val>
                                            <p:fltVal val="0.0"/>
                                          </p:val>
                                        </p:tav>
                                        <p:tav tm="100000">
                                          <p:val>
                                            <p:strVal val="#ppt_h"/>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1048632"/>
                                        </p:tgtEl>
                                        <p:attrNameLst>
                                          <p:attrName>style.visibility</p:attrName>
                                        </p:attrNameLst>
                                      </p:cBhvr>
                                      <p:to>
                                        <p:strVal val="visible"/>
                                      </p:to>
                                    </p:set>
                                    <p:anim calcmode="lin" valueType="num">
                                      <p:cBhvr>
                                        <p:cTn id="11" dur="500" fill="hold"/>
                                        <p:tgtEl>
                                          <p:spTgt spid="1048632"/>
                                        </p:tgtEl>
                                        <p:attrNameLst>
                                          <p:attrName>ppt_w</p:attrName>
                                        </p:attrNameLst>
                                      </p:cBhvr>
                                      <p:tavLst>
                                        <p:tav tm="0">
                                          <p:val>
                                            <p:fltVal val="0.0"/>
                                          </p:val>
                                        </p:tav>
                                        <p:tav tm="100000">
                                          <p:val>
                                            <p:strVal val="#ppt_w"/>
                                          </p:val>
                                        </p:tav>
                                      </p:tavLst>
                                    </p:anim>
                                    <p:anim calcmode="lin" valueType="num">
                                      <p:cBhvr>
                                        <p:cTn id="12" dur="500" fill="hold"/>
                                        <p:tgtEl>
                                          <p:spTgt spid="1048632"/>
                                        </p:tgtEl>
                                        <p:attrNameLst>
                                          <p:attrName>ppt_h</p:attrName>
                                        </p:attrNameLst>
                                      </p:cBhvr>
                                      <p:tavLst>
                                        <p:tav tm="0">
                                          <p:val>
                                            <p:fltVal val="0.0"/>
                                          </p:val>
                                        </p:tav>
                                        <p:tav tm="100000">
                                          <p:val>
                                            <p:strVal val="#ppt_h"/>
                                          </p:val>
                                        </p:tav>
                                      </p:tavLst>
                                    </p:anim>
                                    <p:animEffect transition="in" filter="fade">
                                      <p:cBhvr>
                                        <p:cTn id="13" dur="500"/>
                                        <p:tgtEl>
                                          <p:spTgt spid="1048632"/>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048633"/>
                                        </p:tgtEl>
                                        <p:attrNameLst>
                                          <p:attrName>style.visibility</p:attrName>
                                        </p:attrNameLst>
                                      </p:cBhvr>
                                      <p:to>
                                        <p:strVal val="visible"/>
                                      </p:to>
                                    </p:set>
                                    <p:anim calcmode="lin" valueType="num">
                                      <p:cBhvr>
                                        <p:cTn id="16" dur="500" fill="hold"/>
                                        <p:tgtEl>
                                          <p:spTgt spid="1048633"/>
                                        </p:tgtEl>
                                        <p:attrNameLst>
                                          <p:attrName>ppt_w</p:attrName>
                                        </p:attrNameLst>
                                      </p:cBhvr>
                                      <p:tavLst>
                                        <p:tav tm="0">
                                          <p:val>
                                            <p:fltVal val="0.0"/>
                                          </p:val>
                                        </p:tav>
                                        <p:tav tm="100000">
                                          <p:val>
                                            <p:strVal val="#ppt_w"/>
                                          </p:val>
                                        </p:tav>
                                      </p:tavLst>
                                    </p:anim>
                                    <p:anim calcmode="lin" valueType="num">
                                      <p:cBhvr>
                                        <p:cTn id="17" dur="500" fill="hold"/>
                                        <p:tgtEl>
                                          <p:spTgt spid="1048633"/>
                                        </p:tgtEl>
                                        <p:attrNameLst>
                                          <p:attrName>ppt_h</p:attrName>
                                        </p:attrNameLst>
                                      </p:cBhvr>
                                      <p:tavLst>
                                        <p:tav tm="0">
                                          <p:val>
                                            <p:fltVal val="0.0"/>
                                          </p:val>
                                        </p:tav>
                                        <p:tav tm="100000">
                                          <p:val>
                                            <p:strVal val="#ppt_h"/>
                                          </p:val>
                                        </p:tav>
                                      </p:tavLst>
                                    </p:anim>
                                    <p:animEffect transition="in" filter="fade">
                                      <p:cBhvr>
                                        <p:cTn id="18" dur="500"/>
                                        <p:tgtEl>
                                          <p:spTgt spid="1048633"/>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145728"/>
                                        </p:tgtEl>
                                        <p:attrNameLst>
                                          <p:attrName>style.visibility</p:attrName>
                                        </p:attrNameLst>
                                      </p:cBhvr>
                                      <p:to>
                                        <p:strVal val="visible"/>
                                      </p:to>
                                    </p:set>
                                    <p:animEffect transition="in" filter="wipe(left)">
                                      <p:cBhvr>
                                        <p:cTn id="22" dur="250"/>
                                        <p:tgtEl>
                                          <p:spTgt spid="3145728"/>
                                        </p:tgtEl>
                                      </p:cBhvr>
                                    </p:animEffect>
                                  </p:childTnLst>
                                </p:cTn>
                              </p:par>
                              <p:par>
                                <p:cTn id="23" presetID="22" presetClass="entr" presetSubtype="2" fill="hold" nodeType="withEffect">
                                  <p:stCondLst>
                                    <p:cond delay="0"/>
                                  </p:stCondLst>
                                  <p:childTnLst>
                                    <p:set>
                                      <p:cBhvr>
                                        <p:cTn id="24" dur="1" fill="hold">
                                          <p:stCondLst>
                                            <p:cond delay="0"/>
                                          </p:stCondLst>
                                        </p:cTn>
                                        <p:tgtEl>
                                          <p:spTgt spid="3145729"/>
                                        </p:tgtEl>
                                        <p:attrNameLst>
                                          <p:attrName>style.visibility</p:attrName>
                                        </p:attrNameLst>
                                      </p:cBhvr>
                                      <p:to>
                                        <p:strVal val="visible"/>
                                      </p:to>
                                    </p:set>
                                    <p:animEffect transition="in" filter="wipe(right)">
                                      <p:cBhvr>
                                        <p:cTn id="25" dur="250"/>
                                        <p:tgtEl>
                                          <p:spTgt spid="3145729"/>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048630"/>
                                        </p:tgtEl>
                                        <p:attrNameLst>
                                          <p:attrName>style.visibility</p:attrName>
                                        </p:attrNameLst>
                                      </p:cBhvr>
                                      <p:to>
                                        <p:strVal val="visible"/>
                                      </p:to>
                                    </p:set>
                                    <p:animEffect transition="in" filter="wipe(up)">
                                      <p:cBhvr>
                                        <p:cTn id="29" dur="500"/>
                                        <p:tgtEl>
                                          <p:spTgt spid="1048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0" grpId="0" animBg="1"/>
      <p:bldP spid="1048631" grpId="0"/>
      <p:bldP spid="1048632" grpId="0" animBg="1"/>
      <p:bldP spid="10486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pic>
        <p:nvPicPr>
          <p:cNvPr id="2097208"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42"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03" name="文本框 5"/>
          <p:cNvSpPr txBox="1"/>
          <p:nvPr/>
        </p:nvSpPr>
        <p:spPr>
          <a:xfrm>
            <a:off x="469246" y="1232174"/>
            <a:ext cx="10833753" cy="5262979"/>
          </a:xfrm>
          <a:prstGeom prst="rect">
            <a:avLst/>
          </a:prstGeom>
          <a:noFill/>
        </p:spPr>
        <p:txBody>
          <a:bodyPr wrap="square">
            <a:spAutoFit/>
          </a:bodyPr>
          <a:p>
            <a:pPr algn="just"/>
            <a:r>
              <a:rPr lang="zh-CN" altLang="en-US" sz="2800" b="1" dirty="0">
                <a:solidFill>
                  <a:srgbClr val="7B0C00"/>
                </a:solidFill>
                <a:effectLst/>
                <a:latin typeface="楷体" panose="02010609060101010101" pitchFamily="49" charset="-122"/>
                <a:ea typeface="楷体" panose="02010609060101010101" pitchFamily="49" charset="-122"/>
              </a:rPr>
              <a:t>八、将第十八条改为第二十一条，修改为：</a:t>
            </a:r>
            <a:r>
              <a:rPr lang="zh-CN" altLang="en-US" sz="2800" dirty="0">
                <a:effectLst/>
                <a:latin typeface="楷体" panose="02010609060101010101" pitchFamily="49" charset="-122"/>
                <a:ea typeface="楷体" panose="02010609060101010101" pitchFamily="49" charset="-122"/>
              </a:rPr>
              <a:t>“生产经营单位的主要负责人对本单位安全生产工作负有下列职责：</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“（一）建立健全并落实本单位全员安全生产责任制，加强安全生产标准化建设；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“（二）组织制定并实施本单位安全生产规章制度和操作规程；</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“（三）组织制定并实施本单位安全生产教育和培训计划；</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“（四）保证本单位安全生产投入的有效实施；</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“（五）组织建立并落实安全风险分级管控和隐患排查治理双重预防工作机制，督促、检查本单位的安全生产工作，及时消除生产安全事故隐患；</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“（六）组织制定并实施本单位的生产安全事故应急救援预案；</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“（七）及时、如实报告生产安全事故。”</a:t>
            </a:r>
            <a:endParaRPr lang="zh-CN" altLang="en-US" sz="2800" dirty="0">
              <a:effectLst/>
            </a:endParaRPr>
          </a:p>
        </p:txBody>
      </p:sp>
      <p:sp>
        <p:nvSpPr>
          <p:cNvPr id="1048904"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pic>
        <p:nvPicPr>
          <p:cNvPr id="2097209"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4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08" name="文本框 5"/>
          <p:cNvSpPr txBox="1"/>
          <p:nvPr/>
        </p:nvSpPr>
        <p:spPr>
          <a:xfrm>
            <a:off x="553914" y="1053361"/>
            <a:ext cx="10749086" cy="5632311"/>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九、将第二十二条改为第二十五条，修改为：</a:t>
            </a:r>
            <a:r>
              <a:rPr lang="zh-CN" altLang="en-US" sz="2400" dirty="0">
                <a:effectLst/>
                <a:latin typeface="楷体" panose="02010609060101010101" pitchFamily="49" charset="-122"/>
                <a:ea typeface="楷体" panose="02010609060101010101" pitchFamily="49" charset="-122"/>
              </a:rPr>
              <a:t>“生产经营单位的安全生产管理机构以及安全生产管理人员履行下列职责：</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“（一）组织或者参与拟订本单位安全生产规章制度、操作规程和生产安全事故应急救援预案；</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“（二）组织或者参与本单位安全生产教育和培训，如实记录安全生产教育和培训情况；</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“（三）组织开展危险源辨识和评估，督促落实本单位重大危险源的安全管理措施；</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“（四）组织或者参与本单位应急救援演练；</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“（五）检查本单位的安全生产状况，及时排查生产安全事故隐患，提出改进安全生产管理的建议；</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“（六）制止和纠正违章指挥、强令冒险作业、违反操作规程的行为；</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“（七）督促落实本单位安全生产整改措施。</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“生产经营单位可以设置专职安全生产分管负责人，协助本单位主要负责人履行安全生产管理职责。”</a:t>
            </a:r>
            <a:endParaRPr lang="zh-CN" altLang="en-US" sz="2400" dirty="0">
              <a:effectLst/>
            </a:endParaRPr>
          </a:p>
        </p:txBody>
      </p:sp>
      <p:sp>
        <p:nvSpPr>
          <p:cNvPr id="1048909"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pic>
        <p:nvPicPr>
          <p:cNvPr id="2097210"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44"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13" name="文本框 5"/>
          <p:cNvSpPr txBox="1"/>
          <p:nvPr/>
        </p:nvSpPr>
        <p:spPr>
          <a:xfrm>
            <a:off x="469247" y="1315703"/>
            <a:ext cx="11028486" cy="2246769"/>
          </a:xfrm>
          <a:prstGeom prst="rect">
            <a:avLst/>
          </a:prstGeom>
          <a:noFill/>
        </p:spPr>
        <p:txBody>
          <a:bodyPr wrap="square">
            <a:spAutoFit/>
          </a:bodyPr>
          <a:p>
            <a:pPr algn="just"/>
            <a:r>
              <a:rPr lang="zh-CN" altLang="en-US" sz="2800" b="1" dirty="0">
                <a:solidFill>
                  <a:srgbClr val="7B0C00"/>
                </a:solidFill>
                <a:effectLst/>
                <a:latin typeface="楷体" panose="02010609060101010101" pitchFamily="49" charset="-122"/>
                <a:ea typeface="楷体" panose="02010609060101010101" pitchFamily="49" charset="-122"/>
              </a:rPr>
              <a:t>十、将第三十三条改为第三十六条，增加两款，作为第三款、第四款：</a:t>
            </a:r>
            <a:r>
              <a:rPr lang="zh-CN" altLang="en-US" sz="2800" dirty="0">
                <a:effectLst/>
                <a:latin typeface="楷体" panose="02010609060101010101" pitchFamily="49" charset="-122"/>
                <a:ea typeface="楷体" panose="02010609060101010101" pitchFamily="49" charset="-122"/>
              </a:rPr>
              <a:t>“生产经营单位不得关闭、破坏直接关系生产安全的监控、报警、防护、救生设备、设施，或者篡改、隐瞒、销毁其相关数据、信息。</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“餐饮等行业的生产经营单位使用燃气的，应当安装可燃气体报警装置，并保障其正常使用。”</a:t>
            </a:r>
            <a:endParaRPr lang="zh-CN" altLang="en-US" sz="2800" dirty="0">
              <a:effectLst/>
            </a:endParaRPr>
          </a:p>
        </p:txBody>
      </p:sp>
      <p:sp>
        <p:nvSpPr>
          <p:cNvPr id="1048914" name="文本框 8"/>
          <p:cNvSpPr txBox="1"/>
          <p:nvPr/>
        </p:nvSpPr>
        <p:spPr>
          <a:xfrm>
            <a:off x="469247" y="4188936"/>
            <a:ext cx="10943820" cy="1815882"/>
          </a:xfrm>
          <a:prstGeom prst="rect">
            <a:avLst/>
          </a:prstGeom>
          <a:noFill/>
        </p:spPr>
        <p:txBody>
          <a:bodyPr wrap="square">
            <a:spAutoFit/>
          </a:bodyPr>
          <a:p>
            <a:r>
              <a:rPr lang="zh-CN" altLang="en-US" sz="2800" b="1" i="0" dirty="0">
                <a:solidFill>
                  <a:srgbClr val="7B0C00"/>
                </a:solidFill>
                <a:effectLst/>
                <a:latin typeface="楷体" panose="02010609060101010101" pitchFamily="49" charset="-122"/>
                <a:ea typeface="楷体" panose="02010609060101010101" pitchFamily="49" charset="-122"/>
              </a:rPr>
              <a:t>十一、将第三十七条改为第四十条，第二款修改为：</a:t>
            </a:r>
            <a:r>
              <a:rPr lang="zh-CN" altLang="en-US" sz="2800" b="0" i="0" dirty="0">
                <a:solidFill>
                  <a:srgbClr val="333333"/>
                </a:solidFill>
                <a:effectLst/>
                <a:latin typeface="楷体" panose="02010609060101010101" pitchFamily="49" charset="-122"/>
                <a:ea typeface="楷体" panose="02010609060101010101" pitchFamily="49" charset="-122"/>
              </a:rPr>
              <a:t>“生产经营单位应当按照国家有关规定将本单位重大危险源及有关安全措施、应急措施报有关地方人民政府应急管理部门和有关部门备案。有关地方人民政府应急管理部门和有关部门应当通过相关信息系统实现信息共享。”</a:t>
            </a:r>
            <a:endParaRPr lang="zh-CN" altLang="en-US" sz="2800" dirty="0"/>
          </a:p>
        </p:txBody>
      </p:sp>
      <p:sp>
        <p:nvSpPr>
          <p:cNvPr id="1048915"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pic>
        <p:nvPicPr>
          <p:cNvPr id="2097211"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45"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19" name="文本框 6"/>
          <p:cNvSpPr txBox="1"/>
          <p:nvPr/>
        </p:nvSpPr>
        <p:spPr>
          <a:xfrm>
            <a:off x="368300" y="1223708"/>
            <a:ext cx="11290300" cy="4832092"/>
          </a:xfrm>
          <a:prstGeom prst="rect">
            <a:avLst/>
          </a:prstGeom>
          <a:noFill/>
        </p:spPr>
        <p:txBody>
          <a:bodyPr wrap="square">
            <a:spAutoFit/>
          </a:bodyPr>
          <a:p>
            <a:pPr algn="just"/>
            <a:r>
              <a:rPr lang="zh-CN" altLang="en-US" sz="2800" b="1" dirty="0">
                <a:solidFill>
                  <a:srgbClr val="7B0C00"/>
                </a:solidFill>
                <a:effectLst/>
                <a:latin typeface="楷体" panose="02010609060101010101" pitchFamily="49" charset="-122"/>
                <a:ea typeface="楷体" panose="02010609060101010101" pitchFamily="49" charset="-122"/>
              </a:rPr>
              <a:t>十二、将第三十八条改为第四十一条，修改为：</a:t>
            </a:r>
            <a:r>
              <a:rPr lang="zh-CN" altLang="en-US" sz="2800" dirty="0">
                <a:effectLst/>
                <a:latin typeface="楷体" panose="02010609060101010101" pitchFamily="49" charset="-122"/>
                <a:ea typeface="楷体" panose="02010609060101010101" pitchFamily="49" charset="-122"/>
              </a:rPr>
              <a:t>“生产经营单位应当建立安全风险分级管控制度，按照安全风险分级采取相应的管控措施。</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生产经营单位应当建立健全并落实生产安全事故隐患排查治理制度，采取技术、管理措施，及时发现并消除事故隐患。事故隐患排查治理情况应当如实记录，并通过职工大会或者职工代表大会、信息公示栏等方式向从业人员通报。其中，重大事故隐患排查治理情况应当及时向负有安全生产监督管理职责的部门和职工大会或者职工代表大会报告。</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“县级以上地方各级人民政府负有安全生产监督管理职责的部门应当将重大事故隐患纳入相关信息系统，建立健全重大事故隐患治理督办制度，督促生产经营单位消除重大事故隐患。”</a:t>
            </a:r>
            <a:endParaRPr lang="zh-CN" altLang="en-US" sz="2800" dirty="0">
              <a:effectLst/>
            </a:endParaRPr>
          </a:p>
        </p:txBody>
      </p:sp>
      <p:sp>
        <p:nvSpPr>
          <p:cNvPr id="1048920"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pic>
        <p:nvPicPr>
          <p:cNvPr id="2097212"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46"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24" name="文本框 5"/>
          <p:cNvSpPr txBox="1"/>
          <p:nvPr/>
        </p:nvSpPr>
        <p:spPr>
          <a:xfrm>
            <a:off x="469247" y="1125141"/>
            <a:ext cx="11248620" cy="4832092"/>
          </a:xfrm>
          <a:prstGeom prst="rect">
            <a:avLst/>
          </a:prstGeom>
          <a:noFill/>
        </p:spPr>
        <p:txBody>
          <a:bodyPr wrap="square">
            <a:spAutoFit/>
          </a:bodyPr>
          <a:p>
            <a:pPr algn="just"/>
            <a:r>
              <a:rPr lang="zh-CN" altLang="en-US" sz="2800" b="1" dirty="0">
                <a:solidFill>
                  <a:srgbClr val="7B0C00"/>
                </a:solidFill>
                <a:effectLst/>
                <a:latin typeface="楷体" panose="02010609060101010101" pitchFamily="49" charset="-122"/>
                <a:ea typeface="楷体" panose="02010609060101010101" pitchFamily="49" charset="-122"/>
              </a:rPr>
              <a:t>十三、将第四十一条改为第四十四条，增加一款，作为第二款：</a:t>
            </a:r>
            <a:r>
              <a:rPr lang="zh-CN" altLang="en-US" sz="2800" dirty="0">
                <a:effectLst/>
                <a:latin typeface="楷体" panose="02010609060101010101" pitchFamily="49" charset="-122"/>
                <a:ea typeface="楷体" panose="02010609060101010101" pitchFamily="49" charset="-122"/>
              </a:rPr>
              <a:t>“生产经营单位应当关注从业人员的身体、心理状况和行为习惯，加强对从业人员的心理疏导、精神慰藉，严格落实岗位安全生产责任，防范从业人员行为异常导致事故发生。”</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solidFill>
                  <a:srgbClr val="7B0C00"/>
                </a:solidFill>
                <a:effectLst/>
                <a:latin typeface="楷体" panose="02010609060101010101" pitchFamily="49" charset="-122"/>
                <a:ea typeface="楷体" panose="02010609060101010101" pitchFamily="49" charset="-122"/>
              </a:rPr>
              <a:t>十四、将第四十六条改为第四十九条，增加一款，作为第三款：</a:t>
            </a:r>
            <a:r>
              <a:rPr lang="zh-CN" altLang="en-US" sz="2800" dirty="0">
                <a:effectLst/>
                <a:latin typeface="楷体" panose="02010609060101010101" pitchFamily="49" charset="-122"/>
                <a:ea typeface="楷体" panose="02010609060101010101" pitchFamily="49" charset="-122"/>
              </a:rPr>
              <a:t>“矿山、金属冶炼建设项目和用于生产、储存、装卸危险物品的建设项目的施工单位应当加强对施工项目的安全管理，不得倒卖、出租、出借、挂靠或者以其他形式非法转让施工资质，不得将其承包的全部建设工程转包给第三人或者将其承包的全部建设工程支解以后以分包的名义分别转包给第三人，不得将工程分包给不具备相应资质条件的单位。”</a:t>
            </a:r>
            <a:endParaRPr lang="zh-CN" altLang="en-US" sz="2800" dirty="0">
              <a:effectLst/>
            </a:endParaRPr>
          </a:p>
        </p:txBody>
      </p:sp>
      <p:sp>
        <p:nvSpPr>
          <p:cNvPr id="1048925"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pic>
        <p:nvPicPr>
          <p:cNvPr id="2097213"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47"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29" name="文本框 5"/>
          <p:cNvSpPr txBox="1"/>
          <p:nvPr/>
        </p:nvSpPr>
        <p:spPr>
          <a:xfrm>
            <a:off x="334432" y="1238241"/>
            <a:ext cx="11595101" cy="4401205"/>
          </a:xfrm>
          <a:prstGeom prst="rect">
            <a:avLst/>
          </a:prstGeom>
          <a:noFill/>
        </p:spPr>
        <p:txBody>
          <a:bodyPr wrap="square">
            <a:spAutoFit/>
          </a:bodyPr>
          <a:p>
            <a:pPr algn="just"/>
            <a:r>
              <a:rPr lang="zh-CN" altLang="en-US" sz="2800" b="1" dirty="0">
                <a:solidFill>
                  <a:srgbClr val="7B0C00"/>
                </a:solidFill>
                <a:effectLst/>
                <a:latin typeface="楷体" panose="02010609060101010101" pitchFamily="49" charset="-122"/>
                <a:ea typeface="楷体" panose="02010609060101010101" pitchFamily="49" charset="-122"/>
              </a:rPr>
              <a:t>十五、将第四十八条改为第五十一条，第二款修改为：</a:t>
            </a:r>
            <a:r>
              <a:rPr lang="zh-CN" altLang="en-US" sz="2800" dirty="0">
                <a:effectLst/>
                <a:latin typeface="楷体" panose="02010609060101010101" pitchFamily="49" charset="-122"/>
                <a:ea typeface="楷体" panose="02010609060101010101" pitchFamily="49" charset="-122"/>
              </a:rPr>
              <a:t>“国家鼓励生产经营单位投保安全生产责任保险；属于国家规定的高危行业、领域的生产经营单位，应当投保安全生产责任保险。具体范围和实施办法由国务院应急管理部门会同国务院财政部门、国务院保险监督管理机构和相关行业主管部门制定。”</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solidFill>
                  <a:srgbClr val="7B0C00"/>
                </a:solidFill>
                <a:effectLst/>
                <a:latin typeface="楷体" panose="02010609060101010101" pitchFamily="49" charset="-122"/>
                <a:ea typeface="楷体" panose="02010609060101010101" pitchFamily="49" charset="-122"/>
              </a:rPr>
              <a:t>十六、将第五十三条改为第五十六条，修改为：</a:t>
            </a:r>
            <a:r>
              <a:rPr lang="zh-CN" altLang="en-US" sz="2800" dirty="0">
                <a:effectLst/>
                <a:latin typeface="楷体" panose="02010609060101010101" pitchFamily="49" charset="-122"/>
                <a:ea typeface="楷体" panose="02010609060101010101" pitchFamily="49" charset="-122"/>
              </a:rPr>
              <a:t>“生产经营单位发生生产安全事故后，应当及时采取措施救治有关人员。</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“因生产安全事故受到损害的从业人员，除依法享有工伤保险外，依照有关民事法律尚有获得赔偿的权利的，有权提出赔偿要求。”</a:t>
            </a:r>
            <a:endParaRPr lang="zh-CN" altLang="en-US" sz="2800" dirty="0">
              <a:effectLst/>
            </a:endParaRPr>
          </a:p>
        </p:txBody>
      </p:sp>
      <p:sp>
        <p:nvSpPr>
          <p:cNvPr id="1048930"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pic>
        <p:nvPicPr>
          <p:cNvPr id="2097214"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48"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34" name="文本框 5"/>
          <p:cNvSpPr txBox="1"/>
          <p:nvPr/>
        </p:nvSpPr>
        <p:spPr>
          <a:xfrm>
            <a:off x="591625" y="1289040"/>
            <a:ext cx="11109308" cy="4401205"/>
          </a:xfrm>
          <a:prstGeom prst="rect">
            <a:avLst/>
          </a:prstGeom>
          <a:noFill/>
        </p:spPr>
        <p:txBody>
          <a:bodyPr wrap="square">
            <a:spAutoFit/>
          </a:bodyPr>
          <a:p>
            <a:pPr algn="just"/>
            <a:r>
              <a:rPr lang="zh-CN" altLang="en-US" sz="2800" b="1" dirty="0">
                <a:solidFill>
                  <a:srgbClr val="7B0C00"/>
                </a:solidFill>
                <a:effectLst/>
                <a:latin typeface="楷体" panose="02010609060101010101" pitchFamily="49" charset="-122"/>
                <a:ea typeface="楷体" panose="02010609060101010101" pitchFamily="49" charset="-122"/>
              </a:rPr>
              <a:t>十七、将第五十四条改为第五十七条，修改为：</a:t>
            </a:r>
            <a:r>
              <a:rPr lang="zh-CN" altLang="en-US" sz="2800" dirty="0">
                <a:effectLst/>
                <a:latin typeface="楷体" panose="02010609060101010101" pitchFamily="49" charset="-122"/>
                <a:ea typeface="楷体" panose="02010609060101010101" pitchFamily="49" charset="-122"/>
              </a:rPr>
              <a:t>“从业人员在作业过程中，应当严格落实岗位安全责任，遵守本单位的安全生产规章制度和操作规程，服从管理，正确佩戴和使用劳动防护用品。”</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solidFill>
                  <a:srgbClr val="7B0C00"/>
                </a:solidFill>
                <a:effectLst/>
                <a:latin typeface="楷体" panose="02010609060101010101" pitchFamily="49" charset="-122"/>
                <a:ea typeface="楷体" panose="02010609060101010101" pitchFamily="49" charset="-122"/>
              </a:rPr>
              <a:t>十八、将第六十九条改为第七十二条，修改为：</a:t>
            </a:r>
            <a:r>
              <a:rPr lang="zh-CN" altLang="en-US" sz="2800" dirty="0">
                <a:effectLst/>
                <a:latin typeface="楷体" panose="02010609060101010101" pitchFamily="49" charset="-122"/>
                <a:ea typeface="楷体" panose="02010609060101010101" pitchFamily="49" charset="-122"/>
              </a:rPr>
              <a:t>“承担安全评价、认证、检测、检验职责的机构应当具备国家规定的资质条件，并对其作出的安全评价、认证、检测、检验结果的合法性、真实性负责。资质条件由国务院应急管理部门会同国务院有关部门制定。</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“承担安全评价、认证、检测、检验职责的机构应当建立并实施服务公开和报告公开制度，不得租借资质、挂靠、出具虚假报告。”</a:t>
            </a:r>
            <a:endParaRPr lang="zh-CN" altLang="en-US" sz="2800" dirty="0">
              <a:effectLst/>
            </a:endParaRPr>
          </a:p>
        </p:txBody>
      </p:sp>
      <p:sp>
        <p:nvSpPr>
          <p:cNvPr id="1048935"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42" name=""/>
        <p:cNvGrpSpPr/>
        <p:nvPr/>
      </p:nvGrpSpPr>
      <p:grpSpPr>
        <a:xfrm>
          <a:off x="0" y="0"/>
          <a:ext cx="0" cy="0"/>
          <a:chOff x="0" y="0"/>
          <a:chExt cx="0" cy="0"/>
        </a:xfrm>
      </p:grpSpPr>
      <p:pic>
        <p:nvPicPr>
          <p:cNvPr id="2097215"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49"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39" name="文本框 5"/>
          <p:cNvSpPr txBox="1"/>
          <p:nvPr/>
        </p:nvSpPr>
        <p:spPr>
          <a:xfrm>
            <a:off x="469247" y="1147508"/>
            <a:ext cx="11106150" cy="4154984"/>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十九、将第七十条改为第七十三条，修改为：</a:t>
            </a:r>
            <a:r>
              <a:rPr lang="zh-CN" altLang="en-US" sz="2400" dirty="0">
                <a:effectLst/>
                <a:latin typeface="楷体" panose="02010609060101010101" pitchFamily="49" charset="-122"/>
                <a:ea typeface="楷体" panose="02010609060101010101" pitchFamily="49" charset="-122"/>
              </a:rPr>
              <a:t>“负有安全生产监督管理职责的部门应当建立举报制度，公开举报电话、信箱或者电子邮件地址等网络举报平台，受理有关安全生产的举报；受理的举报事项经调查核实后，应当形成书面材料；需要落实整改措施的，报经有关负责人签字并督促落实。对不属于本部门职责，需要由其他有关部门进行调查处理的，转交其他有关部门处理。</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“涉及人员死亡的举报事项，应当由县级以上人民政府组织核查处理。”</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二十、将第七十一条改为第七十四条，增加一款，作为第二款：</a:t>
            </a:r>
            <a:r>
              <a:rPr lang="zh-CN" altLang="en-US" sz="2400" dirty="0">
                <a:effectLst/>
                <a:latin typeface="楷体" panose="02010609060101010101" pitchFamily="49" charset="-122"/>
                <a:ea typeface="楷体" panose="02010609060101010101" pitchFamily="49" charset="-122"/>
              </a:rPr>
              <a:t>“因安全生产违法行为造成重大事故隐患或者导致重大事故，致使国家利益或者社会公共利益受到侵害的，人民检察院可以根据民事诉讼法、行政诉讼法的相关规定提起公益诉讼。”</a:t>
            </a:r>
            <a:endParaRPr lang="zh-CN" altLang="en-US" sz="2400" dirty="0">
              <a:effectLst/>
            </a:endParaRPr>
          </a:p>
        </p:txBody>
      </p:sp>
      <p:sp>
        <p:nvSpPr>
          <p:cNvPr id="1048940"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pic>
        <p:nvPicPr>
          <p:cNvPr id="2097216"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50"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44" name="文本框 5"/>
          <p:cNvSpPr txBox="1"/>
          <p:nvPr/>
        </p:nvSpPr>
        <p:spPr>
          <a:xfrm>
            <a:off x="469247" y="1166842"/>
            <a:ext cx="10960100" cy="4893647"/>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二十一、将第七十五条改为第七十八条，修改为：</a:t>
            </a:r>
            <a:r>
              <a:rPr lang="zh-CN" altLang="en-US" sz="2400" dirty="0">
                <a:effectLst/>
                <a:latin typeface="楷体" panose="02010609060101010101" pitchFamily="49" charset="-122"/>
                <a:ea typeface="楷体" panose="02010609060101010101" pitchFamily="49" charset="-122"/>
              </a:rPr>
              <a:t>“负有安全生产监督管理职责的部门应当建立安全生产违法行为信息库，如实记录生产经营单位及其有关从业人员的安全生产违法行为信息；对违法行为情节严重的生产经营单位及其有关从业人员，应当及时向社会公告，并通报行业主管部门、投资主管部门、自然资源主管部门、生态环境主管部门、证券监督管理机构以及有关金融机构。有关部门和机构应当对存在失信行为的生产经营单位及其有关从业人员采取加大执法检查频次、暂停项目审批、上调有关保险费率、行业或者职业禁入等联合惩戒措施，并向社会公示。</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负有安全生产监督管理职责的部门应当加强对生产经营单位行政处罚信息的及时归集、共享、应用和公开，对生产经营单位作出处罚决定后七个工作日内在监督管理部门公示系统予以公开曝光，强化对违法失信生产经营单位及其有关从业人员的社会监督，提高全社会安全生产诚信水平。”</a:t>
            </a:r>
            <a:endParaRPr lang="zh-CN" altLang="en-US" sz="2400" dirty="0">
              <a:effectLst/>
            </a:endParaRPr>
          </a:p>
        </p:txBody>
      </p:sp>
      <p:sp>
        <p:nvSpPr>
          <p:cNvPr id="1048945"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pic>
        <p:nvPicPr>
          <p:cNvPr id="2097217"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51"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49" name="文本框 5"/>
          <p:cNvSpPr txBox="1"/>
          <p:nvPr/>
        </p:nvSpPr>
        <p:spPr>
          <a:xfrm>
            <a:off x="446290" y="1266024"/>
            <a:ext cx="11299420" cy="4832092"/>
          </a:xfrm>
          <a:prstGeom prst="rect">
            <a:avLst/>
          </a:prstGeom>
          <a:noFill/>
        </p:spPr>
        <p:txBody>
          <a:bodyPr wrap="square">
            <a:spAutoFit/>
          </a:bodyPr>
          <a:p>
            <a:pPr algn="just"/>
            <a:r>
              <a:rPr lang="zh-CN" altLang="en-US" sz="2800" b="1" dirty="0">
                <a:solidFill>
                  <a:srgbClr val="7B0C00"/>
                </a:solidFill>
                <a:effectLst/>
                <a:latin typeface="楷体" panose="02010609060101010101" pitchFamily="49" charset="-122"/>
                <a:ea typeface="楷体" panose="02010609060101010101" pitchFamily="49" charset="-122"/>
              </a:rPr>
              <a:t>二十二、将第七十六条改为第七十九条，修改为：</a:t>
            </a:r>
            <a:r>
              <a:rPr lang="zh-CN" altLang="en-US" sz="2800" dirty="0">
                <a:effectLst/>
                <a:latin typeface="楷体" panose="02010609060101010101" pitchFamily="49" charset="-122"/>
                <a:ea typeface="楷体" panose="02010609060101010101" pitchFamily="49" charset="-122"/>
              </a:rPr>
              <a:t>“国家加强生产安全事故应急能力建设，在重点行业、领域建立应急救援基地和应急救援队伍，并由国家安全生产应急救援机构统一协调指挥；鼓励生产经营单位和其他社会力量建立应急救援队伍，配备相应的应急救援装备和物资，提高应急救援的专业化水平。</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国务院应急管理部门牵头建立全国统一的生产安全事故应急救援信息系统，国务院交通运输、住房和城乡建设、水利、民航等有关部门和县级以上地方人民政府建立健全相关行业、领域、地区的生产安全事故应急救援信息系统，实现互联互通、信息共享，通过推行网上安全信息采集、安全监管和监测预警，提升监管的精准化、智能化水平。”</a:t>
            </a:r>
            <a:endParaRPr lang="zh-CN" altLang="en-US" sz="2800" dirty="0">
              <a:effectLst/>
            </a:endParaRPr>
          </a:p>
        </p:txBody>
      </p:sp>
      <p:sp>
        <p:nvSpPr>
          <p:cNvPr id="1048950"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pic>
        <p:nvPicPr>
          <p:cNvPr id="2097172" name="图片 6"/>
          <p:cNvPicPr>
            <a:picLocks noChangeAspect="1"/>
          </p:cNvPicPr>
          <p:nvPr/>
        </p:nvPicPr>
        <p:blipFill>
          <a:blip r:embed="rId1"/>
          <a:stretch>
            <a:fillRect/>
          </a:stretch>
        </p:blipFill>
        <p:spPr>
          <a:xfrm>
            <a:off x="0" y="3047"/>
            <a:ext cx="12192000" cy="6851904"/>
          </a:xfrm>
          <a:prstGeom prst="rect">
            <a:avLst/>
          </a:prstGeom>
        </p:spPr>
      </p:pic>
      <p:pic>
        <p:nvPicPr>
          <p:cNvPr id="2097173" name="图片 8"/>
          <p:cNvPicPr>
            <a:picLocks noChangeAspect="1"/>
          </p:cNvPicPr>
          <p:nvPr/>
        </p:nvPicPr>
        <p:blipFill>
          <a:blip r:embed="rId2" cstate="print"/>
          <a:stretch>
            <a:fillRect/>
          </a:stretch>
        </p:blipFill>
        <p:spPr>
          <a:xfrm>
            <a:off x="9945037" y="-85560"/>
            <a:ext cx="2514734" cy="1580982"/>
          </a:xfrm>
          <a:prstGeom prst="rect">
            <a:avLst/>
          </a:prstGeom>
        </p:spPr>
      </p:pic>
      <p:sp>
        <p:nvSpPr>
          <p:cNvPr id="1048639" name="任意多边形: 形状 7"/>
          <p:cNvSpPr/>
          <p:nvPr/>
        </p:nvSpPr>
        <p:spPr>
          <a:xfrm rot="10800000">
            <a:off x="519070" y="2784485"/>
            <a:ext cx="11018389" cy="3564137"/>
          </a:xfrm>
          <a:custGeom>
            <a:avLst/>
            <a:gdLst>
              <a:gd name="connsiteX0" fmla="*/ 0 w 3238540"/>
              <a:gd name="connsiteY0" fmla="*/ 0 h 1407184"/>
              <a:gd name="connsiteX1" fmla="*/ 3238540 w 3238540"/>
              <a:gd name="connsiteY1" fmla="*/ 0 h 1407184"/>
              <a:gd name="connsiteX2" fmla="*/ 3238540 w 3238540"/>
              <a:gd name="connsiteY2" fmla="*/ 1148316 h 1407184"/>
              <a:gd name="connsiteX3" fmla="*/ 1911193 w 3238540"/>
              <a:gd name="connsiteY3" fmla="*/ 1148316 h 1407184"/>
              <a:gd name="connsiteX4" fmla="*/ 1619270 w 3238540"/>
              <a:gd name="connsiteY4" fmla="*/ 1407184 h 1407184"/>
              <a:gd name="connsiteX5" fmla="*/ 1327346 w 3238540"/>
              <a:gd name="connsiteY5" fmla="*/ 1148316 h 1407184"/>
              <a:gd name="connsiteX6" fmla="*/ 0 w 3238540"/>
              <a:gd name="connsiteY6" fmla="*/ 1148316 h 140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40" h="1407184">
                <a:moveTo>
                  <a:pt x="0" y="0"/>
                </a:moveTo>
                <a:lnTo>
                  <a:pt x="3238540" y="0"/>
                </a:lnTo>
                <a:lnTo>
                  <a:pt x="3238540" y="1148316"/>
                </a:lnTo>
                <a:lnTo>
                  <a:pt x="1911193" y="1148316"/>
                </a:lnTo>
                <a:lnTo>
                  <a:pt x="1619270" y="1407184"/>
                </a:lnTo>
                <a:lnTo>
                  <a:pt x="1327346" y="1148316"/>
                </a:lnTo>
                <a:lnTo>
                  <a:pt x="0" y="1148316"/>
                </a:lnTo>
                <a:close/>
              </a:path>
            </a:pathLst>
          </a:cu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640" name="矩形 19"/>
          <p:cNvSpPr/>
          <p:nvPr/>
        </p:nvSpPr>
        <p:spPr>
          <a:xfrm>
            <a:off x="3048000" y="753032"/>
            <a:ext cx="6096000" cy="830997"/>
          </a:xfrm>
          <a:prstGeom prst="rect">
            <a:avLst/>
          </a:prstGeom>
        </p:spPr>
        <p:txBody>
          <a:bodyPr>
            <a:spAutoFit/>
          </a:bodyPr>
          <a:p>
            <a:pPr algn="ctr"/>
            <a:r>
              <a:rPr lang="zh-CN" altLang="en-US" sz="4800" dirty="0">
                <a:solidFill>
                  <a:srgbClr val="C00000"/>
                </a:solidFill>
                <a:latin typeface="思源黑体 CN Bold" panose="020B0800000000000000" pitchFamily="34" charset="-122"/>
                <a:ea typeface="思源黑体 CN Bold" panose="020B0800000000000000" pitchFamily="34" charset="-122"/>
              </a:rPr>
              <a:t>对新法的总体把握</a:t>
            </a:r>
            <a:endParaRPr lang="zh-CN" altLang="en-US" sz="4800" dirty="0">
              <a:solidFill>
                <a:srgbClr val="C00000"/>
              </a:solidFill>
              <a:latin typeface="思源黑体 CN Bold" panose="020B0800000000000000" pitchFamily="34" charset="-122"/>
              <a:ea typeface="思源黑体 CN Bold" panose="020B0800000000000000" pitchFamily="34" charset="-122"/>
            </a:endParaRPr>
          </a:p>
        </p:txBody>
      </p:sp>
      <p:cxnSp>
        <p:nvCxnSpPr>
          <p:cNvPr id="3145730" name="直接连接符 20"/>
          <p:cNvCxnSpPr/>
          <p:nvPr/>
        </p:nvCxnSpPr>
        <p:spPr>
          <a:xfrm>
            <a:off x="9204312"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1048641" name="椭圆 21"/>
          <p:cNvSpPr/>
          <p:nvPr/>
        </p:nvSpPr>
        <p:spPr>
          <a:xfrm>
            <a:off x="907645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sz="2400"/>
          </a:p>
        </p:txBody>
      </p:sp>
      <p:sp>
        <p:nvSpPr>
          <p:cNvPr id="1048642" name="椭圆 22"/>
          <p:cNvSpPr/>
          <p:nvPr/>
        </p:nvSpPr>
        <p:spPr>
          <a:xfrm>
            <a:off x="297284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cxnSp>
        <p:nvCxnSpPr>
          <p:cNvPr id="3145731" name="直接连接符 23"/>
          <p:cNvCxnSpPr/>
          <p:nvPr/>
        </p:nvCxnSpPr>
        <p:spPr>
          <a:xfrm>
            <a:off x="1398045"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1048643" name="文本框 24"/>
          <p:cNvSpPr txBox="1"/>
          <p:nvPr/>
        </p:nvSpPr>
        <p:spPr>
          <a:xfrm>
            <a:off x="378882" y="3870864"/>
            <a:ext cx="11552767" cy="2308324"/>
          </a:xfrm>
          <a:prstGeom prst="rect">
            <a:avLst/>
          </a:prstGeom>
          <a:noFill/>
        </p:spPr>
        <p:txBody>
          <a:bodyPr wrap="square">
            <a:spAutoFit/>
          </a:bodyPr>
          <a:p>
            <a:pPr algn="ctr"/>
            <a:r>
              <a:rPr lang="zh-CN" altLang="en-US" sz="4800" b="1" i="0" dirty="0">
                <a:solidFill>
                  <a:schemeClr val="bg1"/>
                </a:solidFill>
                <a:effectLst/>
                <a:latin typeface="-apple-system"/>
              </a:rPr>
              <a:t>安全生产工作应当以人为本</a:t>
            </a:r>
            <a:endParaRPr lang="en-US" altLang="zh-CN" sz="4800" b="1" i="0" dirty="0">
              <a:solidFill>
                <a:schemeClr val="bg1"/>
              </a:solidFill>
              <a:effectLst/>
              <a:latin typeface="-apple-system"/>
            </a:endParaRPr>
          </a:p>
          <a:p>
            <a:pPr algn="ctr"/>
            <a:r>
              <a:rPr lang="zh-CN" altLang="en-US" sz="4800" b="1" i="0" dirty="0">
                <a:solidFill>
                  <a:schemeClr val="bg1"/>
                </a:solidFill>
                <a:effectLst/>
                <a:latin typeface="-apple-system"/>
              </a:rPr>
              <a:t>坚持人民至上、生命至上</a:t>
            </a:r>
            <a:endParaRPr lang="en-US" altLang="zh-CN" sz="4800" b="1" i="0" dirty="0">
              <a:solidFill>
                <a:schemeClr val="bg1"/>
              </a:solidFill>
              <a:effectLst/>
              <a:latin typeface="-apple-system"/>
            </a:endParaRPr>
          </a:p>
          <a:p>
            <a:pPr algn="ctr"/>
            <a:r>
              <a:rPr lang="zh-CN" altLang="en-US" sz="4800" b="1" i="0" dirty="0">
                <a:solidFill>
                  <a:schemeClr val="bg1"/>
                </a:solidFill>
                <a:effectLst/>
                <a:latin typeface="-apple-system"/>
              </a:rPr>
              <a:t>坚持安全第一、预防为主、综合治理</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048644" name="文本框 10"/>
          <p:cNvSpPr txBox="1"/>
          <p:nvPr/>
        </p:nvSpPr>
        <p:spPr>
          <a:xfrm>
            <a:off x="4368800" y="1732333"/>
            <a:ext cx="5740589" cy="923330"/>
          </a:xfrm>
          <a:prstGeom prst="rect">
            <a:avLst/>
          </a:prstGeom>
          <a:noFill/>
        </p:spPr>
        <p:txBody>
          <a:bodyPr wrap="square" rtlCol="0">
            <a:spAutoFit/>
          </a:bodyPr>
          <a:p>
            <a:r>
              <a:rPr lang="zh-CN" altLang="en-US" sz="5400" b="1" dirty="0"/>
              <a:t>总体方针</a:t>
            </a:r>
            <a:endParaRPr lang="zh-CN" altLang="en-US" sz="5400" b="1" dirty="0"/>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48640"/>
                                        </p:tgtEl>
                                        <p:attrNameLst>
                                          <p:attrName>style.visibility</p:attrName>
                                        </p:attrNameLst>
                                      </p:cBhvr>
                                      <p:to>
                                        <p:strVal val="visible"/>
                                      </p:to>
                                    </p:set>
                                    <p:anim calcmode="lin" valueType="num">
                                      <p:cBhvr>
                                        <p:cTn id="7" dur="1000" fill="hold"/>
                                        <p:tgtEl>
                                          <p:spTgt spid="1048640"/>
                                        </p:tgtEl>
                                        <p:attrNameLst>
                                          <p:attrName>ppt_w</p:attrName>
                                        </p:attrNameLst>
                                      </p:cBhvr>
                                      <p:tavLst>
                                        <p:tav tm="0">
                                          <p:val>
                                            <p:fltVal val="0.0"/>
                                          </p:val>
                                        </p:tav>
                                        <p:tav tm="100000">
                                          <p:val>
                                            <p:strVal val="#ppt_w"/>
                                          </p:val>
                                        </p:tav>
                                      </p:tavLst>
                                    </p:anim>
                                    <p:anim calcmode="lin" valueType="num">
                                      <p:cBhvr>
                                        <p:cTn id="8" dur="1000" fill="hold"/>
                                        <p:tgtEl>
                                          <p:spTgt spid="1048640"/>
                                        </p:tgtEl>
                                        <p:attrNameLst>
                                          <p:attrName>ppt_h</p:attrName>
                                        </p:attrNameLst>
                                      </p:cBhvr>
                                      <p:tavLst>
                                        <p:tav tm="0">
                                          <p:val>
                                            <p:fltVal val="0.0"/>
                                          </p:val>
                                        </p:tav>
                                        <p:tav tm="100000">
                                          <p:val>
                                            <p:strVal val="#ppt_h"/>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1048641"/>
                                        </p:tgtEl>
                                        <p:attrNameLst>
                                          <p:attrName>style.visibility</p:attrName>
                                        </p:attrNameLst>
                                      </p:cBhvr>
                                      <p:to>
                                        <p:strVal val="visible"/>
                                      </p:to>
                                    </p:set>
                                    <p:anim calcmode="lin" valueType="num">
                                      <p:cBhvr>
                                        <p:cTn id="11" dur="500" fill="hold"/>
                                        <p:tgtEl>
                                          <p:spTgt spid="1048641"/>
                                        </p:tgtEl>
                                        <p:attrNameLst>
                                          <p:attrName>ppt_w</p:attrName>
                                        </p:attrNameLst>
                                      </p:cBhvr>
                                      <p:tavLst>
                                        <p:tav tm="0">
                                          <p:val>
                                            <p:fltVal val="0.0"/>
                                          </p:val>
                                        </p:tav>
                                        <p:tav tm="100000">
                                          <p:val>
                                            <p:strVal val="#ppt_w"/>
                                          </p:val>
                                        </p:tav>
                                      </p:tavLst>
                                    </p:anim>
                                    <p:anim calcmode="lin" valueType="num">
                                      <p:cBhvr>
                                        <p:cTn id="12" dur="500" fill="hold"/>
                                        <p:tgtEl>
                                          <p:spTgt spid="1048641"/>
                                        </p:tgtEl>
                                        <p:attrNameLst>
                                          <p:attrName>ppt_h</p:attrName>
                                        </p:attrNameLst>
                                      </p:cBhvr>
                                      <p:tavLst>
                                        <p:tav tm="0">
                                          <p:val>
                                            <p:fltVal val="0.0"/>
                                          </p:val>
                                        </p:tav>
                                        <p:tav tm="100000">
                                          <p:val>
                                            <p:strVal val="#ppt_h"/>
                                          </p:val>
                                        </p:tav>
                                      </p:tavLst>
                                    </p:anim>
                                    <p:animEffect transition="in" filter="fade">
                                      <p:cBhvr>
                                        <p:cTn id="13" dur="500"/>
                                        <p:tgtEl>
                                          <p:spTgt spid="1048641"/>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048642"/>
                                        </p:tgtEl>
                                        <p:attrNameLst>
                                          <p:attrName>style.visibility</p:attrName>
                                        </p:attrNameLst>
                                      </p:cBhvr>
                                      <p:to>
                                        <p:strVal val="visible"/>
                                      </p:to>
                                    </p:set>
                                    <p:anim calcmode="lin" valueType="num">
                                      <p:cBhvr>
                                        <p:cTn id="16" dur="500" fill="hold"/>
                                        <p:tgtEl>
                                          <p:spTgt spid="1048642"/>
                                        </p:tgtEl>
                                        <p:attrNameLst>
                                          <p:attrName>ppt_w</p:attrName>
                                        </p:attrNameLst>
                                      </p:cBhvr>
                                      <p:tavLst>
                                        <p:tav tm="0">
                                          <p:val>
                                            <p:fltVal val="0.0"/>
                                          </p:val>
                                        </p:tav>
                                        <p:tav tm="100000">
                                          <p:val>
                                            <p:strVal val="#ppt_w"/>
                                          </p:val>
                                        </p:tav>
                                      </p:tavLst>
                                    </p:anim>
                                    <p:anim calcmode="lin" valueType="num">
                                      <p:cBhvr>
                                        <p:cTn id="17" dur="500" fill="hold"/>
                                        <p:tgtEl>
                                          <p:spTgt spid="1048642"/>
                                        </p:tgtEl>
                                        <p:attrNameLst>
                                          <p:attrName>ppt_h</p:attrName>
                                        </p:attrNameLst>
                                      </p:cBhvr>
                                      <p:tavLst>
                                        <p:tav tm="0">
                                          <p:val>
                                            <p:fltVal val="0.0"/>
                                          </p:val>
                                        </p:tav>
                                        <p:tav tm="100000">
                                          <p:val>
                                            <p:strVal val="#ppt_h"/>
                                          </p:val>
                                        </p:tav>
                                      </p:tavLst>
                                    </p:anim>
                                    <p:animEffect transition="in" filter="fade">
                                      <p:cBhvr>
                                        <p:cTn id="18" dur="500"/>
                                        <p:tgtEl>
                                          <p:spTgt spid="1048642"/>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145730"/>
                                        </p:tgtEl>
                                        <p:attrNameLst>
                                          <p:attrName>style.visibility</p:attrName>
                                        </p:attrNameLst>
                                      </p:cBhvr>
                                      <p:to>
                                        <p:strVal val="visible"/>
                                      </p:to>
                                    </p:set>
                                    <p:animEffect transition="in" filter="wipe(left)">
                                      <p:cBhvr>
                                        <p:cTn id="22" dur="250"/>
                                        <p:tgtEl>
                                          <p:spTgt spid="3145730"/>
                                        </p:tgtEl>
                                      </p:cBhvr>
                                    </p:animEffect>
                                  </p:childTnLst>
                                </p:cTn>
                              </p:par>
                              <p:par>
                                <p:cTn id="23" presetID="22" presetClass="entr" presetSubtype="2" fill="hold" nodeType="withEffect">
                                  <p:stCondLst>
                                    <p:cond delay="0"/>
                                  </p:stCondLst>
                                  <p:childTnLst>
                                    <p:set>
                                      <p:cBhvr>
                                        <p:cTn id="24" dur="1" fill="hold">
                                          <p:stCondLst>
                                            <p:cond delay="0"/>
                                          </p:stCondLst>
                                        </p:cTn>
                                        <p:tgtEl>
                                          <p:spTgt spid="3145731"/>
                                        </p:tgtEl>
                                        <p:attrNameLst>
                                          <p:attrName>style.visibility</p:attrName>
                                        </p:attrNameLst>
                                      </p:cBhvr>
                                      <p:to>
                                        <p:strVal val="visible"/>
                                      </p:to>
                                    </p:set>
                                    <p:animEffect transition="in" filter="wipe(right)">
                                      <p:cBhvr>
                                        <p:cTn id="25" dur="250"/>
                                        <p:tgtEl>
                                          <p:spTgt spid="3145731"/>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048639"/>
                                        </p:tgtEl>
                                        <p:attrNameLst>
                                          <p:attrName>style.visibility</p:attrName>
                                        </p:attrNameLst>
                                      </p:cBhvr>
                                      <p:to>
                                        <p:strVal val="visible"/>
                                      </p:to>
                                    </p:set>
                                    <p:animEffect transition="in" filter="wipe(up)">
                                      <p:cBhvr>
                                        <p:cTn id="29" dur="500"/>
                                        <p:tgtEl>
                                          <p:spTgt spid="1048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9" grpId="0" animBg="1"/>
      <p:bldP spid="1048640" grpId="0"/>
      <p:bldP spid="1048641" grpId="0" animBg="1"/>
      <p:bldP spid="104864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pic>
        <p:nvPicPr>
          <p:cNvPr id="2097218"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52"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54" name="文本框 5"/>
          <p:cNvSpPr txBox="1"/>
          <p:nvPr/>
        </p:nvSpPr>
        <p:spPr>
          <a:xfrm>
            <a:off x="591625" y="1266024"/>
            <a:ext cx="10779108" cy="4524315"/>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二十三、将第七十七条改为第八十条，增加一款，作为第二款：</a:t>
            </a:r>
            <a:r>
              <a:rPr lang="zh-CN" altLang="en-US" sz="2400" dirty="0">
                <a:effectLst/>
                <a:latin typeface="楷体" panose="02010609060101010101" pitchFamily="49" charset="-122"/>
                <a:ea typeface="楷体" panose="02010609060101010101" pitchFamily="49" charset="-122"/>
              </a:rPr>
              <a:t>“乡镇人民政府和街道办事处，以及开发区、工业园区、港区、风景区等应当制定相应的生产安全事故应急救援预案，协助人民政府有关部门或者按照授权依法履行生产安全事故应急救援工作职责。”</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二十四、将第八十三条改为第八十六条，第一款修改为：</a:t>
            </a:r>
            <a:r>
              <a:rPr lang="zh-CN" altLang="en-US" sz="2400" dirty="0">
                <a:effectLst/>
                <a:latin typeface="楷体" panose="02010609060101010101" pitchFamily="49" charset="-122"/>
                <a:ea typeface="楷体" panose="02010609060101010101" pitchFamily="49" charset="-122"/>
              </a:rPr>
              <a:t>“事故调查处理应当按照科学严谨、依法依规、实事求是、注重实效的原则，及时、准确地查清事故原因，查明事故性质和责任，评估应急处置工作，总结事故教训，提出整改措施，并对事故责任单位和人员提出处理建议。事故调查报告应当依法及时向社会公布。事故调查和处理的具体办法由国务院制定。”</a:t>
            </a:r>
            <a:endParaRPr lang="en-US" altLang="zh-CN" sz="2400" dirty="0">
              <a:effectLst/>
              <a:latin typeface="楷体" panose="02010609060101010101" pitchFamily="49" charset="-122"/>
              <a:ea typeface="楷体" panose="02010609060101010101" pitchFamily="49" charset="-122"/>
            </a:endParaRPr>
          </a:p>
          <a:p>
            <a:pPr algn="just"/>
            <a:endParaRPr lang="en-US" altLang="zh-CN" sz="2400" dirty="0">
              <a:latin typeface="楷体" panose="02010609060101010101" pitchFamily="49" charset="-122"/>
              <a:ea typeface="楷体" panose="02010609060101010101" pitchFamily="49" charset="-122"/>
            </a:endParaRPr>
          </a:p>
          <a:p>
            <a:pPr algn="just"/>
            <a:endParaRPr lang="zh-CN" altLang="en-US" sz="2400" dirty="0">
              <a:effectLst/>
            </a:endParaRPr>
          </a:p>
        </p:txBody>
      </p:sp>
      <p:sp>
        <p:nvSpPr>
          <p:cNvPr id="1048955" name="文本框 8"/>
          <p:cNvSpPr txBox="1"/>
          <p:nvPr/>
        </p:nvSpPr>
        <p:spPr>
          <a:xfrm>
            <a:off x="591625" y="5116012"/>
            <a:ext cx="11008750" cy="1569660"/>
          </a:xfrm>
          <a:prstGeom prst="rect">
            <a:avLst/>
          </a:prstGeom>
          <a:noFill/>
        </p:spPr>
        <p:txBody>
          <a:bodyPr wrap="square">
            <a:spAutoFit/>
          </a:bodyPr>
          <a:p>
            <a:r>
              <a:rPr lang="zh-CN" altLang="en-US" sz="2400" b="1" i="0" dirty="0">
                <a:solidFill>
                  <a:srgbClr val="7B0C00"/>
                </a:solidFill>
                <a:effectLst/>
                <a:latin typeface="楷体" panose="02010609060101010101" pitchFamily="49" charset="-122"/>
                <a:ea typeface="楷体" panose="02010609060101010101" pitchFamily="49" charset="-122"/>
              </a:rPr>
              <a:t>增加一款，作为第三款：</a:t>
            </a:r>
            <a:r>
              <a:rPr lang="zh-CN" altLang="en-US" sz="2400" b="0" i="0" dirty="0">
                <a:solidFill>
                  <a:srgbClr val="333333"/>
                </a:solidFill>
                <a:effectLst/>
                <a:latin typeface="楷体" panose="02010609060101010101" pitchFamily="49" charset="-122"/>
                <a:ea typeface="楷体" panose="02010609060101010101" pitchFamily="49" charset="-122"/>
              </a:rPr>
              <a:t>“负责事故调查处理的国务院有关部门和地方人民政府应当在批复事故调查报告后一年内，组织有关部门对事故整改和防范措施落实情况进行评估，并及时向社会公开评估结果；对不履行职责导致事故整改和防范措施没有落实的有关单位和人员，应当按照有关规定追究责任。”</a:t>
            </a:r>
            <a:endParaRPr lang="zh-CN" altLang="en-US" sz="2400" dirty="0"/>
          </a:p>
        </p:txBody>
      </p:sp>
      <p:sp>
        <p:nvSpPr>
          <p:cNvPr id="1048956"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pic>
        <p:nvPicPr>
          <p:cNvPr id="2097219"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5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60" name="文本框 8"/>
          <p:cNvSpPr txBox="1"/>
          <p:nvPr/>
        </p:nvSpPr>
        <p:spPr>
          <a:xfrm>
            <a:off x="469247" y="1364609"/>
            <a:ext cx="11121620" cy="4524315"/>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二十五、将第八十九条改为第九十二条，修改为：</a:t>
            </a:r>
            <a:r>
              <a:rPr lang="zh-CN" altLang="en-US" sz="2400" dirty="0">
                <a:effectLst/>
                <a:latin typeface="楷体" panose="02010609060101010101" pitchFamily="49" charset="-122"/>
                <a:ea typeface="楷体" panose="02010609060101010101" pitchFamily="49" charset="-122"/>
              </a:rPr>
              <a:t>“承担安全评价、认证、检测、检验职责的机构出具失实报告的，责令停业整顿，并处三万元以上十万元以下的罚款；给他人造成损害的，依法承担赔偿责任。</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承担安全评价、认证、检测、检验职责的机构租借资质、挂靠、出具虚假报告的，没收违法所得；违法所得在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给他人造成损害的，与生产经营单位承担连带赔偿责任；构成犯罪的，依照刑法有关规定追究刑事责任。</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“对有前款违法行为的机构及其直接责任人员，吊销其相应资质和资格，五年内不得从事安全评价、认证、检测、检验等工作；情节严重的，实行终身行业和职业禁入。”</a:t>
            </a:r>
            <a:endParaRPr lang="zh-CN" altLang="en-US" sz="2400" dirty="0">
              <a:effectLst/>
            </a:endParaRPr>
          </a:p>
        </p:txBody>
      </p:sp>
      <p:sp>
        <p:nvSpPr>
          <p:cNvPr id="1048961"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57" name=""/>
        <p:cNvGrpSpPr/>
        <p:nvPr/>
      </p:nvGrpSpPr>
      <p:grpSpPr>
        <a:xfrm>
          <a:off x="0" y="0"/>
          <a:ext cx="0" cy="0"/>
          <a:chOff x="0" y="0"/>
          <a:chExt cx="0" cy="0"/>
        </a:xfrm>
      </p:grpSpPr>
      <p:pic>
        <p:nvPicPr>
          <p:cNvPr id="2097220"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54"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65" name="文本框 5"/>
          <p:cNvSpPr txBox="1"/>
          <p:nvPr/>
        </p:nvSpPr>
        <p:spPr>
          <a:xfrm>
            <a:off x="591624" y="1129943"/>
            <a:ext cx="10973843" cy="5262979"/>
          </a:xfrm>
          <a:prstGeom prst="rect">
            <a:avLst/>
          </a:prstGeom>
          <a:noFill/>
        </p:spPr>
        <p:txBody>
          <a:bodyPr wrap="square">
            <a:spAutoFit/>
          </a:bodyPr>
          <a:p>
            <a:pPr algn="just"/>
            <a:r>
              <a:rPr lang="zh-CN" altLang="en-US" sz="2800" b="1" dirty="0">
                <a:solidFill>
                  <a:srgbClr val="7B0C00"/>
                </a:solidFill>
                <a:effectLst/>
                <a:latin typeface="楷体" panose="02010609060101010101" pitchFamily="49" charset="-122"/>
                <a:ea typeface="楷体" panose="02010609060101010101" pitchFamily="49" charset="-122"/>
              </a:rPr>
              <a:t>二十六、将第九十一条改为第九十四条，第一款修改为：</a:t>
            </a:r>
            <a:r>
              <a:rPr lang="zh-CN" altLang="en-US" sz="2800" dirty="0">
                <a:effectLst/>
                <a:latin typeface="楷体" panose="02010609060101010101" pitchFamily="49" charset="-122"/>
                <a:ea typeface="楷体" panose="02010609060101010101" pitchFamily="49" charset="-122"/>
              </a:rPr>
              <a:t>“生产经营单位的主要负责人未履行本法规定的安全生产管理职责的，责令限期改正，处二万元以上五万元以下的罚款；逾期未改正的，处五万元以上十万元以下的罚款，责令生产经营单位停产停业整顿。”</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b="1" dirty="0">
                <a:solidFill>
                  <a:srgbClr val="7B0C00"/>
                </a:solidFill>
                <a:effectLst/>
                <a:latin typeface="楷体" panose="02010609060101010101" pitchFamily="49" charset="-122"/>
                <a:ea typeface="楷体" panose="02010609060101010101" pitchFamily="49" charset="-122"/>
              </a:rPr>
              <a:t>二十七、将第九十二条改为第九十五条，修改为：</a:t>
            </a:r>
            <a:r>
              <a:rPr lang="zh-CN" altLang="en-US" sz="2800" dirty="0">
                <a:effectLst/>
                <a:latin typeface="楷体" panose="02010609060101010101" pitchFamily="49" charset="-122"/>
                <a:ea typeface="楷体" panose="02010609060101010101" pitchFamily="49" charset="-122"/>
              </a:rPr>
              <a:t>“生产经营单位的主要负责人未履行本法规定的安全生产管理职责，导致发生生产安全事故的，由应急管理部门依照下列规定处以罚款：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“（一）发生一般事故的，处上一年年收入百分之四十的罚款；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“（二）发生较大事故的，处上一年年收入百分之六十的罚款；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“（三）发生重大事故的，处上一年年收入百分之八十的罚款；</a:t>
            </a:r>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“（四）发生特别重大事故的，处上一年年收入百分之一百的罚款。”</a:t>
            </a:r>
            <a:endParaRPr lang="zh-CN" altLang="en-US" sz="2800" dirty="0">
              <a:effectLst/>
            </a:endParaRPr>
          </a:p>
        </p:txBody>
      </p:sp>
      <p:sp>
        <p:nvSpPr>
          <p:cNvPr id="1048966"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pic>
        <p:nvPicPr>
          <p:cNvPr id="2097221"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55"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70" name="文本框 5"/>
          <p:cNvSpPr txBox="1"/>
          <p:nvPr/>
        </p:nvSpPr>
        <p:spPr>
          <a:xfrm>
            <a:off x="686319" y="1617471"/>
            <a:ext cx="10481213" cy="2677656"/>
          </a:xfrm>
          <a:prstGeom prst="rect">
            <a:avLst/>
          </a:prstGeom>
          <a:noFill/>
        </p:spPr>
        <p:txBody>
          <a:bodyPr wrap="square">
            <a:spAutoFit/>
          </a:bodyPr>
          <a:p>
            <a:r>
              <a:rPr lang="zh-CN" altLang="en-US" sz="2800" b="1" i="0" dirty="0">
                <a:solidFill>
                  <a:srgbClr val="7B0C00"/>
                </a:solidFill>
                <a:effectLst/>
                <a:latin typeface="楷体" panose="02010609060101010101" pitchFamily="49" charset="-122"/>
                <a:ea typeface="楷体" panose="02010609060101010101" pitchFamily="49" charset="-122"/>
              </a:rPr>
              <a:t>二十八、将第九十三条改为第九十六条，修改为：</a:t>
            </a:r>
            <a:r>
              <a:rPr lang="zh-CN" altLang="en-US" sz="2800" b="0" i="0" dirty="0">
                <a:solidFill>
                  <a:srgbClr val="333333"/>
                </a:solidFill>
                <a:effectLst/>
                <a:latin typeface="楷体" panose="02010609060101010101" pitchFamily="49" charset="-122"/>
                <a:ea typeface="楷体" panose="02010609060101010101" pitchFamily="49" charset="-122"/>
              </a:rPr>
              <a:t>“生产经营单位的其他负责人和安全生产管理人员未履行本法规定的安全生产管理职责的，责令限期改正，处一万元以上三万元以下的罚款；导致发生生产安全事故的，暂停或者吊销其与安全生产有关的资格，并处上一年年收入百分之二十以上百分之五十以下的罚款；构成犯罪的，依照刑法有关规定追究刑事责任。”</a:t>
            </a:r>
            <a:endParaRPr lang="zh-CN" altLang="en-US" sz="2800" dirty="0"/>
          </a:p>
        </p:txBody>
      </p:sp>
      <p:sp>
        <p:nvSpPr>
          <p:cNvPr id="1048971"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pic>
        <p:nvPicPr>
          <p:cNvPr id="2097222"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56"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75" name="文本框 5"/>
          <p:cNvSpPr txBox="1"/>
          <p:nvPr/>
        </p:nvSpPr>
        <p:spPr>
          <a:xfrm>
            <a:off x="469247" y="1053361"/>
            <a:ext cx="11417301" cy="5632311"/>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二十九、将第九十四条改为第九十七条，修改为：</a:t>
            </a:r>
            <a:r>
              <a:rPr lang="zh-CN" altLang="en-US" sz="2400" dirty="0">
                <a:effectLst/>
                <a:latin typeface="楷体" panose="02010609060101010101" pitchFamily="49" charset="-122"/>
                <a:ea typeface="楷体" panose="02010609060101010101" pitchFamily="49" charset="-122"/>
              </a:rPr>
              <a:t>“生产经营单位有下列行为之一的，责令限期改正，处十万元以下的罚款；逾期未改正的，责令停产停业整顿，并处十万元以上二十万元以下的罚款，对其直接负责的主管人员和其他直接责任人员处二万元以上五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“（一）未按照规定设置安全生产管理机构或者配备安全生产管理人员、注册安全工程师的；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“（二）危险物品的生产、经营、储存、装卸单位以及矿山、金属冶炼、建筑施工、运输单位的主要负责人和安全生产管理人员未按照规定经考核合格的；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“（三）未按照规定对从业人员、被派遣劳动者、实习学生进行安全生产教育和培训，或者未按照规定如实告知有关的安全生产事项的；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“（四）未如实记录安全生产教育和培训情况的；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“（五）未将事故隐患排查治理情况如实记录或者未向从业人员通报的；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“（六）未按照规定制定生产安全事故应急救援预案或者未定期组织演练的；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“（七）特种作业人员未按照规定经专门的安全作业培训并取得相应资格，上岗作业的。”</a:t>
            </a:r>
            <a:endParaRPr lang="zh-CN" altLang="en-US" sz="2400" dirty="0">
              <a:effectLst/>
            </a:endParaRPr>
          </a:p>
        </p:txBody>
      </p:sp>
      <p:sp>
        <p:nvSpPr>
          <p:cNvPr id="1048976"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pic>
        <p:nvPicPr>
          <p:cNvPr id="2097223"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57"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80" name="文本框 5"/>
          <p:cNvSpPr txBox="1"/>
          <p:nvPr/>
        </p:nvSpPr>
        <p:spPr>
          <a:xfrm>
            <a:off x="593187" y="1154961"/>
            <a:ext cx="10769080" cy="5262979"/>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三十、将第九十五条改为第九十八条，修改为：</a:t>
            </a:r>
            <a:r>
              <a:rPr lang="zh-CN" altLang="en-US" sz="2400" dirty="0">
                <a:effectLst/>
                <a:latin typeface="楷体" panose="02010609060101010101" pitchFamily="49" charset="-122"/>
                <a:ea typeface="楷体" panose="02010609060101010101" pitchFamily="49" charset="-122"/>
              </a:rPr>
              <a:t>“生产经营单位有下列行为之一的，责令停止建设或者停产停业整顿，限期改正，并处十万元以上五十万元以下的罚款，对其直接负责的主管人员和其他直接责任人员处二万元以上五万元以下的罚款；逾期未改正的，处五十万元以上一百万元以下的罚款，对其直接负责的主管人员和其他直接责任人员处五万元以上十万元以下的罚款；构成犯罪的，依照刑法有关规定追究刑事责任：</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“（一）未按照规定对矿山、金属冶炼建设项目或者用于生产、储存、装卸危险物品的建设项目进行安全评价的；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“（二）矿山、金属冶炼建设项目或者用于生产、储存、装卸危险物品的建设项目没有安全设施设计或者安全设施设计未按照规定报经有关部门审查同意的；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“（三）矿山、金属冶炼建设项目或者用于生产、储存、装卸危险物品的建设项目的施工单位未按照批准的安全设施设计施工的；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“（四）矿山、金属冶炼建设项目或者用于生产、储存、装卸危险物品的建设项目竣工投入生产或者使用前，安全设施未经验收合格的。”</a:t>
            </a:r>
            <a:endParaRPr lang="zh-CN" altLang="en-US" sz="2400" dirty="0">
              <a:effectLst/>
            </a:endParaRPr>
          </a:p>
        </p:txBody>
      </p:sp>
      <p:sp>
        <p:nvSpPr>
          <p:cNvPr id="1048981"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pic>
        <p:nvPicPr>
          <p:cNvPr id="2097224"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58"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85" name="文本框 5"/>
          <p:cNvSpPr txBox="1"/>
          <p:nvPr/>
        </p:nvSpPr>
        <p:spPr>
          <a:xfrm>
            <a:off x="745587" y="1857570"/>
            <a:ext cx="10337280" cy="3108543"/>
          </a:xfrm>
          <a:prstGeom prst="rect">
            <a:avLst/>
          </a:prstGeom>
          <a:noFill/>
        </p:spPr>
        <p:txBody>
          <a:bodyPr wrap="square">
            <a:spAutoFit/>
          </a:bodyPr>
          <a:p>
            <a:pPr algn="just"/>
            <a:r>
              <a:rPr lang="zh-CN" altLang="en-US" sz="2800" b="1" dirty="0">
                <a:solidFill>
                  <a:srgbClr val="7B0C00"/>
                </a:solidFill>
                <a:effectLst/>
                <a:latin typeface="楷体" panose="02010609060101010101" pitchFamily="49" charset="-122"/>
                <a:ea typeface="楷体" panose="02010609060101010101" pitchFamily="49" charset="-122"/>
              </a:rPr>
              <a:t>三十一、将第九十六条改为第九十九条，增加两项，作为第四项、第八项：</a:t>
            </a:r>
            <a:r>
              <a:rPr lang="zh-CN" altLang="en-US" sz="2800" dirty="0">
                <a:effectLst/>
                <a:latin typeface="楷体" panose="02010609060101010101" pitchFamily="49" charset="-122"/>
                <a:ea typeface="楷体" panose="02010609060101010101" pitchFamily="49" charset="-122"/>
              </a:rPr>
              <a:t>“（四）关闭、破坏直接关系生产安全的监控、报警、防护、救生设备、设施，或者篡改、隐瞒、销毁其相关数据、信息的；</a:t>
            </a:r>
            <a:endParaRPr lang="en-US" altLang="zh-CN" sz="2800" dirty="0">
              <a:effectLst/>
              <a:latin typeface="楷体" panose="02010609060101010101" pitchFamily="49" charset="-122"/>
              <a:ea typeface="楷体" panose="02010609060101010101" pitchFamily="49" charset="-122"/>
            </a:endParaRPr>
          </a:p>
          <a:p>
            <a:pPr algn="just"/>
            <a:endParaRPr lang="zh-CN" altLang="en-US" sz="2800" dirty="0">
              <a:effectLst/>
            </a:endParaRPr>
          </a:p>
          <a:p>
            <a:pPr algn="just"/>
            <a:r>
              <a:rPr lang="zh-CN" altLang="en-US" sz="2800" dirty="0">
                <a:effectLst/>
                <a:latin typeface="楷体" panose="02010609060101010101" pitchFamily="49" charset="-122"/>
                <a:ea typeface="楷体" panose="02010609060101010101" pitchFamily="49" charset="-122"/>
              </a:rPr>
              <a:t>“（八）餐饮等行业的生产经营单位使用燃气未安装可燃气体报警装置的。”</a:t>
            </a:r>
            <a:endParaRPr lang="zh-CN" altLang="en-US" sz="2800" dirty="0">
              <a:effectLst/>
            </a:endParaRPr>
          </a:p>
        </p:txBody>
      </p:sp>
      <p:sp>
        <p:nvSpPr>
          <p:cNvPr id="1048986"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pic>
        <p:nvPicPr>
          <p:cNvPr id="2097225"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59"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90" name="文本框 5"/>
          <p:cNvSpPr txBox="1"/>
          <p:nvPr/>
        </p:nvSpPr>
        <p:spPr>
          <a:xfrm>
            <a:off x="875713" y="1019803"/>
            <a:ext cx="10393419" cy="5632311"/>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三十二、将第九十八条改为第一百零一条，修改为：</a:t>
            </a:r>
            <a:r>
              <a:rPr lang="zh-CN" altLang="en-US" sz="2400" dirty="0">
                <a:effectLst/>
                <a:latin typeface="楷体" panose="02010609060101010101" pitchFamily="49" charset="-122"/>
                <a:ea typeface="楷体" panose="02010609060101010101" pitchFamily="49" charset="-122"/>
              </a:rPr>
              <a:t>“生产经营单位有下列行为之一的，责令限期改正，处十万元以下的罚款；逾期未改正的，责令停产停业整顿，并处十万元以上二十万元以下的罚款，对其直接负责的主管人员和其他直接责任人员处二万元以上五万元以下的罚款；构成犯罪的，依照刑法有关规定追究刑事责任：</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“（一）生产、经营、运输、储存、使用危险物品或者处置废弃危险物品，未建立专门安全管理制度、未采取可靠的安全措施的；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“（二）对重大危险源未登记建档，未进行定期检测、评估、监控，未制定应急预案，或者未告知应急措施的；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“（三）进行爆破、吊装、动火、临时用电以及国务院应急管理部门会同国务院有关部门规定的其他危险作业，未安排专门人员进行现场安全管理的；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“（四）未建立安全风险分级管控制度或者未按照安全风险分级采取相应管控措施的；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“（五）未建立事故隐患排查治理制度，或者重大事故隐患排查治理情况未按照规定报告的。”</a:t>
            </a:r>
            <a:endParaRPr lang="zh-CN" altLang="en-US" sz="2400" dirty="0">
              <a:effectLst/>
            </a:endParaRPr>
          </a:p>
        </p:txBody>
      </p:sp>
      <p:sp>
        <p:nvSpPr>
          <p:cNvPr id="1048991"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pic>
        <p:nvPicPr>
          <p:cNvPr id="2097226"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60"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8995" name="文本框 5"/>
          <p:cNvSpPr txBox="1"/>
          <p:nvPr/>
        </p:nvSpPr>
        <p:spPr>
          <a:xfrm>
            <a:off x="480157" y="928661"/>
            <a:ext cx="11231686" cy="5632311"/>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三十三、将第九十九条改为第一百零二条，修改为：</a:t>
            </a:r>
            <a:r>
              <a:rPr lang="zh-CN" altLang="en-US" sz="2400" dirty="0">
                <a:effectLst/>
                <a:latin typeface="楷体" panose="02010609060101010101" pitchFamily="49" charset="-122"/>
                <a:ea typeface="楷体" panose="02010609060101010101" pitchFamily="49" charset="-122"/>
              </a:rPr>
              <a:t>“生产经营单位未采取措施消除事故隐患的，责令立即消除或者限期消除，处五万元以下的罚款；生产经营单位拒不执行的，责令停产停业整顿，对其直接负责的主管人员和其他直接责任人员处五万元以上十万元以下的罚款；构成犯罪的，依照刑法有关规定追究刑事责任。”</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三十四、将第一百条改为第一百零三条，增加一款，作为第三款：</a:t>
            </a:r>
            <a:r>
              <a:rPr lang="zh-CN" altLang="en-US" sz="2400" dirty="0">
                <a:effectLst/>
                <a:latin typeface="楷体" panose="02010609060101010101" pitchFamily="49" charset="-122"/>
                <a:ea typeface="楷体" panose="02010609060101010101" pitchFamily="49" charset="-122"/>
              </a:rPr>
              <a:t>“矿山、金属冶炼建设项目和用于生产、储存、装卸危险物品的建设项目的施工单位未按照规定对施工项目进行安全管理的，责令限期改正，处十万元以下的罚款，对其直接负责的主管人员和其他直接责任人员处二万元以下的罚款；逾期未改正的，责令停产停业整顿。以上施工单位倒卖、出租、出借、挂靠或者以其他形式非法转让施工资质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sz="2400" dirty="0">
              <a:effectLst/>
            </a:endParaRPr>
          </a:p>
        </p:txBody>
      </p:sp>
      <p:sp>
        <p:nvSpPr>
          <p:cNvPr id="1048996"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pic>
        <p:nvPicPr>
          <p:cNvPr id="2097227"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61"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9000" name="文本框 5"/>
          <p:cNvSpPr txBox="1"/>
          <p:nvPr/>
        </p:nvSpPr>
        <p:spPr>
          <a:xfrm>
            <a:off x="469247" y="1260608"/>
            <a:ext cx="10511953" cy="4524315"/>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三十五、将第一百零四条改为第一百零七条，修改为：</a:t>
            </a:r>
            <a:r>
              <a:rPr lang="zh-CN" altLang="en-US" sz="2400" dirty="0">
                <a:effectLst/>
                <a:latin typeface="楷体" panose="02010609060101010101" pitchFamily="49" charset="-122"/>
                <a:ea typeface="楷体" panose="02010609060101010101" pitchFamily="49" charset="-122"/>
              </a:rPr>
              <a:t>“生产经营单位的从业人员不落实岗位安全责任，不服从管理，违反安全生产规章制度或者操作规程的，由生产经营单位给予批评教育，依照有关规章制度给予处分；构成犯罪的，依照刑法有关规定追究刑事责任。”</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三十六、增加一条，作为第一百零九条：</a:t>
            </a:r>
            <a:r>
              <a:rPr lang="zh-CN" altLang="en-US" sz="2400" dirty="0">
                <a:effectLst/>
                <a:latin typeface="楷体" panose="02010609060101010101" pitchFamily="49" charset="-122"/>
                <a:ea typeface="楷体" panose="02010609060101010101" pitchFamily="49" charset="-122"/>
              </a:rPr>
              <a:t>“高危行业、领域的生产经营单位未按照国家规定投保安全生产责任保险的，责令限期改正，处五万元以上十万元以下的罚款；逾期未改正的，处十万元以上二十万元以下的罚款。”</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三十七、增加一条，作为第一百一十二条：</a:t>
            </a:r>
            <a:r>
              <a:rPr lang="zh-CN" altLang="en-US" sz="2400" dirty="0">
                <a:effectLst/>
                <a:latin typeface="楷体" panose="02010609060101010101" pitchFamily="49" charset="-122"/>
                <a:ea typeface="楷体" panose="02010609060101010101" pitchFamily="49" charset="-122"/>
              </a:rPr>
              <a:t>“生产经营单位违反本法规定，被责令改正且受到罚款处罚，拒不改正的，负有安全生产监督管理职责的部门可以自作出责令改正之日的次日起，按照原处罚数额按日连续处罚。”</a:t>
            </a:r>
            <a:endParaRPr lang="zh-CN" altLang="en-US" sz="2400" dirty="0">
              <a:effectLst/>
            </a:endParaRPr>
          </a:p>
        </p:txBody>
      </p:sp>
      <p:sp>
        <p:nvSpPr>
          <p:cNvPr id="1049001"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pic>
        <p:nvPicPr>
          <p:cNvPr id="2097174" name="图片 6"/>
          <p:cNvPicPr>
            <a:picLocks noChangeAspect="1"/>
          </p:cNvPicPr>
          <p:nvPr/>
        </p:nvPicPr>
        <p:blipFill>
          <a:blip r:embed="rId1"/>
          <a:stretch>
            <a:fillRect/>
          </a:stretch>
        </p:blipFill>
        <p:spPr>
          <a:xfrm>
            <a:off x="0" y="3047"/>
            <a:ext cx="12192000" cy="6851904"/>
          </a:xfrm>
          <a:prstGeom prst="rect">
            <a:avLst/>
          </a:prstGeom>
        </p:spPr>
      </p:pic>
      <p:pic>
        <p:nvPicPr>
          <p:cNvPr id="2097175" name="图片 8"/>
          <p:cNvPicPr>
            <a:picLocks noChangeAspect="1"/>
          </p:cNvPicPr>
          <p:nvPr/>
        </p:nvPicPr>
        <p:blipFill>
          <a:blip r:embed="rId2" cstate="print"/>
          <a:stretch>
            <a:fillRect/>
          </a:stretch>
        </p:blipFill>
        <p:spPr>
          <a:xfrm>
            <a:off x="9945037" y="-85560"/>
            <a:ext cx="2514734" cy="1580982"/>
          </a:xfrm>
          <a:prstGeom prst="rect">
            <a:avLst/>
          </a:prstGeom>
        </p:spPr>
      </p:pic>
      <p:sp>
        <p:nvSpPr>
          <p:cNvPr id="1048648" name="任意多边形: 形状 7"/>
          <p:cNvSpPr/>
          <p:nvPr/>
        </p:nvSpPr>
        <p:spPr>
          <a:xfrm rot="10800000">
            <a:off x="519070" y="2784485"/>
            <a:ext cx="11018389" cy="3564137"/>
          </a:xfrm>
          <a:custGeom>
            <a:avLst/>
            <a:gdLst>
              <a:gd name="connsiteX0" fmla="*/ 0 w 3238540"/>
              <a:gd name="connsiteY0" fmla="*/ 0 h 1407184"/>
              <a:gd name="connsiteX1" fmla="*/ 3238540 w 3238540"/>
              <a:gd name="connsiteY1" fmla="*/ 0 h 1407184"/>
              <a:gd name="connsiteX2" fmla="*/ 3238540 w 3238540"/>
              <a:gd name="connsiteY2" fmla="*/ 1148316 h 1407184"/>
              <a:gd name="connsiteX3" fmla="*/ 1911193 w 3238540"/>
              <a:gd name="connsiteY3" fmla="*/ 1148316 h 1407184"/>
              <a:gd name="connsiteX4" fmla="*/ 1619270 w 3238540"/>
              <a:gd name="connsiteY4" fmla="*/ 1407184 h 1407184"/>
              <a:gd name="connsiteX5" fmla="*/ 1327346 w 3238540"/>
              <a:gd name="connsiteY5" fmla="*/ 1148316 h 1407184"/>
              <a:gd name="connsiteX6" fmla="*/ 0 w 3238540"/>
              <a:gd name="connsiteY6" fmla="*/ 1148316 h 140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40" h="1407184">
                <a:moveTo>
                  <a:pt x="0" y="0"/>
                </a:moveTo>
                <a:lnTo>
                  <a:pt x="3238540" y="0"/>
                </a:lnTo>
                <a:lnTo>
                  <a:pt x="3238540" y="1148316"/>
                </a:lnTo>
                <a:lnTo>
                  <a:pt x="1911193" y="1148316"/>
                </a:lnTo>
                <a:lnTo>
                  <a:pt x="1619270" y="1407184"/>
                </a:lnTo>
                <a:lnTo>
                  <a:pt x="1327346" y="1148316"/>
                </a:lnTo>
                <a:lnTo>
                  <a:pt x="0" y="1148316"/>
                </a:lnTo>
                <a:close/>
              </a:path>
            </a:pathLst>
          </a:cu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649" name="矩形 19"/>
          <p:cNvSpPr/>
          <p:nvPr/>
        </p:nvSpPr>
        <p:spPr>
          <a:xfrm>
            <a:off x="3048000" y="753032"/>
            <a:ext cx="6096000" cy="830997"/>
          </a:xfrm>
          <a:prstGeom prst="rect">
            <a:avLst/>
          </a:prstGeom>
        </p:spPr>
        <p:txBody>
          <a:bodyPr>
            <a:spAutoFit/>
          </a:bodyPr>
          <a:p>
            <a:pPr algn="ctr"/>
            <a:r>
              <a:rPr lang="zh-CN" altLang="en-US" sz="4800" dirty="0">
                <a:solidFill>
                  <a:srgbClr val="C00000"/>
                </a:solidFill>
                <a:latin typeface="思源黑体 CN Bold" panose="020B0800000000000000" pitchFamily="34" charset="-122"/>
                <a:ea typeface="思源黑体 CN Bold" panose="020B0800000000000000" pitchFamily="34" charset="-122"/>
              </a:rPr>
              <a:t>对新法的总体把握</a:t>
            </a:r>
            <a:endParaRPr lang="zh-CN" altLang="en-US" sz="4800" dirty="0">
              <a:solidFill>
                <a:srgbClr val="C00000"/>
              </a:solidFill>
              <a:latin typeface="思源黑体 CN Bold" panose="020B0800000000000000" pitchFamily="34" charset="-122"/>
              <a:ea typeface="思源黑体 CN Bold" panose="020B0800000000000000" pitchFamily="34" charset="-122"/>
            </a:endParaRPr>
          </a:p>
        </p:txBody>
      </p:sp>
      <p:cxnSp>
        <p:nvCxnSpPr>
          <p:cNvPr id="3145732" name="直接连接符 20"/>
          <p:cNvCxnSpPr/>
          <p:nvPr/>
        </p:nvCxnSpPr>
        <p:spPr>
          <a:xfrm>
            <a:off x="9204312"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1048650" name="椭圆 21"/>
          <p:cNvSpPr/>
          <p:nvPr/>
        </p:nvSpPr>
        <p:spPr>
          <a:xfrm>
            <a:off x="907645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sz="2400"/>
          </a:p>
        </p:txBody>
      </p:sp>
      <p:sp>
        <p:nvSpPr>
          <p:cNvPr id="1048651" name="椭圆 22"/>
          <p:cNvSpPr/>
          <p:nvPr/>
        </p:nvSpPr>
        <p:spPr>
          <a:xfrm>
            <a:off x="2972846" y="1048452"/>
            <a:ext cx="270933" cy="270933"/>
          </a:xfrm>
          <a:prstGeom prst="ellipse">
            <a:avLst/>
          </a:prstGeom>
          <a:gradFill>
            <a:gsLst>
              <a:gs pos="0">
                <a:srgbClr val="FF0000"/>
              </a:gs>
              <a:gs pos="56000">
                <a:srgbClr val="C00000"/>
              </a:gs>
            </a:gsLst>
            <a:lin ang="2700000" scaled="1"/>
          </a:gradFill>
          <a:ln w="34925">
            <a:solidFill>
              <a:srgbClr val="F93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cxnSp>
        <p:nvCxnSpPr>
          <p:cNvPr id="3145733" name="直接连接符 23"/>
          <p:cNvCxnSpPr/>
          <p:nvPr/>
        </p:nvCxnSpPr>
        <p:spPr>
          <a:xfrm>
            <a:off x="1398045" y="1170741"/>
            <a:ext cx="1589643" cy="0"/>
          </a:xfrm>
          <a:prstGeom prst="line">
            <a:avLst/>
          </a:prstGeom>
          <a:ln w="57150" cap="rnd" cmpd="thinThick">
            <a:solidFill>
              <a:srgbClr val="F93135"/>
            </a:solidFill>
            <a:prstDash val="sysDot"/>
            <a:round/>
          </a:ln>
        </p:spPr>
        <p:style>
          <a:lnRef idx="1">
            <a:schemeClr val="accent1"/>
          </a:lnRef>
          <a:fillRef idx="0">
            <a:schemeClr val="accent1"/>
          </a:fillRef>
          <a:effectRef idx="0">
            <a:schemeClr val="accent1"/>
          </a:effectRef>
          <a:fontRef idx="minor">
            <a:schemeClr val="tx1"/>
          </a:fontRef>
        </p:style>
      </p:cxnSp>
      <p:sp>
        <p:nvSpPr>
          <p:cNvPr id="1048652" name="文本框 24"/>
          <p:cNvSpPr txBox="1"/>
          <p:nvPr/>
        </p:nvSpPr>
        <p:spPr>
          <a:xfrm>
            <a:off x="519070" y="3684116"/>
            <a:ext cx="11552767" cy="2585323"/>
          </a:xfrm>
          <a:prstGeom prst="rect">
            <a:avLst/>
          </a:prstGeom>
          <a:noFill/>
        </p:spPr>
        <p:txBody>
          <a:bodyPr wrap="square">
            <a:spAutoFit/>
          </a:bodyPr>
          <a:p>
            <a:pPr algn="ctr"/>
            <a:r>
              <a:rPr lang="zh-CN" altLang="en-US" sz="5400" b="1" i="0" dirty="0">
                <a:solidFill>
                  <a:schemeClr val="bg1"/>
                </a:solidFill>
                <a:effectLst/>
                <a:latin typeface="-apple-system"/>
              </a:rPr>
              <a:t>管行业必须管安全、</a:t>
            </a:r>
            <a:endParaRPr lang="en-US" altLang="zh-CN" sz="5400" b="1" i="0" dirty="0">
              <a:solidFill>
                <a:schemeClr val="bg1"/>
              </a:solidFill>
              <a:effectLst/>
              <a:latin typeface="-apple-system"/>
            </a:endParaRPr>
          </a:p>
          <a:p>
            <a:pPr algn="ctr"/>
            <a:r>
              <a:rPr lang="zh-CN" altLang="en-US" sz="5400" b="1" i="0" dirty="0">
                <a:solidFill>
                  <a:schemeClr val="bg1"/>
                </a:solidFill>
                <a:effectLst/>
                <a:latin typeface="-apple-system"/>
              </a:rPr>
              <a:t>管业务必须管安全、</a:t>
            </a:r>
            <a:endParaRPr lang="en-US" altLang="zh-CN" sz="5400" b="1" i="0" dirty="0">
              <a:solidFill>
                <a:schemeClr val="bg1"/>
              </a:solidFill>
              <a:effectLst/>
              <a:latin typeface="-apple-system"/>
            </a:endParaRPr>
          </a:p>
          <a:p>
            <a:pPr algn="ctr"/>
            <a:r>
              <a:rPr lang="zh-CN" altLang="en-US" sz="5400" b="1" i="0" dirty="0">
                <a:solidFill>
                  <a:schemeClr val="bg1"/>
                </a:solidFill>
                <a:effectLst/>
                <a:latin typeface="-apple-system"/>
              </a:rPr>
              <a:t>管生产经营必须管安全</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048653" name="文本框 10"/>
          <p:cNvSpPr txBox="1"/>
          <p:nvPr/>
        </p:nvSpPr>
        <p:spPr>
          <a:xfrm>
            <a:off x="4343400" y="1840628"/>
            <a:ext cx="5740589" cy="923330"/>
          </a:xfrm>
          <a:prstGeom prst="rect">
            <a:avLst/>
          </a:prstGeom>
          <a:noFill/>
        </p:spPr>
        <p:txBody>
          <a:bodyPr wrap="square" rtlCol="0">
            <a:spAutoFit/>
          </a:bodyPr>
          <a:p>
            <a:r>
              <a:rPr lang="zh-CN" altLang="en-US" sz="5400" b="1" dirty="0"/>
              <a:t>总体机制</a:t>
            </a:r>
            <a:endParaRPr lang="zh-CN" altLang="en-US" sz="5400" b="1" dirty="0"/>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48649"/>
                                        </p:tgtEl>
                                        <p:attrNameLst>
                                          <p:attrName>style.visibility</p:attrName>
                                        </p:attrNameLst>
                                      </p:cBhvr>
                                      <p:to>
                                        <p:strVal val="visible"/>
                                      </p:to>
                                    </p:set>
                                    <p:anim calcmode="lin" valueType="num">
                                      <p:cBhvr>
                                        <p:cTn id="7" dur="1000" fill="hold"/>
                                        <p:tgtEl>
                                          <p:spTgt spid="1048649"/>
                                        </p:tgtEl>
                                        <p:attrNameLst>
                                          <p:attrName>ppt_w</p:attrName>
                                        </p:attrNameLst>
                                      </p:cBhvr>
                                      <p:tavLst>
                                        <p:tav tm="0">
                                          <p:val>
                                            <p:fltVal val="0.0"/>
                                          </p:val>
                                        </p:tav>
                                        <p:tav tm="100000">
                                          <p:val>
                                            <p:strVal val="#ppt_w"/>
                                          </p:val>
                                        </p:tav>
                                      </p:tavLst>
                                    </p:anim>
                                    <p:anim calcmode="lin" valueType="num">
                                      <p:cBhvr>
                                        <p:cTn id="8" dur="1000" fill="hold"/>
                                        <p:tgtEl>
                                          <p:spTgt spid="1048649"/>
                                        </p:tgtEl>
                                        <p:attrNameLst>
                                          <p:attrName>ppt_h</p:attrName>
                                        </p:attrNameLst>
                                      </p:cBhvr>
                                      <p:tavLst>
                                        <p:tav tm="0">
                                          <p:val>
                                            <p:fltVal val="0.0"/>
                                          </p:val>
                                        </p:tav>
                                        <p:tav tm="100000">
                                          <p:val>
                                            <p:strVal val="#ppt_h"/>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1048650"/>
                                        </p:tgtEl>
                                        <p:attrNameLst>
                                          <p:attrName>style.visibility</p:attrName>
                                        </p:attrNameLst>
                                      </p:cBhvr>
                                      <p:to>
                                        <p:strVal val="visible"/>
                                      </p:to>
                                    </p:set>
                                    <p:anim calcmode="lin" valueType="num">
                                      <p:cBhvr>
                                        <p:cTn id="11" dur="500" fill="hold"/>
                                        <p:tgtEl>
                                          <p:spTgt spid="1048650"/>
                                        </p:tgtEl>
                                        <p:attrNameLst>
                                          <p:attrName>ppt_w</p:attrName>
                                        </p:attrNameLst>
                                      </p:cBhvr>
                                      <p:tavLst>
                                        <p:tav tm="0">
                                          <p:val>
                                            <p:fltVal val="0.0"/>
                                          </p:val>
                                        </p:tav>
                                        <p:tav tm="100000">
                                          <p:val>
                                            <p:strVal val="#ppt_w"/>
                                          </p:val>
                                        </p:tav>
                                      </p:tavLst>
                                    </p:anim>
                                    <p:anim calcmode="lin" valueType="num">
                                      <p:cBhvr>
                                        <p:cTn id="12" dur="500" fill="hold"/>
                                        <p:tgtEl>
                                          <p:spTgt spid="1048650"/>
                                        </p:tgtEl>
                                        <p:attrNameLst>
                                          <p:attrName>ppt_h</p:attrName>
                                        </p:attrNameLst>
                                      </p:cBhvr>
                                      <p:tavLst>
                                        <p:tav tm="0">
                                          <p:val>
                                            <p:fltVal val="0.0"/>
                                          </p:val>
                                        </p:tav>
                                        <p:tav tm="100000">
                                          <p:val>
                                            <p:strVal val="#ppt_h"/>
                                          </p:val>
                                        </p:tav>
                                      </p:tavLst>
                                    </p:anim>
                                    <p:animEffect transition="in" filter="fade">
                                      <p:cBhvr>
                                        <p:cTn id="13" dur="500"/>
                                        <p:tgtEl>
                                          <p:spTgt spid="1048650"/>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048651"/>
                                        </p:tgtEl>
                                        <p:attrNameLst>
                                          <p:attrName>style.visibility</p:attrName>
                                        </p:attrNameLst>
                                      </p:cBhvr>
                                      <p:to>
                                        <p:strVal val="visible"/>
                                      </p:to>
                                    </p:set>
                                    <p:anim calcmode="lin" valueType="num">
                                      <p:cBhvr>
                                        <p:cTn id="16" dur="500" fill="hold"/>
                                        <p:tgtEl>
                                          <p:spTgt spid="1048651"/>
                                        </p:tgtEl>
                                        <p:attrNameLst>
                                          <p:attrName>ppt_w</p:attrName>
                                        </p:attrNameLst>
                                      </p:cBhvr>
                                      <p:tavLst>
                                        <p:tav tm="0">
                                          <p:val>
                                            <p:fltVal val="0.0"/>
                                          </p:val>
                                        </p:tav>
                                        <p:tav tm="100000">
                                          <p:val>
                                            <p:strVal val="#ppt_w"/>
                                          </p:val>
                                        </p:tav>
                                      </p:tavLst>
                                    </p:anim>
                                    <p:anim calcmode="lin" valueType="num">
                                      <p:cBhvr>
                                        <p:cTn id="17" dur="500" fill="hold"/>
                                        <p:tgtEl>
                                          <p:spTgt spid="1048651"/>
                                        </p:tgtEl>
                                        <p:attrNameLst>
                                          <p:attrName>ppt_h</p:attrName>
                                        </p:attrNameLst>
                                      </p:cBhvr>
                                      <p:tavLst>
                                        <p:tav tm="0">
                                          <p:val>
                                            <p:fltVal val="0.0"/>
                                          </p:val>
                                        </p:tav>
                                        <p:tav tm="100000">
                                          <p:val>
                                            <p:strVal val="#ppt_h"/>
                                          </p:val>
                                        </p:tav>
                                      </p:tavLst>
                                    </p:anim>
                                    <p:animEffect transition="in" filter="fade">
                                      <p:cBhvr>
                                        <p:cTn id="18" dur="500"/>
                                        <p:tgtEl>
                                          <p:spTgt spid="1048651"/>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145732"/>
                                        </p:tgtEl>
                                        <p:attrNameLst>
                                          <p:attrName>style.visibility</p:attrName>
                                        </p:attrNameLst>
                                      </p:cBhvr>
                                      <p:to>
                                        <p:strVal val="visible"/>
                                      </p:to>
                                    </p:set>
                                    <p:animEffect transition="in" filter="wipe(left)">
                                      <p:cBhvr>
                                        <p:cTn id="22" dur="250"/>
                                        <p:tgtEl>
                                          <p:spTgt spid="3145732"/>
                                        </p:tgtEl>
                                      </p:cBhvr>
                                    </p:animEffect>
                                  </p:childTnLst>
                                </p:cTn>
                              </p:par>
                              <p:par>
                                <p:cTn id="23" presetID="22" presetClass="entr" presetSubtype="2" fill="hold" nodeType="withEffect">
                                  <p:stCondLst>
                                    <p:cond delay="0"/>
                                  </p:stCondLst>
                                  <p:childTnLst>
                                    <p:set>
                                      <p:cBhvr>
                                        <p:cTn id="24" dur="1" fill="hold">
                                          <p:stCondLst>
                                            <p:cond delay="0"/>
                                          </p:stCondLst>
                                        </p:cTn>
                                        <p:tgtEl>
                                          <p:spTgt spid="3145733"/>
                                        </p:tgtEl>
                                        <p:attrNameLst>
                                          <p:attrName>style.visibility</p:attrName>
                                        </p:attrNameLst>
                                      </p:cBhvr>
                                      <p:to>
                                        <p:strVal val="visible"/>
                                      </p:to>
                                    </p:set>
                                    <p:animEffect transition="in" filter="wipe(right)">
                                      <p:cBhvr>
                                        <p:cTn id="25" dur="250"/>
                                        <p:tgtEl>
                                          <p:spTgt spid="3145733"/>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048648"/>
                                        </p:tgtEl>
                                        <p:attrNameLst>
                                          <p:attrName>style.visibility</p:attrName>
                                        </p:attrNameLst>
                                      </p:cBhvr>
                                      <p:to>
                                        <p:strVal val="visible"/>
                                      </p:to>
                                    </p:set>
                                    <p:animEffect transition="in" filter="wipe(up)">
                                      <p:cBhvr>
                                        <p:cTn id="29" dur="500"/>
                                        <p:tgtEl>
                                          <p:spTgt spid="1048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8" grpId="0" animBg="1"/>
      <p:bldP spid="1048649" grpId="0"/>
      <p:bldP spid="1048650" grpId="0" animBg="1"/>
      <p:bldP spid="104865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pic>
        <p:nvPicPr>
          <p:cNvPr id="2097228"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62"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9005" name="文本框 5"/>
          <p:cNvSpPr txBox="1"/>
          <p:nvPr/>
        </p:nvSpPr>
        <p:spPr>
          <a:xfrm>
            <a:off x="745586" y="1305341"/>
            <a:ext cx="10684413" cy="4893647"/>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三十八、将第一百零八条改为第一百一十三条，修改为：</a:t>
            </a:r>
            <a:r>
              <a:rPr lang="zh-CN" altLang="en-US" sz="2400" dirty="0">
                <a:effectLst/>
                <a:latin typeface="楷体" panose="02010609060101010101" pitchFamily="49" charset="-122"/>
                <a:ea typeface="楷体" panose="02010609060101010101" pitchFamily="49" charset="-122"/>
              </a:rPr>
              <a:t>“生产经营单位存在下列情形之一的，负有安全生产监督管理职责的部门应当提请地方人民政府予以关闭，有关部门应当依法吊销其有关证照。生产经营单位主要负责人五年内不得担任任何生产经营单位的主要负责人；情节严重的，终身不得担任本行业生产经营单位的主要负责人：</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“（一）存在重大事故隐患，一百八十日内三次或者一年内四次受到本法规定的行政处罚的；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“（二）经停产停业整顿，仍不具备法律、行政法规和国家标准或者行业标准规定的安全生产条件的；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“（三）不具备法律、行政法规和国家标准或者行业标准规定的安全生产条件，导致发生重大、特别重大生产安全事故的；</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“（四）拒不执行负有安全生产监督管理职责的部门作出的停产停业整顿决定的。”</a:t>
            </a:r>
            <a:endParaRPr lang="zh-CN" altLang="en-US" sz="2400" dirty="0">
              <a:effectLst/>
            </a:endParaRPr>
          </a:p>
        </p:txBody>
      </p:sp>
      <p:sp>
        <p:nvSpPr>
          <p:cNvPr id="1049006"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pic>
        <p:nvPicPr>
          <p:cNvPr id="2097229"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63"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9010" name="文本框 5"/>
          <p:cNvSpPr txBox="1"/>
          <p:nvPr/>
        </p:nvSpPr>
        <p:spPr>
          <a:xfrm>
            <a:off x="591625" y="1220675"/>
            <a:ext cx="10465842" cy="3785652"/>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三十九、将第一百零九条改为第一百一十四条，修改为：</a:t>
            </a:r>
            <a:r>
              <a:rPr lang="zh-CN" altLang="en-US" sz="2400" dirty="0">
                <a:effectLst/>
                <a:latin typeface="楷体" panose="02010609060101010101" pitchFamily="49" charset="-122"/>
                <a:ea typeface="楷体" panose="02010609060101010101" pitchFamily="49" charset="-122"/>
              </a:rPr>
              <a:t>“发生生产安全事故，对负有责任的生产经营单位除要求其依法承担相应的赔偿等责任外，由应急管理部门依照下列规定处以罚款：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“（一）发生一般事故的，处三十万元以上一百万元以下的罚款；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“（二）发生较大事故的，处一百万元以上二百万元以下的罚款；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“（三）发生重大事故的，处二百万元以上一千万元以下的罚款；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“（四）发生特别重大事故的，处一千万元以上二千万元以下的罚款。</a:t>
            </a:r>
            <a:endParaRPr lang="zh-CN" altLang="en-US" sz="2400" dirty="0">
              <a:effectLst/>
            </a:endParaRPr>
          </a:p>
          <a:p>
            <a:pPr algn="just"/>
            <a:r>
              <a:rPr lang="zh-CN" altLang="en-US" sz="2400" dirty="0">
                <a:effectLst/>
                <a:latin typeface="楷体" panose="02010609060101010101" pitchFamily="49" charset="-122"/>
                <a:ea typeface="楷体" panose="02010609060101010101" pitchFamily="49" charset="-122"/>
              </a:rPr>
              <a:t>“发生生产安全事故，情节特别严重、影响特别恶劣的，应急管理部门可以按照前款罚款数额的二倍以上五倍以下对负有责任的生产经营单位处以罚款。”</a:t>
            </a:r>
            <a:endParaRPr lang="zh-CN" altLang="en-US" sz="2400" dirty="0">
              <a:effectLst/>
            </a:endParaRPr>
          </a:p>
        </p:txBody>
      </p:sp>
      <p:sp>
        <p:nvSpPr>
          <p:cNvPr id="1049011"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0" cy="0"/>
          <a:chOff x="0" y="0"/>
          <a:chExt cx="0" cy="0"/>
        </a:xfrm>
      </p:grpSpPr>
      <p:pic>
        <p:nvPicPr>
          <p:cNvPr id="2097230"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64"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9015" name="文本框 5"/>
          <p:cNvSpPr txBox="1"/>
          <p:nvPr/>
        </p:nvSpPr>
        <p:spPr>
          <a:xfrm>
            <a:off x="591625" y="1105175"/>
            <a:ext cx="10956908" cy="4154984"/>
          </a:xfrm>
          <a:prstGeom prst="rect">
            <a:avLst/>
          </a:prstGeom>
          <a:noFill/>
        </p:spPr>
        <p:txBody>
          <a:bodyPr wrap="square">
            <a:spAutoFit/>
          </a:bodyPr>
          <a:p>
            <a:pPr algn="just"/>
            <a:r>
              <a:rPr lang="zh-CN" altLang="en-US" sz="2400" b="1" dirty="0">
                <a:solidFill>
                  <a:srgbClr val="7B0C00"/>
                </a:solidFill>
                <a:effectLst/>
                <a:latin typeface="楷体" panose="02010609060101010101" pitchFamily="49" charset="-122"/>
                <a:ea typeface="楷体" panose="02010609060101010101" pitchFamily="49" charset="-122"/>
              </a:rPr>
              <a:t>四十、将第一百一十条改为第一百一十五条，修改为：</a:t>
            </a:r>
            <a:r>
              <a:rPr lang="zh-CN" altLang="en-US" sz="2400" dirty="0">
                <a:effectLst/>
                <a:latin typeface="楷体" panose="02010609060101010101" pitchFamily="49" charset="-122"/>
                <a:ea typeface="楷体" panose="02010609060101010101" pitchFamily="49" charset="-122"/>
              </a:rPr>
              <a:t>“本法规定的行政处罚，由应急管理部门和其他负有安全生产监督管理职责的部门按照职责分工决定；其中，根据本法第九十五条、第一百一十条、第一百一十四条的规定应当给予民航、铁路、电力行业的生产经营单位及其主要负责人行政处罚的，也可以由主管的负有安全生产监督管理职责的部门进行处罚。予以关闭的行政处罚，由负有安全生产监督管理职责的部门报请县级以上人民政府按照国务院规定的权限决定；给予拘留的行政处罚，由公安机关依照治安管理处罚的规定决定。”</a:t>
            </a:r>
            <a:endParaRPr lang="en-US" altLang="zh-CN" sz="2400" dirty="0">
              <a:effectLst/>
              <a:latin typeface="楷体" panose="02010609060101010101" pitchFamily="49" charset="-122"/>
              <a:ea typeface="楷体" panose="02010609060101010101" pitchFamily="49" charset="-122"/>
            </a:endParaRPr>
          </a:p>
          <a:p>
            <a:pPr algn="just"/>
            <a:endParaRPr lang="zh-CN" altLang="en-US" sz="2400" dirty="0">
              <a:effectLst/>
            </a:endParaRPr>
          </a:p>
          <a:p>
            <a:pPr algn="just"/>
            <a:r>
              <a:rPr lang="zh-CN" altLang="en-US" sz="2400" b="1" dirty="0">
                <a:solidFill>
                  <a:srgbClr val="7B0C00"/>
                </a:solidFill>
                <a:effectLst/>
                <a:latin typeface="楷体" panose="02010609060101010101" pitchFamily="49" charset="-122"/>
                <a:ea typeface="楷体" panose="02010609060101010101" pitchFamily="49" charset="-122"/>
              </a:rPr>
              <a:t>四十一、将第一百一十三条改为第一百一十八条，第二款修改为：</a:t>
            </a:r>
            <a:r>
              <a:rPr lang="zh-CN" altLang="en-US" sz="2400" dirty="0">
                <a:effectLst/>
                <a:latin typeface="楷体" panose="02010609060101010101" pitchFamily="49" charset="-122"/>
                <a:ea typeface="楷体" panose="02010609060101010101" pitchFamily="49" charset="-122"/>
              </a:rPr>
              <a:t>“国务院应急管理部门和其他负有安全生产监督管理职责的部门应当根据各自的职责分工，制定相关行业、领域重大危险源的辨识标准和重大事故隐患的判定标准。”</a:t>
            </a:r>
            <a:endParaRPr lang="zh-CN" altLang="en-US" sz="2400" dirty="0">
              <a:effectLst/>
            </a:endParaRPr>
          </a:p>
        </p:txBody>
      </p:sp>
      <p:sp>
        <p:nvSpPr>
          <p:cNvPr id="1049016"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pic>
        <p:nvPicPr>
          <p:cNvPr id="2097231" name="图片 7"/>
          <p:cNvPicPr>
            <a:picLocks noChangeAspect="1"/>
          </p:cNvPicPr>
          <p:nvPr/>
        </p:nvPicPr>
        <p:blipFill>
          <a:blip r:embed="rId1" cstate="print"/>
          <a:stretch>
            <a:fillRect/>
          </a:stretch>
        </p:blipFill>
        <p:spPr>
          <a:xfrm>
            <a:off x="192907" y="123095"/>
            <a:ext cx="552680" cy="552680"/>
          </a:xfrm>
          <a:prstGeom prst="rect">
            <a:avLst/>
          </a:prstGeom>
        </p:spPr>
      </p:pic>
      <p:cxnSp>
        <p:nvCxnSpPr>
          <p:cNvPr id="3145765"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9020" name="文本框 5"/>
          <p:cNvSpPr txBox="1"/>
          <p:nvPr/>
        </p:nvSpPr>
        <p:spPr>
          <a:xfrm>
            <a:off x="745587" y="1200708"/>
            <a:ext cx="10130367" cy="5016758"/>
          </a:xfrm>
          <a:prstGeom prst="rect">
            <a:avLst/>
          </a:prstGeom>
          <a:noFill/>
        </p:spPr>
        <p:txBody>
          <a:bodyPr wrap="square">
            <a:spAutoFit/>
          </a:bodyPr>
          <a:p>
            <a:pPr algn="just"/>
            <a:r>
              <a:rPr lang="zh-CN" altLang="en-US" sz="2000" b="1" dirty="0">
                <a:solidFill>
                  <a:srgbClr val="7B0C00"/>
                </a:solidFill>
                <a:effectLst/>
                <a:latin typeface="楷体" panose="02010609060101010101" pitchFamily="49" charset="-122"/>
                <a:ea typeface="楷体" panose="02010609060101010101" pitchFamily="49" charset="-122"/>
              </a:rPr>
              <a:t>四十二、对部分条文作以下修改</a:t>
            </a:r>
            <a:r>
              <a:rPr lang="zh-CN" altLang="en-US" sz="2000" dirty="0">
                <a:effectLst/>
                <a:latin typeface="楷体" panose="02010609060101010101" pitchFamily="49" charset="-122"/>
                <a:ea typeface="楷体" panose="02010609060101010101" pitchFamily="49" charset="-122"/>
              </a:rPr>
              <a:t>：</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一）将第二十条、第二十四条、第二十七条、第三十五条、第四十条、第五十九条、第六十二条、第七十三条、第八十六条、第一百零六条中的“安全生产监督管理部门”修改为“应急管理部门”，第三十一条中的“安全生产监督管理部门”修改为“负有安全生产监督管理职责的部门”，第四十条中的“吊装”修改为“吊装、动火、临时用电”。</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（二）将第十四条中的“生产安全事故责任人员”修改为“生产安全事故责任单位和责任人员”。</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（三）将第十九条中的“安全生产责任制”修改为“全员安全生产责任制”。</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（四）将第二十一条、第二十四条中的“道路运输单位”修改为“运输单位”，“储存”修改为“储存、装卸”；将第三十一条第二款中的“储存”修改为“储存、装卸”。</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（五）将第三十九条第二款、第一百零二条第二项中的“锁闭、封堵”修改为“占用、锁闭、封堵”，“出口”修改为“出口、疏散通道”。</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（六）将第六十四条中的“监督执法”修改为“行政执法”。</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（七）删去第六十八条中的“行政”。</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（八）将第八十四条中的“第八十七条”修改为“第九十条”。</a:t>
            </a:r>
            <a:endParaRPr lang="zh-CN" altLang="en-US" sz="2000" dirty="0">
              <a:effectLst/>
            </a:endParaRPr>
          </a:p>
          <a:p>
            <a:pPr algn="just"/>
            <a:r>
              <a:rPr lang="zh-CN" altLang="en-US" sz="2000" dirty="0">
                <a:effectLst/>
                <a:latin typeface="楷体" panose="02010609060101010101" pitchFamily="49" charset="-122"/>
                <a:ea typeface="楷体" panose="02010609060101010101" pitchFamily="49" charset="-122"/>
              </a:rPr>
              <a:t>（九）删去第九十六条、第一百条、第一百零一条、第一百零二条中的“可以”。</a:t>
            </a:r>
            <a:endParaRPr lang="zh-CN" altLang="en-US" sz="2000" dirty="0">
              <a:effectLst/>
            </a:endParaRPr>
          </a:p>
        </p:txBody>
      </p:sp>
      <p:sp>
        <p:nvSpPr>
          <p:cNvPr id="1049021"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新</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安全生产法</a:t>
            </a:r>
            <a:r>
              <a:rPr lang="en-US" altLang="zh-CN" sz="2800" noProof="1">
                <a:solidFill>
                  <a:srgbClr val="C00000"/>
                </a:solidFill>
                <a:latin typeface="思源黑体 CN Bold" panose="020B0800000000000000" pitchFamily="34" charset="-122"/>
                <a:ea typeface="思源黑体 CN Bold" panose="020B0800000000000000" pitchFamily="34" charset="-122"/>
              </a:rPr>
              <a:t>》</a:t>
            </a:r>
            <a:r>
              <a:rPr lang="zh-CN" altLang="en-US" sz="2800" noProof="1">
                <a:solidFill>
                  <a:srgbClr val="C00000"/>
                </a:solidFill>
                <a:latin typeface="思源黑体 CN Bold" panose="020B0800000000000000" pitchFamily="34" charset="-122"/>
                <a:ea typeface="思源黑体 CN Bold" panose="020B0800000000000000" pitchFamily="34" charset="-122"/>
              </a:rPr>
              <a:t>修改内容解读</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293" name=""/>
        <p:cNvGrpSpPr/>
        <p:nvPr/>
      </p:nvGrpSpPr>
      <p:grpSpPr>
        <a:xfrm>
          <a:off x="0" y="0"/>
          <a:ext cx="0" cy="0"/>
          <a:chOff x="0" y="0"/>
          <a:chExt cx="0" cy="0"/>
        </a:xfrm>
      </p:grpSpPr>
      <p:pic>
        <p:nvPicPr>
          <p:cNvPr id="2097232" name="图片 2"/>
          <p:cNvPicPr>
            <a:picLocks noChangeAspect="1"/>
          </p:cNvPicPr>
          <p:nvPr/>
        </p:nvPicPr>
        <p:blipFill>
          <a:blip r:embed="rId2"/>
          <a:stretch>
            <a:fillRect/>
          </a:stretch>
        </p:blipFill>
        <p:spPr>
          <a:xfrm>
            <a:off x="0" y="-290"/>
            <a:ext cx="12192000" cy="6843776"/>
          </a:xfrm>
          <a:prstGeom prst="rect">
            <a:avLst/>
          </a:prstGeom>
        </p:spPr>
      </p:pic>
      <p:sp>
        <p:nvSpPr>
          <p:cNvPr id="1049025" name="矩形 7"/>
          <p:cNvSpPr>
            <a:spLocks noChangeArrowheads="1"/>
          </p:cNvSpPr>
          <p:nvPr/>
        </p:nvSpPr>
        <p:spPr bwMode="auto">
          <a:xfrm>
            <a:off x="3741028" y="2667654"/>
            <a:ext cx="4709944" cy="1107996"/>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1219200" eaLnBrk="1" fontAlgn="base" hangingPunct="1">
              <a:spcBef>
                <a:spcPct val="0"/>
              </a:spcBef>
              <a:spcAft>
                <a:spcPct val="0"/>
              </a:spcAft>
            </a:pPr>
            <a:r>
              <a:rPr lang="zh-CN" altLang="en-US" sz="6600" b="1" spc="1000" dirty="0">
                <a:solidFill>
                  <a:srgbClr val="C00000"/>
                </a:solidFill>
                <a:latin typeface="思源黑体 CN Bold" panose="020B0800000000000000" pitchFamily="34" charset="-122"/>
                <a:ea typeface="思源黑体 CN Bold" panose="020B0800000000000000" pitchFamily="34" charset="-122"/>
              </a:rPr>
              <a:t>感谢观看</a:t>
            </a:r>
            <a:r>
              <a:rPr lang="en-US" altLang="zh-CN" sz="6600" b="1" spc="1000" dirty="0">
                <a:solidFill>
                  <a:srgbClr val="C00000"/>
                </a:solidFill>
                <a:latin typeface="思源黑体 CN Bold" panose="020B0800000000000000" pitchFamily="34" charset="-122"/>
                <a:ea typeface="思源黑体 CN Bold" panose="020B0800000000000000" pitchFamily="34" charset="-122"/>
              </a:rPr>
              <a:t>~</a:t>
            </a:r>
            <a:endParaRPr lang="zh-CN" altLang="en-US" sz="6600" b="1" spc="1000" dirty="0">
              <a:solidFill>
                <a:srgbClr val="C00000"/>
              </a:solidFill>
              <a:latin typeface="思源黑体 CN Bold" panose="020B0800000000000000" pitchFamily="34" charset="-122"/>
              <a:ea typeface="思源黑体 CN Bold" panose="020B0800000000000000" pitchFamily="34" charset="-122"/>
            </a:endParaRPr>
          </a:p>
        </p:txBody>
      </p:sp>
      <p:pic>
        <p:nvPicPr>
          <p:cNvPr id="2097233" name="图片 15"/>
          <p:cNvPicPr>
            <a:picLocks noChangeAspect="1"/>
          </p:cNvPicPr>
          <p:nvPr/>
        </p:nvPicPr>
        <p:blipFill>
          <a:blip r:embed="rId3" cstate="print"/>
          <a:stretch>
            <a:fillRect/>
          </a:stretch>
        </p:blipFill>
        <p:spPr>
          <a:xfrm>
            <a:off x="7947945" y="850668"/>
            <a:ext cx="1430746" cy="672436"/>
          </a:xfrm>
          <a:prstGeom prst="rect">
            <a:avLst/>
          </a:prstGeom>
        </p:spPr>
      </p:pic>
      <p:pic>
        <p:nvPicPr>
          <p:cNvPr id="2097234" name="图片 9"/>
          <p:cNvPicPr>
            <a:picLocks noChangeAspect="1"/>
          </p:cNvPicPr>
          <p:nvPr/>
        </p:nvPicPr>
        <p:blipFill>
          <a:blip r:embed="rId4" cstate="print"/>
          <a:stretch>
            <a:fillRect/>
          </a:stretch>
        </p:blipFill>
        <p:spPr>
          <a:xfrm>
            <a:off x="12198130" y="396395"/>
            <a:ext cx="2514734" cy="15809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1049025"/>
                                        </p:tgtEl>
                                        <p:attrNameLst>
                                          <p:attrName>style.visibility</p:attrName>
                                        </p:attrNameLst>
                                      </p:cBhvr>
                                      <p:to>
                                        <p:strVal val="visible"/>
                                      </p:to>
                                    </p:set>
                                    <p:anim calcmode="lin" valueType="num">
                                      <p:cBhvr>
                                        <p:cTn id="7" dur="500" fill="hold"/>
                                        <p:tgtEl>
                                          <p:spTgt spid="10490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49025"/>
                                        </p:tgtEl>
                                        <p:attrNameLst>
                                          <p:attrName>ppt_y</p:attrName>
                                        </p:attrNameLst>
                                      </p:cBhvr>
                                      <p:tavLst>
                                        <p:tav tm="0">
                                          <p:val>
                                            <p:strVal val="#ppt_y"/>
                                          </p:val>
                                        </p:tav>
                                        <p:tav tm="100000">
                                          <p:val>
                                            <p:strVal val="#ppt_y"/>
                                          </p:val>
                                        </p:tav>
                                      </p:tavLst>
                                    </p:anim>
                                    <p:anim calcmode="lin" valueType="num">
                                      <p:cBhvr>
                                        <p:cTn id="9" dur="500" fill="hold"/>
                                        <p:tgtEl>
                                          <p:spTgt spid="10490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490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49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25" name=""/>
        <p:cNvGrpSpPr/>
        <p:nvPr/>
      </p:nvGrpSpPr>
      <p:grpSpPr>
        <a:xfrm>
          <a:off x="0" y="0"/>
          <a:ext cx="0" cy="0"/>
          <a:chOff x="0" y="0"/>
          <a:chExt cx="0" cy="0"/>
        </a:xfrm>
      </p:grpSpPr>
      <p:sp>
        <p:nvSpPr>
          <p:cNvPr id="1048657" name="标题 5"/>
          <p:cNvSpPr txBox="1"/>
          <p:nvPr/>
        </p:nvSpPr>
        <p:spPr bwMode="auto">
          <a:xfrm>
            <a:off x="875714" y="172328"/>
            <a:ext cx="5553222" cy="531284"/>
          </a:xfrm>
          <a:prstGeom prst="rect">
            <a:avLst/>
          </a:prstGeom>
        </p:spPr>
        <p:txBody>
          <a:bodyPr>
            <a:noAutofit/>
          </a:bodyPr>
          <a:lstStyle>
            <a:lvl1pPr algn="l" rtl="0" eaLnBrk="1" fontAlgn="base" hangingPunct="1">
              <a:spcBef>
                <a:spcPct val="0"/>
              </a:spcBef>
              <a:spcAft>
                <a:spcPct val="0"/>
              </a:spcAft>
              <a:defRPr sz="3465" b="1">
                <a:solidFill>
                  <a:schemeClr val="tx1"/>
                </a:solidFill>
                <a:latin typeface="+mj-lt"/>
                <a:ea typeface="+mj-ea"/>
                <a:cs typeface="+mj-cs"/>
              </a:defRPr>
            </a:lvl1pPr>
            <a:lvl2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565150"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11309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69608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2261235" algn="l" rtl="0" eaLnBrk="1" fontAlgn="base" hangingPunct="1">
              <a:spcBef>
                <a:spcPct val="0"/>
              </a:spcBef>
              <a:spcAft>
                <a:spcPct val="0"/>
              </a:spcAft>
              <a:defRPr sz="3465" b="1">
                <a:solidFill>
                  <a:schemeClr val="tx1"/>
                </a:solidFill>
                <a:latin typeface="Arial" panose="020B0604020202020204" pitchFamily="34" charset="0"/>
                <a:ea typeface="微软雅黑" panose="020B0503020204020204" pitchFamily="34" charset="-122"/>
                <a:cs typeface="宋体" panose="02010600030101010101" pitchFamily="2" charset="-122"/>
              </a:defRPr>
            </a:lvl9pPr>
          </a:lstStyle>
          <a:p>
            <a:pPr defTabSz="1219200"/>
            <a:r>
              <a:rPr lang="zh-CN" altLang="en-US" sz="2800" noProof="1">
                <a:solidFill>
                  <a:srgbClr val="C00000"/>
                </a:solidFill>
                <a:latin typeface="思源黑体 CN Bold" panose="020B0800000000000000" pitchFamily="34" charset="-122"/>
                <a:ea typeface="思源黑体 CN Bold" panose="020B0800000000000000" pitchFamily="34" charset="-122"/>
              </a:rPr>
              <a:t>总体要求</a:t>
            </a:r>
            <a:endParaRPr lang="zh-CN" altLang="en-US" sz="2800" noProof="1">
              <a:solidFill>
                <a:srgbClr val="C00000"/>
              </a:solidFill>
              <a:latin typeface="思源黑体 CN Bold" panose="020B0800000000000000" pitchFamily="34" charset="-122"/>
              <a:ea typeface="思源黑体 CN Bold" panose="020B0800000000000000" pitchFamily="34" charset="-122"/>
            </a:endParaRPr>
          </a:p>
        </p:txBody>
      </p:sp>
      <p:pic>
        <p:nvPicPr>
          <p:cNvPr id="2097176" name="图片 7"/>
          <p:cNvPicPr>
            <a:picLocks noChangeAspect="1"/>
          </p:cNvPicPr>
          <p:nvPr/>
        </p:nvPicPr>
        <p:blipFill>
          <a:blip r:embed="rId2" cstate="print"/>
          <a:stretch>
            <a:fillRect/>
          </a:stretch>
        </p:blipFill>
        <p:spPr>
          <a:xfrm>
            <a:off x="192907" y="123095"/>
            <a:ext cx="552680" cy="552680"/>
          </a:xfrm>
          <a:prstGeom prst="rect">
            <a:avLst/>
          </a:prstGeom>
        </p:spPr>
      </p:pic>
      <p:cxnSp>
        <p:nvCxnSpPr>
          <p:cNvPr id="3145734" name="直接连接符 2"/>
          <p:cNvCxnSpPr/>
          <p:nvPr/>
        </p:nvCxnSpPr>
        <p:spPr>
          <a:xfrm>
            <a:off x="6382" y="759884"/>
            <a:ext cx="12185618"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97177" name="图片 1"/>
          <p:cNvPicPr>
            <a:picLocks noChangeAspect="1"/>
          </p:cNvPicPr>
          <p:nvPr/>
        </p:nvPicPr>
        <p:blipFill>
          <a:blip r:embed="rId3"/>
          <a:stretch>
            <a:fillRect/>
          </a:stretch>
        </p:blipFill>
        <p:spPr>
          <a:xfrm>
            <a:off x="8898340" y="630820"/>
            <a:ext cx="3293660" cy="6227180"/>
          </a:xfrm>
          <a:prstGeom prst="rect">
            <a:avLst/>
          </a:prstGeom>
        </p:spPr>
      </p:pic>
      <p:sp>
        <p:nvSpPr>
          <p:cNvPr id="1048658" name="矩形: 圆角 22"/>
          <p:cNvSpPr/>
          <p:nvPr/>
        </p:nvSpPr>
        <p:spPr>
          <a:xfrm>
            <a:off x="520332" y="1216919"/>
            <a:ext cx="2604822" cy="965216"/>
          </a:xfrm>
          <a:prstGeom prst="roundRect">
            <a:avLst>
              <a:gd name="adj" fmla="val 50000"/>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dirty="0">
                <a:latin typeface="思源黑体 CN Bold" panose="020B0800000000000000" pitchFamily="34" charset="-122"/>
                <a:ea typeface="思源黑体 CN Bold" panose="020B0800000000000000" pitchFamily="34" charset="-122"/>
              </a:rPr>
              <a:t>首要任务</a:t>
            </a:r>
            <a:endParaRPr lang="zh-CN" altLang="en-US" sz="3200" dirty="0">
              <a:latin typeface="思源黑体 CN Bold" panose="020B0800000000000000" pitchFamily="34" charset="-122"/>
              <a:ea typeface="思源黑体 CN Bold" panose="020B0800000000000000" pitchFamily="34" charset="-122"/>
            </a:endParaRPr>
          </a:p>
        </p:txBody>
      </p:sp>
      <p:sp>
        <p:nvSpPr>
          <p:cNvPr id="1048659" name="矩形 23"/>
          <p:cNvSpPr/>
          <p:nvPr/>
        </p:nvSpPr>
        <p:spPr>
          <a:xfrm>
            <a:off x="3169137" y="1268949"/>
            <a:ext cx="6340197" cy="1569660"/>
          </a:xfrm>
          <a:prstGeom prst="rect">
            <a:avLst/>
          </a:prstGeom>
        </p:spPr>
        <p:txBody>
          <a:bodyPr wrap="none">
            <a:spAutoFit/>
          </a:bodyPr>
          <a:p>
            <a:r>
              <a:rPr lang="zh-CN" altLang="en-US" sz="3200" b="1" dirty="0"/>
              <a:t>把保护人民生命安全摆在首位，</a:t>
            </a:r>
            <a:endParaRPr lang="en-US" altLang="zh-CN" sz="3200" b="1" dirty="0"/>
          </a:p>
          <a:p>
            <a:r>
              <a:rPr lang="zh-CN" altLang="en-US" sz="3200" b="1" dirty="0"/>
              <a:t>从源头上防范化解重大安全风险。</a:t>
            </a:r>
            <a:endParaRPr lang="zh-CN" altLang="en-US" sz="3600" b="1" dirty="0"/>
          </a:p>
          <a:p>
            <a:endParaRPr lang="zh-CN" altLang="en-US" sz="3200" b="1" dirty="0"/>
          </a:p>
        </p:txBody>
      </p:sp>
      <p:sp>
        <p:nvSpPr>
          <p:cNvPr id="1048660" name="矩形: 圆角 24"/>
          <p:cNvSpPr/>
          <p:nvPr/>
        </p:nvSpPr>
        <p:spPr>
          <a:xfrm>
            <a:off x="520333" y="3240098"/>
            <a:ext cx="2604821" cy="965216"/>
          </a:xfrm>
          <a:prstGeom prst="roundRect">
            <a:avLst>
              <a:gd name="adj" fmla="val 50000"/>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dirty="0">
                <a:latin typeface="思源黑体 CN Bold" panose="020B0800000000000000" pitchFamily="34" charset="-122"/>
                <a:ea typeface="思源黑体 CN Bold" panose="020B0800000000000000" pitchFamily="34" charset="-122"/>
              </a:rPr>
              <a:t>最终目标</a:t>
            </a:r>
            <a:endParaRPr lang="zh-CN" altLang="en-US" sz="3200" dirty="0">
              <a:latin typeface="思源黑体 CN Bold" panose="020B0800000000000000" pitchFamily="34" charset="-122"/>
              <a:ea typeface="思源黑体 CN Bold" panose="020B0800000000000000" pitchFamily="34" charset="-122"/>
            </a:endParaRPr>
          </a:p>
        </p:txBody>
      </p:sp>
      <p:sp>
        <p:nvSpPr>
          <p:cNvPr id="1048661" name="矩形 25"/>
          <p:cNvSpPr/>
          <p:nvPr/>
        </p:nvSpPr>
        <p:spPr>
          <a:xfrm>
            <a:off x="3249951" y="3246590"/>
            <a:ext cx="5929828" cy="1077218"/>
          </a:xfrm>
          <a:prstGeom prst="rect">
            <a:avLst/>
          </a:prstGeom>
        </p:spPr>
        <p:txBody>
          <a:bodyPr wrap="none">
            <a:spAutoFit/>
          </a:bodyPr>
          <a:p>
            <a:r>
              <a:rPr lang="zh-CN" altLang="en-US" sz="3200" b="1" dirty="0"/>
              <a:t>保障安全生产、维护社会和谐、</a:t>
            </a:r>
            <a:endParaRPr lang="en-US" altLang="zh-CN" sz="3200" b="1" dirty="0"/>
          </a:p>
          <a:p>
            <a:r>
              <a:rPr lang="zh-CN" altLang="en-US" sz="3200" b="1" dirty="0"/>
              <a:t>实现安全发展。</a:t>
            </a:r>
            <a:endParaRPr lang="en-US" altLang="zh-CN" sz="3200" b="1" dirty="0"/>
          </a:p>
        </p:txBody>
      </p:sp>
      <p:sp>
        <p:nvSpPr>
          <p:cNvPr id="1048662" name="矩形: 圆角 26"/>
          <p:cNvSpPr/>
          <p:nvPr/>
        </p:nvSpPr>
        <p:spPr>
          <a:xfrm>
            <a:off x="577380" y="5013636"/>
            <a:ext cx="2547774" cy="965216"/>
          </a:xfrm>
          <a:prstGeom prst="roundRect">
            <a:avLst>
              <a:gd name="adj" fmla="val 50000"/>
            </a:avLst>
          </a:prstGeom>
          <a:gradFill>
            <a:gsLst>
              <a:gs pos="0">
                <a:srgbClr val="FF0000"/>
              </a:gs>
              <a:gs pos="56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dirty="0">
                <a:latin typeface="思源黑体 CN Bold" panose="020B0800000000000000" pitchFamily="34" charset="-122"/>
                <a:ea typeface="思源黑体 CN Bold" panose="020B0800000000000000" pitchFamily="34" charset="-122"/>
              </a:rPr>
              <a:t>法律途径</a:t>
            </a:r>
            <a:endParaRPr lang="zh-CN" altLang="en-US" sz="3200" dirty="0">
              <a:latin typeface="思源黑体 CN Bold" panose="020B0800000000000000" pitchFamily="34" charset="-122"/>
              <a:ea typeface="思源黑体 CN Bold" panose="020B0800000000000000" pitchFamily="34" charset="-122"/>
            </a:endParaRPr>
          </a:p>
        </p:txBody>
      </p:sp>
      <p:sp>
        <p:nvSpPr>
          <p:cNvPr id="1048663" name="矩形 27"/>
          <p:cNvSpPr/>
          <p:nvPr/>
        </p:nvSpPr>
        <p:spPr>
          <a:xfrm>
            <a:off x="3249951" y="5020898"/>
            <a:ext cx="5109091" cy="1077218"/>
          </a:xfrm>
          <a:prstGeom prst="rect">
            <a:avLst/>
          </a:prstGeom>
        </p:spPr>
        <p:txBody>
          <a:bodyPr wrap="none">
            <a:spAutoFit/>
          </a:bodyPr>
          <a:p>
            <a:r>
              <a:rPr lang="zh-CN" altLang="en-US" sz="3200" b="1" dirty="0"/>
              <a:t>全面提升安全生产工作摆位</a:t>
            </a:r>
            <a:endParaRPr lang="en-US" altLang="zh-CN" sz="3200" b="1" dirty="0"/>
          </a:p>
          <a:p>
            <a:r>
              <a:rPr lang="zh-CN" altLang="en-US" sz="3200" b="1" dirty="0"/>
              <a:t>全面提升企业主体责任</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1200" advTm="7000">
        <p:dissolve/>
      </p:transition>
    </mc:Choice>
    <mc:Fallback>
      <p:transition spd="slow" advTm="7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97177"/>
                                        </p:tgtEl>
                                        <p:attrNameLst>
                                          <p:attrName>style.visibility</p:attrName>
                                        </p:attrNameLst>
                                      </p:cBhvr>
                                      <p:to>
                                        <p:strVal val="visible"/>
                                      </p:to>
                                    </p:set>
                                    <p:animEffect transition="in" filter="fade">
                                      <p:cBhvr>
                                        <p:cTn id="7" dur="1000"/>
                                        <p:tgtEl>
                                          <p:spTgt spid="2097177"/>
                                        </p:tgtEl>
                                      </p:cBhvr>
                                    </p:animEffect>
                                    <p:anim calcmode="lin" valueType="num">
                                      <p:cBhvr>
                                        <p:cTn id="8" dur="1000" fill="hold"/>
                                        <p:tgtEl>
                                          <p:spTgt spid="2097177"/>
                                        </p:tgtEl>
                                        <p:attrNameLst>
                                          <p:attrName>ppt_x</p:attrName>
                                        </p:attrNameLst>
                                      </p:cBhvr>
                                      <p:tavLst>
                                        <p:tav tm="0">
                                          <p:val>
                                            <p:strVal val="#ppt_x"/>
                                          </p:val>
                                        </p:tav>
                                        <p:tav tm="100000">
                                          <p:val>
                                            <p:strVal val="#ppt_x"/>
                                          </p:val>
                                        </p:tav>
                                      </p:tavLst>
                                    </p:anim>
                                    <p:anim calcmode="lin" valueType="num">
                                      <p:cBhvr>
                                        <p:cTn id="9" dur="1000" fill="hold"/>
                                        <p:tgtEl>
                                          <p:spTgt spid="20971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48658"/>
                                        </p:tgtEl>
                                        <p:attrNameLst>
                                          <p:attrName>style.visibility</p:attrName>
                                        </p:attrNameLst>
                                      </p:cBhvr>
                                      <p:to>
                                        <p:strVal val="visible"/>
                                      </p:to>
                                    </p:set>
                                    <p:anim calcmode="lin" valueType="num">
                                      <p:cBhvr>
                                        <p:cTn id="13" dur="1000" fill="hold"/>
                                        <p:tgtEl>
                                          <p:spTgt spid="1048658"/>
                                        </p:tgtEl>
                                        <p:attrNameLst>
                                          <p:attrName>ppt_w</p:attrName>
                                        </p:attrNameLst>
                                      </p:cBhvr>
                                      <p:tavLst>
                                        <p:tav tm="0">
                                          <p:val>
                                            <p:strVal val="#ppt_w+.3"/>
                                          </p:val>
                                        </p:tav>
                                        <p:tav tm="100000">
                                          <p:val>
                                            <p:strVal val="#ppt_w"/>
                                          </p:val>
                                        </p:tav>
                                      </p:tavLst>
                                    </p:anim>
                                    <p:anim calcmode="lin" valueType="num">
                                      <p:cBhvr>
                                        <p:cTn id="14" dur="1000" fill="hold"/>
                                        <p:tgtEl>
                                          <p:spTgt spid="1048658"/>
                                        </p:tgtEl>
                                        <p:attrNameLst>
                                          <p:attrName>ppt_h</p:attrName>
                                        </p:attrNameLst>
                                      </p:cBhvr>
                                      <p:tavLst>
                                        <p:tav tm="0">
                                          <p:val>
                                            <p:strVal val="#ppt_h"/>
                                          </p:val>
                                        </p:tav>
                                        <p:tav tm="100000">
                                          <p:val>
                                            <p:strVal val="#ppt_h"/>
                                          </p:val>
                                        </p:tav>
                                      </p:tavLst>
                                    </p:anim>
                                    <p:animEffect transition="in" filter="fade">
                                      <p:cBhvr>
                                        <p:cTn id="15" dur="1000"/>
                                        <p:tgtEl>
                                          <p:spTgt spid="1048658"/>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048659"/>
                                        </p:tgtEl>
                                        <p:attrNameLst>
                                          <p:attrName>style.visibility</p:attrName>
                                        </p:attrNameLst>
                                      </p:cBhvr>
                                      <p:to>
                                        <p:strVal val="visible"/>
                                      </p:to>
                                    </p:set>
                                    <p:animEffect transition="in" filter="wipe(left)">
                                      <p:cBhvr>
                                        <p:cTn id="19" dur="500"/>
                                        <p:tgtEl>
                                          <p:spTgt spid="1048659"/>
                                        </p:tgtEl>
                                      </p:cBhvr>
                                    </p:animEffect>
                                  </p:childTnLst>
                                </p:cTn>
                              </p:par>
                            </p:childTnLst>
                          </p:cTn>
                        </p:par>
                        <p:par>
                          <p:cTn id="20" fill="hold">
                            <p:stCondLst>
                              <p:cond delay="2500"/>
                            </p:stCondLst>
                            <p:childTnLst>
                              <p:par>
                                <p:cTn id="21" presetID="50" presetClass="entr" presetSubtype="0" decel="100000" fill="hold" grpId="0" nodeType="afterEffect">
                                  <p:stCondLst>
                                    <p:cond delay="0"/>
                                  </p:stCondLst>
                                  <p:childTnLst>
                                    <p:set>
                                      <p:cBhvr>
                                        <p:cTn id="22" dur="1" fill="hold">
                                          <p:stCondLst>
                                            <p:cond delay="0"/>
                                          </p:stCondLst>
                                        </p:cTn>
                                        <p:tgtEl>
                                          <p:spTgt spid="1048660"/>
                                        </p:tgtEl>
                                        <p:attrNameLst>
                                          <p:attrName>style.visibility</p:attrName>
                                        </p:attrNameLst>
                                      </p:cBhvr>
                                      <p:to>
                                        <p:strVal val="visible"/>
                                      </p:to>
                                    </p:set>
                                    <p:anim calcmode="lin" valueType="num">
                                      <p:cBhvr>
                                        <p:cTn id="23" dur="1000" fill="hold"/>
                                        <p:tgtEl>
                                          <p:spTgt spid="1048660"/>
                                        </p:tgtEl>
                                        <p:attrNameLst>
                                          <p:attrName>ppt_w</p:attrName>
                                        </p:attrNameLst>
                                      </p:cBhvr>
                                      <p:tavLst>
                                        <p:tav tm="0">
                                          <p:val>
                                            <p:strVal val="#ppt_w+.3"/>
                                          </p:val>
                                        </p:tav>
                                        <p:tav tm="100000">
                                          <p:val>
                                            <p:strVal val="#ppt_w"/>
                                          </p:val>
                                        </p:tav>
                                      </p:tavLst>
                                    </p:anim>
                                    <p:anim calcmode="lin" valueType="num">
                                      <p:cBhvr>
                                        <p:cTn id="24" dur="1000" fill="hold"/>
                                        <p:tgtEl>
                                          <p:spTgt spid="1048660"/>
                                        </p:tgtEl>
                                        <p:attrNameLst>
                                          <p:attrName>ppt_h</p:attrName>
                                        </p:attrNameLst>
                                      </p:cBhvr>
                                      <p:tavLst>
                                        <p:tav tm="0">
                                          <p:val>
                                            <p:strVal val="#ppt_h"/>
                                          </p:val>
                                        </p:tav>
                                        <p:tav tm="100000">
                                          <p:val>
                                            <p:strVal val="#ppt_h"/>
                                          </p:val>
                                        </p:tav>
                                      </p:tavLst>
                                    </p:anim>
                                    <p:animEffect transition="in" filter="fade">
                                      <p:cBhvr>
                                        <p:cTn id="25" dur="1000"/>
                                        <p:tgtEl>
                                          <p:spTgt spid="1048660"/>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048661"/>
                                        </p:tgtEl>
                                        <p:attrNameLst>
                                          <p:attrName>style.visibility</p:attrName>
                                        </p:attrNameLst>
                                      </p:cBhvr>
                                      <p:to>
                                        <p:strVal val="visible"/>
                                      </p:to>
                                    </p:set>
                                    <p:animEffect transition="in" filter="wipe(left)">
                                      <p:cBhvr>
                                        <p:cTn id="29" dur="500"/>
                                        <p:tgtEl>
                                          <p:spTgt spid="1048661"/>
                                        </p:tgtEl>
                                      </p:cBhvr>
                                    </p:animEffect>
                                  </p:childTnLst>
                                </p:cTn>
                              </p:par>
                            </p:childTnLst>
                          </p:cTn>
                        </p:par>
                        <p:par>
                          <p:cTn id="30" fill="hold">
                            <p:stCondLst>
                              <p:cond delay="4000"/>
                            </p:stCondLst>
                            <p:childTnLst>
                              <p:par>
                                <p:cTn id="31" presetID="50" presetClass="entr" presetSubtype="0" decel="100000" fill="hold" grpId="0" nodeType="afterEffect">
                                  <p:stCondLst>
                                    <p:cond delay="0"/>
                                  </p:stCondLst>
                                  <p:childTnLst>
                                    <p:set>
                                      <p:cBhvr>
                                        <p:cTn id="32" dur="1" fill="hold">
                                          <p:stCondLst>
                                            <p:cond delay="0"/>
                                          </p:stCondLst>
                                        </p:cTn>
                                        <p:tgtEl>
                                          <p:spTgt spid="1048662"/>
                                        </p:tgtEl>
                                        <p:attrNameLst>
                                          <p:attrName>style.visibility</p:attrName>
                                        </p:attrNameLst>
                                      </p:cBhvr>
                                      <p:to>
                                        <p:strVal val="visible"/>
                                      </p:to>
                                    </p:set>
                                    <p:anim calcmode="lin" valueType="num">
                                      <p:cBhvr>
                                        <p:cTn id="33" dur="1000" fill="hold"/>
                                        <p:tgtEl>
                                          <p:spTgt spid="1048662"/>
                                        </p:tgtEl>
                                        <p:attrNameLst>
                                          <p:attrName>ppt_w</p:attrName>
                                        </p:attrNameLst>
                                      </p:cBhvr>
                                      <p:tavLst>
                                        <p:tav tm="0">
                                          <p:val>
                                            <p:strVal val="#ppt_w+.3"/>
                                          </p:val>
                                        </p:tav>
                                        <p:tav tm="100000">
                                          <p:val>
                                            <p:strVal val="#ppt_w"/>
                                          </p:val>
                                        </p:tav>
                                      </p:tavLst>
                                    </p:anim>
                                    <p:anim calcmode="lin" valueType="num">
                                      <p:cBhvr>
                                        <p:cTn id="34" dur="1000" fill="hold"/>
                                        <p:tgtEl>
                                          <p:spTgt spid="1048662"/>
                                        </p:tgtEl>
                                        <p:attrNameLst>
                                          <p:attrName>ppt_h</p:attrName>
                                        </p:attrNameLst>
                                      </p:cBhvr>
                                      <p:tavLst>
                                        <p:tav tm="0">
                                          <p:val>
                                            <p:strVal val="#ppt_h"/>
                                          </p:val>
                                        </p:tav>
                                        <p:tav tm="100000">
                                          <p:val>
                                            <p:strVal val="#ppt_h"/>
                                          </p:val>
                                        </p:tav>
                                      </p:tavLst>
                                    </p:anim>
                                    <p:animEffect transition="in" filter="fade">
                                      <p:cBhvr>
                                        <p:cTn id="35" dur="1000"/>
                                        <p:tgtEl>
                                          <p:spTgt spid="1048662"/>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1048663"/>
                                        </p:tgtEl>
                                        <p:attrNameLst>
                                          <p:attrName>style.visibility</p:attrName>
                                        </p:attrNameLst>
                                      </p:cBhvr>
                                      <p:to>
                                        <p:strVal val="visible"/>
                                      </p:to>
                                    </p:set>
                                    <p:animEffect transition="in" filter="wipe(left)">
                                      <p:cBhvr>
                                        <p:cTn id="39" dur="500"/>
                                        <p:tgtEl>
                                          <p:spTgt spid="1048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8" grpId="0" animBg="1"/>
      <p:bldP spid="1048659" grpId="0"/>
      <p:bldP spid="1048660" grpId="0" animBg="1"/>
      <p:bldP spid="1048661" grpId="0"/>
      <p:bldP spid="1048662" grpId="0" animBg="1"/>
      <p:bldP spid="1048663" grpId="0"/>
    </p:bldLst>
  </p:timing>
</p:sld>
</file>

<file path=ppt/tags/tag1.xml><?xml version="1.0" encoding="utf-8"?>
<p:tagLst xmlns:p="http://schemas.openxmlformats.org/presentationml/2006/main">
  <p:tag name="PA" val="v5.2.8"/>
</p:tagLst>
</file>

<file path=ppt/tags/tag2.xml><?xml version="1.0" encoding="utf-8"?>
<p:tagLst xmlns:p="http://schemas.openxmlformats.org/presentationml/2006/main">
  <p:tag name="PA" val="v5.2.8"/>
</p:tagLst>
</file>

<file path=ppt/tags/tag3.xml><?xml version="1.0" encoding="utf-8"?>
<p:tagLst xmlns:p="http://schemas.openxmlformats.org/presentationml/2006/main">
  <p:tag name="PA" val="v5.2.8"/>
</p:tagLst>
</file>

<file path=ppt/tags/tag4.xml><?xml version="1.0" encoding="utf-8"?>
<p:tagLst xmlns:p="http://schemas.openxmlformats.org/presentationml/2006/main">
  <p:tag name="TIMING" val="|0.4|1.2|1.4|0.5|0.5|0.4|0.3|0.3|0.4|0.5|0.3|0.5|0.4|0.5"/>
</p:tagLst>
</file>

<file path=ppt/theme/theme1.xml><?xml version="1.0" encoding="utf-8"?>
<a:theme xmlns:a="http://schemas.openxmlformats.org/drawingml/2006/main" name="1_Office 主题​​">
  <a:themeElements>
    <a:clrScheme name="红色系">
      <a:dk1>
        <a:sysClr val="windowText" lastClr="000000"/>
      </a:dk1>
      <a:lt1>
        <a:sysClr val="window" lastClr="FFFFFF"/>
      </a:lt1>
      <a:dk2>
        <a:srgbClr val="1F497D"/>
      </a:dk2>
      <a:lt2>
        <a:srgbClr val="EEECE1"/>
      </a:lt2>
      <a:accent1>
        <a:srgbClr val="C00000"/>
      </a:accent1>
      <a:accent2>
        <a:srgbClr val="C00000"/>
      </a:accent2>
      <a:accent3>
        <a:srgbClr val="C00000"/>
      </a:accent3>
      <a:accent4>
        <a:srgbClr val="C00000"/>
      </a:accent4>
      <a:accent5>
        <a:srgbClr val="4BACC6"/>
      </a:accent5>
      <a:accent6>
        <a:srgbClr val="F79646"/>
      </a:accent6>
      <a:hlink>
        <a:srgbClr val="0000FF"/>
      </a:hlink>
      <a:folHlink>
        <a:srgbClr val="800080"/>
      </a:folHlink>
    </a:clrScheme>
    <a:fontScheme name="自定义 2">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19434</Words>
  <Application>WPS 演示</Application>
  <PresentationFormat/>
  <Paragraphs>623</Paragraphs>
  <Slides>84</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84</vt:i4>
      </vt:variant>
    </vt:vector>
  </HeadingPairs>
  <TitlesOfParts>
    <vt:vector size="104" baseType="lpstr">
      <vt:lpstr>Arial</vt:lpstr>
      <vt:lpstr>宋体</vt:lpstr>
      <vt:lpstr>Wingdings</vt:lpstr>
      <vt:lpstr>Calibri</vt:lpstr>
      <vt:lpstr>微软雅黑</vt:lpstr>
      <vt:lpstr>思源黑体 CN Heavy</vt:lpstr>
      <vt:lpstr>黑体</vt:lpstr>
      <vt:lpstr>Calibri</vt:lpstr>
      <vt:lpstr>思源黑体</vt:lpstr>
      <vt:lpstr>思源黑体 CN Bold</vt:lpstr>
      <vt:lpstr>思源黑体 CN Medium</vt:lpstr>
      <vt:lpstr>Source Han Serif SC</vt:lpstr>
      <vt:lpstr>方正大黑简体</vt:lpstr>
      <vt:lpstr>方正特雅宋_GBK</vt:lpstr>
      <vt:lpstr>-apple-system</vt:lpstr>
      <vt:lpstr>Arial Unicode MS</vt:lpstr>
      <vt:lpstr>等线</vt:lpstr>
      <vt:lpstr>Segoe Print</vt:lpstr>
      <vt:lpstr>楷体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dc:title>
  <dc:creator>七 七</dc:creator>
  <cp:lastModifiedBy>行动</cp:lastModifiedBy>
  <cp:revision>1</cp:revision>
  <dcterms:created xsi:type="dcterms:W3CDTF">2021-08-06T06:35:54Z</dcterms:created>
  <dcterms:modified xsi:type="dcterms:W3CDTF">2021-08-06T06:35:54Z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88d4a13475c744a8bdef848eee41208d</vt:lpwstr>
  </property>
  <property fmtid="{D5CDD505-2E9C-101B-9397-08002B2CF9AE}" pid="3" name="KSOProductBuildVer">
    <vt:lpwstr>2052-11.1.0.10503</vt:lpwstr>
  </property>
</Properties>
</file>