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compatMode="1" saveSubsetFonts="1">
  <p:sldMasterIdLst>
    <p:sldMasterId id="2147483665" r:id="rId1"/>
  </p:sldMasterIdLst>
  <p:notesMasterIdLst>
    <p:notesMasterId r:id="rId2"/>
  </p:notesMasterIdLst>
  <p:sldIdLst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6" r:id="rId38"/>
    <p:sldId id="457" r:id="rId39"/>
    <p:sldId id="458" r:id="rId40"/>
    <p:sldId id="459" r:id="rId41"/>
    <p:sldId id="460" r:id="rId42"/>
    <p:sldId id="461" r:id="rId43"/>
    <p:sldId id="462" r:id="rId44"/>
    <p:sldId id="463" r:id="rId45"/>
    <p:sldId id="464" r:id="rId46"/>
    <p:sldId id="465" r:id="rId47"/>
    <p:sldId id="466" r:id="rId48"/>
    <p:sldId id="467" r:id="rId49"/>
  </p:sldIdLst>
  <p:sldSz type="screen4x3" cy="6858000" cx="9144000"/>
  <p:notesSz cx="6858000" cy="9144000"/>
  <p:defaultTextStyle>
    <a:defPPr>
      <a:defRPr lang="zh-CN"/>
    </a:defPPr>
    <a:lvl1pPr algn="l" fontAlgn="base" rtl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1pPr>
    <a:lvl2pPr algn="l" fontAlgn="base" marL="457200" rtl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2pPr>
    <a:lvl3pPr algn="l" fontAlgn="base" marL="914400" rtl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3pPr>
    <a:lvl4pPr algn="l" fontAlgn="base" marL="1371600" rtl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4pPr>
    <a:lvl5pPr algn="l" fontAlgn="base" marL="1828800" rtl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5pPr>
    <a:lvl6pPr algn="l" defTabSz="914400" eaLnBrk="1" hangingPunct="1" latinLnBrk="0" marL="2286000" rtl="0"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6pPr>
    <a:lvl7pPr algn="l" defTabSz="914400" eaLnBrk="1" hangingPunct="1" latinLnBrk="0" marL="2743200" rtl="0"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7pPr>
    <a:lvl8pPr algn="l" defTabSz="914400" eaLnBrk="1" hangingPunct="1" latinLnBrk="0" marL="3200400" rtl="0"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8pPr>
    <a:lvl9pPr algn="l" defTabSz="914400" eaLnBrk="1" hangingPunct="1" latinLnBrk="0" marL="3657600" rtl="0">
      <a:defRPr sz="28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黑体" panose="02010609060101010101" pitchFamily="49" charset="-122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10"/>
    <p:restoredTop sz="94737"/>
  </p:normalViewPr>
  <p:slideViewPr>
    <p:cSldViewPr>
      <p:cViewPr varScale="1">
        <p:scale>
          <a:sx n="102" d="100"/>
          <a:sy n="102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tableStyles" Target="tableStyles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>
              <a:defRPr sz="1200" smtClean="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endParaRPr altLang="zh-CN" lang="en-US"/>
          </a:p>
        </p:txBody>
      </p:sp>
      <p:sp>
        <p:nvSpPr>
          <p:cNvPr id="1048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sz="1200" smtClean="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endParaRPr altLang="zh-CN" lang="en-US"/>
          </a:p>
        </p:txBody>
      </p:sp>
      <p:sp>
        <p:nvSpPr>
          <p:cNvPr id="10487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>
              <a:defRPr sz="1200" smtClean="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endParaRPr altLang="zh-CN" lang="en-US"/>
          </a:p>
        </p:txBody>
      </p:sp>
      <p:sp>
        <p:nvSpPr>
          <p:cNvPr id="1048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fld id="{4910F7C9-7743-7243-9A4C-826D3577D7B3}" type="slidenum">
              <a:rPr altLang="zh-CN" lang="en-US"/>
              <a:t>‹#›</a:t>
            </a:fld>
            <a:endParaRPr altLang="zh-CN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eaLnBrk="0" fontAlgn="base" hangingPunct="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algn="l" eaLnBrk="0" fontAlgn="base" hangingPunct="0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algn="l" eaLnBrk="0" fontAlgn="base" hangingPunct="0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algn="l" eaLnBrk="0" fontAlgn="base" hangingPunct="0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algn="l" eaLnBrk="0" fontAlgn="base" hangingPunct="0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bg>
      <p:bgPr>
        <a:blipFill rotWithShape="0" dpi="0">
          <a:blip xmlns:r="http://schemas.openxmlformats.org/officeDocument/2006/relationships" r:embed="rId1"/>
          <a:srcRect/>
          <a:stretch>
            <a:fillRect/>
          </a:stretch>
        </a:blipFill>
      </p:bgPr>
    </p:bg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Rectangle 2"/>
          <p:cNvSpPr>
            <a:spLocks noRot="1" noGrp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26" name="Rectangle 3"/>
          <p:cNvSpPr>
            <a:spLocks noRot="1" noGrp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algn="ctr" indent="0" marL="0">
              <a:buFont typeface="Wingdings" pitchFamily="2" charset="2"/>
              <a:buNone/>
            </a:lvl1pPr>
          </a:lstStyle>
          <a:p>
            <a:r>
              <a:rPr altLang="en-US" lang="zh-CN"/>
              <a:t>单击此处编辑母版副标题样式</a:t>
            </a:r>
          </a:p>
        </p:txBody>
      </p:sp>
      <p:sp>
        <p:nvSpPr>
          <p:cNvPr id="104872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 smtClean="0"/>
            </a:lvl1pPr>
          </a:lstStyle>
          <a:p>
            <a:fld id="{531EA5D9-7C4D-4F49-A833-FADCD2BB5423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2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endParaRPr altLang="zh-CN" lang="en-US"/>
          </a:p>
        </p:txBody>
      </p:sp>
      <p:sp>
        <p:nvSpPr>
          <p:cNvPr id="104872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76950"/>
            <a:ext cx="2289175" cy="476250"/>
          </a:xfrm>
        </p:spPr>
        <p:txBody>
          <a:bodyPr/>
          <a:p>
            <a:fld id="{EA176A18-A0AB-844C-A791-48CD95908600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4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7CE55EA1-06A8-674B-AEE0-5122E04A4C13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4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4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4899B1E7-831F-F240-887E-D34ADFFF7CB7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3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93091BA8-5DF8-A14A-8BED-145813E1D1B2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3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3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CA82619E-8780-DC42-B6AC-FA60D55834C8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bl">
  <p:cSld name="标题和表格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11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/>
          <a:p>
            <a:pPr lvl="0"/>
            <a:endParaRPr altLang="en-US" lang="zh-CN" noProof="0"/>
          </a:p>
        </p:txBody>
      </p:sp>
      <p:sp>
        <p:nvSpPr>
          <p:cNvPr id="10486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C01E0DAD-F9CA-7944-82E3-EB13DE493F16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6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6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6F9BA55B-E8C9-3149-B06B-C3B077C04314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8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667F16F9-916C-244B-A3DD-49F6656F4275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6E864398-4477-884A-B73D-F2A2801B16D0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75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3557F081-7895-B44E-94D1-E22DCA48646B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5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5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1C94786F-13D7-604F-AF61-87D4C2193FDB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56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57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5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EE09D973-A8A4-6248-9F83-F877D8FBA7E4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5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6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5C075D94-0B4A-424B-BAFE-964A71ECB378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6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76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6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76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6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707F78FC-A4F0-254F-ADB1-A40950467F38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6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6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5512EF34-279D-8E40-BEDC-B61AB0F76B31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3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EFF74E3D-6D5C-C64C-A405-4D69A52C0C32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3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3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2DFC125F-BF14-5B43-AAFA-BBD6467834F1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96B02AF9-8185-2449-99FF-C5A25C6BA3F4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7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7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6C77529D-493B-F74A-94DD-E2400265511C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7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77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77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407AA611-AA4F-9341-A249-ABB0B52DCC8C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7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7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861B8879-C2C1-604E-AFF6-967F86A29BA0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7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lvl="0"/>
            <a:endParaRPr altLang="en-US" lang="zh-CN" noProof="0"/>
          </a:p>
        </p:txBody>
      </p:sp>
      <p:sp>
        <p:nvSpPr>
          <p:cNvPr id="10487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74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p>
            <a:fld id="{60992812-255A-7D48-9E04-26CED921DE22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74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74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p>
            <a:fld id="{F867074F-4BCF-E541-9583-6DA0DBE8C7DE}" type="slidenum">
              <a:rPr altLang="zh-CN" lang="en-US"/>
              <a:t>‹#›</a:t>
            </a:fld>
            <a:endParaRPr altLang="zh-CN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image" Target="../media/image2.jpeg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 dpi="0">
          <a:blip xmlns:r="http://schemas.openxmlformats.org/officeDocument/2006/relationships" r:embed="rId13"/>
          <a:srcRect/>
          <a:stretch>
            <a:fillRect/>
          </a:stretch>
        </a:blip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Rot="1" noGrp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/>
          <a:noFill/>
          <a:ln>
            <a:noFill/>
          </a:ln>
        </p:spPr>
        <p:txBody>
          <a:bodyPr anchor="ctr" anchorCtr="0" bIns="45720" compatLnSpc="1" lIns="91440" numCol="1" rIns="91440" tIns="45720" vert="horz" wrap="square">
            <a:prstTxWarp prst="textNoShape"/>
          </a:bodyPr>
          <a:p>
            <a:pPr lvl="0"/>
            <a:r>
              <a:rPr altLang="en-US" lang="zh-CN"/>
              <a:t>单击此处编辑母版标题样式</a:t>
            </a:r>
          </a:p>
        </p:txBody>
      </p:sp>
      <p:sp>
        <p:nvSpPr>
          <p:cNvPr id="1048577" name="Rectangle 3"/>
          <p:cNvSpPr>
            <a:spLocks noRot="1" noGrp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/>
          <a:noFill/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>
              <a:defRPr sz="1400" smtClean="0">
                <a:latin typeface="Arial" charset="0"/>
                <a:ea typeface="+mn-ea"/>
                <a:cs typeface="+mn-cs"/>
              </a:defRPr>
            </a:lvl1pPr>
          </a:lstStyle>
          <a:p>
            <a:fld id="{9F14DF56-5960-824C-818F-83D88F3AF262}" type="datetime1">
              <a:rPr altLang="en-US" lang="zh-CN"/>
              <a:t>2021/4/26</a:t>
            </a:fld>
            <a:endParaRPr altLang="zh-CN" lang="en-US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ctr">
              <a:defRPr sz="1400" smtClean="0">
                <a:latin typeface="Arial" charset="0"/>
                <a:ea typeface="+mn-ea"/>
                <a:cs typeface="+mn-cs"/>
              </a:defRPr>
            </a:lvl1pPr>
          </a:lstStyle>
          <a:p>
            <a:endParaRPr altLang="zh-CN" lang="en-US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E87C6909-A227-F84D-8E10-8C9A72DCDFBC}" type="slidenum">
              <a:rPr altLang="zh-CN" lang="en-US"/>
              <a:t>‹#›</a:t>
            </a:fld>
            <a:endParaRPr altLang="zh-CN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dt="1" ftr="0" hd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algn="l" fontAlgn="base" indent="-228600" marL="2514600" rtl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algn="l" fontAlgn="base" indent="-228600" marL="2971800" rtl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algn="l" fontAlgn="base" indent="-228600" marL="3429000" rtl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algn="l" fontAlgn="base" indent="-228600" marL="3886200" rtl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hyperlink" Target="http://www.hxpaq.com.cn/jss.9.htm" TargetMode="Externa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http://www.hxpaq.com.cn/Huob02.gif" TargetMode="Externa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http://www.hxpaq.com.cn/Huob03.gif" TargetMode="External"/><Relationship Id="rId3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http://www.hxpaq.com.cn/Huob04.gif" TargetMode="External"/><Relationship Id="rId3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http://www.hxpaq.com.cn/Rtwh041.gif" TargetMode="External"/><Relationship Id="rId3" Type="http://schemas.openxmlformats.org/officeDocument/2006/relationships/image" Target="../media/image24.png"/><Relationship Id="rId4" Type="http://schemas.openxmlformats.org/officeDocument/2006/relationships/image" Target="http://www.hxpaq.com.cn/Rtwh043.gif" TargetMode="External"/><Relationship Id="rId5" Type="http://schemas.openxmlformats.org/officeDocument/2006/relationships/image" Target="../media/image25.png"/><Relationship Id="rId6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image" Target="http://www.hxpaq.com.cn/Whkz01.gif" TargetMode="External"/><Relationship Id="rId3" Type="http://schemas.openxmlformats.org/officeDocument/2006/relationships/image" Target="../media/image27.png"/><Relationship Id="rId4" Type="http://schemas.openxmlformats.org/officeDocument/2006/relationships/image" Target="http://www.hxpaq.com.cn/Whkz02.gif" TargetMode="External"/><Relationship Id="rId5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http://www.hxpaq.com.cn/Whkz06.gif" TargetMode="External"/><Relationship Id="rId3" Type="http://schemas.openxmlformats.org/officeDocument/2006/relationships/image" Target="../media/image29.png"/><Relationship Id="rId4" Type="http://schemas.openxmlformats.org/officeDocument/2006/relationships/image" Target="http://www.hxpaq.com.cn/Whkz07.bmp" TargetMode="External"/><Relationship Id="rId5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http://www.hxpaq.com.cn/Whkz08.gif" TargetMode="External"/><Relationship Id="rId3" Type="http://schemas.openxmlformats.org/officeDocument/2006/relationships/image" Target="../media/image31.png"/><Relationship Id="rId4" Type="http://schemas.openxmlformats.org/officeDocument/2006/relationships/image" Target="http://www.hxpaq.com.cn/Whkz12.gif" TargetMode="External"/><Relationship Id="rId5" Type="http://schemas.openxmlformats.org/officeDocument/2006/relationships/image" Target="../media/image32.png"/><Relationship Id="rId6" Type="http://schemas.openxmlformats.org/officeDocument/2006/relationships/image" Target="http://www.hxpaq.com.cn/Whkz09.gif" TargetMode="External"/><Relationship Id="rId7" Type="http://schemas.openxmlformats.org/officeDocument/2006/relationships/image" Target="../media/image33.png"/><Relationship Id="rId8" Type="http://schemas.openxmlformats.org/officeDocument/2006/relationships/image" Target="http://www.hxpaq.com.cn/Whkz11.gif" TargetMode="External"/><Relationship Id="rId9" Type="http://schemas.openxmlformats.org/officeDocument/2006/relationships/image" Target="../media/image34.png"/><Relationship Id="rId10" Type="http://schemas.openxmlformats.org/officeDocument/2006/relationships/image" Target="http://www.hxpaq.com.cn/Whkz10.gif" TargetMode="External"/><Relationship Id="rId1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hyperlink" Target="http://www.hxpaq.com.cn/yjcl.3.1.htm" TargetMode="External"/><Relationship Id="rId2" Type="http://schemas.openxmlformats.org/officeDocument/2006/relationships/hyperlink" Target="http://www.hxpaq.com.cn/yjcl.3.2.htm" TargetMode="External"/><Relationship Id="rId3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image" Target="../media/image35.jpeg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hyperlink" Target="http://www.hxpaq.com.cn/yjcl.4.1.htm" TargetMode="Externa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image" Target="../media/image37.png"/><Relationship Id="rId3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image" Target="../media/image38.png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image" Target="../media/image39.emf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17146FE9-723F-437D-8833-284E6CAF3DEC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587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914400" y="1981200"/>
            <a:ext cx="7086600" cy="1143000"/>
          </a:xfrm>
        </p:spPr>
        <p:txBody>
          <a:bodyPr/>
          <a:p>
            <a:pPr eaLnBrk="1" hangingPunct="1"/>
            <a:r>
              <a:rPr altLang="en-US" b="1" sz="6000" lang="zh-CN">
                <a:solidFill>
                  <a:schemeClr val="tx1"/>
                </a:solidFill>
              </a:rPr>
              <a:t>危险化学品培训教材</a:t>
            </a:r>
            <a:endParaRPr altLang="en-US" sz="4000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A307FE0-E75A-4BA5-BE2A-B00F290BFFA7}" type="datetime1">
              <a:rPr altLang="en-US" lang="zh-CN"/>
              <a:t>2021/6/24</a:t>
            </a:fld>
            <a:endParaRPr altLang="zh-CN" lang="en-US"/>
          </a:p>
        </p:txBody>
      </p:sp>
      <p:graphicFrame>
        <p:nvGraphicFramePr>
          <p:cNvPr id="4194304" name="Group 85"/>
          <p:cNvGraphicFramePr>
            <a:graphicFrameLocks noGrp="1"/>
          </p:cNvGraphicFramePr>
          <p:nvPr>
            <p:ph idx="1"/>
          </p:nvPr>
        </p:nvGraphicFramePr>
        <p:xfrm>
          <a:off x="304800" y="762000"/>
          <a:ext cx="8382000" cy="5754688"/>
        </p:xfrm>
        <a:graphic>
          <a:graphicData uri="http://schemas.openxmlformats.org/drawingml/2006/table">
            <a:tbl>
              <a:tblPr/>
              <a:tblGrid>
                <a:gridCol w="1752600"/>
                <a:gridCol w="4246563"/>
                <a:gridCol w="2382837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8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分类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8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特性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8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标示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181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 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低闪点液体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指闭杯闪点低于－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18℃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的液体 ；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 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中闪点液体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指闭杯闪点在－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18℃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至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23℃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的液体；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第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高闪点液体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指闭杯闪点在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23℃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至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61℃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的液体。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高度易燃性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易燃液体的主要特性是具有高度易燃性。 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易爆性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由于易燃液体的沸点低，挥发出来的蒸汽与空气混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合后，浓度易达到爆炸极限，遇火源往往发生爆炸。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高度流动扩散性 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泄漏后很容易蒸发，形成的易燃蒸汽比空气重，能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在坑洼地带积聚，从而增加了燃烧爆炸的危险性。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易积聚电荷性 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 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部分易燃液体电阻率都很大，很容易积聚静电而产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生静电火花，造成火灾事故。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受热膨胀性 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易燃液体的膨胀系数比较大，受热后体积容易膨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胀，同时其蒸气压亦随之升高，从而使密封容器中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内部压力增大，造成“鼓桶”，甚至爆裂，因此，易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燃液体应避热存放；灌装时，容器内应留有</a:t>
                      </a:r>
                      <a:r>
                        <a:rPr altLang="zh-CN" baseline="0" b="0" cap="none" sz="1400" i="0" kumimoji="0" lang="en-US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％上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的空隙。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毒性    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大多数易燃液体及其蒸气均有不同程度的毒性。因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r>
                        <a:rPr altLang="en-US" baseline="0" b="0" cap="none" sz="1400" i="0" kumimoji="0" lang="zh-CN" normalizeH="0" strike="noStrike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此在操作过程中，应做好劳动保护工作。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 indent="-285750" marL="7429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 indent="-228600" marL="11430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 indent="-228600" marL="1600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 indent="-228600" marL="2057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 indent="-228600" marL="25146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 indent="-228600" marL="29718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 indent="-228600" marL="34290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 indent="-228600" marL="388620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</a:pPr>
                      <a:endParaRPr altLang="zh-CN" baseline="0" b="0" cap="none" sz="2800" i="0" kumimoji="0" lang="zh-CN" normalizeH="0" strike="noStrike" u="non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8616" name="Rectangle 36"/>
          <p:cNvSpPr>
            <a:spLocks noChangeArrowheads="1"/>
          </p:cNvSpPr>
          <p:nvPr/>
        </p:nvSpPr>
        <p:spPr bwMode="auto">
          <a:xfrm>
            <a:off x="4416425" y="3244850"/>
            <a:ext cx="311150" cy="366713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algn="ctr" eaLnBrk="1" hangingPunct="1"/>
            <a:r>
              <a:rPr altLang="zh-CN" sz="1800" lang="en-US">
                <a:ea typeface="宋体" panose="02010600030101010101" pitchFamily="2" charset="-122"/>
              </a:rPr>
              <a:t>  </a:t>
            </a:r>
          </a:p>
        </p:txBody>
      </p:sp>
      <p:pic>
        <p:nvPicPr>
          <p:cNvPr id="2097163" name="Picture 54" descr="12007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324600" y="2362200"/>
            <a:ext cx="2362200" cy="2438400"/>
          </a:xfrm>
          <a:prstGeom prst="rect"/>
          <a:noFill/>
          <a:ln>
            <a:noFill/>
          </a:ln>
        </p:spPr>
      </p:pic>
      <p:sp>
        <p:nvSpPr>
          <p:cNvPr id="1048617" name="Rectangle 80"/>
          <p:cNvSpPr>
            <a:spLocks noRot="1" noGrp="1" noChangeArrowheads="1"/>
          </p:cNvSpPr>
          <p:nvPr>
            <p:ph type="title"/>
          </p:nvPr>
        </p:nvSpPr>
        <p:spPr>
          <a:xfrm>
            <a:off x="533400" y="381000"/>
            <a:ext cx="3962400" cy="457200"/>
          </a:xfrm>
          <a:noFill/>
        </p:spPr>
        <p:txBody>
          <a:bodyPr/>
          <a:p>
            <a:pPr eaLnBrk="1" hangingPunct="1"/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5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、易燃液体的特性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181F837-011A-4FF4-9658-2F01D0976C94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19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152400" y="381000"/>
            <a:ext cx="5641975" cy="838200"/>
          </a:xfrm>
        </p:spPr>
        <p:txBody>
          <a:bodyPr/>
          <a:p>
            <a:pPr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6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、化学品安全技术说明书</a:t>
            </a:r>
            <a:r>
              <a:rPr altLang="en-US" b="1" sz="3000" lang="zh-CN">
                <a:solidFill>
                  <a:srgbClr val="000000"/>
                </a:solidFill>
              </a:rPr>
              <a:t> </a:t>
            </a:r>
            <a:r>
              <a:rPr altLang="en-US" b="1" sz="3200" lang="zh-CN">
                <a:latin typeface="黑体" panose="02010609060101010101" pitchFamily="49" charset="-122"/>
              </a:rPr>
              <a:t> </a:t>
            </a:r>
          </a:p>
        </p:txBody>
      </p:sp>
      <p:sp>
        <p:nvSpPr>
          <p:cNvPr id="1048620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152400" y="1143000"/>
            <a:ext cx="8540750" cy="3886200"/>
          </a:xfrm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sz="2400" lang="en-US">
                <a:latin typeface="黑体" panose="02010609060101010101" pitchFamily="49" charset="-122"/>
              </a:rPr>
              <a:t>       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化学品安全技术说明书简称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MSDS</a:t>
            </a:r>
            <a:r>
              <a:rPr altLang="en-US" sz="2800" lang="zh-CN">
                <a:latin typeface="黑体" panose="02010609060101010101" pitchFamily="49" charset="-122"/>
              </a:rPr>
              <a:t>，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是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《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工作场所安全使用化学品规定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》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所要求的，是一份关于化学品燃、爆、毒性和生态危害以及安全使用、泄漏应急处置、主要理化参数、法律法规等方面信息的综合性文件。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   作为为用户的一种服务，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生产企业应随化学商品向用户提供化学品安全技术说明书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，使用户明了化学品的有关危害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,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使用时自主进行防护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,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起到减少职业危害和预防化学事故的作用</a:t>
            </a:r>
            <a:r>
              <a:rPr altLang="en-US" sz="2400" lang="zh-CN">
                <a:latin typeface="黑体" panose="02010609060101010101" pitchFamily="49" charset="-122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C5CB4E34-C1F9-4F65-9CB5-CD469B15DD0D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22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457200" y="838200"/>
            <a:ext cx="4267200" cy="5105400"/>
          </a:xfrm>
          <a:noFill/>
          <a:ln w="57150">
            <a:solidFill>
              <a:srgbClr val="FFCC00"/>
            </a:solidFill>
            <a:miter lim="800000"/>
            <a:headEnd/>
            <a:tailEnd/>
          </a:ln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 1.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化学品及企业标识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latin typeface="黑体" panose="02010609060101010101" pitchFamily="49" charset="-122"/>
              </a:rPr>
              <a:t>2.</a:t>
            </a:r>
            <a:r>
              <a:rPr altLang="en-US" b="1" sz="2800" lang="zh-CN">
                <a:latin typeface="黑体" panose="02010609060101010101" pitchFamily="49" charset="-122"/>
              </a:rPr>
              <a:t>成分／组成信息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3.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危险性概述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latin typeface="黑体" panose="02010609060101010101" pitchFamily="49" charset="-122"/>
              </a:rPr>
              <a:t>4.</a:t>
            </a:r>
            <a:r>
              <a:rPr altLang="en-US" b="1" sz="2800" lang="zh-CN">
                <a:latin typeface="黑体" panose="02010609060101010101" pitchFamily="49" charset="-122"/>
              </a:rPr>
              <a:t>急救措施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5.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消防措施</a:t>
            </a:r>
            <a:r>
              <a:rPr altLang="en-US" b="1" sz="2800" lang="zh-CN">
                <a:solidFill>
                  <a:srgbClr val="000000"/>
                </a:solidFill>
              </a:rPr>
              <a:t> </a:t>
            </a:r>
            <a:endParaRPr altLang="en-US" b="1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latin typeface="黑体" panose="02010609060101010101" pitchFamily="49" charset="-122"/>
              </a:rPr>
              <a:t>6.</a:t>
            </a:r>
            <a:r>
              <a:rPr altLang="en-US" b="1" sz="2800" lang="zh-CN">
                <a:latin typeface="黑体" panose="02010609060101010101" pitchFamily="49" charset="-122"/>
              </a:rPr>
              <a:t>泄漏应急处理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7.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操作处置和储存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latin typeface="黑体" panose="02010609060101010101" pitchFamily="49" charset="-122"/>
              </a:rPr>
              <a:t> </a:t>
            </a:r>
            <a:r>
              <a:rPr altLang="zh-CN" b="1" sz="2800" lang="en-US">
                <a:latin typeface="黑体" panose="02010609060101010101" pitchFamily="49" charset="-122"/>
              </a:rPr>
              <a:t>8.</a:t>
            </a:r>
            <a:r>
              <a:rPr altLang="en-US" b="1" sz="2800" lang="zh-CN">
                <a:latin typeface="黑体" panose="02010609060101010101" pitchFamily="49" charset="-122"/>
              </a:rPr>
              <a:t>接触控制</a:t>
            </a:r>
            <a:r>
              <a:rPr altLang="zh-CN" b="1" sz="2800" lang="en-US">
                <a:latin typeface="黑体" panose="02010609060101010101" pitchFamily="49" charset="-122"/>
              </a:rPr>
              <a:t>/</a:t>
            </a:r>
            <a:r>
              <a:rPr altLang="en-US" b="1" sz="2800" lang="zh-CN">
                <a:latin typeface="黑体" panose="02010609060101010101" pitchFamily="49" charset="-122"/>
              </a:rPr>
              <a:t>个体防护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000" lang="zh-CN">
                <a:latin typeface="黑体" panose="02010609060101010101" pitchFamily="49" charset="-122"/>
              </a:rPr>
              <a:t> </a:t>
            </a:r>
            <a:endParaRPr altLang="en-US" sz="2000" lang="zh-CN">
              <a:latin typeface="黑体" panose="02010609060101010101" pitchFamily="49" charset="-122"/>
            </a:endParaRPr>
          </a:p>
        </p:txBody>
      </p:sp>
      <p:sp>
        <p:nvSpPr>
          <p:cNvPr id="1048623" name="Rectangle 5"/>
          <p:cNvSpPr>
            <a:spLocks noChangeArrowheads="1"/>
          </p:cNvSpPr>
          <p:nvPr/>
        </p:nvSpPr>
        <p:spPr bwMode="auto">
          <a:xfrm>
            <a:off x="4953000" y="838200"/>
            <a:ext cx="3886200" cy="4764088"/>
          </a:xfrm>
          <a:prstGeom prst="rect"/>
          <a:noFill/>
          <a:ln w="5715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altLang="zh-CN" b="1" lang="en-US">
                <a:latin typeface="黑体" panose="02010609060101010101" pitchFamily="49" charset="-122"/>
                <a:ea typeface="宋体" panose="02010600030101010101" pitchFamily="2" charset="-122"/>
              </a:rPr>
              <a:t> 9. </a:t>
            </a:r>
            <a:r>
              <a:rPr altLang="en-US" b="1" lang="zh-CN">
                <a:latin typeface="黑体" panose="02010609060101010101" pitchFamily="49" charset="-122"/>
                <a:ea typeface="宋体" panose="02010600030101010101" pitchFamily="2" charset="-122"/>
              </a:rPr>
              <a:t>理化特性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10. 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稳定性和反应活性 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latin typeface="黑体" panose="02010609060101010101" pitchFamily="49" charset="-122"/>
                <a:ea typeface="宋体" panose="02010600030101010101" pitchFamily="2" charset="-122"/>
              </a:rPr>
              <a:t>11. </a:t>
            </a:r>
            <a:r>
              <a:rPr altLang="en-US" b="1" lang="zh-CN">
                <a:latin typeface="黑体" panose="02010609060101010101" pitchFamily="49" charset="-122"/>
                <a:ea typeface="宋体" panose="02010600030101010101" pitchFamily="2" charset="-122"/>
              </a:rPr>
              <a:t>毒理学资料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</a:t>
            </a:r>
            <a:endParaRPr altLang="en-US" b="1" lang="zh-CN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12. 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生态学资料</a:t>
            </a: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 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latin typeface="黑体" panose="02010609060101010101" pitchFamily="49" charset="-122"/>
                <a:ea typeface="宋体" panose="02010600030101010101" pitchFamily="2" charset="-122"/>
              </a:rPr>
              <a:t>13. </a:t>
            </a:r>
            <a:r>
              <a:rPr altLang="en-US" b="1" lang="zh-CN">
                <a:latin typeface="黑体" panose="02010609060101010101" pitchFamily="49" charset="-122"/>
                <a:ea typeface="宋体" panose="02010600030101010101" pitchFamily="2" charset="-122"/>
              </a:rPr>
              <a:t>废弃处置 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14. 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运输信息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latin typeface="黑体" panose="02010609060101010101" pitchFamily="49" charset="-122"/>
                <a:ea typeface="宋体" panose="02010600030101010101" pitchFamily="2" charset="-122"/>
              </a:rPr>
              <a:t>15. </a:t>
            </a:r>
            <a:r>
              <a:rPr altLang="en-US" b="1" lang="zh-CN">
                <a:latin typeface="黑体" panose="02010609060101010101" pitchFamily="49" charset="-122"/>
                <a:ea typeface="宋体" panose="02010600030101010101" pitchFamily="2" charset="-122"/>
              </a:rPr>
              <a:t>法规信息</a:t>
            </a:r>
            <a:r>
              <a:rPr altLang="en-US" lang="zh-CN">
                <a:latin typeface="黑体" panose="02010609060101010101" pitchFamily="49" charset="-122"/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16. 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其他信息</a:t>
            </a:r>
          </a:p>
          <a:p>
            <a:pPr eaLnBrk="1" hangingPunct="1">
              <a:lnSpc>
                <a:spcPct val="120000"/>
              </a:lnSpc>
            </a:pPr>
            <a:endParaRPr altLang="zh-CN" b="1" lang="en-US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  <a:hlinkClick r:id="rId1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8C0A2AC8-6903-481A-AA80-BBCE2DBED524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25" name="Rectangle 2"/>
          <p:cNvSpPr>
            <a:spLocks noRot="1" noGrp="1" noChangeArrowheads="1"/>
          </p:cNvSpPr>
          <p:nvPr>
            <p:ph type="body" idx="1"/>
          </p:nvPr>
        </p:nvSpPr>
        <p:spPr>
          <a:xfrm>
            <a:off x="533400" y="1981200"/>
            <a:ext cx="8001000" cy="3886200"/>
          </a:xfrm>
          <a:noFill/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6000" lang="zh-CN">
                <a:latin typeface="黑体" panose="02010609060101010101" pitchFamily="49" charset="-122"/>
              </a:rPr>
              <a:t>第二节：</a:t>
            </a:r>
            <a:br>
              <a:rPr altLang="en-US" b="1" sz="6000" lang="zh-CN">
                <a:latin typeface="黑体" panose="02010609060101010101" pitchFamily="49" charset="-122"/>
              </a:rPr>
            </a:br>
            <a:r>
              <a:rPr altLang="en-US" b="1" sz="6000" lang="zh-CN">
                <a:latin typeface="黑体" panose="02010609060101010101" pitchFamily="49" charset="-122"/>
              </a:rPr>
              <a:t>     防火与防爆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E506939F-A9D0-4C62-83AB-FA2B32251CA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27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762000" y="685800"/>
            <a:ext cx="4956175" cy="609600"/>
          </a:xfrm>
        </p:spPr>
        <p:txBody>
          <a:bodyPr/>
          <a:p>
            <a:pPr algn="l" eaLnBrk="1" hangingPunct="1"/>
            <a:r>
              <a:rPr altLang="en-US" b="1" sz="3000" lang="zh-CN">
                <a:solidFill>
                  <a:schemeClr val="tx1"/>
                </a:solidFill>
                <a:latin typeface="黑体" panose="02010609060101010101" pitchFamily="49" charset="-122"/>
              </a:rPr>
              <a:t>一、物 质 的 燃 烧</a:t>
            </a:r>
            <a:r>
              <a:rPr altLang="en-US" b="1" sz="3000" lang="zh-CN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48628" name="Rectangle 4"/>
          <p:cNvSpPr>
            <a:spLocks noChangeArrowheads="1"/>
          </p:cNvSpPr>
          <p:nvPr/>
        </p:nvSpPr>
        <p:spPr bwMode="auto">
          <a:xfrm>
            <a:off x="685800" y="1447800"/>
            <a:ext cx="7772400" cy="329882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、燃烧的定义</a:t>
            </a:r>
            <a:r>
              <a:rPr altLang="en-US" b="1" lang="zh-CN">
                <a:solidFill>
                  <a:srgbClr val="000000"/>
                </a:solidFill>
                <a:ea typeface="仿宋_GB2312" pitchFamily="49" charset="-122"/>
              </a:rPr>
              <a:t> </a:t>
            </a:r>
            <a:r>
              <a:rPr altLang="en-US" b="1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endParaRPr altLang="en-US" lang="zh-CN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　　物质发生</a:t>
            </a:r>
            <a:r>
              <a:rPr altLang="en-US" lang="zh-CN" u="sng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强烈的氧化还原反应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，同时</a:t>
            </a:r>
            <a:r>
              <a:rPr altLang="en-US" lang="zh-CN" u="sng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发出热和光的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现象称为燃烧。它具有</a:t>
            </a:r>
            <a:r>
              <a:rPr altLang="en-US" lang="zh-CN" u="sng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发光、发热、生成新物质</a:t>
            </a:r>
            <a:r>
              <a:rPr altLang="en-US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三个特征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。最常见最普遍的燃烧现象是可燃物在空气或氧气中的燃烧。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8F1A1BAF-601C-46CF-B179-ED65E7F58BBB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64" name="Picture 4" descr="Huob07"/>
          <p:cNvPicPr>
            <a:picLocks noChangeAspect="1" noChangeArrowheads="1"/>
          </p:cNvPicPr>
          <p:nvPr>
            <p:ph type="body"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1219200" y="2209800"/>
            <a:ext cx="5943600" cy="3641725"/>
          </a:xfrm>
          <a:noFill/>
        </p:spPr>
      </p:pic>
      <p:sp>
        <p:nvSpPr>
          <p:cNvPr id="1048630" name="Rectangle 6"/>
          <p:cNvSpPr>
            <a:spLocks noRot="1" noChangeArrowheads="1"/>
          </p:cNvSpPr>
          <p:nvPr/>
        </p:nvSpPr>
        <p:spPr bwMode="auto">
          <a:xfrm>
            <a:off x="762000" y="609600"/>
            <a:ext cx="7696200" cy="1524000"/>
          </a:xfrm>
          <a:prstGeom prst="rect"/>
          <a:noFill/>
          <a:ln>
            <a:noFill/>
          </a:ln>
        </p:spPr>
        <p:txBody>
          <a:bodyPr/>
          <a:lstStyle>
            <a:lvl1pPr eaLnBrk="0" hangingPunct="0" indent="-342900" marL="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2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、燃 烧 的 条 件</a:t>
            </a:r>
            <a:r>
              <a:rPr altLang="en-US" b="1" sz="2400" lang="zh-CN">
                <a:solidFill>
                  <a:srgbClr val="000000"/>
                </a:solidFill>
                <a:ea typeface="宋体" panose="02010600030101010101" pitchFamily="2" charset="-122"/>
              </a:rPr>
              <a:t> </a:t>
            </a:r>
            <a:endParaRPr altLang="en-US" sz="2400" lang="zh-CN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  燃烧必须同时具备三个条件：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  </a:t>
            </a:r>
            <a:r>
              <a:rPr altLang="en-US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可燃物、助燃物、着火源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altLang="zh-CN" sz="2400" lang="en-US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5252F1DF-2BFA-4549-AEAE-356CAC11CBE1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32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85800" y="533400"/>
            <a:ext cx="4876800" cy="762000"/>
          </a:xfrm>
        </p:spPr>
        <p:txBody>
          <a:bodyPr/>
          <a:p>
            <a:pPr algn="l"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3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、物质燃烧的过程与类型</a:t>
            </a:r>
          </a:p>
        </p:txBody>
      </p:sp>
      <p:pic>
        <p:nvPicPr>
          <p:cNvPr id="2097165" name="Picture 4" descr="Huob01"/>
          <p:cNvPicPr>
            <a:picLocks noChangeAspect="1" noChangeArrowheads="1"/>
          </p:cNvPicPr>
          <p:nvPr>
            <p:ph type="body"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>
          <a:xfrm>
            <a:off x="457200" y="1524000"/>
            <a:ext cx="3810000" cy="4648200"/>
          </a:xfrm>
          <a:noFill/>
        </p:spPr>
      </p:pic>
      <p:grpSp>
        <p:nvGrpSpPr>
          <p:cNvPr id="82" name="Group 6"/>
          <p:cNvGrpSpPr/>
          <p:nvPr/>
        </p:nvGrpSpPr>
        <p:grpSpPr bwMode="auto">
          <a:xfrm>
            <a:off x="4419600" y="1371600"/>
            <a:ext cx="4038600" cy="4419600"/>
            <a:chOff x="10523" y="2387"/>
            <a:chExt cx="4875" cy="4117"/>
          </a:xfrm>
        </p:grpSpPr>
        <p:pic>
          <p:nvPicPr>
            <p:cNvPr id="2097166" name="Picture 7" descr="http://www.hxpaq.com.cn/Huob02.gif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2" r:link="rId3"/>
            <a:srcRect/>
            <a:stretch>
              <a:fillRect/>
            </a:stretch>
          </p:blipFill>
          <p:spPr bwMode="auto">
            <a:xfrm>
              <a:off x="10523" y="2387"/>
              <a:ext cx="4875" cy="3585"/>
            </a:xfrm>
            <a:prstGeom prst="rect"/>
            <a:noFill/>
            <a:ln>
              <a:noFill/>
            </a:ln>
          </p:spPr>
        </p:pic>
        <p:sp>
          <p:nvSpPr>
            <p:cNvPr id="1048633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1700" y="6009"/>
              <a:ext cx="2160" cy="495"/>
            </a:xfrm>
            <a:prstGeom prst="rect"/>
          </p:spPr>
          <p:txBody>
            <a:bodyPr fromWordArt="1" wrap="none">
              <a:prstTxWarp prst="textPlain">
                <a:avLst>
                  <a:gd fmla="val 50000" name="adj"/>
                </a:avLst>
              </a:prstTxWarp>
            </a:bodyPr>
            <a:p>
              <a:pPr algn="ctr"/>
              <a:r>
                <a:rPr altLang="en-US" sz="2400" kern="10" lang="zh-CN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燃烧类型 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7D10B87-3551-408E-B72B-62851AEA525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35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457200" y="1371600"/>
            <a:ext cx="8305800" cy="533400"/>
          </a:xfrm>
        </p:spPr>
        <p:txBody>
          <a:bodyPr/>
          <a:p>
            <a:pPr algn="l" eaLnBrk="1" hangingPunct="1"/>
            <a:br>
              <a:rPr altLang="zh-CN" b="1" sz="2000" lang="en-US">
                <a:solidFill>
                  <a:schemeClr val="tx1"/>
                </a:solidFill>
              </a:rPr>
            </a:br>
            <a:r>
              <a:rPr altLang="zh-CN" sz="4000" lang="en-US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48636" name="Rectangle 6"/>
          <p:cNvSpPr>
            <a:spLocks noChangeArrowheads="1"/>
          </p:cNvSpPr>
          <p:nvPr/>
        </p:nvSpPr>
        <p:spPr bwMode="auto">
          <a:xfrm>
            <a:off x="685800" y="533400"/>
            <a:ext cx="4648200" cy="5492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b="1" sz="3000" lang="zh-CN">
                <a:latin typeface="黑体" panose="02010609060101010101" pitchFamily="49" charset="-122"/>
                <a:ea typeface="宋体" panose="02010600030101010101" pitchFamily="2" charset="-122"/>
              </a:rPr>
              <a:t>二、物 质 的 爆 炸</a:t>
            </a:r>
            <a:r>
              <a:rPr altLang="en-US" b="1" sz="3000" lang="zh-CN">
                <a:ea typeface="宋体" panose="02010600030101010101" pitchFamily="2" charset="-122"/>
              </a:rPr>
              <a:t> </a:t>
            </a:r>
            <a:endParaRPr altLang="en-US" b="1" sz="3000" lang="zh-CN"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048637" name="Rectangle 10"/>
          <p:cNvSpPr>
            <a:spLocks noChangeArrowheads="1"/>
          </p:cNvSpPr>
          <p:nvPr/>
        </p:nvSpPr>
        <p:spPr bwMode="auto">
          <a:xfrm>
            <a:off x="533400" y="1066800"/>
            <a:ext cx="8058150" cy="1373188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、爆炸的定义</a:t>
            </a: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 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</a:t>
            </a:r>
            <a:b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</a:b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   物质由一种状态迅速地转变为另一种状态，并瞬间以机械功的形式放出大量能量的现象。</a:t>
            </a:r>
            <a:endParaRPr altLang="en-US" b="1" lang="zh-CN"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pic>
        <p:nvPicPr>
          <p:cNvPr id="2097167" name="Picture 12" descr="http://www.hxpaq.com.cn/Huob03.gif"/>
          <p:cNvPicPr>
            <a:picLocks noChangeAspect="1" noChangeArrowheads="1"/>
          </p:cNvPicPr>
          <p:nvPr>
            <p:ph type="body" idx="1"/>
          </p:nvPr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>
          <a:xfrm>
            <a:off x="1219200" y="2438400"/>
            <a:ext cx="6629400" cy="3886200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A9B869F0-9B33-4CC7-AF91-1FDD14E3495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39" name="Rectangle 6"/>
          <p:cNvSpPr>
            <a:spLocks noChangeArrowheads="1"/>
          </p:cNvSpPr>
          <p:nvPr>
            <p:ph type="body" idx="1"/>
          </p:nvPr>
        </p:nvSpPr>
        <p:spPr>
          <a:xfrm>
            <a:off x="1066800" y="1600200"/>
            <a:ext cx="6934200" cy="3886200"/>
          </a:xfrm>
          <a:noFill/>
        </p:spPr>
        <p:txBody>
          <a:bodyPr/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直接的破坏作用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　　　　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(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爆炸后碎片飞裂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)</a:t>
            </a:r>
          </a:p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冲击波的破坏作用</a:t>
            </a:r>
            <a:r>
              <a:rPr altLang="en-US" sz="2800" lang="zh-CN">
                <a:solidFill>
                  <a:srgbClr val="FF0000"/>
                </a:solidFill>
              </a:rPr>
              <a:t> </a:t>
            </a:r>
            <a:r>
              <a:rPr altLang="en-US" sz="2800" lang="zh-CN">
                <a:solidFill>
                  <a:srgbClr val="000000"/>
                </a:solidFill>
              </a:rPr>
              <a:t> </a:t>
            </a:r>
            <a:endParaRPr altLang="en-US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　　（冲击波产生震荡作用）</a:t>
            </a:r>
          </a:p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造成火灾</a:t>
            </a:r>
            <a:r>
              <a:rPr altLang="en-US" sz="2800" lang="zh-CN">
                <a:solidFill>
                  <a:srgbClr val="FF0000"/>
                </a:solidFill>
              </a:rPr>
              <a:t> </a:t>
            </a:r>
            <a:endParaRPr altLang="en-US" sz="2800" lang="zh-CN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 indent="-161925">
              <a:lnSpc>
                <a:spcPct val="13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　　（点燃爆炸后泄露的可燃材料）</a:t>
            </a:r>
          </a:p>
          <a:p>
            <a:pPr indent="-161925">
              <a:spcBef>
                <a:spcPct val="0"/>
              </a:spcBef>
              <a:buClrTx/>
              <a:buSzTx/>
              <a:buFontTx/>
              <a:buNone/>
            </a:pPr>
            <a:endParaRPr altLang="zh-CN" sz="3000" lang="en-US"/>
          </a:p>
        </p:txBody>
      </p:sp>
      <p:sp>
        <p:nvSpPr>
          <p:cNvPr id="1048640" name="Rectangle 7"/>
          <p:cNvSpPr>
            <a:spLocks noChangeArrowheads="1"/>
          </p:cNvSpPr>
          <p:nvPr/>
        </p:nvSpPr>
        <p:spPr bwMode="auto">
          <a:xfrm>
            <a:off x="838200" y="685800"/>
            <a:ext cx="3886200" cy="5492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2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、爆炸的危害</a:t>
            </a:r>
            <a:endParaRPr altLang="en-US" sz="3000" lang="zh-CN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8333EA4-ADCB-4739-9950-544E90877EA3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68" name="Picture 4" descr="http://www.hxpaq.com.cn/Huob04.gif"/>
          <p:cNvPicPr>
            <a:picLocks noChangeAspect="1" noChangeArrowheads="1"/>
          </p:cNvPicPr>
          <p:nvPr>
            <p:ph type="body" idx="1"/>
          </p:nvPr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>
          <a:xfrm>
            <a:off x="838200" y="1295400"/>
            <a:ext cx="7620000" cy="4800600"/>
          </a:xfrm>
          <a:noFill/>
        </p:spPr>
      </p:pic>
      <p:sp>
        <p:nvSpPr>
          <p:cNvPr id="1048642" name="Rectangle 5"/>
          <p:cNvSpPr>
            <a:spLocks noChangeArrowheads="1"/>
          </p:cNvSpPr>
          <p:nvPr/>
        </p:nvSpPr>
        <p:spPr bwMode="auto">
          <a:xfrm>
            <a:off x="685800" y="533400"/>
            <a:ext cx="4648200" cy="549275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b="1" sz="3000" lang="zh-CN">
                <a:ea typeface="宋体" panose="02010600030101010101" pitchFamily="2" charset="-122"/>
              </a:rPr>
              <a:t>三、燃烧与爆炸的关系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239AFC5-E183-4704-A8BE-677852E0F233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589" name="Rectangle 7"/>
          <p:cNvSpPr>
            <a:spLocks noRot="1" noGrp="1" noChangeArrowheads="1"/>
          </p:cNvSpPr>
          <p:nvPr>
            <p:ph type="title"/>
          </p:nvPr>
        </p:nvSpPr>
        <p:spPr>
          <a:xfrm>
            <a:off x="1143000" y="914400"/>
            <a:ext cx="6705600" cy="5029200"/>
          </a:xfrm>
          <a:noFill/>
        </p:spPr>
        <p:txBody>
          <a:bodyPr/>
          <a:p>
            <a:pPr algn="l" eaLnBrk="1" hangingPunct="1">
              <a:lnSpc>
                <a:spcPct val="150000"/>
              </a:lnSpc>
            </a:pP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一、危险化学品总论</a:t>
            </a:r>
            <a:b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</a:b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二、防火与防爆</a:t>
            </a:r>
            <a:b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</a:b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三、职业危害及工程控制措施</a:t>
            </a:r>
            <a:b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</a:b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四、安全防护</a:t>
            </a:r>
            <a:b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</a:b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五、化学品事故的应急处理</a:t>
            </a:r>
            <a:b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</a:br>
            <a:r>
              <a:rPr altLang="en-US" b="1" sz="3600" lang="zh-CN">
                <a:solidFill>
                  <a:schemeClr val="tx1"/>
                </a:solidFill>
                <a:latin typeface="黑体" panose="02010609060101010101" pitchFamily="49" charset="-122"/>
              </a:rPr>
              <a:t>六、危险废弃物处理</a:t>
            </a:r>
          </a:p>
        </p:txBody>
      </p:sp>
      <p:sp>
        <p:nvSpPr>
          <p:cNvPr id="1048590" name="Rectangle 8"/>
          <p:cNvSpPr>
            <a:spLocks noChangeArrowheads="1"/>
          </p:cNvSpPr>
          <p:nvPr/>
        </p:nvSpPr>
        <p:spPr bwMode="auto">
          <a:xfrm>
            <a:off x="1905000" y="1773238"/>
            <a:ext cx="247650" cy="366712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b="1" sz="1800" lang="en-US">
                <a:ea typeface="宋体" panose="02010600030101010101" pitchFamily="2" charset="-122"/>
              </a:rPr>
              <a:t>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06562C1-4CBE-48D2-909F-07FAF981B60D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44" name="Rectangle 2"/>
          <p:cNvSpPr>
            <a:spLocks noRot="1" noGrp="1" noChangeArrowheads="1"/>
          </p:cNvSpPr>
          <p:nvPr>
            <p:ph type="body" idx="1"/>
          </p:nvPr>
        </p:nvSpPr>
        <p:spPr>
          <a:xfrm>
            <a:off x="533400" y="1981200"/>
            <a:ext cx="8001000" cy="3886200"/>
          </a:xfrm>
          <a:noFill/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6000" lang="zh-CN">
                <a:latin typeface="黑体" panose="02010609060101010101" pitchFamily="49" charset="-122"/>
              </a:rPr>
              <a:t>第三节：</a:t>
            </a:r>
            <a:br>
              <a:rPr altLang="en-US" b="1" sz="6000" lang="zh-CN">
                <a:latin typeface="黑体" panose="02010609060101010101" pitchFamily="49" charset="-122"/>
              </a:rPr>
            </a:br>
            <a:r>
              <a:rPr altLang="en-US" b="1" sz="6000" lang="zh-CN">
                <a:latin typeface="黑体" panose="02010609060101010101" pitchFamily="49" charset="-122"/>
              </a:rPr>
              <a:t>     职业危害及主要控制措施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5E2AD365-A055-440A-954E-AFCDFF13777E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46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85800" y="533400"/>
            <a:ext cx="2365375" cy="762000"/>
          </a:xfrm>
        </p:spPr>
        <p:txBody>
          <a:bodyPr/>
          <a:p>
            <a:pPr algn="l" eaLnBrk="1" hangingPunct="1"/>
            <a:r>
              <a:rPr altLang="en-US" b="1" sz="3000" lang="zh-CN">
                <a:solidFill>
                  <a:schemeClr val="tx1"/>
                </a:solidFill>
              </a:rPr>
              <a:t>一、毒物</a:t>
            </a:r>
          </a:p>
        </p:txBody>
      </p:sp>
      <p:sp>
        <p:nvSpPr>
          <p:cNvPr id="1048647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457200" y="1219200"/>
            <a:ext cx="8229600" cy="4724400"/>
          </a:xfrm>
        </p:spPr>
        <p:txBody>
          <a:bodyPr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1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、毒物的概念</a:t>
            </a:r>
            <a:r>
              <a:rPr altLang="en-US" b="1" sz="2800" lang="zh-CN">
                <a:solidFill>
                  <a:srgbClr val="000000"/>
                </a:solidFill>
              </a:rPr>
              <a:t> </a:t>
            </a:r>
            <a:endParaRPr altLang="en-US" b="1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物体进入机体，蓄积达一定的量后，与机体组织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发生生物化学或生物物理学变化，干扰或破坏机体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的正常生理功能，引起暂时性或永久性的病理状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态，甚至危及生命，称该物质为毒物。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/>
              <a:t>  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739BBFE3-EFF6-4BA4-B0BF-54436666763C}" type="datetime1">
              <a:rPr altLang="en-US" lang="zh-CN"/>
              <a:t>2021/6/24</a:t>
            </a:fld>
            <a:endParaRPr altLang="zh-CN" lang="en-US"/>
          </a:p>
        </p:txBody>
      </p:sp>
      <p:grpSp>
        <p:nvGrpSpPr>
          <p:cNvPr id="89" name="Group 9"/>
          <p:cNvGrpSpPr/>
          <p:nvPr/>
        </p:nvGrpSpPr>
        <p:grpSpPr bwMode="auto">
          <a:xfrm>
            <a:off x="3581400" y="1524000"/>
            <a:ext cx="4754563" cy="4191000"/>
            <a:chOff x="528" y="960"/>
            <a:chExt cx="2995" cy="2521"/>
          </a:xfrm>
        </p:grpSpPr>
        <p:pic>
          <p:nvPicPr>
            <p:cNvPr id="2097169" name="Picture 4" descr="Rtwh031"/>
            <p:cNvPicPr>
              <a:picLocks noChangeArrowheads="1"/>
            </p:cNvPicPr>
            <p:nvPr/>
          </p:nvPicPr>
          <p:blipFill>
            <a:blip xmlns:r="http://schemas.openxmlformats.org/officeDocument/2006/relationships" r:embed="rId1"/>
            <a:srcRect/>
            <a:stretch>
              <a:fillRect/>
            </a:stretch>
          </p:blipFill>
          <p:spPr bwMode="auto">
            <a:xfrm>
              <a:off x="576" y="960"/>
              <a:ext cx="2947" cy="793"/>
            </a:xfrm>
            <a:prstGeom prst="rect"/>
            <a:noFill/>
            <a:ln>
              <a:noFill/>
            </a:ln>
          </p:spPr>
        </p:pic>
        <p:pic>
          <p:nvPicPr>
            <p:cNvPr id="2097170" name="Picture 5" descr="Rtwh032"/>
            <p:cNvPicPr>
              <a:picLocks noChangeArrowheads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 bwMode="auto">
            <a:xfrm>
              <a:off x="576" y="1872"/>
              <a:ext cx="2947" cy="793"/>
            </a:xfrm>
            <a:prstGeom prst="rect"/>
            <a:noFill/>
            <a:ln>
              <a:noFill/>
            </a:ln>
          </p:spPr>
        </p:pic>
        <p:pic>
          <p:nvPicPr>
            <p:cNvPr id="2097171" name="Picture 6" descr="Rtwh033"/>
            <p:cNvPicPr>
              <a:picLocks noChangeArrowheads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 bwMode="auto">
            <a:xfrm>
              <a:off x="528" y="2688"/>
              <a:ext cx="2947" cy="793"/>
            </a:xfrm>
            <a:prstGeom prst="rect"/>
            <a:noFill/>
            <a:ln>
              <a:noFill/>
            </a:ln>
          </p:spPr>
        </p:pic>
      </p:grpSp>
      <p:sp>
        <p:nvSpPr>
          <p:cNvPr id="1048649" name="Rectangle 7"/>
          <p:cNvSpPr>
            <a:spLocks noChangeArrowheads="1"/>
          </p:cNvSpPr>
          <p:nvPr/>
        </p:nvSpPr>
        <p:spPr bwMode="auto">
          <a:xfrm>
            <a:off x="533400" y="1447800"/>
            <a:ext cx="2784475" cy="4419600"/>
          </a:xfrm>
          <a:prstGeom prst="rect"/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lang="en-US">
                <a:solidFill>
                  <a:srgbClr val="000000"/>
                </a:solidFill>
                <a:ea typeface="宋体" panose="02010600030101010101" pitchFamily="2" charset="-122"/>
              </a:rPr>
              <a:t>       </a:t>
            </a:r>
            <a:r>
              <a:rPr altLang="en-US" lang="zh-CN">
                <a:solidFill>
                  <a:srgbClr val="000000"/>
                </a:solidFill>
                <a:ea typeface="宋体" panose="02010600030101010101" pitchFamily="2" charset="-122"/>
              </a:rPr>
              <a:t>在生产环境中，毒物常以</a:t>
            </a:r>
            <a:r>
              <a:rPr altLang="en-US" lang="zh-CN">
                <a:solidFill>
                  <a:srgbClr val="FF0000"/>
                </a:solidFill>
                <a:ea typeface="宋体" panose="02010600030101010101" pitchFamily="2" charset="-122"/>
              </a:rPr>
              <a:t>气体、蒸气、烟尘、雾和粉尘</a:t>
            </a:r>
            <a:r>
              <a:rPr altLang="en-US" lang="zh-CN">
                <a:solidFill>
                  <a:srgbClr val="000000"/>
                </a:solidFill>
                <a:ea typeface="宋体" panose="02010600030101010101" pitchFamily="2" charset="-122"/>
              </a:rPr>
              <a:t>等形式存在，其存在形式主要取决于毒物本身的理化性质、生产工艺、加工过程等。</a:t>
            </a:r>
          </a:p>
        </p:txBody>
      </p:sp>
      <p:sp>
        <p:nvSpPr>
          <p:cNvPr id="1048650" name="Rectangle 8"/>
          <p:cNvSpPr>
            <a:spLocks noChangeArrowheads="1"/>
          </p:cNvSpPr>
          <p:nvPr/>
        </p:nvSpPr>
        <p:spPr bwMode="auto">
          <a:xfrm>
            <a:off x="685800" y="709613"/>
            <a:ext cx="4033838" cy="519112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2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、工业毒物的物理状态</a:t>
            </a: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 </a:t>
            </a:r>
            <a:endParaRPr altLang="en-US" b="1" lang="zh-CN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1AA7AED8-BC92-4BA3-82C0-F07B9A56CFD7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52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457200" y="685800"/>
            <a:ext cx="2974975" cy="838200"/>
          </a:xfrm>
        </p:spPr>
        <p:txBody>
          <a:bodyPr/>
          <a:p>
            <a:pPr eaLnBrk="1" hangingPunct="1"/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3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、毒物的分类</a:t>
            </a:r>
            <a:r>
              <a:rPr altLang="en-US" b="1" sz="2800" lang="zh-CN"/>
              <a:t> </a:t>
            </a:r>
            <a:endParaRPr altLang="en-US" b="1" sz="2800" lang="zh-CN">
              <a:latin typeface="黑体" panose="02010609060101010101" pitchFamily="49" charset="-122"/>
            </a:endParaRPr>
          </a:p>
        </p:txBody>
      </p:sp>
      <p:sp>
        <p:nvSpPr>
          <p:cNvPr id="1048653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81000" y="1295400"/>
            <a:ext cx="8540750" cy="3886200"/>
          </a:xfrm>
        </p:spPr>
        <p:txBody>
          <a:bodyPr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      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毒物的分类方法很多。有的按毒物来源分类，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有的按毒物侵入人体的途径分类，有的按毒物作用的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靶器官和靶系统分类等。目前最常用的分类是按化学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性质和其用途相结合 ；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1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）金属和类金属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2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）刺激性气体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3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）窒息性气体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4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）农药</a:t>
            </a:r>
            <a:r>
              <a:rPr altLang="en-US" sz="2800" lang="zh-CN">
                <a:solidFill>
                  <a:srgbClr val="FF0000"/>
                </a:solidFill>
              </a:rPr>
              <a:t> </a:t>
            </a:r>
            <a:endParaRPr altLang="en-US" sz="2800" lang="zh-CN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5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）有机化合物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      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6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）高分子化合物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32A77C1C-5195-4D39-BA14-A2DC274F787F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72" name="Picture 4" descr="http://www.hxpaq.com.cn/Rtwh041.gif"/>
          <p:cNvPicPr>
            <a:picLocks noChangeAspect="1" noChangeArrowheads="1"/>
          </p:cNvPicPr>
          <p:nvPr>
            <p:ph type="body" idx="1"/>
          </p:nvPr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>
          <a:xfrm>
            <a:off x="762000" y="1447800"/>
            <a:ext cx="1662113" cy="1525588"/>
          </a:xfrm>
          <a:noFill/>
        </p:spPr>
      </p:pic>
      <p:sp>
        <p:nvSpPr>
          <p:cNvPr id="1048655" name="Rectangle 5"/>
          <p:cNvSpPr>
            <a:spLocks noChangeArrowheads="1"/>
          </p:cNvSpPr>
          <p:nvPr/>
        </p:nvSpPr>
        <p:spPr bwMode="auto">
          <a:xfrm>
            <a:off x="228600" y="2928938"/>
            <a:ext cx="2971800" cy="3444875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algn="ctr" eaLnBrk="1" hangingPunct="1"/>
            <a:r>
              <a:rPr altLang="zh-CN" b="1" sz="2000" lang="en-US">
                <a:solidFill>
                  <a:srgbClr val="000000"/>
                </a:solidFill>
                <a:ea typeface="仿宋_GB2312" pitchFamily="49" charset="-122"/>
              </a:rPr>
              <a:t> </a:t>
            </a:r>
            <a:r>
              <a:rPr altLang="zh-CN" b="1" sz="2000" lang="en-US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  <a:r>
              <a:rPr altLang="en-US" b="1" sz="2000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呼吸道</a:t>
            </a:r>
            <a:r>
              <a:rPr altLang="en-US" b="1" sz="2000" lang="zh-CN">
                <a:solidFill>
                  <a:srgbClr val="000000"/>
                </a:solidFill>
                <a:ea typeface="仿宋_GB2312" pitchFamily="49" charset="-122"/>
              </a:rPr>
              <a:t> </a:t>
            </a:r>
            <a:r>
              <a:rPr altLang="en-US" sz="2000" lang="zh-CN">
                <a:solidFill>
                  <a:srgbClr val="000000"/>
                </a:solidFill>
                <a:ea typeface="仿宋_GB2312" pitchFamily="49" charset="-122"/>
              </a:rPr>
              <a:t>  </a:t>
            </a:r>
            <a:endParaRPr altLang="en-US" sz="2000" lang="zh-CN">
              <a:solidFill>
                <a:srgbClr val="00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/>
            <a:r>
              <a:rPr altLang="en-US" sz="2000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呼吸道是工业生产中毒物进入体内的最重要的途径。凡是以气体、蒸气、雾、烟、粉尘形式存在的毒物，均可经呼吸道侵入体内。通过呼吸道吸收最重要的影响因素是其在空气中的浓度，浓度越高，吸收越快。</a:t>
            </a:r>
            <a:r>
              <a:rPr altLang="en-US" sz="1800" lang="zh-CN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</a:p>
        </p:txBody>
      </p:sp>
      <p:pic>
        <p:nvPicPr>
          <p:cNvPr id="2097173" name="Picture 6" descr="http://www.hxpaq.com.cn/Rtwh043.gif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r:link="rId4"/>
          <a:srcRect/>
          <a:stretch>
            <a:fillRect/>
          </a:stretch>
        </p:blipFill>
        <p:spPr bwMode="auto">
          <a:xfrm>
            <a:off x="3581400" y="1447800"/>
            <a:ext cx="1600200" cy="1600200"/>
          </a:xfrm>
          <a:prstGeom prst="rect"/>
          <a:noFill/>
          <a:ln>
            <a:noFill/>
          </a:ln>
        </p:spPr>
      </p:pic>
      <p:pic>
        <p:nvPicPr>
          <p:cNvPr id="2097174" name="Picture 7" descr="Rtwh04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5"/>
          <a:srcRect/>
          <a:stretch>
            <a:fillRect/>
          </a:stretch>
        </p:blipFill>
        <p:spPr bwMode="auto">
          <a:xfrm>
            <a:off x="6477000" y="1447800"/>
            <a:ext cx="1695450" cy="1562100"/>
          </a:xfrm>
          <a:prstGeom prst="rect"/>
          <a:noFill/>
          <a:ln>
            <a:noFill/>
          </a:ln>
        </p:spPr>
      </p:pic>
      <p:sp>
        <p:nvSpPr>
          <p:cNvPr id="1048656" name="Rectangle 10"/>
          <p:cNvSpPr>
            <a:spLocks noChangeArrowheads="1"/>
          </p:cNvSpPr>
          <p:nvPr/>
        </p:nvSpPr>
        <p:spPr bwMode="auto">
          <a:xfrm rot="10827587" flipV="1">
            <a:off x="3352800" y="3048000"/>
            <a:ext cx="2363788" cy="3140075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algn="ctr" eaLnBrk="1" hangingPunct="1"/>
            <a:r>
              <a:rPr altLang="en-US" b="1" sz="2000" lang="zh-CN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皮肤吸收</a:t>
            </a:r>
          </a:p>
          <a:p>
            <a:pPr eaLnBrk="1" hangingPunct="1"/>
            <a:r>
              <a:rPr altLang="en-US" sz="2000" lang="zh-CN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毒物经皮肤吸收引起中毒亦比较常见。脂溶性毒物经表皮吸收后，还需有水溶性，才能进一步扩散和吸收，所以水、脂皆溶的物质（如苯胺）易被皮肤吸收。</a:t>
            </a:r>
            <a:r>
              <a:rPr altLang="en-US" sz="1800" lang="zh-CN">
                <a:solidFill>
                  <a:srgbClr val="000000"/>
                </a:solidFill>
                <a:ea typeface="仿宋_GB2312" pitchFamily="49" charset="-122"/>
                <a:cs typeface="Times New Roman" panose="02020603050405020304" pitchFamily="18" charset="0"/>
              </a:rPr>
              <a:t>    </a:t>
            </a:r>
          </a:p>
        </p:txBody>
      </p:sp>
      <p:sp>
        <p:nvSpPr>
          <p:cNvPr id="1048657" name="Rectangle 11"/>
          <p:cNvSpPr>
            <a:spLocks noChangeArrowheads="1"/>
          </p:cNvSpPr>
          <p:nvPr/>
        </p:nvSpPr>
        <p:spPr bwMode="auto">
          <a:xfrm>
            <a:off x="5867400" y="3124200"/>
            <a:ext cx="2787650" cy="2835275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algn="ctr" eaLnBrk="1" hangingPunct="1"/>
            <a:r>
              <a:rPr altLang="en-US" b="1" sz="2000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消化道</a:t>
            </a:r>
            <a:r>
              <a:rPr altLang="en-US" b="1" sz="2000" lang="zh-CN">
                <a:solidFill>
                  <a:srgbClr val="000000"/>
                </a:solidFill>
                <a:ea typeface="仿宋_GB2312" pitchFamily="49" charset="-122"/>
              </a:rPr>
              <a:t> </a:t>
            </a:r>
            <a:r>
              <a:rPr altLang="en-US" sz="2000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 </a:t>
            </a:r>
          </a:p>
          <a:p>
            <a:pPr eaLnBrk="1" hangingPunct="1"/>
            <a:r>
              <a:rPr altLang="en-US" sz="2000" lang="zh-CN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</a:rPr>
              <a:t>毒物经消化道吸收多半是由于个人卫生习惯不良，手沾 染的毒物随进食、饮水或吸烟等而进入 消化道。进入呼吸道的难溶性毒物被清除后，可经由咽部被咽下而进入消化道。</a:t>
            </a:r>
            <a:r>
              <a:rPr altLang="en-US" sz="2000" lang="zh-CN">
                <a:ea typeface="仿宋_GB2312" pitchFamily="49" charset="-122"/>
              </a:rPr>
              <a:t>  </a:t>
            </a:r>
            <a:endParaRPr altLang="en-US" sz="2000" lang="zh-CN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048658" name="Rectangle 12"/>
          <p:cNvSpPr>
            <a:spLocks noRot="1" noChangeArrowheads="1"/>
          </p:cNvSpPr>
          <p:nvPr/>
        </p:nvSpPr>
        <p:spPr bwMode="auto">
          <a:xfrm>
            <a:off x="533400" y="685800"/>
            <a:ext cx="4419600" cy="609600"/>
          </a:xfrm>
          <a:prstGeom prst="rect"/>
          <a:noFill/>
          <a:ln>
            <a:noFill/>
          </a:ln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algn="ctr" eaLnBrk="1" hangingPunct="1"/>
            <a:r>
              <a:rPr altLang="zh-CN" b="1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4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、毒物进入人体的方式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24D90D29-3DF4-46B7-8095-5F34DE76CC0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60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85800" y="533400"/>
            <a:ext cx="3584575" cy="533400"/>
          </a:xfrm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</a:rPr>
              <a:t>二、工程技术控制 </a:t>
            </a:r>
          </a:p>
        </p:txBody>
      </p:sp>
      <p:sp>
        <p:nvSpPr>
          <p:cNvPr id="1048661" name="Rectangle 7"/>
          <p:cNvSpPr>
            <a:spLocks noChangeArrowheads="1"/>
          </p:cNvSpPr>
          <p:nvPr/>
        </p:nvSpPr>
        <p:spPr bwMode="auto">
          <a:xfrm>
            <a:off x="-1336675" y="2578100"/>
            <a:ext cx="9144000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endParaRPr altLang="en-US" lang="zh-CN">
              <a:ea typeface="宋体" panose="02010600030101010101" pitchFamily="2" charset="-122"/>
            </a:endParaRPr>
          </a:p>
        </p:txBody>
      </p:sp>
      <p:sp>
        <p:nvSpPr>
          <p:cNvPr id="1048662" name="Rectangle 8"/>
          <p:cNvSpPr>
            <a:spLocks noChangeArrowheads="1"/>
          </p:cNvSpPr>
          <p:nvPr/>
        </p:nvSpPr>
        <p:spPr bwMode="auto">
          <a:xfrm>
            <a:off x="685800" y="1371600"/>
            <a:ext cx="7543800" cy="3505200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altLang="zh-CN" sz="3200" lang="en-US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altLang="en-US" sz="3200" 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工程技术是控制化学品危害最直接、最有效的方法，其目的是通过采取相应的措施</a:t>
            </a:r>
            <a:r>
              <a:rPr altLang="en-US" sz="3200" lang="zh-CN">
                <a:solidFill>
                  <a:srgbClr val="FF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消除工作场所中化学品的危害或尽可能降低其危害程度</a:t>
            </a:r>
            <a:r>
              <a:rPr altLang="en-US" sz="3200" lang="zh-CN">
                <a:solidFill>
                  <a:srgbClr val="000000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，以免危害工人，污染环境。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E12C9DC0-4096-4EF5-A4D2-0908D86D2D31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64" name="Rectangle 4"/>
          <p:cNvSpPr>
            <a:spLocks noRot="1" noGrp="1" noChangeArrowheads="1"/>
          </p:cNvSpPr>
          <p:nvPr>
            <p:ph type="body" idx="1"/>
          </p:nvPr>
        </p:nvSpPr>
        <p:spPr>
          <a:xfrm>
            <a:off x="1295400" y="838200"/>
            <a:ext cx="3810000" cy="4876800"/>
          </a:xfrm>
          <a:noFill/>
        </p:spPr>
        <p:txBody>
          <a:bodyPr/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en-US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工程控制有以下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en-US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几种方法：</a:t>
            </a:r>
            <a:r>
              <a:rPr altLang="en-US" sz="3000" lang="zh-CN">
                <a:solidFill>
                  <a:srgbClr val="000000"/>
                </a:solidFill>
              </a:rPr>
              <a:t> </a:t>
            </a:r>
            <a:endParaRPr altLang="en-US" sz="30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1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、替 代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2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、变更工艺</a:t>
            </a:r>
            <a:r>
              <a:rPr altLang="en-US" b="1" sz="3000" lang="zh-CN">
                <a:solidFill>
                  <a:srgbClr val="000000"/>
                </a:solidFill>
              </a:rPr>
              <a:t> </a:t>
            </a:r>
            <a:endParaRPr altLang="en-US" b="1" sz="30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3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、隔 离</a:t>
            </a:r>
            <a:r>
              <a:rPr altLang="en-US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r>
              <a:rPr altLang="en-US" sz="3000" lang="zh-CN">
                <a:solidFill>
                  <a:srgbClr val="000000"/>
                </a:solidFill>
              </a:rPr>
              <a:t> </a:t>
            </a:r>
            <a:r>
              <a:rPr altLang="en-US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4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、通 风</a:t>
            </a:r>
          </a:p>
          <a:p>
            <a:pPr eaLnBrk="1" hangingPunct="1">
              <a:buFont typeface="Wingdings" pitchFamily="2" charset="2"/>
              <a:buNone/>
            </a:pPr>
            <a:endParaRPr altLang="zh-CN" sz="3000" lang="en-US"/>
          </a:p>
        </p:txBody>
      </p:sp>
      <p:pic>
        <p:nvPicPr>
          <p:cNvPr id="2097175" name="Picture 6" descr="http://www.hxpaq.com.cn/Whkz01.gif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 bwMode="auto">
          <a:xfrm>
            <a:off x="5181600" y="1066800"/>
            <a:ext cx="2209800" cy="2011363"/>
          </a:xfrm>
          <a:prstGeom prst="rect"/>
          <a:noFill/>
          <a:ln>
            <a:noFill/>
          </a:ln>
        </p:spPr>
      </p:pic>
      <p:pic>
        <p:nvPicPr>
          <p:cNvPr id="2097176" name="Picture 7" descr="http://www.hxpaq.com.cn/Whkz02.gif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r:link="rId4"/>
          <a:srcRect/>
          <a:stretch>
            <a:fillRect/>
          </a:stretch>
        </p:blipFill>
        <p:spPr bwMode="auto">
          <a:xfrm>
            <a:off x="5181600" y="3429000"/>
            <a:ext cx="2514600" cy="1916113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CC3FFA21-538A-4EA5-B9E5-F83BE90B544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66" name="Rectangle 2"/>
          <p:cNvSpPr>
            <a:spLocks noRot="1" noGrp="1" noChangeArrowheads="1"/>
          </p:cNvSpPr>
          <p:nvPr>
            <p:ph type="body" idx="1"/>
          </p:nvPr>
        </p:nvSpPr>
        <p:spPr>
          <a:xfrm>
            <a:off x="533400" y="1981200"/>
            <a:ext cx="8001000" cy="3657600"/>
          </a:xfrm>
          <a:noFill/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6000" lang="zh-CN">
                <a:latin typeface="黑体" panose="02010609060101010101" pitchFamily="49" charset="-122"/>
              </a:rPr>
              <a:t>第四节：</a:t>
            </a:r>
            <a:br>
              <a:rPr altLang="en-US" b="1" sz="6000" lang="zh-CN">
                <a:latin typeface="黑体" panose="02010609060101010101" pitchFamily="49" charset="-122"/>
              </a:rPr>
            </a:br>
            <a:r>
              <a:rPr altLang="en-US" b="1" sz="6000" lang="zh-CN">
                <a:latin typeface="黑体" panose="02010609060101010101" pitchFamily="49" charset="-122"/>
              </a:rPr>
              <a:t>     安全防护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3F6DD0A6-C00E-421E-801E-DAF44CC266AD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68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533400" y="685800"/>
            <a:ext cx="3813175" cy="533400"/>
          </a:xfrm>
        </p:spPr>
        <p:txBody>
          <a:bodyPr/>
          <a:p>
            <a:pPr eaLnBrk="1" hangingPunct="1"/>
            <a:r>
              <a:rPr altLang="en-US" b="1" sz="3200" lang="zh-CN">
                <a:solidFill>
                  <a:schemeClr val="tx1"/>
                </a:solidFill>
              </a:rPr>
              <a:t>一、防护器具</a:t>
            </a:r>
          </a:p>
        </p:txBody>
      </p:sp>
      <p:sp>
        <p:nvSpPr>
          <p:cNvPr id="1048669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609600" y="1371600"/>
            <a:ext cx="8077200" cy="4495800"/>
          </a:xfrm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lang="en-US">
                <a:solidFill>
                  <a:srgbClr val="000000"/>
                </a:solidFill>
                <a:latin typeface="黑体" panose="02010609060101010101" pitchFamily="49" charset="-122"/>
              </a:rPr>
              <a:t>    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工程控制措施虽然是减少化学品危害的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主要措施，但是为了减少毒性暴露，工人还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需</a:t>
            </a:r>
            <a:r>
              <a:rPr altLang="en-US" lang="zh-CN">
                <a:solidFill>
                  <a:srgbClr val="FF0000"/>
                </a:solidFill>
                <a:latin typeface="黑体" panose="02010609060101010101" pitchFamily="49" charset="-122"/>
              </a:rPr>
              <a:t>从自身进行防护</a:t>
            </a: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，以作为补救措施。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    工人本身的控制分两种形式：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lang="zh-CN">
                <a:solidFill>
                  <a:srgbClr val="000000"/>
                </a:solidFill>
                <a:latin typeface="黑体" panose="02010609060101010101" pitchFamily="49" charset="-122"/>
              </a:rPr>
              <a:t>       </a:t>
            </a:r>
            <a:r>
              <a:rPr altLang="en-US" lang="zh-CN">
                <a:solidFill>
                  <a:srgbClr val="FF0000"/>
                </a:solidFill>
                <a:latin typeface="黑体" panose="02010609060101010101" pitchFamily="49" charset="-122"/>
              </a:rPr>
              <a:t>使用防护器具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lang="zh-CN">
                <a:solidFill>
                  <a:srgbClr val="FF0000"/>
                </a:solidFill>
                <a:latin typeface="黑体" panose="02010609060101010101" pitchFamily="49" charset="-122"/>
              </a:rPr>
              <a:t>       讲究个人卫生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8DB71AF6-5548-4432-8D2F-B46BBD732EE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71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85800" y="457200"/>
            <a:ext cx="7931150" cy="3581400"/>
          </a:xfrm>
        </p:spPr>
        <p:txBody>
          <a:bodyPr/>
          <a:p>
            <a:pPr algn="l"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1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、呼吸防护用品</a:t>
            </a:r>
            <a:r>
              <a:rPr altLang="en-US" b="1" sz="3000" lang="zh-CN">
                <a:solidFill>
                  <a:srgbClr val="000000"/>
                </a:solidFill>
              </a:rPr>
              <a:t> </a:t>
            </a:r>
            <a:b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</a:b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据统计，职业中毒的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95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％左右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是吸入毒物所</a:t>
            </a:r>
            <a:b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</a:b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致，因此预防尘肺、职业中毒、缺氧窒息的关键是防止毒物从呼吸器官侵入。</a:t>
            </a:r>
            <a:b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</a:b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呼吸防护用品主要分为：</a:t>
            </a:r>
            <a:b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</a:b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过滤式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(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净化式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)</a:t>
            </a:r>
            <a:b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</a:b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   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隔绝式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(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供气式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)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endParaRPr altLang="zh-CN" sz="3600" lang="en-US"/>
          </a:p>
        </p:txBody>
      </p:sp>
      <p:pic>
        <p:nvPicPr>
          <p:cNvPr id="2097177" name="Picture 4" descr="http://www.hxpaq.com.cn/Whkz06.gif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 bwMode="auto">
          <a:xfrm>
            <a:off x="1066800" y="4038600"/>
            <a:ext cx="3276600" cy="2209800"/>
          </a:xfrm>
          <a:prstGeom prst="rect"/>
          <a:noFill/>
          <a:ln>
            <a:noFill/>
          </a:ln>
        </p:spPr>
      </p:pic>
      <p:pic>
        <p:nvPicPr>
          <p:cNvPr id="2097178" name="Picture 5" descr="http://www.hxpaq.com.cn/Whkz07.bmp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r:link="rId4"/>
          <a:srcRect/>
          <a:stretch>
            <a:fillRect/>
          </a:stretch>
        </p:blipFill>
        <p:spPr bwMode="auto">
          <a:xfrm>
            <a:off x="4648200" y="4038600"/>
            <a:ext cx="3200400" cy="22098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F9817BA6-56F8-437F-AB5D-A59EB013991E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592" name="Rectangle 4"/>
          <p:cNvSpPr>
            <a:spLocks noRot="1" noGrp="1" noChangeArrowheads="1"/>
          </p:cNvSpPr>
          <p:nvPr>
            <p:ph type="body" idx="1"/>
          </p:nvPr>
        </p:nvSpPr>
        <p:spPr>
          <a:xfrm>
            <a:off x="533400" y="1981200"/>
            <a:ext cx="8001000" cy="3886200"/>
          </a:xfrm>
          <a:noFill/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6000" lang="zh-CN">
                <a:latin typeface="黑体" panose="02010609060101010101" pitchFamily="49" charset="-122"/>
              </a:rPr>
              <a:t>第一节：</a:t>
            </a:r>
            <a:br>
              <a:rPr altLang="en-US" b="1" sz="6000" lang="zh-CN">
                <a:latin typeface="黑体" panose="02010609060101010101" pitchFamily="49" charset="-122"/>
              </a:rPr>
            </a:br>
            <a:r>
              <a:rPr altLang="en-US" b="1" sz="6000" lang="zh-CN">
                <a:latin typeface="黑体" panose="02010609060101010101" pitchFamily="49" charset="-122"/>
              </a:rPr>
              <a:t>    危险化学品总论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A6746AB6-6C7A-43D4-A36E-2745C8E7DBBC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79" name="Picture 8" descr="http://www.hxpaq.com.cn/Whkz08.gif"/>
          <p:cNvPicPr>
            <a:picLocks noChangeArrowheads="1"/>
          </p:cNvPicPr>
          <p:nvPr/>
        </p:nvPicPr>
        <p:blipFill>
          <a:blip xmlns:r="http://schemas.openxmlformats.org/officeDocument/2006/relationships" r:embed="rId1" r:link="rId2"/>
          <a:srcRect/>
          <a:stretch>
            <a:fillRect/>
          </a:stretch>
        </p:blipFill>
        <p:spPr bwMode="auto">
          <a:xfrm>
            <a:off x="5105400" y="4495800"/>
            <a:ext cx="1439863" cy="1439863"/>
          </a:xfrm>
          <a:prstGeom prst="rect"/>
          <a:noFill/>
          <a:ln>
            <a:noFill/>
          </a:ln>
        </p:spPr>
      </p:pic>
      <p:pic>
        <p:nvPicPr>
          <p:cNvPr id="2097180" name="Picture 7" descr="http://www.hxpaq.com.cn/Whkz12.gif"/>
          <p:cNvPicPr>
            <a:picLocks noChangeArrowheads="1"/>
          </p:cNvPicPr>
          <p:nvPr/>
        </p:nvPicPr>
        <p:blipFill>
          <a:blip xmlns:r="http://schemas.openxmlformats.org/officeDocument/2006/relationships" r:embed="rId3" r:link="rId4"/>
          <a:srcRect/>
          <a:stretch>
            <a:fillRect/>
          </a:stretch>
        </p:blipFill>
        <p:spPr bwMode="auto">
          <a:xfrm>
            <a:off x="2667000" y="4648200"/>
            <a:ext cx="1439863" cy="1439863"/>
          </a:xfrm>
          <a:prstGeom prst="rect"/>
          <a:noFill/>
          <a:ln>
            <a:noFill/>
          </a:ln>
        </p:spPr>
      </p:pic>
      <p:pic>
        <p:nvPicPr>
          <p:cNvPr id="2097181" name="Picture 6" descr="http://www.hxpaq.com.cn/Whkz09.gif"/>
          <p:cNvPicPr>
            <a:picLocks noChangeArrowheads="1"/>
          </p:cNvPicPr>
          <p:nvPr/>
        </p:nvPicPr>
        <p:blipFill>
          <a:blip xmlns:r="http://schemas.openxmlformats.org/officeDocument/2006/relationships" r:embed="rId5" r:link="rId6"/>
          <a:srcRect/>
          <a:stretch>
            <a:fillRect/>
          </a:stretch>
        </p:blipFill>
        <p:spPr bwMode="auto">
          <a:xfrm>
            <a:off x="6248400" y="2971800"/>
            <a:ext cx="1439863" cy="1439863"/>
          </a:xfrm>
          <a:prstGeom prst="rect"/>
          <a:noFill/>
          <a:ln>
            <a:noFill/>
          </a:ln>
        </p:spPr>
      </p:pic>
      <p:pic>
        <p:nvPicPr>
          <p:cNvPr id="2097182" name="Picture 5" descr="http://www.hxpaq.com.cn/Whkz11.gif"/>
          <p:cNvPicPr>
            <a:picLocks noChangeArrowheads="1"/>
          </p:cNvPicPr>
          <p:nvPr/>
        </p:nvPicPr>
        <p:blipFill>
          <a:blip xmlns:r="http://schemas.openxmlformats.org/officeDocument/2006/relationships" r:embed="rId7" r:link="rId8"/>
          <a:srcRect/>
          <a:stretch>
            <a:fillRect/>
          </a:stretch>
        </p:blipFill>
        <p:spPr bwMode="auto">
          <a:xfrm>
            <a:off x="3581400" y="2971800"/>
            <a:ext cx="1439863" cy="1439863"/>
          </a:xfrm>
          <a:prstGeom prst="rect"/>
          <a:noFill/>
          <a:ln>
            <a:noFill/>
          </a:ln>
        </p:spPr>
      </p:pic>
      <p:pic>
        <p:nvPicPr>
          <p:cNvPr id="2097183" name="Picture 4" descr="http://www.hxpaq.com.cn/Whkz10.gif"/>
          <p:cNvPicPr>
            <a:picLocks noChangeArrowheads="1"/>
          </p:cNvPicPr>
          <p:nvPr/>
        </p:nvPicPr>
        <p:blipFill>
          <a:blip xmlns:r="http://schemas.openxmlformats.org/officeDocument/2006/relationships" r:embed="rId9" r:link="rId10"/>
          <a:srcRect/>
          <a:stretch>
            <a:fillRect/>
          </a:stretch>
        </p:blipFill>
        <p:spPr bwMode="auto">
          <a:xfrm>
            <a:off x="1066800" y="3048000"/>
            <a:ext cx="1439863" cy="1439863"/>
          </a:xfrm>
          <a:prstGeom prst="rect"/>
          <a:noFill/>
          <a:ln>
            <a:noFill/>
          </a:ln>
        </p:spPr>
      </p:pic>
      <p:sp>
        <p:nvSpPr>
          <p:cNvPr id="1048673" name="Rectangle 9"/>
          <p:cNvSpPr>
            <a:spLocks noChangeArrowheads="1"/>
          </p:cNvSpPr>
          <p:nvPr/>
        </p:nvSpPr>
        <p:spPr bwMode="auto">
          <a:xfrm>
            <a:off x="0" y="0"/>
            <a:ext cx="9096375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sz="1100" lang="zh-CN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 </a:t>
            </a:r>
            <a:r>
              <a:rPr altLang="en-US" sz="1100" lang="zh-CN">
                <a:solidFill>
                  <a:srgbClr val="0033CC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   </a:t>
            </a:r>
            <a:r>
              <a:rPr altLang="en-US" sz="1100" lang="zh-CN">
                <a:ea typeface="宋体" panose="02010600030101010101" pitchFamily="2" charset="-122"/>
                <a:cs typeface="Times New Roman" panose="02020603050405020304" pitchFamily="18" charset="0"/>
              </a:rPr>
              <a:t>  </a:t>
            </a:r>
            <a:r>
              <a:rPr altLang="en-US" sz="1100" lang="zh-CN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altLang="en-US" sz="1800" lang="zh-CN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74" name="Rectangle 10"/>
          <p:cNvSpPr>
            <a:spLocks noChangeArrowheads="1"/>
          </p:cNvSpPr>
          <p:nvPr/>
        </p:nvSpPr>
        <p:spPr bwMode="auto">
          <a:xfrm>
            <a:off x="0" y="0"/>
            <a:ext cx="9096375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sz="1100" lang="en-US">
                <a:ea typeface="宋体" panose="02010600030101010101" pitchFamily="2" charset="-122"/>
                <a:cs typeface="Times New Roman" panose="02020603050405020304" pitchFamily="18" charset="0"/>
              </a:rPr>
              <a:t>       </a:t>
            </a:r>
            <a:r>
              <a:rPr altLang="zh-CN" sz="1100" 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altLang="zh-CN" sz="1800" lang="en-US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75" name="Rectangle 11"/>
          <p:cNvSpPr>
            <a:spLocks noChangeArrowheads="1"/>
          </p:cNvSpPr>
          <p:nvPr/>
        </p:nvSpPr>
        <p:spPr bwMode="auto">
          <a:xfrm>
            <a:off x="0" y="0"/>
            <a:ext cx="9096375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sz="1100" lang="en-US">
                <a:ea typeface="宋体" panose="02010600030101010101" pitchFamily="2" charset="-122"/>
                <a:cs typeface="Times New Roman" panose="02020603050405020304" pitchFamily="18" charset="0"/>
              </a:rPr>
              <a:t>       </a:t>
            </a:r>
            <a:r>
              <a:rPr altLang="zh-CN" sz="1100" 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altLang="zh-CN" sz="1800" lang="en-US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76" name="Rectangle 12"/>
          <p:cNvSpPr>
            <a:spLocks noChangeArrowheads="1"/>
          </p:cNvSpPr>
          <p:nvPr/>
        </p:nvSpPr>
        <p:spPr bwMode="auto">
          <a:xfrm>
            <a:off x="0" y="0"/>
            <a:ext cx="9096375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sz="1100" lang="en-US">
                <a:ea typeface="宋体" panose="02010600030101010101" pitchFamily="2" charset="-122"/>
                <a:cs typeface="Times New Roman" panose="02020603050405020304" pitchFamily="18" charset="0"/>
              </a:rPr>
              <a:t>         </a:t>
            </a:r>
            <a:r>
              <a:rPr altLang="zh-CN" sz="1100" 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altLang="zh-CN" sz="1800" lang="en-US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77" name="Rectangle 13"/>
          <p:cNvSpPr>
            <a:spLocks noChangeArrowheads="1"/>
          </p:cNvSpPr>
          <p:nvPr/>
        </p:nvSpPr>
        <p:spPr bwMode="auto">
          <a:xfrm>
            <a:off x="0" y="0"/>
            <a:ext cx="9096375" cy="0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sz="1100" lang="en-US">
                <a:ea typeface="宋体" panose="02010600030101010101" pitchFamily="2" charset="-122"/>
                <a:cs typeface="Times New Roman" panose="02020603050405020304" pitchFamily="18" charset="0"/>
              </a:rPr>
              <a:t>         </a:t>
            </a:r>
            <a:r>
              <a:rPr altLang="zh-CN" sz="1100" 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altLang="zh-CN" sz="1800" lang="en-US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78" name="Rectangle 26"/>
          <p:cNvSpPr>
            <a:spLocks noChangeArrowheads="1"/>
          </p:cNvSpPr>
          <p:nvPr/>
        </p:nvSpPr>
        <p:spPr bwMode="auto">
          <a:xfrm>
            <a:off x="685800" y="522288"/>
            <a:ext cx="7543800" cy="2005012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2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、其它个体防护用品</a:t>
            </a:r>
          </a:p>
          <a:p>
            <a:pPr eaLnBrk="1" hangingPunct="1">
              <a:lnSpc>
                <a:spcPct val="110000"/>
              </a:lnSpc>
            </a:pP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  为了防止由于化学品的飞溅，以及化学粉尘、烟、雾、蒸气等所导致的眼睛和皮肤伤害，也需要根据具体情况选择相应的防护用品或护具。</a:t>
            </a:r>
            <a:r>
              <a:rPr altLang="en-US" sz="1800" lang="zh-CN"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1143110A-45C3-422B-8BE4-82A88D2126AC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80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09600" y="457200"/>
            <a:ext cx="5337175" cy="838200"/>
          </a:xfrm>
        </p:spPr>
        <p:txBody>
          <a:bodyPr/>
          <a:p>
            <a:pPr algn="l" eaLnBrk="1" hangingPunct="1"/>
            <a:r>
              <a:rPr altLang="en-US" sz="3000" lang="zh-CN">
                <a:solidFill>
                  <a:schemeClr val="tx1"/>
                </a:solidFill>
              </a:rPr>
              <a:t>二、</a:t>
            </a:r>
            <a:r>
              <a:rPr altLang="en-US" b="1" sz="3000" lang="zh-CN">
                <a:solidFill>
                  <a:schemeClr val="tx1"/>
                </a:solidFill>
              </a:rPr>
              <a:t>作业人员的个人卫生 </a:t>
            </a:r>
            <a:r>
              <a:rPr altLang="en-US" sz="3000" lang="zh-C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1048681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81000" y="1295400"/>
            <a:ext cx="8305800" cy="3886200"/>
          </a:xfrm>
        </p:spPr>
        <p:txBody>
          <a:bodyPr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zh-CN" b="1" sz="2400" lang="en-US">
                <a:latin typeface="黑体" panose="02010609060101010101" pitchFamily="49" charset="-122"/>
              </a:rPr>
              <a:t> </a:t>
            </a:r>
            <a:r>
              <a:rPr altLang="zh-CN" b="1" sz="2400" lang="en-US">
                <a:solidFill>
                  <a:srgbClr val="000000"/>
                </a:solidFill>
              </a:rPr>
              <a:t>  </a:t>
            </a:r>
            <a:r>
              <a:rPr altLang="zh-CN" b="1" sz="2400" lang="en-US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作业人员养成良好的卫生习惯也是消除和降低化学品危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害的一种有效方法。保持个人卫生的基本原则：</a:t>
            </a:r>
            <a:r>
              <a:rPr altLang="en-US" b="1" sz="2400" lang="zh-CN">
                <a:solidFill>
                  <a:srgbClr val="000000"/>
                </a:solidFill>
              </a:rPr>
              <a:t> </a:t>
            </a:r>
            <a:endParaRPr altLang="en-US" b="1" sz="24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－－遵守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安全操作规程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并使用适当的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防护用品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不直接接触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能引起过敏的化学品。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－－工作结束后、饭前、饮水前、吸烟前以及便后要充分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洗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    净身体的暴露部分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－－在衣服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口袋里不装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被污染的东西，如抹布、工具等。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－－勤剪指甲并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保持指甲洁净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－－时刻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注意防止自我污染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，尤其在清洗或更换工作服时更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    要注意。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－－防护用品要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分放、分洗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－－</a:t>
            </a:r>
            <a:r>
              <a:rPr altLang="en-US" b="1" sz="2400" lang="zh-CN">
                <a:solidFill>
                  <a:srgbClr val="FF0000"/>
                </a:solidFill>
                <a:latin typeface="黑体" panose="02010609060101010101" pitchFamily="49" charset="-122"/>
              </a:rPr>
              <a:t>定期检查</a:t>
            </a:r>
            <a:r>
              <a:rPr altLang="en-US" b="1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身体。</a:t>
            </a:r>
            <a:r>
              <a:rPr altLang="en-US" b="1" sz="2400" lang="zh-CN">
                <a:solidFill>
                  <a:srgbClr val="000000"/>
                </a:solidFill>
              </a:rPr>
              <a:t> </a:t>
            </a:r>
            <a:endParaRPr altLang="en-US" b="1" sz="2400" lang="zh-CN">
              <a:solidFill>
                <a:srgbClr val="00000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1D6FDBF8-D5A8-4E0C-B534-A686E07D3DA8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83" name="Rectangle 2"/>
          <p:cNvSpPr>
            <a:spLocks noRot="1" noGrp="1" noChangeArrowheads="1"/>
          </p:cNvSpPr>
          <p:nvPr>
            <p:ph type="body" idx="1"/>
          </p:nvPr>
        </p:nvSpPr>
        <p:spPr>
          <a:xfrm>
            <a:off x="533400" y="1981200"/>
            <a:ext cx="7467600" cy="3886200"/>
          </a:xfrm>
          <a:noFill/>
        </p:spPr>
        <p:txBody>
          <a:bodyPr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b="1" sz="6000" lang="zh-CN"/>
              <a:t>第五节：</a:t>
            </a:r>
            <a:br>
              <a:rPr altLang="en-US" b="1" sz="6000" lang="zh-CN"/>
            </a:br>
            <a:r>
              <a:rPr altLang="en-US" b="1" sz="6000" lang="zh-CN"/>
              <a:t>  　   化学品事故的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altLang="en-US" b="1" sz="6000" lang="zh-CN"/>
              <a:t>应急处理</a:t>
            </a:r>
            <a:br>
              <a:rPr altLang="en-US" b="1" sz="6000" lang="zh-CN"/>
            </a:br>
            <a:endParaRPr altLang="en-US" b="1" sz="6000" lang="zh-C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2BB3997-D019-4EA9-BA9D-26998A2DAF66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85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685800" y="1219200"/>
            <a:ext cx="7467600" cy="4495800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　　化学品事故的应急处理过程一般包括</a:t>
            </a:r>
            <a:r>
              <a:rPr altLang="en-US" b="1" sz="3000" lang="zh-CN">
                <a:solidFill>
                  <a:srgbClr val="FF0000"/>
                </a:solidFill>
                <a:latin typeface="黑体" panose="02010609060101010101" pitchFamily="49" charset="-122"/>
              </a:rPr>
              <a:t>报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3000" lang="zh-CN">
                <a:solidFill>
                  <a:srgbClr val="FF0000"/>
                </a:solidFill>
                <a:latin typeface="黑体" panose="02010609060101010101" pitchFamily="49" charset="-122"/>
              </a:rPr>
              <a:t>警、紧急疏散、现场急救、溢出或泄漏处理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3000" lang="zh-CN">
                <a:solidFill>
                  <a:srgbClr val="FF0000"/>
                </a:solidFill>
                <a:latin typeface="黑体" panose="02010609060101010101" pitchFamily="49" charset="-122"/>
              </a:rPr>
              <a:t>和火灾控制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几方面。</a:t>
            </a:r>
          </a:p>
          <a:p>
            <a:pPr eaLnBrk="1" hangingPunct="1"/>
            <a:endParaRPr altLang="en-US" b="1" sz="30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　　事故报警的</a:t>
            </a:r>
            <a:r>
              <a:rPr altLang="en-US" b="1" sz="3000" lang="zh-CN">
                <a:solidFill>
                  <a:srgbClr val="FF0000"/>
                </a:solidFill>
                <a:latin typeface="黑体" panose="02010609060101010101" pitchFamily="49" charset="-122"/>
              </a:rPr>
              <a:t>及时与正确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是能否及时实施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应急救援的关键。</a:t>
            </a:r>
            <a:r>
              <a:rPr altLang="en-US" b="1" sz="2800" lang="zh-CN">
                <a:solidFill>
                  <a:srgbClr val="000000"/>
                </a:solidFill>
              </a:rPr>
              <a:t> </a:t>
            </a:r>
            <a:r>
              <a:rPr altLang="en-US" sz="2800" lang="zh-CN">
                <a:latin typeface="黑体" panose="02010609060101010101" pitchFamily="49" charset="-122"/>
              </a:rPr>
              <a:t> </a:t>
            </a:r>
            <a:endParaRPr altLang="en-US" b="1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C4D175DD-38EB-4D91-9BA6-87F0FA029466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87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762000" y="609600"/>
            <a:ext cx="2365375" cy="609600"/>
          </a:xfrm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  <a:latin typeface="黑体" panose="02010609060101010101" pitchFamily="49" charset="-122"/>
              </a:rPr>
              <a:t>一、报警</a:t>
            </a:r>
          </a:p>
        </p:txBody>
      </p:sp>
      <p:sp>
        <p:nvSpPr>
          <p:cNvPr id="1048688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1066800" y="1447800"/>
            <a:ext cx="7239000" cy="4114800"/>
          </a:xfrm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lang="en-US">
                <a:solidFill>
                  <a:srgbClr val="000000"/>
                </a:solidFill>
              </a:rPr>
              <a:t>※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报警内容：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-----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事故时间、地点及单位；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-----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化学品名称和泄漏量；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-----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事故性质（外溢、爆炸、火灾）；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-----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危险程度及有无人员伤亡；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-----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报警人姓名及联系电话；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FFA9212-F8C0-48CD-87BA-C5DD8A57F37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90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838200" y="685800"/>
            <a:ext cx="3736975" cy="914400"/>
          </a:xfrm>
        </p:spPr>
        <p:txBody>
          <a:bodyPr/>
          <a:p>
            <a:pPr algn="l" eaLnBrk="1" hangingPunct="1"/>
            <a:r>
              <a:rPr altLang="zh-CN" b="1" sz="4000" lang="en-US">
                <a:solidFill>
                  <a:srgbClr val="000000"/>
                </a:solidFill>
              </a:rPr>
              <a:t>※</a:t>
            </a:r>
            <a:r>
              <a:rPr altLang="en-US" b="1" sz="3000" lang="zh-CN">
                <a:solidFill>
                  <a:srgbClr val="000000"/>
                </a:solidFill>
              </a:rPr>
              <a:t>建立警戒区域 </a:t>
            </a:r>
          </a:p>
        </p:txBody>
      </p:sp>
      <p:sp>
        <p:nvSpPr>
          <p:cNvPr id="1048691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1524000"/>
            <a:ext cx="8839200" cy="4648200"/>
          </a:xfrm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/>
              <a:t>　　</a:t>
            </a:r>
            <a:r>
              <a:rPr altLang="en-US" b="1" sz="2800" lang="zh-CN">
                <a:solidFill>
                  <a:srgbClr val="000000"/>
                </a:solidFill>
              </a:rPr>
              <a:t>事故发生后，应根据化学品泄漏的扩散情况或火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焰辐射热所涉及到的范围</a:t>
            </a:r>
            <a:r>
              <a:rPr altLang="en-US" b="1" sz="2800" lang="zh-CN">
                <a:solidFill>
                  <a:srgbClr val="FF0000"/>
                </a:solidFill>
              </a:rPr>
              <a:t>建立警戒区</a:t>
            </a:r>
            <a:r>
              <a:rPr altLang="en-US" b="1" sz="2800" lang="zh-CN">
                <a:solidFill>
                  <a:srgbClr val="000000"/>
                </a:solidFill>
              </a:rPr>
              <a:t>，并在通往事故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现场的</a:t>
            </a:r>
            <a:r>
              <a:rPr altLang="en-US" b="1" sz="2800" lang="zh-CN">
                <a:solidFill>
                  <a:srgbClr val="FF0000"/>
                </a:solidFill>
              </a:rPr>
              <a:t>主要干道上实行管制</a:t>
            </a:r>
            <a:r>
              <a:rPr altLang="en-US" b="1" sz="2800" lang="zh-CN">
                <a:solidFill>
                  <a:srgbClr val="000000"/>
                </a:solidFill>
              </a:rPr>
              <a:t>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　　应注意以下几点：   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sz="2800" lang="en-US">
                <a:solidFill>
                  <a:srgbClr val="000000"/>
                </a:solidFill>
              </a:rPr>
              <a:t>·</a:t>
            </a:r>
            <a:r>
              <a:rPr altLang="en-US" b="1" sz="2800" lang="zh-CN">
                <a:solidFill>
                  <a:srgbClr val="000000"/>
                </a:solidFill>
              </a:rPr>
              <a:t>警戒区域的边界</a:t>
            </a:r>
            <a:r>
              <a:rPr altLang="en-US" b="1" sz="2800" lang="zh-CN">
                <a:solidFill>
                  <a:srgbClr val="FF0000"/>
                </a:solidFill>
              </a:rPr>
              <a:t>应设警示标志并有专人警戒</a:t>
            </a:r>
            <a:r>
              <a:rPr altLang="en-US" b="1" sz="2800" lang="zh-CN">
                <a:solidFill>
                  <a:srgbClr val="000000"/>
                </a:solidFill>
              </a:rPr>
              <a:t>。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sz="2800" lang="en-US">
                <a:solidFill>
                  <a:srgbClr val="000000"/>
                </a:solidFill>
              </a:rPr>
              <a:t>·</a:t>
            </a:r>
            <a:r>
              <a:rPr altLang="en-US" b="1" sz="2800" lang="zh-CN">
                <a:solidFill>
                  <a:srgbClr val="000000"/>
                </a:solidFill>
              </a:rPr>
              <a:t>除消防及应急处理人员，其他人员</a:t>
            </a:r>
            <a:r>
              <a:rPr altLang="en-US" b="1" sz="2800" lang="zh-CN">
                <a:solidFill>
                  <a:srgbClr val="FF0000"/>
                </a:solidFill>
              </a:rPr>
              <a:t>禁止进入警戒区</a:t>
            </a:r>
            <a:r>
              <a:rPr altLang="en-US" b="1" sz="2800" lang="zh-CN">
                <a:solidFill>
                  <a:srgbClr val="000000"/>
                </a:solidFill>
              </a:rPr>
              <a:t>。</a:t>
            </a:r>
          </a:p>
          <a:p>
            <a:pPr eaLnBrk="1" hangingPunct="1">
              <a:lnSpc>
                <a:spcPct val="120000"/>
              </a:lnSpc>
            </a:pPr>
            <a:r>
              <a:rPr altLang="zh-CN" b="1" sz="2800" lang="en-US">
                <a:solidFill>
                  <a:srgbClr val="000000"/>
                </a:solidFill>
              </a:rPr>
              <a:t>·</a:t>
            </a:r>
            <a:r>
              <a:rPr altLang="en-US" b="1" sz="2800" lang="zh-CN">
                <a:solidFill>
                  <a:srgbClr val="000000"/>
                </a:solidFill>
              </a:rPr>
              <a:t>泄漏溢出的化学品为易燃品时，区域内应</a:t>
            </a:r>
            <a:r>
              <a:rPr altLang="en-US" b="1" sz="2800" lang="zh-CN">
                <a:solidFill>
                  <a:srgbClr val="FF0000"/>
                </a:solidFill>
              </a:rPr>
              <a:t>严禁火种</a:t>
            </a:r>
            <a:r>
              <a:rPr altLang="en-US" b="1" sz="2800" lang="zh-CN">
                <a:solidFill>
                  <a:srgbClr val="000000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13E35C6-FF3B-4BB9-A0D8-945ED3A5B52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93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85800" y="609600"/>
            <a:ext cx="3279775" cy="685800"/>
          </a:xfrm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  <a:latin typeface="黑体" panose="02010609060101010101" pitchFamily="49" charset="-122"/>
              </a:rPr>
              <a:t>二、紧急疏散</a:t>
            </a:r>
          </a:p>
        </p:txBody>
      </p:sp>
      <p:sp>
        <p:nvSpPr>
          <p:cNvPr id="1048694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1219200"/>
            <a:ext cx="8540750" cy="4495800"/>
          </a:xfrm>
        </p:spPr>
        <p:txBody>
          <a:bodyPr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800" lang="zh-CN"/>
              <a:t>　　</a:t>
            </a:r>
            <a:r>
              <a:rPr altLang="en-US" b="1" sz="2800" lang="zh-CN">
                <a:solidFill>
                  <a:srgbClr val="000000"/>
                </a:solidFill>
              </a:rPr>
              <a:t>　迅速将警戒区内与事故应急处理无关的人员撤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离，以减少不必要的人员伤亡。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　注意事项：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000" lang="zh-CN"/>
              <a:t>■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如事故物质有毒时，需要佩戴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个体防护用品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；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000" lang="zh-CN"/>
              <a:t>■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应向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上风方向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转移；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000" lang="zh-CN"/>
              <a:t>■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明确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专人引导和护送疏散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人员到安全区；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000" lang="zh-CN"/>
              <a:t>■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不要在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低洼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处滞留。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b="1" sz="2000" lang="zh-CN"/>
              <a:t>■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要查清是否有人留在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污染区与着火区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endParaRPr altLang="en-US" b="1" sz="2800" lang="zh-CN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altLang="zh-CN"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5FF5C97D-AB0A-4633-9DE0-18B8DF8587CA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96" name="Rectangle 7"/>
          <p:cNvSpPr>
            <a:spLocks noChangeArrowheads="1"/>
          </p:cNvSpPr>
          <p:nvPr/>
        </p:nvSpPr>
        <p:spPr bwMode="auto">
          <a:xfrm>
            <a:off x="533400" y="1066800"/>
            <a:ext cx="7772400" cy="5092700"/>
          </a:xfrm>
          <a:prstGeom prst="rect"/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　　在事故现场，化学品对人体可能造成的伤害为：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中毒、窒息、化学灼伤、烧伤、冻伤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等。必须对受伤员人进行紧急救护，减少伤害。</a:t>
            </a:r>
          </a:p>
          <a:p>
            <a:pPr eaLnBrk="1" hangingPunct="1">
              <a:lnSpc>
                <a:spcPct val="130000"/>
              </a:lnSpc>
            </a:pP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　　对受到化学伤害的人员进行急救时，几项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首先要做的紧急处理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是：</a:t>
            </a:r>
          </a:p>
          <a:p>
            <a:pPr eaLnBrk="1" hangingPunct="1">
              <a:lnSpc>
                <a:spcPct val="130000"/>
              </a:lnSpc>
            </a:pP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－－置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神志不清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的病员于侧位，防止气道梗阻，</a:t>
            </a: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－－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呼吸困难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时给予氧气吸入；</a:t>
            </a:r>
          </a:p>
          <a:p>
            <a:pPr eaLnBrk="1" hangingPunct="1">
              <a:lnSpc>
                <a:spcPct val="130000"/>
              </a:lnSpc>
            </a:pP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－－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呼吸停止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时立即进行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  <a:hlinkClick r:id="rId1"/>
              </a:rPr>
              <a:t>人工呼吸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；</a:t>
            </a:r>
          </a:p>
          <a:p>
            <a:pPr eaLnBrk="1" hangingPunct="1">
              <a:lnSpc>
                <a:spcPct val="130000"/>
              </a:lnSpc>
            </a:pP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－－</a:t>
            </a:r>
            <a:r>
              <a:rPr altLang="en-US" b="1" lang="zh-CN">
                <a:solidFill>
                  <a:srgbClr val="FF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心脏停止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者立即进行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  <a:hlinkClick r:id="rId2"/>
              </a:rPr>
              <a:t>胸外心脏挤压</a:t>
            </a:r>
            <a:r>
              <a:rPr altLang="en-US" b="1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 。</a:t>
            </a:r>
            <a:r>
              <a:rPr altLang="en-US" b="1" lang="zh-CN">
                <a:solidFill>
                  <a:srgbClr val="000000"/>
                </a:solidFill>
                <a:ea typeface="宋体" panose="02010600030101010101" pitchFamily="2" charset="-122"/>
              </a:rPr>
              <a:t> </a:t>
            </a:r>
            <a:endParaRPr altLang="en-US" b="1" lang="zh-CN">
              <a:solidFill>
                <a:srgbClr val="00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048697" name="Rectangle 11"/>
          <p:cNvSpPr>
            <a:spLocks noChangeArrowheads="1"/>
          </p:cNvSpPr>
          <p:nvPr/>
        </p:nvSpPr>
        <p:spPr bwMode="auto">
          <a:xfrm>
            <a:off x="914400" y="536575"/>
            <a:ext cx="2632075" cy="579438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b="1" sz="3200" lang="zh-CN">
                <a:latin typeface="黑体" panose="02010609060101010101" pitchFamily="49" charset="-122"/>
                <a:ea typeface="宋体" panose="02010600030101010101" pitchFamily="2" charset="-122"/>
              </a:rPr>
              <a:t>三、现场急救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0FFEA7D4-8D1F-426C-86CD-E315565D3DC8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99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762000" y="990600"/>
            <a:ext cx="7848600" cy="5181600"/>
          </a:xfrm>
        </p:spPr>
        <p:txBody>
          <a:bodyPr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急救处理程序化，可采取如下步骤：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   先除去伤病员污染衣物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------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然后冲洗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----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--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共性处理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----- 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个性处理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------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转送医院。</a:t>
            </a:r>
            <a:r>
              <a:rPr altLang="en-US" b="1" sz="2800" lang="zh-CN">
                <a:solidFill>
                  <a:srgbClr val="000000"/>
                </a:solidFill>
              </a:rPr>
              <a:t> </a:t>
            </a:r>
            <a:endParaRPr altLang="en-US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处理污染物：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要注意对伤员污染衣物的处理，防止发生继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发性损害。</a:t>
            </a:r>
            <a:endParaRPr altLang="en-US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</p:txBody>
      </p:sp>
      <p:pic>
        <p:nvPicPr>
          <p:cNvPr id="2097184" name="Picture 4" descr="现场急救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19800" y="4419600"/>
            <a:ext cx="1905000" cy="1617663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7E578CFE-EFF0-42C5-BABA-3D063A783679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01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228600" y="838200"/>
            <a:ext cx="4422775" cy="609600"/>
          </a:xfrm>
        </p:spPr>
        <p:txBody>
          <a:bodyPr/>
          <a:p>
            <a:pPr eaLnBrk="1" hangingPunct="1"/>
            <a:r>
              <a:rPr altLang="en-US" b="1" sz="3200" lang="zh-CN">
                <a:solidFill>
                  <a:schemeClr val="tx1"/>
                </a:solidFill>
                <a:latin typeface="黑体" panose="02010609060101010101" pitchFamily="49" charset="-122"/>
              </a:rPr>
              <a:t>四、溢出或泄漏处理</a:t>
            </a:r>
          </a:p>
        </p:txBody>
      </p:sp>
      <p:sp>
        <p:nvSpPr>
          <p:cNvPr id="1048702" name="Rectangle 4"/>
          <p:cNvSpPr>
            <a:spLocks noChangeArrowheads="1"/>
          </p:cNvSpPr>
          <p:nvPr>
            <p:ph type="body" idx="1"/>
          </p:nvPr>
        </p:nvSpPr>
        <p:spPr>
          <a:xfrm>
            <a:off x="457200" y="1524000"/>
            <a:ext cx="7702550" cy="4343400"/>
          </a:xfrm>
          <a:noFill/>
        </p:spPr>
        <p:txBody>
          <a:bodyPr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　　危险化学品的泄漏，容易发生中毒或转化为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火灾爆炸事故。因此泄漏处理要及时、得当，避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免重大事故的发生。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　　要成功地控制化学品的泄漏，必须事先进行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计划，并且对化学品的化学性质和反应特性有充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分的了解。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21395492-984D-44CD-9113-F47F346D94B0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594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   《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危险化学品安全管理条例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》(2012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版</a:t>
            </a:r>
            <a:r>
              <a:rPr altLang="zh-CN" sz="2800" lang="en-US">
                <a:solidFill>
                  <a:srgbClr val="FF0000"/>
                </a:solidFill>
                <a:latin typeface="黑体" panose="02010609060101010101" pitchFamily="49" charset="-122"/>
              </a:rPr>
              <a:t>)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其中第一章第四条规定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    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危险化学品单位从事生产、经营、储存、运输、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使用危险化学品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或者处置废弃危险化学品活动的人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员，必须接受有关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法律、法规、规章和安全知识、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专业技术、职业卫生防护和应急救援知识的培训，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并经考核合格，方可上岗作业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。</a:t>
            </a:r>
            <a:r>
              <a:rPr altLang="en-US" sz="2800" lang="zh-CN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1048595" name="Rectangle 4"/>
          <p:cNvSpPr>
            <a:spLocks noChangeArrowheads="1"/>
          </p:cNvSpPr>
          <p:nvPr/>
        </p:nvSpPr>
        <p:spPr bwMode="auto">
          <a:xfrm>
            <a:off x="609600" y="609600"/>
            <a:ext cx="4970780" cy="523241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1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、危险化学品相关法律法规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7AE28FAE-7E24-4FB1-8842-0B35BBC67716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04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81000" y="838200"/>
            <a:ext cx="8540750" cy="4800600"/>
          </a:xfrm>
        </p:spPr>
        <p:txBody>
          <a:bodyPr/>
          <a:p>
            <a:pPr algn="just"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泄漏事故控制一般分为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泄漏源控制和泄漏物处置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两部分。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1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）泄漏源控制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－－通过</a:t>
            </a:r>
            <a:r>
              <a:rPr altLang="en-US" b="1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关闭有关阀门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、停止作业或通过采取改变工　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艺流程、物料走副线、局部停车、打循环、减负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荷运行等方法。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－－容器发生泄漏后，应采取措施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  <a:hlinkClick r:id="rId1"/>
              </a:rPr>
              <a:t>修补和堵塞裂口</a:t>
            </a:r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制止化学品的进一步泄漏，对整个应急处理是非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　　常关键的。</a:t>
            </a:r>
          </a:p>
          <a:p>
            <a:pPr eaLnBrk="1" hangingPunct="1"/>
            <a:endParaRPr altLang="zh-CN" sz="2800" lang="en-US">
              <a:solidFill>
                <a:srgbClr val="000000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BFF6F2F8-718F-480E-AFD7-E6CD7228D2F8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06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762000" y="685800"/>
            <a:ext cx="3889375" cy="533400"/>
          </a:xfrm>
        </p:spPr>
        <p:txBody>
          <a:bodyPr/>
          <a:p>
            <a:pPr algn="l" eaLnBrk="1" hangingPunct="1"/>
            <a:r>
              <a:rPr altLang="zh-CN" b="1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2</a:t>
            </a:r>
            <a:r>
              <a:rPr altLang="en-US" b="1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）泄漏物处置</a:t>
            </a:r>
          </a:p>
        </p:txBody>
      </p:sp>
      <p:sp>
        <p:nvSpPr>
          <p:cNvPr id="1048707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1295400"/>
            <a:ext cx="8540750" cy="4724400"/>
          </a:xfrm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　　泄漏被控制后，要及时将现场泄漏物进行</a:t>
            </a:r>
            <a:r>
              <a:rPr altLang="en-US" b="1" sz="2800" lang="zh-CN">
                <a:solidFill>
                  <a:srgbClr val="FF0000"/>
                </a:solidFill>
              </a:rPr>
              <a:t>覆盖</a:t>
            </a:r>
            <a:r>
              <a:rPr altLang="en-US" b="1" sz="2800" lang="zh-CN">
                <a:solidFill>
                  <a:srgbClr val="000000"/>
                </a:solidFill>
              </a:rPr>
              <a:t>、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FF0000"/>
                </a:solidFill>
              </a:rPr>
              <a:t>收容</a:t>
            </a:r>
            <a:r>
              <a:rPr altLang="en-US" b="1" sz="2800" lang="zh-CN">
                <a:solidFill>
                  <a:srgbClr val="000000"/>
                </a:solidFill>
              </a:rPr>
              <a:t>、</a:t>
            </a:r>
            <a:r>
              <a:rPr altLang="en-US" b="1" sz="2800" lang="zh-CN">
                <a:solidFill>
                  <a:srgbClr val="FF0000"/>
                </a:solidFill>
              </a:rPr>
              <a:t>稀释</a:t>
            </a:r>
            <a:r>
              <a:rPr altLang="en-US" b="1" sz="2800" lang="zh-CN">
                <a:solidFill>
                  <a:srgbClr val="000000"/>
                </a:solidFill>
              </a:rPr>
              <a:t>、</a:t>
            </a:r>
            <a:r>
              <a:rPr altLang="en-US" b="1" sz="2800" lang="zh-CN">
                <a:solidFill>
                  <a:srgbClr val="FF0000"/>
                </a:solidFill>
              </a:rPr>
              <a:t>处理</a:t>
            </a:r>
            <a:r>
              <a:rPr altLang="en-US" b="1" sz="2800" lang="zh-CN">
                <a:solidFill>
                  <a:srgbClr val="000000"/>
                </a:solidFill>
              </a:rPr>
              <a:t>使泄漏物得到安全可靠的处置，防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止</a:t>
            </a:r>
            <a:r>
              <a:rPr altLang="en-US" b="1" sz="2800" lang="zh-CN">
                <a:solidFill>
                  <a:srgbClr val="FF0000"/>
                </a:solidFill>
              </a:rPr>
              <a:t>二次事故</a:t>
            </a:r>
            <a:r>
              <a:rPr altLang="en-US" b="1" sz="2800" lang="zh-CN">
                <a:solidFill>
                  <a:srgbClr val="000000"/>
                </a:solidFill>
              </a:rPr>
              <a:t>的发生。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b="1" sz="2800" lang="zh-CN">
                <a:solidFill>
                  <a:srgbClr val="000000"/>
                </a:solidFill>
              </a:rPr>
              <a:t>　　地面上泄漏物处置主要有以下方法：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－－－筑堤堵截或者引流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－－－覆盖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－－－低温冷却 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－－－吸收中和 </a:t>
            </a:r>
          </a:p>
          <a:p>
            <a:pPr eaLnBrk="1" hangingPunct="1"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－－－固化法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 　</a:t>
            </a:r>
          </a:p>
        </p:txBody>
      </p:sp>
      <p:pic>
        <p:nvPicPr>
          <p:cNvPr id="2097185" name="Picture 4" descr="覆盖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4953000" y="4724400"/>
            <a:ext cx="1676400" cy="1377950"/>
          </a:xfrm>
          <a:prstGeom prst="rect"/>
          <a:noFill/>
          <a:ln>
            <a:noFill/>
          </a:ln>
        </p:spPr>
      </p:pic>
      <p:pic>
        <p:nvPicPr>
          <p:cNvPr id="2097186" name="Picture 5" descr="围堵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5943600" y="3429000"/>
            <a:ext cx="1905000" cy="1239838"/>
          </a:xfrm>
          <a:prstGeom prst="rect"/>
          <a:noFill/>
          <a:ln>
            <a:noFill/>
          </a:ln>
        </p:spPr>
      </p:pic>
      <p:sp>
        <p:nvSpPr>
          <p:cNvPr id="1048708" name="Rectangle 7"/>
          <p:cNvSpPr>
            <a:spLocks noChangeArrowheads="1"/>
          </p:cNvSpPr>
          <p:nvPr/>
        </p:nvSpPr>
        <p:spPr bwMode="auto">
          <a:xfrm>
            <a:off x="1143000" y="4191000"/>
            <a:ext cx="282575" cy="519113"/>
          </a:xfrm>
          <a:prstGeom prst="rect"/>
          <a:noFill/>
          <a:ln>
            <a:noFill/>
          </a:ln>
        </p:spPr>
        <p:txBody>
          <a:bodyPr anchor="ctr"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lang="en-US"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53E878C6-142A-4D47-B2CB-3A095C38874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10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762000" y="609600"/>
            <a:ext cx="5184775" cy="533400"/>
          </a:xfrm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  <a:latin typeface="黑体" panose="02010609060101010101" pitchFamily="49" charset="-122"/>
              </a:rPr>
              <a:t>五、火灾控制</a:t>
            </a:r>
            <a:endParaRPr altLang="en-US" b="1" sz="3200" lang="zh-CN">
              <a:solidFill>
                <a:schemeClr val="tx1"/>
              </a:solidFill>
            </a:endParaRPr>
          </a:p>
        </p:txBody>
      </p:sp>
      <p:sp>
        <p:nvSpPr>
          <p:cNvPr id="1048711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1295400"/>
            <a:ext cx="8305800" cy="4953000"/>
          </a:xfrm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　　危险化学品容易发生火灾、爆炸事故，但不同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的化学品以及在不同情况下发生火灾时，其扑救方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法差异很大，若处置不当，不仅不能有效扑灭火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灾，反而会使灾情进一步扩大。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　　由于化学品本身及其燃烧产物大多具有较强的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毒害性和腐蚀性，极易造成人员中毒、灼伤。因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此，扑救化学危险品火灾是一项极其重要又非常危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险的工作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AB8FCA2-CD25-478B-B130-6BEAF4E85A86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13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838200" y="1219200"/>
            <a:ext cx="7321550" cy="3886200"/>
          </a:xfrm>
        </p:spPr>
        <p:txBody>
          <a:bodyPr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</a:rPr>
              <a:t>扑救化学品火灾时，应注意以下事项：</a:t>
            </a:r>
          </a:p>
          <a:p>
            <a:pPr eaLnBrk="1" hangingPunct="1">
              <a:lnSpc>
                <a:spcPct val="150000"/>
              </a:lnSpc>
            </a:pPr>
            <a:r>
              <a:rPr altLang="en-US" sz="2800" lang="zh-CN">
                <a:solidFill>
                  <a:srgbClr val="000000"/>
                </a:solidFill>
              </a:rPr>
              <a:t>－－灭火人员</a:t>
            </a:r>
            <a:r>
              <a:rPr altLang="en-US" sz="2800" lang="zh-CN">
                <a:solidFill>
                  <a:srgbClr val="FF0000"/>
                </a:solidFill>
              </a:rPr>
              <a:t>不应单独灭火</a:t>
            </a:r>
            <a:r>
              <a:rPr altLang="en-US" sz="2800" lang="zh-CN">
                <a:solidFill>
                  <a:srgbClr val="000000"/>
                </a:solidFill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altLang="en-US" sz="2800" lang="zh-CN">
                <a:solidFill>
                  <a:srgbClr val="000000"/>
                </a:solidFill>
              </a:rPr>
              <a:t>－－出口应始终保持</a:t>
            </a:r>
            <a:r>
              <a:rPr altLang="en-US" sz="2800" lang="zh-CN">
                <a:solidFill>
                  <a:srgbClr val="FF0000"/>
                </a:solidFill>
              </a:rPr>
              <a:t>清洁和畅通</a:t>
            </a:r>
            <a:r>
              <a:rPr altLang="en-US" sz="2800" lang="zh-CN">
                <a:solidFill>
                  <a:srgbClr val="000000"/>
                </a:solidFill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altLang="en-US" sz="2800" lang="zh-CN">
                <a:solidFill>
                  <a:srgbClr val="000000"/>
                </a:solidFill>
              </a:rPr>
              <a:t>－－要选择</a:t>
            </a:r>
            <a:r>
              <a:rPr altLang="en-US" sz="2800" lang="zh-CN">
                <a:solidFill>
                  <a:srgbClr val="FF0000"/>
                </a:solidFill>
              </a:rPr>
              <a:t>正确的灭火剂</a:t>
            </a:r>
            <a:r>
              <a:rPr altLang="en-US" sz="2800" lang="zh-CN">
                <a:solidFill>
                  <a:srgbClr val="000000"/>
                </a:solidFill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altLang="en-US" sz="2800" lang="zh-CN">
                <a:solidFill>
                  <a:srgbClr val="000000"/>
                </a:solidFill>
              </a:rPr>
              <a:t>－－灭火时还应</a:t>
            </a:r>
            <a:r>
              <a:rPr altLang="en-US" sz="2800" lang="zh-CN">
                <a:solidFill>
                  <a:srgbClr val="FF0000"/>
                </a:solidFill>
              </a:rPr>
              <a:t>考虑人员的安全</a:t>
            </a:r>
            <a:r>
              <a:rPr altLang="en-US" sz="2800" lang="zh-CN">
                <a:solidFill>
                  <a:srgbClr val="000000"/>
                </a:solidFill>
              </a:rPr>
              <a:t>。</a:t>
            </a:r>
          </a:p>
          <a:p>
            <a:pPr eaLnBrk="1" hangingPunct="1"/>
            <a:endParaRPr altLang="zh-CN"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9CD263BB-1955-42A5-B40C-9DB351202763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15" name="Rectangle 2"/>
          <p:cNvSpPr>
            <a:spLocks noRot="1" noGrp="1" noChangeArrowheads="1"/>
          </p:cNvSpPr>
          <p:nvPr>
            <p:ph type="body" idx="1"/>
          </p:nvPr>
        </p:nvSpPr>
        <p:spPr>
          <a:xfrm>
            <a:off x="685800" y="1905000"/>
            <a:ext cx="7772400" cy="3886200"/>
          </a:xfrm>
          <a:noFill/>
        </p:spPr>
        <p:txBody>
          <a:bodyPr/>
          <a:p>
            <a:pPr eaLnBrk="1" hangingPunct="1">
              <a:buFont typeface="Wingdings" pitchFamily="2" charset="2"/>
              <a:buNone/>
            </a:pPr>
            <a:r>
              <a:rPr altLang="en-US" b="1" sz="6000" lang="zh-CN"/>
              <a:t>第六节：</a:t>
            </a:r>
            <a:br>
              <a:rPr altLang="en-US" b="1" sz="6000" lang="zh-CN"/>
            </a:br>
            <a:r>
              <a:rPr altLang="en-US" b="1" sz="6000" lang="zh-CN"/>
              <a:t>        危险废弃物处理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EA33E5E2-3828-4165-A207-22E3A1F60F9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717" name="Rectangle 9"/>
          <p:cNvSpPr>
            <a:spLocks noRot="1" noGrp="1" noChangeArrowheads="1"/>
          </p:cNvSpPr>
          <p:nvPr>
            <p:ph type="title"/>
          </p:nvPr>
        </p:nvSpPr>
        <p:spPr>
          <a:xfrm>
            <a:off x="228600" y="838200"/>
            <a:ext cx="5943600" cy="609600"/>
          </a:xfrm>
          <a:noFill/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</a:rPr>
              <a:t>一、定义及特征</a:t>
            </a:r>
          </a:p>
        </p:txBody>
      </p:sp>
      <p:sp>
        <p:nvSpPr>
          <p:cNvPr id="1048718" name="Text Box 10"/>
          <p:cNvSpPr txBox="1">
            <a:spLocks noChangeArrowheads="1"/>
          </p:cNvSpPr>
          <p:nvPr/>
        </p:nvSpPr>
        <p:spPr bwMode="auto">
          <a:xfrm>
            <a:off x="304800" y="1676400"/>
            <a:ext cx="8153400" cy="4170363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危险废物是指，在操作、储存、运输、处理和处置不当时会对人体健康或环境带来重大威胁的废物。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一般定义：危险废物是指对人类、动植物和环境的现在和将来会构成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                  一定危害的，没有特殊的预防措施不能进行处理或处置的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                  废弃物。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危险废弃物的特征表现为：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易燃性、腐蚀性、反应性、毒害性、传染性、生物毒性、生物蓄积性、三致性等等  </a:t>
            </a:r>
          </a:p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注：三致性是指致癌性、致突变性和致畸性</a:t>
            </a:r>
            <a:r>
              <a:rPr altLang="en-US" lang="zh-CN"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4F4A3F94-B33A-4F5A-85B0-BD723E82C489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87" name="Picture 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52400" y="1447800"/>
            <a:ext cx="8609013" cy="5410200"/>
          </a:xfrm>
          <a:prstGeom prst="rect"/>
          <a:noFill/>
          <a:ln>
            <a:noFill/>
          </a:ln>
        </p:spPr>
      </p:pic>
      <p:sp>
        <p:nvSpPr>
          <p:cNvPr id="1048720" name="Rectangle 4"/>
          <p:cNvSpPr>
            <a:spLocks noRot="1" noGrp="1" noChangeArrowheads="1"/>
          </p:cNvSpPr>
          <p:nvPr>
            <p:ph type="title"/>
          </p:nvPr>
        </p:nvSpPr>
        <p:spPr>
          <a:xfrm>
            <a:off x="228600" y="152400"/>
            <a:ext cx="5943600" cy="609600"/>
          </a:xfrm>
          <a:noFill/>
        </p:spPr>
        <p:txBody>
          <a:bodyPr/>
          <a:p>
            <a:pPr algn="l" eaLnBrk="1" hangingPunct="1"/>
            <a:r>
              <a:rPr altLang="en-US" b="1" sz="3200" lang="zh-CN">
                <a:solidFill>
                  <a:schemeClr val="tx1"/>
                </a:solidFill>
              </a:rPr>
              <a:t>二、废弃处理简介</a:t>
            </a:r>
          </a:p>
        </p:txBody>
      </p:sp>
      <p:sp>
        <p:nvSpPr>
          <p:cNvPr id="1048721" name="Rectangle 6"/>
          <p:cNvSpPr>
            <a:spLocks noRot="1" noChangeArrowheads="1"/>
          </p:cNvSpPr>
          <p:nvPr/>
        </p:nvSpPr>
        <p:spPr bwMode="auto">
          <a:xfrm>
            <a:off x="457200" y="762000"/>
            <a:ext cx="6781800" cy="609600"/>
          </a:xfrm>
          <a:prstGeom prst="rect"/>
          <a:noFill/>
          <a:ln>
            <a:noFill/>
          </a:ln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en-US" b="1" sz="2400" lang="zh-CN">
                <a:ea typeface="宋体" panose="02010600030101010101" pitchFamily="2" charset="-122"/>
              </a:rPr>
              <a:t>我国危险废弃物处理联单（五联单）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50CEAF1-3B64-4875-8CC8-89FA131C33FD}" type="datetime1">
              <a:rPr altLang="en-US" lang="zh-CN"/>
              <a:t>2021/6/24</a:t>
            </a:fld>
            <a:endParaRPr altLang="zh-CN" lang="en-US"/>
          </a:p>
        </p:txBody>
      </p:sp>
      <p:pic>
        <p:nvPicPr>
          <p:cNvPr id="2097188" name="Picture 2" descr="bd06662_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8600" y="2971800"/>
            <a:ext cx="3657600" cy="3249613"/>
          </a:xfrm>
          <a:prstGeom prst="rect"/>
          <a:noFill/>
          <a:ln>
            <a:noFill/>
          </a:ln>
        </p:spPr>
      </p:pic>
      <p:sp>
        <p:nvSpPr>
          <p:cNvPr id="1048723" name="WordArt 3"/>
          <p:cNvSpPr>
            <a:spLocks noChangeArrowheads="1" noChangeShapeType="1" noTextEdit="1"/>
          </p:cNvSpPr>
          <p:nvPr/>
        </p:nvSpPr>
        <p:spPr bwMode="auto">
          <a:xfrm>
            <a:off x="3581400" y="1295400"/>
            <a:ext cx="4800600" cy="1828800"/>
          </a:xfrm>
          <a:prstGeom prst="rect"/>
        </p:spPr>
        <p:txBody>
          <a:bodyPr fromWordArt="1" wrap="none">
            <a:prstTxWarp prst="textPlain">
              <a:avLst>
                <a:gd fmla="val 50000" name="adj"/>
              </a:avLst>
            </a:prstTxWarp>
          </a:bodyPr>
          <a:p>
            <a:pPr algn="ctr"/>
            <a:r>
              <a:rPr altLang="en-US" sz="1800" kern="10" lang="zh-CN">
                <a:solidFill>
                  <a:srgbClr val="FF6600">
                    <a:alpha val="50195"/>
                  </a:srgb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开开心心上班</a:t>
            </a:r>
          </a:p>
          <a:p>
            <a:pPr algn="ctr"/>
            <a:r>
              <a:rPr altLang="en-US" sz="1800" kern="10" lang="zh-CN">
                <a:solidFill>
                  <a:srgbClr val="FF6600">
                    <a:alpha val="50195"/>
                  </a:srgb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平平安安下班</a:t>
            </a:r>
          </a:p>
        </p:txBody>
      </p:sp>
      <p:sp>
        <p:nvSpPr>
          <p:cNvPr id="1048724" name="WordArt 5"/>
          <p:cNvSpPr>
            <a:spLocks noChangeArrowheads="1" noChangeShapeType="1" noTextEdit="1"/>
          </p:cNvSpPr>
          <p:nvPr/>
        </p:nvSpPr>
        <p:spPr bwMode="auto">
          <a:xfrm>
            <a:off x="5943600" y="4038600"/>
            <a:ext cx="1447800" cy="609600"/>
          </a:xfrm>
          <a:prstGeom prst="rect"/>
        </p:spPr>
        <p:txBody>
          <a:bodyPr fromWordArt="1" wrap="none">
            <a:prstTxWarp prst="textFadeUp">
              <a:avLst>
                <a:gd fmla="val 9991" name="adj"/>
              </a:avLst>
            </a:prstTxWarp>
          </a:bodyPr>
          <a:p>
            <a:pPr algn="ctr"/>
            <a:r>
              <a:rPr altLang="en-US" sz="3600" kern="10" lang="zh-CN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r="2700000" dist="35921" rotWithShape="0" sy="50000">
                    <a:srgbClr val="875B0D">
                      <a:alpha val="7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8BAB2AFE-A11C-4B51-8E8E-7B228D40693A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597" name="Rectangle 2"/>
          <p:cNvSpPr>
            <a:spLocks noRot="1"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endParaRPr altLang="zh-CN" lang="zh-CN"/>
          </a:p>
        </p:txBody>
      </p:sp>
      <p:sp>
        <p:nvSpPr>
          <p:cNvPr id="1048598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685800"/>
            <a:ext cx="8540750" cy="5181600"/>
          </a:xfrm>
        </p:spPr>
        <p:txBody>
          <a:bodyPr/>
          <a:p>
            <a:pPr eaLnBrk="1" hangingPunct="1"/>
            <a:r>
              <a:rPr altLang="en-US" lang="zh-CN"/>
              <a:t>国家安监局颁布的</a:t>
            </a:r>
            <a:r>
              <a:rPr altLang="zh-CN" lang="en-US"/>
              <a:t>《</a:t>
            </a:r>
            <a:r>
              <a:rPr altLang="en-US" lang="zh-CN"/>
              <a:t>危险化学品名录</a:t>
            </a:r>
            <a:r>
              <a:rPr altLang="zh-CN" lang="en-US"/>
              <a:t>》</a:t>
            </a:r>
            <a:r>
              <a:rPr altLang="en-US" lang="zh-CN"/>
              <a:t>（</a:t>
            </a:r>
            <a:r>
              <a:rPr altLang="zh-CN" lang="en-US"/>
              <a:t>2002</a:t>
            </a:r>
            <a:r>
              <a:rPr altLang="en-US" lang="zh-CN"/>
              <a:t>版）：共七类，</a:t>
            </a:r>
            <a:r>
              <a:rPr altLang="zh-CN" lang="en-US"/>
              <a:t>1900</a:t>
            </a:r>
            <a:r>
              <a:rPr altLang="en-US" lang="zh-CN"/>
              <a:t>余种化学品：</a:t>
            </a:r>
          </a:p>
          <a:p>
            <a:pPr eaLnBrk="1" hangingPunct="1"/>
            <a:r>
              <a:rPr altLang="en-US" lang="zh-CN"/>
              <a:t>第一类  爆炸品  约</a:t>
            </a:r>
            <a:r>
              <a:rPr altLang="zh-CN" lang="en-US"/>
              <a:t>78</a:t>
            </a:r>
            <a:r>
              <a:rPr altLang="en-US" lang="zh-CN"/>
              <a:t>种（如：硝酸铵）；</a:t>
            </a:r>
          </a:p>
          <a:p>
            <a:pPr eaLnBrk="1" hangingPunct="1"/>
            <a:r>
              <a:rPr altLang="en-US" lang="zh-CN"/>
              <a:t>第二类  压缩气体和液化气体  </a:t>
            </a:r>
            <a:r>
              <a:rPr altLang="zh-CN" lang="en-US"/>
              <a:t>169</a:t>
            </a:r>
            <a:r>
              <a:rPr altLang="en-US" lang="zh-CN"/>
              <a:t>种 （如：氢</a:t>
            </a:r>
            <a:r>
              <a:rPr altLang="zh-CN" sz="2400" lang="en-US"/>
              <a:t>[</a:t>
            </a:r>
            <a:r>
              <a:rPr altLang="en-US" sz="2400" lang="zh-CN"/>
              <a:t>压缩的</a:t>
            </a:r>
            <a:r>
              <a:rPr altLang="zh-CN" sz="2400" lang="en-US"/>
              <a:t>]</a:t>
            </a:r>
            <a:r>
              <a:rPr altLang="en-US" lang="zh-CN"/>
              <a:t>、氧</a:t>
            </a:r>
            <a:r>
              <a:rPr altLang="zh-CN" sz="2400" lang="en-US"/>
              <a:t>[</a:t>
            </a:r>
            <a:r>
              <a:rPr altLang="en-US" sz="2400" lang="zh-CN"/>
              <a:t>压缩的</a:t>
            </a:r>
            <a:r>
              <a:rPr altLang="zh-CN" sz="2400" lang="en-US"/>
              <a:t>]</a:t>
            </a:r>
            <a:r>
              <a:rPr altLang="zh-CN" lang="en-US"/>
              <a:t> </a:t>
            </a:r>
            <a:r>
              <a:rPr altLang="en-US" lang="zh-CN"/>
              <a:t>、氯</a:t>
            </a:r>
            <a:r>
              <a:rPr altLang="zh-CN" sz="2400" lang="en-US"/>
              <a:t>[</a:t>
            </a:r>
            <a:r>
              <a:rPr altLang="en-US" sz="2400" lang="zh-CN"/>
              <a:t>液化的</a:t>
            </a:r>
            <a:r>
              <a:rPr altLang="zh-CN" sz="2400" lang="en-US"/>
              <a:t>]</a:t>
            </a:r>
            <a:r>
              <a:rPr altLang="en-US" sz="2400" lang="zh-CN"/>
              <a:t>、</a:t>
            </a:r>
            <a:r>
              <a:rPr altLang="en-US" lang="zh-CN"/>
              <a:t>氨</a:t>
            </a:r>
            <a:r>
              <a:rPr altLang="zh-CN" sz="2400" lang="en-US"/>
              <a:t>[</a:t>
            </a:r>
            <a:r>
              <a:rPr altLang="en-US" sz="2400" lang="zh-CN"/>
              <a:t>液化的</a:t>
            </a:r>
            <a:r>
              <a:rPr altLang="zh-CN" sz="2400" lang="en-US"/>
              <a:t>]</a:t>
            </a:r>
            <a:r>
              <a:rPr altLang="zh-CN" lang="en-US"/>
              <a:t> </a:t>
            </a:r>
            <a:r>
              <a:rPr altLang="en-US" lang="zh-CN"/>
              <a:t>） 第三类  易燃液体  </a:t>
            </a:r>
            <a:r>
              <a:rPr altLang="zh-CN" lang="en-US"/>
              <a:t>398</a:t>
            </a:r>
            <a:r>
              <a:rPr altLang="en-US" lang="zh-CN"/>
              <a:t>种（如：低闪点汽油、中闪点的甲醇、高闪点的松节油）</a:t>
            </a:r>
          </a:p>
          <a:p>
            <a:pPr eaLnBrk="1" hangingPunct="1"/>
            <a:r>
              <a:rPr altLang="en-US" lang="zh-CN"/>
              <a:t>第四类  易燃固体、自燃物品和遇湿易燃物品 </a:t>
            </a:r>
            <a:r>
              <a:rPr altLang="zh-CN" lang="en-US"/>
              <a:t>210</a:t>
            </a:r>
            <a:r>
              <a:rPr altLang="en-US" lang="zh-CN"/>
              <a:t>种（如：硫磺、黄磷、镁铝粉）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668DF7E9-00D9-4422-805C-4CA8CBFBBCA5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00" name="Rectangle 2"/>
          <p:cNvSpPr>
            <a:spLocks noRot="1" noGrp="1" noChangeArrowheads="1"/>
          </p:cNvSpPr>
          <p:nvPr>
            <p:ph type="title"/>
          </p:nvPr>
        </p:nvSpPr>
        <p:spPr/>
        <p:txBody>
          <a:bodyPr/>
          <a:p>
            <a:pPr eaLnBrk="1" hangingPunct="1"/>
            <a:endParaRPr altLang="zh-CN" lang="zh-CN"/>
          </a:p>
        </p:txBody>
      </p:sp>
      <p:sp>
        <p:nvSpPr>
          <p:cNvPr id="1048601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04800" y="1524000"/>
            <a:ext cx="8540750" cy="4343400"/>
          </a:xfrm>
        </p:spPr>
        <p:txBody>
          <a:bodyPr/>
          <a:p>
            <a:pPr eaLnBrk="1" hangingPunct="1"/>
            <a:r>
              <a:rPr altLang="en-US" lang="zh-CN"/>
              <a:t>第五类 氧化剂和有机过氧化物  </a:t>
            </a:r>
            <a:r>
              <a:rPr altLang="zh-CN" lang="en-US"/>
              <a:t>205</a:t>
            </a:r>
            <a:r>
              <a:rPr altLang="en-US" lang="zh-CN"/>
              <a:t>种（如：过氧化氢、氯酸钾、漂白粉）</a:t>
            </a:r>
          </a:p>
          <a:p>
            <a:pPr eaLnBrk="1" hangingPunct="1"/>
            <a:r>
              <a:rPr altLang="en-US" lang="zh-CN"/>
              <a:t>第六类  毒害品和感染性物品  </a:t>
            </a:r>
            <a:r>
              <a:rPr altLang="zh-CN" lang="en-US"/>
              <a:t>593</a:t>
            </a:r>
            <a:r>
              <a:rPr altLang="en-US" lang="zh-CN"/>
              <a:t>种（如：氰化钠、三氧化二砷、马拉硫磷）</a:t>
            </a:r>
          </a:p>
          <a:p>
            <a:pPr eaLnBrk="1" hangingPunct="1"/>
            <a:r>
              <a:rPr altLang="en-US" lang="zh-CN"/>
              <a:t>第八类  腐蚀品  </a:t>
            </a:r>
            <a:r>
              <a:rPr altLang="zh-CN" lang="en-US"/>
              <a:t>256</a:t>
            </a:r>
            <a:r>
              <a:rPr altLang="en-US" lang="zh-CN"/>
              <a:t>种（如：硫酸、盐酸、磷酸和氢氧化钠）</a:t>
            </a:r>
          </a:p>
          <a:p>
            <a:pPr eaLnBrk="1" hangingPunct="1"/>
            <a:endParaRPr altLang="zh-CN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BBBC043B-35C3-414F-8660-829FFD2AD900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03" name="Rectangle 3"/>
          <p:cNvSpPr>
            <a:spLocks noRot="1" noGrp="1" noChangeArrowheads="1"/>
          </p:cNvSpPr>
          <p:nvPr>
            <p:ph type="body" idx="1"/>
          </p:nvPr>
        </p:nvSpPr>
        <p:spPr>
          <a:xfrm>
            <a:off x="381000" y="1447800"/>
            <a:ext cx="8458200" cy="4038600"/>
          </a:xfrm>
        </p:spPr>
        <p:txBody>
          <a:bodyPr/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    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危险化学品是指具有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爆炸、易燃、毒害、腐蚀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、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放射性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等性质</a:t>
            </a: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,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在生产、经营、储存、运输、使用和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废弃物处置过程中，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容易造成人身伤亡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和财产损毁而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需要</a:t>
            </a:r>
            <a:r>
              <a:rPr altLang="en-US" sz="2800" lang="zh-CN">
                <a:solidFill>
                  <a:srgbClr val="FF0000"/>
                </a:solidFill>
                <a:latin typeface="黑体" panose="02010609060101010101" pitchFamily="49" charset="-122"/>
              </a:rPr>
              <a:t>特别防护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的化学品。</a:t>
            </a:r>
            <a:endParaRPr altLang="en-US" sz="2800" lang="zh-CN">
              <a:solidFill>
                <a:srgbClr val="000000"/>
              </a:solidFill>
            </a:endParaRPr>
          </a:p>
        </p:txBody>
      </p:sp>
      <p:sp>
        <p:nvSpPr>
          <p:cNvPr id="1048604" name="Rectangle 34"/>
          <p:cNvSpPr>
            <a:spLocks noChangeArrowheads="1"/>
          </p:cNvSpPr>
          <p:nvPr/>
        </p:nvSpPr>
        <p:spPr bwMode="auto">
          <a:xfrm>
            <a:off x="609600" y="304800"/>
            <a:ext cx="4202113" cy="984250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>
              <a:lnSpc>
                <a:spcPct val="195000"/>
              </a:lnSpc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2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、危险化学品的定义：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76AF1D5F-DB6B-40FE-8668-321B7B6ECD3F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06" name="Rectangle 4"/>
          <p:cNvSpPr>
            <a:spLocks noChangeArrowheads="1"/>
          </p:cNvSpPr>
          <p:nvPr>
            <p:ph type="body" idx="1"/>
          </p:nvPr>
        </p:nvSpPr>
        <p:spPr>
          <a:xfrm>
            <a:off x="1143000" y="1143000"/>
            <a:ext cx="6934200" cy="4876800"/>
          </a:xfrm>
          <a:noFill/>
        </p:spPr>
        <p:txBody>
          <a:bodyPr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zh-CN" sz="2800" lang="en-US">
                <a:solidFill>
                  <a:srgbClr val="000000"/>
                </a:solidFill>
                <a:latin typeface="黑体" panose="02010609060101010101" pitchFamily="49" charset="-122"/>
              </a:rPr>
              <a:t>①</a:t>
            </a: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爆炸品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②压缩气体和液化气体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③易燃液体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④易燃固体、自燃物品和遇湿易燃物品</a:t>
            </a:r>
            <a:r>
              <a:rPr altLang="en-US" sz="2800" lang="zh-CN">
                <a:solidFill>
                  <a:srgbClr val="000000"/>
                </a:solidFill>
              </a:rPr>
              <a:t> </a:t>
            </a:r>
            <a:endParaRPr altLang="en-US" sz="2800" lang="zh-CN">
              <a:solidFill>
                <a:srgbClr val="00000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⑤氧化剂和有机过氧化物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⑥毒害品和感染性物品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⑦放射性物品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altLang="en-US" sz="2800" lang="zh-CN">
                <a:solidFill>
                  <a:srgbClr val="000000"/>
                </a:solidFill>
                <a:latin typeface="黑体" panose="02010609060101010101" pitchFamily="49" charset="-122"/>
              </a:rPr>
              <a:t>⑧腐蚀品</a:t>
            </a:r>
            <a:r>
              <a:rPr altLang="en-US" sz="2800" lang="zh-CN">
                <a:solidFill>
                  <a:srgbClr val="000000"/>
                </a:solidFill>
              </a:rPr>
              <a:t>   </a:t>
            </a:r>
            <a:r>
              <a:rPr altLang="en-US" sz="2400" lang="zh-CN">
                <a:solidFill>
                  <a:srgbClr val="000000"/>
                </a:solidFill>
                <a:latin typeface="黑体" panose="02010609060101010101" pitchFamily="49" charset="-122"/>
              </a:rPr>
              <a:t> </a:t>
            </a:r>
          </a:p>
        </p:txBody>
      </p:sp>
      <p:sp>
        <p:nvSpPr>
          <p:cNvPr id="1048607" name="Rectangle 5"/>
          <p:cNvSpPr>
            <a:spLocks noChangeArrowheads="1"/>
          </p:cNvSpPr>
          <p:nvPr/>
        </p:nvSpPr>
        <p:spPr bwMode="auto">
          <a:xfrm>
            <a:off x="609600" y="515938"/>
            <a:ext cx="3819525" cy="549275"/>
          </a:xfrm>
          <a:prstGeom prst="rect"/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1pPr>
            <a:lvl2pPr eaLnBrk="0" hangingPunct="0" indent="-285750" marL="74295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2pPr>
            <a:lvl3pPr eaLnBrk="0" hangingPunct="0" indent="-228600" marL="11430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3pPr>
            <a:lvl4pPr eaLnBrk="0" hangingPunct="0" indent="-228600" marL="16002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4pPr>
            <a:lvl5pPr eaLnBrk="0" hangingPunct="0" indent="-228600" marL="2057400"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黑体" panose="02010609060101010101" pitchFamily="49" charset="-122"/>
              </a:defRPr>
            </a:lvl9pPr>
          </a:lstStyle>
          <a:p>
            <a:pPr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3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  <a:ea typeface="宋体" panose="02010600030101010101" pitchFamily="2" charset="-122"/>
              </a:rPr>
              <a:t>、危险化学品分类：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p>
            <a:fld id="{D32A00FA-8BB6-46F3-AE01-0DD737E579FB}" type="datetime1">
              <a:rPr altLang="en-US" lang="zh-CN"/>
              <a:t>2021/6/24</a:t>
            </a:fld>
            <a:endParaRPr altLang="zh-CN" lang="en-US"/>
          </a:p>
        </p:txBody>
      </p:sp>
      <p:sp>
        <p:nvSpPr>
          <p:cNvPr id="1048609" name="Rectangle 2"/>
          <p:cNvSpPr>
            <a:spLocks noRot="1" noGrp="1" noChangeArrowheads="1"/>
          </p:cNvSpPr>
          <p:nvPr>
            <p:ph type="title"/>
          </p:nvPr>
        </p:nvSpPr>
        <p:spPr>
          <a:xfrm>
            <a:off x="609600" y="533400"/>
            <a:ext cx="3813175" cy="457200"/>
          </a:xfrm>
        </p:spPr>
        <p:txBody>
          <a:bodyPr/>
          <a:p>
            <a:pPr eaLnBrk="1" hangingPunct="1"/>
            <a:r>
              <a:rPr altLang="zh-CN" b="1" sz="3000" lang="en-US">
                <a:solidFill>
                  <a:srgbClr val="000000"/>
                </a:solidFill>
                <a:latin typeface="黑体" panose="02010609060101010101" pitchFamily="49" charset="-122"/>
              </a:rPr>
              <a:t>4</a:t>
            </a:r>
            <a:r>
              <a:rPr altLang="en-US" b="1" sz="3000" lang="zh-CN">
                <a:solidFill>
                  <a:srgbClr val="000000"/>
                </a:solidFill>
                <a:latin typeface="黑体" panose="02010609060101010101" pitchFamily="49" charset="-122"/>
              </a:rPr>
              <a:t>、危险化学品标签：</a:t>
            </a:r>
          </a:p>
        </p:txBody>
      </p:sp>
      <p:grpSp>
        <p:nvGrpSpPr>
          <p:cNvPr id="72" name="Group 4"/>
          <p:cNvGrpSpPr/>
          <p:nvPr/>
        </p:nvGrpSpPr>
        <p:grpSpPr bwMode="auto">
          <a:xfrm>
            <a:off x="1219200" y="1447800"/>
            <a:ext cx="6707188" cy="1296988"/>
            <a:chOff x="624" y="912"/>
            <a:chExt cx="4225" cy="817"/>
          </a:xfrm>
        </p:grpSpPr>
        <p:pic>
          <p:nvPicPr>
            <p:cNvPr id="2097152" name="Picture 5" descr="1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1"/>
            <a:srcRect/>
            <a:stretch>
              <a:fillRect/>
            </a:stretch>
          </p:blipFill>
          <p:spPr bwMode="auto">
            <a:xfrm>
              <a:off x="624" y="1008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3" name="Picture 6" descr="2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2"/>
            <a:srcRect/>
            <a:stretch>
              <a:fillRect/>
            </a:stretch>
          </p:blipFill>
          <p:spPr bwMode="auto">
            <a:xfrm>
              <a:off x="1824" y="1008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4" name="Picture 7" descr="5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3"/>
            <a:srcRect/>
            <a:stretch>
              <a:fillRect/>
            </a:stretch>
          </p:blipFill>
          <p:spPr bwMode="auto">
            <a:xfrm>
              <a:off x="2928" y="960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5" name="Picture 8" descr="6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4"/>
            <a:srcRect/>
            <a:stretch>
              <a:fillRect/>
            </a:stretch>
          </p:blipFill>
          <p:spPr bwMode="auto">
            <a:xfrm>
              <a:off x="4128" y="912"/>
              <a:ext cx="721" cy="721"/>
            </a:xfrm>
            <a:prstGeom prst="rect"/>
            <a:noFill/>
            <a:ln>
              <a:noFill/>
            </a:ln>
          </p:spPr>
        </p:pic>
      </p:grpSp>
      <p:grpSp>
        <p:nvGrpSpPr>
          <p:cNvPr id="73" name="Group 9"/>
          <p:cNvGrpSpPr/>
          <p:nvPr/>
        </p:nvGrpSpPr>
        <p:grpSpPr bwMode="auto">
          <a:xfrm>
            <a:off x="1219200" y="2971800"/>
            <a:ext cx="6707188" cy="1220788"/>
            <a:chOff x="720" y="2400"/>
            <a:chExt cx="4225" cy="769"/>
          </a:xfrm>
        </p:grpSpPr>
        <p:pic>
          <p:nvPicPr>
            <p:cNvPr id="2097156" name="Picture 10" descr="11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5"/>
            <a:srcRect/>
            <a:stretch>
              <a:fillRect/>
            </a:stretch>
          </p:blipFill>
          <p:spPr bwMode="auto">
            <a:xfrm>
              <a:off x="720" y="2448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7" name="Picture 11" descr="15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6"/>
            <a:srcRect/>
            <a:stretch>
              <a:fillRect/>
            </a:stretch>
          </p:blipFill>
          <p:spPr bwMode="auto">
            <a:xfrm>
              <a:off x="1872" y="2448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8" name="Picture 12" descr="27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7"/>
            <a:srcRect/>
            <a:stretch>
              <a:fillRect/>
            </a:stretch>
          </p:blipFill>
          <p:spPr bwMode="auto">
            <a:xfrm>
              <a:off x="3024" y="2400"/>
              <a:ext cx="721" cy="721"/>
            </a:xfrm>
            <a:prstGeom prst="rect"/>
            <a:noFill/>
            <a:ln>
              <a:noFill/>
            </a:ln>
          </p:spPr>
        </p:pic>
        <p:pic>
          <p:nvPicPr>
            <p:cNvPr id="2097159" name="Picture 13" descr="7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8"/>
            <a:srcRect/>
            <a:stretch>
              <a:fillRect/>
            </a:stretch>
          </p:blipFill>
          <p:spPr bwMode="auto">
            <a:xfrm>
              <a:off x="4224" y="2448"/>
              <a:ext cx="721" cy="721"/>
            </a:xfrm>
            <a:prstGeom prst="rect"/>
            <a:noFill/>
            <a:ln>
              <a:noFill/>
            </a:ln>
          </p:spPr>
        </p:pic>
      </p:grpSp>
      <p:pic>
        <p:nvPicPr>
          <p:cNvPr id="2097160" name="Picture 14" descr="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9"/>
          <a:srcRect/>
          <a:stretch>
            <a:fillRect/>
          </a:stretch>
        </p:blipFill>
        <p:spPr bwMode="auto">
          <a:xfrm>
            <a:off x="1219200" y="4495800"/>
            <a:ext cx="1144588" cy="1144588"/>
          </a:xfrm>
          <a:prstGeom prst="rect"/>
          <a:noFill/>
          <a:ln>
            <a:noFill/>
          </a:ln>
        </p:spPr>
      </p:pic>
      <p:pic>
        <p:nvPicPr>
          <p:cNvPr id="2097161" name="Picture 15" descr="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0"/>
          <a:srcRect/>
          <a:stretch>
            <a:fillRect/>
          </a:stretch>
        </p:blipFill>
        <p:spPr bwMode="auto">
          <a:xfrm>
            <a:off x="3276600" y="4648200"/>
            <a:ext cx="1144588" cy="1144588"/>
          </a:xfrm>
          <a:prstGeom prst="rect"/>
          <a:noFill/>
          <a:ln>
            <a:noFill/>
          </a:ln>
        </p:spPr>
      </p:pic>
      <p:pic>
        <p:nvPicPr>
          <p:cNvPr id="2097162" name="Picture 16" descr="1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1"/>
          <a:srcRect/>
          <a:stretch>
            <a:fillRect/>
          </a:stretch>
        </p:blipFill>
        <p:spPr bwMode="auto">
          <a:xfrm>
            <a:off x="5029200" y="4495800"/>
            <a:ext cx="1144588" cy="1144588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anchor="t" anchorCtr="0" bIns="45720" compatLnSpc="1" lIns="91440" numCol="1" rIns="91440" tIns="45720" vert="horz" wrap="square">
        <a:prstTxWarp prst="textNoShape"/>
        <a:spAutoFit/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altLang="en-US" baseline="0" b="0" cap="none" sz="2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ah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anchor="t" anchorCtr="0" bIns="45720" compatLnSpc="1" lIns="91440" numCol="1" rIns="91440" tIns="45720" vert="horz" wrap="square">
        <a:prstTxWarp prst="textNoShape"/>
        <a:spAutoFit/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altLang="en-US" baseline="0" b="0" cap="none" sz="2800" i="0" kumimoji="0" lang="zh-CN" normalizeH="0" strike="noStrike" u="none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黑体" pitchFamily="2" charset="-122"/>
          </a:defRPr>
        </a:defPPr>
      </a:lstStyle>
    </a:lnDef>
  </a:objectDefaul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Macintosh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V1936A</dc:creator>
  <cp:lastModifiedBy>Office</cp:lastModifiedBy>
  <dcterms:created xsi:type="dcterms:W3CDTF">1969-12-31T16:00:00Z</dcterms:created>
  <dcterms:modified xsi:type="dcterms:W3CDTF">2021-06-24T00:42:46Z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0b4361d66fe44ebcb17a305695162cfd</vt:lpwstr>
  </property>
</Properties>
</file>