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2" r:id="rId1"/>
  </p:sldMasterIdLst>
  <p:notesMasterIdLst>
    <p:notesMasterId r:id="rId28"/>
  </p:notesMasterIdLst>
  <p:handoutMasterIdLst>
    <p:handoutMasterId r:id="rId29"/>
  </p:handoutMasterIdLst>
  <p:sldIdLst>
    <p:sldId id="287" r:id="rId2"/>
    <p:sldId id="422" r:id="rId3"/>
    <p:sldId id="423" r:id="rId4"/>
    <p:sldId id="543" r:id="rId5"/>
    <p:sldId id="541" r:id="rId6"/>
    <p:sldId id="394" r:id="rId7"/>
    <p:sldId id="397" r:id="rId8"/>
    <p:sldId id="340" r:id="rId9"/>
    <p:sldId id="539" r:id="rId10"/>
    <p:sldId id="398" r:id="rId11"/>
    <p:sldId id="544" r:id="rId12"/>
    <p:sldId id="361" r:id="rId13"/>
    <p:sldId id="551" r:id="rId14"/>
    <p:sldId id="540" r:id="rId15"/>
    <p:sldId id="542" r:id="rId16"/>
    <p:sldId id="438" r:id="rId17"/>
    <p:sldId id="545" r:id="rId18"/>
    <p:sldId id="546" r:id="rId19"/>
    <p:sldId id="547" r:id="rId20"/>
    <p:sldId id="549" r:id="rId21"/>
    <p:sldId id="550" r:id="rId22"/>
    <p:sldId id="548" r:id="rId23"/>
    <p:sldId id="552" r:id="rId24"/>
    <p:sldId id="553" r:id="rId25"/>
    <p:sldId id="554" r:id="rId26"/>
    <p:sldId id="555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buFont typeface="Arial" pitchFamily="34" charset="0"/>
      <a:defRPr sz="1600" kern="1200">
        <a:solidFill>
          <a:schemeClr val="tx1"/>
        </a:solidFill>
        <a:latin typeface="Arial" pitchFamily="34" charset="0"/>
        <a:ea typeface="楷体_GB2312" pitchFamily="49" charset="-122"/>
        <a:cs typeface="+mn-cs"/>
      </a:defRPr>
    </a:lvl1pPr>
    <a:lvl2pPr marL="457200" algn="l" rtl="0" fontAlgn="base">
      <a:spcBef>
        <a:spcPct val="50000"/>
      </a:spcBef>
      <a:spcAft>
        <a:spcPct val="0"/>
      </a:spcAft>
      <a:buFont typeface="Arial" pitchFamily="34" charset="0"/>
      <a:defRPr sz="1600" kern="1200">
        <a:solidFill>
          <a:schemeClr val="tx1"/>
        </a:solidFill>
        <a:latin typeface="Arial" pitchFamily="34" charset="0"/>
        <a:ea typeface="楷体_GB2312" pitchFamily="49" charset="-122"/>
        <a:cs typeface="+mn-cs"/>
      </a:defRPr>
    </a:lvl2pPr>
    <a:lvl3pPr marL="914400" algn="l" rtl="0" fontAlgn="base">
      <a:spcBef>
        <a:spcPct val="50000"/>
      </a:spcBef>
      <a:spcAft>
        <a:spcPct val="0"/>
      </a:spcAft>
      <a:buFont typeface="Arial" pitchFamily="34" charset="0"/>
      <a:defRPr sz="1600" kern="1200">
        <a:solidFill>
          <a:schemeClr val="tx1"/>
        </a:solidFill>
        <a:latin typeface="Arial" pitchFamily="34" charset="0"/>
        <a:ea typeface="楷体_GB2312" pitchFamily="49" charset="-122"/>
        <a:cs typeface="+mn-cs"/>
      </a:defRPr>
    </a:lvl3pPr>
    <a:lvl4pPr marL="1371600" algn="l" rtl="0" fontAlgn="base">
      <a:spcBef>
        <a:spcPct val="50000"/>
      </a:spcBef>
      <a:spcAft>
        <a:spcPct val="0"/>
      </a:spcAft>
      <a:buFont typeface="Arial" pitchFamily="34" charset="0"/>
      <a:defRPr sz="1600" kern="1200">
        <a:solidFill>
          <a:schemeClr val="tx1"/>
        </a:solidFill>
        <a:latin typeface="Arial" pitchFamily="34" charset="0"/>
        <a:ea typeface="楷体_GB2312" pitchFamily="49" charset="-122"/>
        <a:cs typeface="+mn-cs"/>
      </a:defRPr>
    </a:lvl4pPr>
    <a:lvl5pPr marL="1828800" algn="l" rtl="0" fontAlgn="base">
      <a:spcBef>
        <a:spcPct val="50000"/>
      </a:spcBef>
      <a:spcAft>
        <a:spcPct val="0"/>
      </a:spcAft>
      <a:buFont typeface="Arial" pitchFamily="34" charset="0"/>
      <a:defRPr sz="1600" kern="1200">
        <a:solidFill>
          <a:schemeClr val="tx1"/>
        </a:solidFill>
        <a:latin typeface="Arial" pitchFamily="34" charset="0"/>
        <a:ea typeface="楷体_GB2312" pitchFamily="49" charset="-122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楷体_GB2312" pitchFamily="49" charset="-122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楷体_GB2312" pitchFamily="49" charset="-122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楷体_GB2312" pitchFamily="49" charset="-122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楷体_GB2312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00FF"/>
    <a:srgbClr val="0000FF"/>
    <a:srgbClr val="3333FF"/>
    <a:srgbClr val="DF21AD"/>
    <a:srgbClr val="33CCFF"/>
    <a:srgbClr val="CBFEFF"/>
    <a:srgbClr val="66FFFF"/>
    <a:srgbClr val="139D2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76" autoAdjust="0"/>
    <p:restoredTop sz="84203" autoAdjust="0"/>
  </p:normalViewPr>
  <p:slideViewPr>
    <p:cSldViewPr snapToObjects="1">
      <p:cViewPr>
        <p:scale>
          <a:sx n="75" d="100"/>
          <a:sy n="75" d="100"/>
        </p:scale>
        <p:origin x="-1668" y="-390"/>
      </p:cViewPr>
      <p:guideLst>
        <p:guide orient="horz" pos="218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7984"/>
    </p:cViewPr>
  </p:sorterViewPr>
  <p:gridSpacing cx="46083538" cy="460835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spcBef>
                <a:spcPct val="0"/>
              </a:spcBef>
              <a:buFontTx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spcBef>
                <a:spcPct val="0"/>
              </a:spcBef>
              <a:buFontTx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13A2EC6B-70D3-4DAF-B7B8-344E00F665DD}" type="datetimeFigureOut">
              <a:rPr lang="en-US" altLang="zh-CN"/>
              <a:pPr>
                <a:defRPr/>
              </a:pPr>
              <a:t>6/24/2020</a:t>
            </a:fld>
            <a:endParaRPr lang="en-US" altLang="zh-CN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spcBef>
                <a:spcPct val="0"/>
              </a:spcBef>
              <a:buFontTx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ea typeface="宋体" pitchFamily="2" charset="-122"/>
              </a:defRPr>
            </a:lvl1pPr>
          </a:lstStyle>
          <a:p>
            <a:fld id="{1BC2D487-DFD6-4EAD-90AC-1864B09B1B7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spcBef>
                <a:spcPct val="0"/>
              </a:spcBef>
              <a:buFontTx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spcBef>
                <a:spcPct val="0"/>
              </a:spcBef>
              <a:buFontTx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D576959-F04B-4BE4-B861-0DE56A0F24FA}" type="datetimeFigureOut">
              <a:rPr lang="de-DE" altLang="zh-CN"/>
              <a:pPr>
                <a:defRPr/>
              </a:pPr>
              <a:t>24.06.2020</a:t>
            </a:fld>
            <a:endParaRPr lang="de-DE" altLang="zh-CN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de-DE" altLang="zh-CN" noProof="0" smtClean="0"/>
              <a:t>Textmasterformate durch Klicken bearbeiten</a:t>
            </a:r>
          </a:p>
          <a:p>
            <a:pPr lvl="1"/>
            <a:r>
              <a:rPr lang="de-DE" altLang="zh-CN" noProof="0" smtClean="0"/>
              <a:t>Zweite Ebene</a:t>
            </a:r>
          </a:p>
          <a:p>
            <a:pPr lvl="2"/>
            <a:r>
              <a:rPr lang="de-DE" altLang="zh-CN" noProof="0" smtClean="0"/>
              <a:t>Dritte Ebene</a:t>
            </a:r>
          </a:p>
          <a:p>
            <a:pPr lvl="3"/>
            <a:r>
              <a:rPr lang="de-DE" altLang="zh-CN" noProof="0" smtClean="0"/>
              <a:t>Vierte Ebene</a:t>
            </a:r>
          </a:p>
          <a:p>
            <a:pPr lvl="4"/>
            <a:r>
              <a:rPr lang="de-DE" altLang="zh-CN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spcBef>
                <a:spcPct val="0"/>
              </a:spcBef>
              <a:buFontTx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ea typeface="宋体" pitchFamily="2" charset="-122"/>
              </a:defRPr>
            </a:lvl1pPr>
          </a:lstStyle>
          <a:p>
            <a:fld id="{32AC0ADE-F947-412C-B8CB-45B08099AF13}" type="slidenum">
              <a:rPr lang="de-DE" altLang="zh-CN"/>
              <a:pPr/>
              <a:t>‹#›</a:t>
            </a:fld>
            <a:endParaRPr lang="de-DE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buFont typeface="Arial" pitchFamily="34" charset="0"/>
              <a:buNone/>
            </a:pPr>
            <a:fld id="{9E5CA3F7-1EA0-4D0B-B944-A7EEFAB710D9}" type="datetime1">
              <a:rPr lang="de-DE" altLang="zh-CN" smtClean="0"/>
              <a:pPr>
                <a:buFont typeface="Arial" pitchFamily="34" charset="0"/>
                <a:buNone/>
              </a:pPr>
              <a:t>24.06.2020</a:t>
            </a:fld>
            <a:endParaRPr lang="de-DE" altLang="zh-CN" smtClean="0"/>
          </a:p>
        </p:txBody>
      </p:sp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4706B8A8-34B1-4219-98C4-67CC666E55C2}" type="slidenum">
              <a:rPr lang="de-DE" altLang="zh-CN"/>
              <a:pPr/>
              <a:t>1</a:t>
            </a:fld>
            <a:endParaRPr lang="de-DE" altLang="zh-CN"/>
          </a:p>
        </p:txBody>
      </p:sp>
      <p:sp>
        <p:nvSpPr>
          <p:cNvPr id="5123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>
              <a:spcBef>
                <a:spcPct val="0"/>
              </a:spcBef>
            </a:pPr>
            <a:fld id="{A8DD6F53-B76F-4488-9735-C1952BC7ED70}" type="slidenum">
              <a:rPr lang="en-GB" altLang="zh-CN" sz="1300">
                <a:ea typeface="宋体" pitchFamily="2" charset="-122"/>
              </a:rPr>
              <a:pPr algn="r" defTabSz="947738">
                <a:spcBef>
                  <a:spcPct val="0"/>
                </a:spcBef>
              </a:pPr>
              <a:t>1</a:t>
            </a:fld>
            <a:endParaRPr lang="en-GB" altLang="zh-CN" sz="1300">
              <a:ea typeface="宋体" pitchFamily="2" charset="-122"/>
            </a:endParaRPr>
          </a:p>
        </p:txBody>
      </p:sp>
      <p:sp>
        <p:nvSpPr>
          <p:cNvPr id="5124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512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343400"/>
            <a:ext cx="5029200" cy="4114800"/>
          </a:xfrm>
        </p:spPr>
        <p:txBody>
          <a:bodyPr lIns="94824" tIns="47416" rIns="94824" bIns="47416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 </a:t>
            </a:r>
            <a:endParaRPr lang="zh-CN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buFont typeface="Arial" pitchFamily="34" charset="0"/>
              <a:buNone/>
            </a:pPr>
            <a:fld id="{358ED71C-A024-4423-B39F-1E11EB62207B}" type="datetime1">
              <a:rPr lang="de-DE" altLang="zh-CN" smtClean="0"/>
              <a:pPr>
                <a:buFont typeface="Arial" pitchFamily="34" charset="0"/>
                <a:buNone/>
              </a:pPr>
              <a:t>24.06.2020</a:t>
            </a:fld>
            <a:endParaRPr lang="de-DE" altLang="zh-CN" smtClean="0"/>
          </a:p>
        </p:txBody>
      </p:sp>
      <p:sp>
        <p:nvSpPr>
          <p:cNvPr id="92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</a:pPr>
            <a:fld id="{A5AD521D-9F26-4E6F-8FEE-2CE568EBF8E1}" type="slidenum">
              <a:rPr lang="de-DE" altLang="zh-CN" sz="1200">
                <a:ea typeface="宋体" pitchFamily="2" charset="-122"/>
              </a:rPr>
              <a:pPr algn="r">
                <a:spcBef>
                  <a:spcPct val="0"/>
                </a:spcBef>
              </a:pPr>
              <a:t>17</a:t>
            </a:fld>
            <a:endParaRPr lang="de-DE" altLang="zh-CN" sz="1200">
              <a:ea typeface="宋体" pitchFamily="2" charset="-122"/>
            </a:endParaRPr>
          </a:p>
        </p:txBody>
      </p:sp>
      <p:sp>
        <p:nvSpPr>
          <p:cNvPr id="9219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>
              <a:spcBef>
                <a:spcPct val="0"/>
              </a:spcBef>
            </a:pPr>
            <a:fld id="{85424057-0CEE-4854-A6F2-5CA57F4C614E}" type="slidenum">
              <a:rPr lang="en-GB" altLang="zh-CN" sz="1300">
                <a:ea typeface="宋体" pitchFamily="2" charset="-122"/>
              </a:rPr>
              <a:pPr algn="r" defTabSz="947738">
                <a:spcBef>
                  <a:spcPct val="0"/>
                </a:spcBef>
              </a:pPr>
              <a:t>17</a:t>
            </a:fld>
            <a:endParaRPr lang="en-GB" altLang="zh-CN" sz="1300">
              <a:ea typeface="宋体" pitchFamily="2" charset="-122"/>
            </a:endParaRPr>
          </a:p>
        </p:txBody>
      </p:sp>
      <p:sp>
        <p:nvSpPr>
          <p:cNvPr id="922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922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343400"/>
            <a:ext cx="5029200" cy="4114800"/>
          </a:xfrm>
        </p:spPr>
        <p:txBody>
          <a:bodyPr lIns="94824" tIns="47416" rIns="94824" bIns="47416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 </a:t>
            </a:r>
            <a:endParaRPr lang="zh-CN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buFont typeface="Arial" pitchFamily="34" charset="0"/>
              <a:buNone/>
            </a:pPr>
            <a:fld id="{358ED71C-A024-4423-B39F-1E11EB62207B}" type="datetime1">
              <a:rPr lang="de-DE" altLang="zh-CN" smtClean="0"/>
              <a:pPr>
                <a:buFont typeface="Arial" pitchFamily="34" charset="0"/>
                <a:buNone/>
              </a:pPr>
              <a:t>24.06.2020</a:t>
            </a:fld>
            <a:endParaRPr lang="de-DE" altLang="zh-CN" smtClean="0"/>
          </a:p>
        </p:txBody>
      </p:sp>
      <p:sp>
        <p:nvSpPr>
          <p:cNvPr id="92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</a:pPr>
            <a:fld id="{A5AD521D-9F26-4E6F-8FEE-2CE568EBF8E1}" type="slidenum">
              <a:rPr lang="de-DE" altLang="zh-CN" sz="1200">
                <a:ea typeface="宋体" pitchFamily="2" charset="-122"/>
              </a:rPr>
              <a:pPr algn="r">
                <a:spcBef>
                  <a:spcPct val="0"/>
                </a:spcBef>
              </a:pPr>
              <a:t>20</a:t>
            </a:fld>
            <a:endParaRPr lang="de-DE" altLang="zh-CN" sz="1200">
              <a:ea typeface="宋体" pitchFamily="2" charset="-122"/>
            </a:endParaRPr>
          </a:p>
        </p:txBody>
      </p:sp>
      <p:sp>
        <p:nvSpPr>
          <p:cNvPr id="9219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>
              <a:spcBef>
                <a:spcPct val="0"/>
              </a:spcBef>
            </a:pPr>
            <a:fld id="{85424057-0CEE-4854-A6F2-5CA57F4C614E}" type="slidenum">
              <a:rPr lang="en-GB" altLang="zh-CN" sz="1300">
                <a:ea typeface="宋体" pitchFamily="2" charset="-122"/>
              </a:rPr>
              <a:pPr algn="r" defTabSz="947738">
                <a:spcBef>
                  <a:spcPct val="0"/>
                </a:spcBef>
              </a:pPr>
              <a:t>20</a:t>
            </a:fld>
            <a:endParaRPr lang="en-GB" altLang="zh-CN" sz="1300">
              <a:ea typeface="宋体" pitchFamily="2" charset="-122"/>
            </a:endParaRPr>
          </a:p>
        </p:txBody>
      </p:sp>
      <p:sp>
        <p:nvSpPr>
          <p:cNvPr id="922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922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343400"/>
            <a:ext cx="5029200" cy="4114800"/>
          </a:xfrm>
        </p:spPr>
        <p:txBody>
          <a:bodyPr lIns="94824" tIns="47416" rIns="94824" bIns="47416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 </a:t>
            </a:r>
            <a:endParaRPr lang="zh-CN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buFont typeface="Arial" pitchFamily="34" charset="0"/>
              <a:buNone/>
            </a:pPr>
            <a:fld id="{358ED71C-A024-4423-B39F-1E11EB62207B}" type="datetime1">
              <a:rPr lang="de-DE" altLang="zh-CN" smtClean="0"/>
              <a:pPr>
                <a:buFont typeface="Arial" pitchFamily="34" charset="0"/>
                <a:buNone/>
              </a:pPr>
              <a:t>24.06.2020</a:t>
            </a:fld>
            <a:endParaRPr lang="de-DE" altLang="zh-CN" smtClean="0"/>
          </a:p>
        </p:txBody>
      </p:sp>
      <p:sp>
        <p:nvSpPr>
          <p:cNvPr id="92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</a:pPr>
            <a:fld id="{A5AD521D-9F26-4E6F-8FEE-2CE568EBF8E1}" type="slidenum">
              <a:rPr lang="de-DE" altLang="zh-CN" sz="1200">
                <a:ea typeface="宋体" pitchFamily="2" charset="-122"/>
              </a:rPr>
              <a:pPr algn="r">
                <a:spcBef>
                  <a:spcPct val="0"/>
                </a:spcBef>
              </a:pPr>
              <a:t>23</a:t>
            </a:fld>
            <a:endParaRPr lang="de-DE" altLang="zh-CN" sz="1200">
              <a:ea typeface="宋体" pitchFamily="2" charset="-122"/>
            </a:endParaRPr>
          </a:p>
        </p:txBody>
      </p:sp>
      <p:sp>
        <p:nvSpPr>
          <p:cNvPr id="9219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>
              <a:spcBef>
                <a:spcPct val="0"/>
              </a:spcBef>
            </a:pPr>
            <a:fld id="{85424057-0CEE-4854-A6F2-5CA57F4C614E}" type="slidenum">
              <a:rPr lang="en-GB" altLang="zh-CN" sz="1300">
                <a:ea typeface="宋体" pitchFamily="2" charset="-122"/>
              </a:rPr>
              <a:pPr algn="r" defTabSz="947738">
                <a:spcBef>
                  <a:spcPct val="0"/>
                </a:spcBef>
              </a:pPr>
              <a:t>23</a:t>
            </a:fld>
            <a:endParaRPr lang="en-GB" altLang="zh-CN" sz="1300">
              <a:ea typeface="宋体" pitchFamily="2" charset="-122"/>
            </a:endParaRPr>
          </a:p>
        </p:txBody>
      </p:sp>
      <p:sp>
        <p:nvSpPr>
          <p:cNvPr id="922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922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343400"/>
            <a:ext cx="5029200" cy="4114800"/>
          </a:xfrm>
        </p:spPr>
        <p:txBody>
          <a:bodyPr lIns="94824" tIns="47416" rIns="94824" bIns="47416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 </a:t>
            </a:r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buFont typeface="Arial" pitchFamily="34" charset="0"/>
              <a:buNone/>
            </a:pPr>
            <a:fld id="{358ED71C-A024-4423-B39F-1E11EB62207B}" type="datetime1">
              <a:rPr lang="de-DE" altLang="zh-CN" smtClean="0"/>
              <a:pPr>
                <a:buFont typeface="Arial" pitchFamily="34" charset="0"/>
                <a:buNone/>
              </a:pPr>
              <a:t>24.06.2020</a:t>
            </a:fld>
            <a:endParaRPr lang="de-DE" altLang="zh-CN" smtClean="0"/>
          </a:p>
        </p:txBody>
      </p:sp>
      <p:sp>
        <p:nvSpPr>
          <p:cNvPr id="92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</a:pPr>
            <a:fld id="{A5AD521D-9F26-4E6F-8FEE-2CE568EBF8E1}" type="slidenum">
              <a:rPr lang="de-DE" altLang="zh-CN" sz="1200">
                <a:ea typeface="宋体" pitchFamily="2" charset="-122"/>
              </a:rPr>
              <a:pPr algn="r">
                <a:spcBef>
                  <a:spcPct val="0"/>
                </a:spcBef>
              </a:pPr>
              <a:t>2</a:t>
            </a:fld>
            <a:endParaRPr lang="de-DE" altLang="zh-CN" sz="1200">
              <a:ea typeface="宋体" pitchFamily="2" charset="-122"/>
            </a:endParaRPr>
          </a:p>
        </p:txBody>
      </p:sp>
      <p:sp>
        <p:nvSpPr>
          <p:cNvPr id="9219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>
              <a:spcBef>
                <a:spcPct val="0"/>
              </a:spcBef>
            </a:pPr>
            <a:fld id="{85424057-0CEE-4854-A6F2-5CA57F4C614E}" type="slidenum">
              <a:rPr lang="en-GB" altLang="zh-CN" sz="1300">
                <a:ea typeface="宋体" pitchFamily="2" charset="-122"/>
              </a:rPr>
              <a:pPr algn="r" defTabSz="947738">
                <a:spcBef>
                  <a:spcPct val="0"/>
                </a:spcBef>
              </a:pPr>
              <a:t>2</a:t>
            </a:fld>
            <a:endParaRPr lang="en-GB" altLang="zh-CN" sz="1300">
              <a:ea typeface="宋体" pitchFamily="2" charset="-122"/>
            </a:endParaRPr>
          </a:p>
        </p:txBody>
      </p:sp>
      <p:sp>
        <p:nvSpPr>
          <p:cNvPr id="922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922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343400"/>
            <a:ext cx="5029200" cy="4114800"/>
          </a:xfrm>
        </p:spPr>
        <p:txBody>
          <a:bodyPr lIns="94824" tIns="47416" rIns="94824" bIns="47416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 </a:t>
            </a:r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buFont typeface="Arial" pitchFamily="34" charset="0"/>
              <a:buNone/>
            </a:pPr>
            <a:fld id="{FFF85E6C-AD31-40D9-B5FF-BCEAA10912B5}" type="datetime1">
              <a:rPr lang="de-DE" altLang="zh-CN" smtClean="0"/>
              <a:pPr>
                <a:buFont typeface="Arial" pitchFamily="34" charset="0"/>
                <a:buNone/>
              </a:pPr>
              <a:t>24.06.2020</a:t>
            </a:fld>
            <a:endParaRPr lang="de-DE" altLang="zh-CN" smtClean="0"/>
          </a:p>
        </p:txBody>
      </p:sp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</a:pPr>
            <a:fld id="{F4C5EAAA-93EB-4A24-82FD-320382DC9169}" type="slidenum">
              <a:rPr lang="de-DE" altLang="zh-CN" sz="1200">
                <a:ea typeface="宋体" pitchFamily="2" charset="-122"/>
              </a:rPr>
              <a:pPr algn="r">
                <a:spcBef>
                  <a:spcPct val="0"/>
                </a:spcBef>
              </a:pPr>
              <a:t>3</a:t>
            </a:fld>
            <a:endParaRPr lang="de-DE" altLang="zh-CN" sz="1200">
              <a:ea typeface="宋体" pitchFamily="2" charset="-122"/>
            </a:endParaRPr>
          </a:p>
        </p:txBody>
      </p:sp>
      <p:sp>
        <p:nvSpPr>
          <p:cNvPr id="11267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>
              <a:spcBef>
                <a:spcPct val="0"/>
              </a:spcBef>
            </a:pPr>
            <a:fld id="{65B2090C-70D0-4691-9B64-2CFF8304ABE9}" type="slidenum">
              <a:rPr lang="en-GB" altLang="zh-CN" sz="1300">
                <a:ea typeface="宋体" pitchFamily="2" charset="-122"/>
              </a:rPr>
              <a:pPr algn="r" defTabSz="947738">
                <a:spcBef>
                  <a:spcPct val="0"/>
                </a:spcBef>
              </a:pPr>
              <a:t>3</a:t>
            </a:fld>
            <a:endParaRPr lang="en-GB" altLang="zh-CN" sz="1300">
              <a:ea typeface="宋体" pitchFamily="2" charset="-122"/>
            </a:endParaRPr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126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343400"/>
            <a:ext cx="5029200" cy="4114800"/>
          </a:xfrm>
        </p:spPr>
        <p:txBody>
          <a:bodyPr lIns="94824" tIns="47416" rIns="94824" bIns="47416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 </a:t>
            </a:r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buFont typeface="Arial" pitchFamily="34" charset="0"/>
              <a:buNone/>
            </a:pPr>
            <a:fld id="{D89B90A4-E2B5-40C7-992D-013021283C44}" type="datetime1">
              <a:rPr lang="de-DE" altLang="zh-CN" smtClean="0"/>
              <a:pPr>
                <a:buFont typeface="Arial" pitchFamily="34" charset="0"/>
                <a:buNone/>
              </a:pPr>
              <a:t>24.06.2020</a:t>
            </a:fld>
            <a:endParaRPr lang="de-DE" altLang="zh-CN" smtClean="0"/>
          </a:p>
        </p:txBody>
      </p:sp>
      <p:sp>
        <p:nvSpPr>
          <p:cNvPr id="133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</a:pPr>
            <a:fld id="{5EE1ACBC-C18C-4AE4-BDD9-04045ED46891}" type="slidenum">
              <a:rPr lang="de-DE" altLang="zh-CN" sz="1200">
                <a:ea typeface="宋体" pitchFamily="2" charset="-122"/>
              </a:rPr>
              <a:pPr algn="r">
                <a:spcBef>
                  <a:spcPct val="0"/>
                </a:spcBef>
              </a:pPr>
              <a:t>6</a:t>
            </a:fld>
            <a:endParaRPr lang="de-DE" altLang="zh-CN" sz="1200">
              <a:ea typeface="宋体" pitchFamily="2" charset="-122"/>
            </a:endParaRPr>
          </a:p>
        </p:txBody>
      </p:sp>
      <p:sp>
        <p:nvSpPr>
          <p:cNvPr id="13315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>
              <a:spcBef>
                <a:spcPct val="0"/>
              </a:spcBef>
            </a:pPr>
            <a:fld id="{3080CA64-16A6-4FF9-A818-1A93CDA1DC5B}" type="slidenum">
              <a:rPr lang="en-GB" altLang="zh-CN" sz="1300">
                <a:ea typeface="宋体" pitchFamily="2" charset="-122"/>
              </a:rPr>
              <a:pPr algn="r" defTabSz="947738">
                <a:spcBef>
                  <a:spcPct val="0"/>
                </a:spcBef>
              </a:pPr>
              <a:t>6</a:t>
            </a:fld>
            <a:endParaRPr lang="en-GB" altLang="zh-CN" sz="1300">
              <a:ea typeface="宋体" pitchFamily="2" charset="-122"/>
            </a:endParaRPr>
          </a:p>
        </p:txBody>
      </p:sp>
      <p:sp>
        <p:nvSpPr>
          <p:cNvPr id="13316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331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343400"/>
            <a:ext cx="5029200" cy="4114800"/>
          </a:xfrm>
        </p:spPr>
        <p:txBody>
          <a:bodyPr lIns="94824" tIns="47416" rIns="94824" bIns="47416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 </a:t>
            </a:r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buFont typeface="Arial" pitchFamily="34" charset="0"/>
              <a:buNone/>
            </a:pPr>
            <a:fld id="{E4D567FE-C5F1-482B-BBDE-AC9B19860057}" type="datetime1">
              <a:rPr lang="de-DE" altLang="zh-CN" smtClean="0"/>
              <a:pPr>
                <a:buFont typeface="Arial" pitchFamily="34" charset="0"/>
                <a:buNone/>
              </a:pPr>
              <a:t>24.06.2020</a:t>
            </a:fld>
            <a:endParaRPr lang="de-DE" altLang="zh-CN" smtClean="0"/>
          </a:p>
        </p:txBody>
      </p:sp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</a:pPr>
            <a:fld id="{B5BA51DC-438C-4445-82A8-35B3D90EE422}" type="slidenum">
              <a:rPr lang="de-DE" altLang="zh-CN" sz="1200">
                <a:ea typeface="宋体" pitchFamily="2" charset="-122"/>
              </a:rPr>
              <a:pPr algn="r">
                <a:spcBef>
                  <a:spcPct val="0"/>
                </a:spcBef>
              </a:pPr>
              <a:t>7</a:t>
            </a:fld>
            <a:endParaRPr lang="de-DE" altLang="zh-CN" sz="1200">
              <a:ea typeface="宋体" pitchFamily="2" charset="-122"/>
            </a:endParaRPr>
          </a:p>
        </p:txBody>
      </p:sp>
      <p:sp>
        <p:nvSpPr>
          <p:cNvPr id="15363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>
              <a:spcBef>
                <a:spcPct val="0"/>
              </a:spcBef>
            </a:pPr>
            <a:fld id="{2B953032-6B07-46AB-820E-640B8BC2D3EF}" type="slidenum">
              <a:rPr lang="en-GB" altLang="zh-CN" sz="1300">
                <a:ea typeface="宋体" pitchFamily="2" charset="-122"/>
              </a:rPr>
              <a:pPr algn="r" defTabSz="947738">
                <a:spcBef>
                  <a:spcPct val="0"/>
                </a:spcBef>
              </a:pPr>
              <a:t>7</a:t>
            </a:fld>
            <a:endParaRPr lang="en-GB" altLang="zh-CN" sz="1300">
              <a:ea typeface="宋体" pitchFamily="2" charset="-122"/>
            </a:endParaRPr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536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343400"/>
            <a:ext cx="5029200" cy="4114800"/>
          </a:xfrm>
        </p:spPr>
        <p:txBody>
          <a:bodyPr lIns="94824" tIns="47416" rIns="94824" bIns="47416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dirty="0" smtClean="0"/>
              <a:t> </a:t>
            </a:r>
            <a:endParaRPr lang="zh-CN" alt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55991EE-3C5F-48D5-A78F-0514926C5D44}" type="datetime1">
              <a:rPr lang="de-DE" altLang="zh-CN" smtClean="0"/>
              <a:pPr>
                <a:defRPr/>
              </a:pPr>
              <a:t>24.06.2020</a:t>
            </a:fld>
            <a:endParaRPr lang="de-DE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buFont typeface="Arial" pitchFamily="34" charset="0"/>
              <a:buNone/>
            </a:pPr>
            <a:fld id="{110F12D5-109C-427B-98F8-FF6957EDE679}" type="datetime1">
              <a:rPr lang="de-DE" altLang="zh-CN" smtClean="0"/>
              <a:pPr>
                <a:buFont typeface="Arial" pitchFamily="34" charset="0"/>
                <a:buNone/>
              </a:pPr>
              <a:t>24.06.2020</a:t>
            </a:fld>
            <a:endParaRPr lang="de-DE" altLang="zh-CN" smtClean="0"/>
          </a:p>
        </p:txBody>
      </p:sp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</a:pPr>
            <a:fld id="{4CECCD88-CA8B-4B7C-B3D5-42F13004FC19}" type="slidenum">
              <a:rPr lang="de-DE" altLang="zh-CN" sz="1200">
                <a:ea typeface="宋体" pitchFamily="2" charset="-122"/>
              </a:rPr>
              <a:pPr algn="r">
                <a:spcBef>
                  <a:spcPct val="0"/>
                </a:spcBef>
              </a:pPr>
              <a:t>10</a:t>
            </a:fld>
            <a:endParaRPr lang="de-DE" altLang="zh-CN" sz="1200">
              <a:ea typeface="宋体" pitchFamily="2" charset="-122"/>
            </a:endParaRPr>
          </a:p>
        </p:txBody>
      </p:sp>
      <p:sp>
        <p:nvSpPr>
          <p:cNvPr id="18435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>
              <a:spcBef>
                <a:spcPct val="0"/>
              </a:spcBef>
            </a:pPr>
            <a:fld id="{D96C4C29-0D9F-43AF-94D7-31B72618A3C3}" type="slidenum">
              <a:rPr lang="en-GB" altLang="zh-CN" sz="1300">
                <a:ea typeface="宋体" pitchFamily="2" charset="-122"/>
              </a:rPr>
              <a:pPr algn="r" defTabSz="947738">
                <a:spcBef>
                  <a:spcPct val="0"/>
                </a:spcBef>
              </a:pPr>
              <a:t>10</a:t>
            </a:fld>
            <a:endParaRPr lang="en-GB" altLang="zh-CN" sz="1300">
              <a:ea typeface="宋体" pitchFamily="2" charset="-122"/>
            </a:endParaRPr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343400"/>
            <a:ext cx="5029200" cy="4114800"/>
          </a:xfrm>
        </p:spPr>
        <p:txBody>
          <a:bodyPr lIns="94824" tIns="47416" rIns="94824" bIns="47416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 </a:t>
            </a:r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8EAA5A5-795D-403A-8853-1AAD0F297DD8}" type="datetime1">
              <a:rPr lang="de-DE" altLang="zh-CN" smtClean="0"/>
              <a:pPr>
                <a:defRPr/>
              </a:pPr>
              <a:t>24.06.2020</a:t>
            </a:fld>
            <a:endParaRPr lang="de-DE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buFont typeface="Arial" pitchFamily="34" charset="0"/>
              <a:buNone/>
            </a:pPr>
            <a:fld id="{358ED71C-A024-4423-B39F-1E11EB62207B}" type="datetime1">
              <a:rPr lang="de-DE" altLang="zh-CN" smtClean="0"/>
              <a:pPr>
                <a:buFont typeface="Arial" pitchFamily="34" charset="0"/>
                <a:buNone/>
              </a:pPr>
              <a:t>24.06.2020</a:t>
            </a:fld>
            <a:endParaRPr lang="de-DE" altLang="zh-CN" smtClean="0"/>
          </a:p>
        </p:txBody>
      </p:sp>
      <p:sp>
        <p:nvSpPr>
          <p:cNvPr id="92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</a:pPr>
            <a:fld id="{A5AD521D-9F26-4E6F-8FEE-2CE568EBF8E1}" type="slidenum">
              <a:rPr lang="de-DE" altLang="zh-CN" sz="1200">
                <a:ea typeface="宋体" pitchFamily="2" charset="-122"/>
              </a:rPr>
              <a:pPr algn="r">
                <a:spcBef>
                  <a:spcPct val="0"/>
                </a:spcBef>
              </a:pPr>
              <a:t>15</a:t>
            </a:fld>
            <a:endParaRPr lang="de-DE" altLang="zh-CN" sz="1200">
              <a:ea typeface="宋体" pitchFamily="2" charset="-122"/>
            </a:endParaRPr>
          </a:p>
        </p:txBody>
      </p:sp>
      <p:sp>
        <p:nvSpPr>
          <p:cNvPr id="9219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>
              <a:spcBef>
                <a:spcPct val="0"/>
              </a:spcBef>
            </a:pPr>
            <a:fld id="{85424057-0CEE-4854-A6F2-5CA57F4C614E}" type="slidenum">
              <a:rPr lang="en-GB" altLang="zh-CN" sz="1300">
                <a:ea typeface="宋体" pitchFamily="2" charset="-122"/>
              </a:rPr>
              <a:pPr algn="r" defTabSz="947738">
                <a:spcBef>
                  <a:spcPct val="0"/>
                </a:spcBef>
              </a:pPr>
              <a:t>15</a:t>
            </a:fld>
            <a:endParaRPr lang="en-GB" altLang="zh-CN" sz="1300">
              <a:ea typeface="宋体" pitchFamily="2" charset="-122"/>
            </a:endParaRPr>
          </a:p>
        </p:txBody>
      </p:sp>
      <p:sp>
        <p:nvSpPr>
          <p:cNvPr id="922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922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343400"/>
            <a:ext cx="5029200" cy="4114800"/>
          </a:xfrm>
        </p:spPr>
        <p:txBody>
          <a:bodyPr lIns="94824" tIns="47416" rIns="94824" bIns="47416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 </a:t>
            </a:r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97663" y="271463"/>
            <a:ext cx="2133600" cy="5530850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95275" y="271463"/>
            <a:ext cx="6249988" cy="5530850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0" tIns="0" rIns="0" bIns="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jpe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u=2240667225,344529661&amp;fm=0&amp;gp=0"/>
          <p:cNvPicPr>
            <a:picLocks noChangeAspect="1" noChangeArrowheads="1"/>
          </p:cNvPicPr>
          <p:nvPr/>
        </p:nvPicPr>
        <p:blipFill>
          <a:blip r:embed="rId14" cstate="print">
            <a:lum bright="24000"/>
          </a:blip>
          <a:srcRect/>
          <a:stretch>
            <a:fillRect/>
          </a:stretch>
        </p:blipFill>
        <p:spPr bwMode="auto">
          <a:xfrm>
            <a:off x="5003800" y="269875"/>
            <a:ext cx="12954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8" descr="u=3807613372,3957143590&amp;fm=3&amp;gp=0"/>
          <p:cNvPicPr>
            <a:picLocks noChangeAspect="1" noChangeArrowheads="1"/>
          </p:cNvPicPr>
          <p:nvPr/>
        </p:nvPicPr>
        <p:blipFill>
          <a:blip r:embed="rId15" cstate="print">
            <a:lum bright="24000"/>
          </a:blip>
          <a:srcRect/>
          <a:stretch>
            <a:fillRect/>
          </a:stretch>
        </p:blipFill>
        <p:spPr bwMode="auto">
          <a:xfrm>
            <a:off x="3762375" y="100013"/>
            <a:ext cx="1223963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17" descr="u=271072426,109815116&amp;fm=0&amp;gp=0"/>
          <p:cNvPicPr>
            <a:picLocks noChangeAspect="1" noChangeArrowheads="1"/>
          </p:cNvPicPr>
          <p:nvPr/>
        </p:nvPicPr>
        <p:blipFill>
          <a:blip r:embed="rId16" cstate="print">
            <a:lum bright="38000"/>
          </a:blip>
          <a:srcRect/>
          <a:stretch>
            <a:fillRect/>
          </a:stretch>
        </p:blipFill>
        <p:spPr bwMode="auto">
          <a:xfrm>
            <a:off x="215900" y="5334000"/>
            <a:ext cx="725488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16" descr="u=276804941,1245408084&amp;fm=0&amp;gp=0"/>
          <p:cNvPicPr>
            <a:picLocks noChangeAspect="1" noChangeArrowheads="1"/>
          </p:cNvPicPr>
          <p:nvPr/>
        </p:nvPicPr>
        <p:blipFill>
          <a:blip r:embed="rId17" cstate="print">
            <a:lum bright="24000"/>
          </a:blip>
          <a:srcRect/>
          <a:stretch>
            <a:fillRect/>
          </a:stretch>
        </p:blipFill>
        <p:spPr bwMode="auto">
          <a:xfrm>
            <a:off x="669925" y="5783263"/>
            <a:ext cx="819150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0" name="Group 18"/>
          <p:cNvGrpSpPr>
            <a:grpSpLocks/>
          </p:cNvGrpSpPr>
          <p:nvPr/>
        </p:nvGrpSpPr>
        <p:grpSpPr bwMode="auto">
          <a:xfrm>
            <a:off x="0" y="0"/>
            <a:ext cx="3962400" cy="984250"/>
            <a:chOff x="0" y="0"/>
            <a:chExt cx="2496" cy="620"/>
          </a:xfrm>
        </p:grpSpPr>
        <p:pic>
          <p:nvPicPr>
            <p:cNvPr id="1031" name="Picture 19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0" y="0"/>
              <a:ext cx="2288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2" name="Text Box 20"/>
            <p:cNvSpPr txBox="1">
              <a:spLocks noChangeArrowheads="1"/>
            </p:cNvSpPr>
            <p:nvPr/>
          </p:nvSpPr>
          <p:spPr bwMode="auto">
            <a:xfrm>
              <a:off x="1208" y="384"/>
              <a:ext cx="12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zh-CN" altLang="en-US">
                  <a:solidFill>
                    <a:srgbClr val="000099"/>
                  </a:solidFill>
                  <a:latin typeface="华文隶书" pitchFamily="2" charset="-122"/>
                  <a:ea typeface="华文隶书" pitchFamily="2" charset="-122"/>
                </a:rPr>
                <a:t>强本  创新   领先</a:t>
              </a:r>
            </a:p>
          </p:txBody>
        </p:sp>
      </p:grp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0" y="1016000"/>
            <a:ext cx="914400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</a:ln>
          <a:effectLst/>
        </p:spPr>
        <p:txBody>
          <a:bodyPr wrap="none" lIns="90000" tIns="46800" rIns="90000" bIns="46800" anchor="ctr"/>
          <a:lstStyle/>
          <a:p>
            <a:pPr algn="ctr" latinLnBrk="1">
              <a:spcBef>
                <a:spcPct val="0"/>
              </a:spcBef>
              <a:buFontTx/>
              <a:buNone/>
              <a:defRPr/>
            </a:pPr>
            <a:endParaRPr kumimoji="1" lang="zh-CN" altLang="en-US" sz="5400">
              <a:ea typeface="Gulim" panose="020B0600000101010101" pitchFamily="34" charset="-127"/>
            </a:endParaRPr>
          </a:p>
        </p:txBody>
      </p:sp>
      <p:pic>
        <p:nvPicPr>
          <p:cNvPr id="1034" name="Picture 24"/>
          <p:cNvPicPr>
            <a:picLocks noChangeAspect="1" noChangeArrowheads="1"/>
          </p:cNvPicPr>
          <p:nvPr/>
        </p:nvPicPr>
        <p:blipFill>
          <a:blip r:embed="rId19" cstate="print">
            <a:lum bright="6000"/>
          </a:blip>
          <a:srcRect/>
          <a:stretch>
            <a:fillRect/>
          </a:stretch>
        </p:blipFill>
        <p:spPr bwMode="auto">
          <a:xfrm>
            <a:off x="0" y="1654175"/>
            <a:ext cx="914400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5" name="Group 27"/>
          <p:cNvGrpSpPr>
            <a:grpSpLocks/>
          </p:cNvGrpSpPr>
          <p:nvPr/>
        </p:nvGrpSpPr>
        <p:grpSpPr bwMode="auto">
          <a:xfrm>
            <a:off x="215900" y="4343400"/>
            <a:ext cx="2003425" cy="2514600"/>
            <a:chOff x="136" y="3360"/>
            <a:chExt cx="802" cy="960"/>
          </a:xfrm>
        </p:grpSpPr>
        <p:pic>
          <p:nvPicPr>
            <p:cNvPr id="1036" name="Picture 25" descr="u=271072426,109815116&amp;fm=0&amp;gp=0"/>
            <p:cNvPicPr>
              <a:picLocks noChangeAspect="1" noChangeArrowheads="1"/>
            </p:cNvPicPr>
            <p:nvPr userDrawn="1"/>
          </p:nvPicPr>
          <p:blipFill>
            <a:blip r:embed="rId16" cstate="print">
              <a:lum bright="38000"/>
            </a:blip>
            <a:srcRect/>
            <a:stretch>
              <a:fillRect/>
            </a:stretch>
          </p:blipFill>
          <p:spPr bwMode="auto">
            <a:xfrm>
              <a:off x="136" y="3360"/>
              <a:ext cx="457" cy="6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7" name="Picture 26" descr="u=276804941,1245408084&amp;fm=0&amp;gp=0"/>
            <p:cNvPicPr>
              <a:picLocks noChangeAspect="1" noChangeArrowheads="1"/>
            </p:cNvPicPr>
            <p:nvPr userDrawn="1"/>
          </p:nvPicPr>
          <p:blipFill>
            <a:blip r:embed="rId17" cstate="print">
              <a:lum bright="24000"/>
            </a:blip>
            <a:srcRect/>
            <a:stretch>
              <a:fillRect/>
            </a:stretch>
          </p:blipFill>
          <p:spPr bwMode="auto">
            <a:xfrm>
              <a:off x="422" y="3643"/>
              <a:ext cx="516" cy="6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38" name="Picture 117" descr="图片1"/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343650" y="169863"/>
            <a:ext cx="2728913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80975" indent="-180975" algn="l" rtl="0" eaLnBrk="0" fontAlgn="base" hangingPunct="0">
        <a:spcBef>
          <a:spcPct val="0"/>
        </a:spcBef>
        <a:spcAft>
          <a:spcPct val="4000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0"/>
        </a:spcBef>
        <a:spcAft>
          <a:spcPct val="4000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0"/>
        </a:spcBef>
        <a:spcAft>
          <a:spcPct val="4000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0"/>
        </a:spcBef>
        <a:spcAft>
          <a:spcPct val="4000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1711325" indent="-265430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430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430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430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55713"/>
            <a:ext cx="9144000" cy="589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AutoShape 10"/>
          <p:cNvSpPr>
            <a:spLocks noChangeArrowheads="1"/>
          </p:cNvSpPr>
          <p:nvPr/>
        </p:nvSpPr>
        <p:spPr bwMode="auto">
          <a:xfrm rot="-5400000">
            <a:off x="4510087" y="-3533774"/>
            <a:ext cx="123825" cy="9144000"/>
          </a:xfrm>
          <a:prstGeom prst="moon">
            <a:avLst>
              <a:gd name="adj" fmla="val 55620"/>
            </a:avLst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latinLnBrk="1">
              <a:spcBef>
                <a:spcPct val="0"/>
              </a:spcBef>
            </a:pPr>
            <a:endParaRPr lang="zh-CN" altLang="en-US" sz="5400">
              <a:ea typeface="Gulim" pitchFamily="34" charset="-127"/>
            </a:endParaRPr>
          </a:p>
        </p:txBody>
      </p:sp>
      <p:pic>
        <p:nvPicPr>
          <p:cNvPr id="4099" name="Picture 14" descr="7_!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577013"/>
            <a:ext cx="914400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1" descr="01_icon_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0541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 Box 16"/>
          <p:cNvSpPr txBox="1">
            <a:spLocks noChangeArrowheads="1"/>
          </p:cNvSpPr>
          <p:nvPr/>
        </p:nvSpPr>
        <p:spPr bwMode="auto">
          <a:xfrm>
            <a:off x="-108312" y="1975615"/>
            <a:ext cx="9144000" cy="163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zh-CN" altLang="en-US" sz="4000" b="1" dirty="0" smtClean="0">
                <a:ea typeface="宋体" pitchFamily="2" charset="-122"/>
              </a:rPr>
              <a:t>电气</a:t>
            </a:r>
            <a:r>
              <a:rPr lang="zh-CN" altLang="en-US" sz="4000" b="1" dirty="0" smtClean="0">
                <a:ea typeface="宋体" pitchFamily="2" charset="-122"/>
              </a:rPr>
              <a:t>高、低压电机</a:t>
            </a:r>
            <a:endParaRPr lang="en-US" altLang="zh-CN" sz="4000" b="1" dirty="0" smtClean="0">
              <a:ea typeface="宋体" pitchFamily="2" charset="-122"/>
            </a:endParaRPr>
          </a:p>
          <a:p>
            <a:pPr algn="ctr"/>
            <a:r>
              <a:rPr lang="zh-CN" altLang="en-US" sz="4000" b="1" dirty="0" smtClean="0">
                <a:ea typeface="宋体" pitchFamily="2" charset="-122"/>
              </a:rPr>
              <a:t>操作规程及注意事项</a:t>
            </a:r>
            <a:endParaRPr lang="zh-CN" altLang="en-US" sz="4000" b="1" dirty="0">
              <a:ea typeface="宋体" pitchFamily="2" charset="-122"/>
            </a:endParaRPr>
          </a:p>
        </p:txBody>
      </p:sp>
      <p:sp>
        <p:nvSpPr>
          <p:cNvPr id="7175" name="Text Box 24"/>
          <p:cNvSpPr txBox="1">
            <a:spLocks noChangeArrowheads="1"/>
          </p:cNvSpPr>
          <p:nvPr/>
        </p:nvSpPr>
        <p:spPr bwMode="auto">
          <a:xfrm>
            <a:off x="1241778" y="5299756"/>
            <a:ext cx="6488112" cy="1279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zh-CN" altLang="en-US" sz="3000" b="1" dirty="0">
                <a:solidFill>
                  <a:srgbClr val="000099"/>
                </a:solidFill>
                <a:ea typeface="宋体" pitchFamily="2" charset="-122"/>
              </a:rPr>
              <a:t>石宝山新材料分公司</a:t>
            </a:r>
            <a:r>
              <a:rPr lang="zh-CN" altLang="en-US" sz="3000" b="1" dirty="0" smtClean="0">
                <a:solidFill>
                  <a:srgbClr val="000099"/>
                </a:solidFill>
                <a:ea typeface="宋体" pitchFamily="2" charset="-122"/>
              </a:rPr>
              <a:t>电气</a:t>
            </a:r>
            <a:endParaRPr lang="zh-CN" altLang="en-US" sz="3000" b="1" dirty="0">
              <a:solidFill>
                <a:srgbClr val="000099"/>
              </a:solidFill>
              <a:ea typeface="宋体" pitchFamily="2" charset="-122"/>
            </a:endParaRPr>
          </a:p>
          <a:p>
            <a:pPr algn="ctr"/>
            <a:r>
              <a:rPr lang="en-US" altLang="zh-CN" sz="3000" b="1" dirty="0" smtClean="0">
                <a:solidFill>
                  <a:srgbClr val="000099"/>
                </a:solidFill>
                <a:ea typeface="宋体" pitchFamily="2" charset="-122"/>
              </a:rPr>
              <a:t>2020.6.24</a:t>
            </a:r>
            <a:endParaRPr lang="en-US" altLang="zh-CN" sz="3000" b="1" dirty="0">
              <a:solidFill>
                <a:srgbClr val="000099"/>
              </a:solidFill>
              <a:ea typeface="宋体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717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60438"/>
            <a:ext cx="9144000" cy="589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AutoShape 10"/>
          <p:cNvSpPr>
            <a:spLocks noChangeArrowheads="1"/>
          </p:cNvSpPr>
          <p:nvPr/>
        </p:nvSpPr>
        <p:spPr bwMode="auto">
          <a:xfrm rot="-5400000">
            <a:off x="4510087" y="-3533774"/>
            <a:ext cx="123825" cy="9144000"/>
          </a:xfrm>
          <a:prstGeom prst="moon">
            <a:avLst>
              <a:gd name="adj" fmla="val 55620"/>
            </a:avLst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latinLnBrk="1">
              <a:spcBef>
                <a:spcPct val="0"/>
              </a:spcBef>
            </a:pPr>
            <a:endParaRPr lang="zh-CN" altLang="en-US" sz="5400">
              <a:ea typeface="Gulim" pitchFamily="34" charset="-127"/>
            </a:endParaRPr>
          </a:p>
        </p:txBody>
      </p:sp>
      <p:pic>
        <p:nvPicPr>
          <p:cNvPr id="17411" name="Picture 14" descr="7_!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577013"/>
            <a:ext cx="914400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1" descr="01_icon_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0541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107531"/>
            <a:ext cx="4752012" cy="8048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752012" y="3834027"/>
            <a:ext cx="40318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000" dirty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软启动备妥、上限位”指示灯应亮</a:t>
            </a:r>
            <a:endParaRPr lang="zh-CN" altLang="en-US" sz="2000" dirty="0">
              <a:solidFill>
                <a:srgbClr val="00B05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1748" y="188784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latin typeface="黑体" pitchFamily="49" charset="-122"/>
                <a:ea typeface="黑体" pitchFamily="49" charset="-122"/>
              </a:rPr>
              <a:t>液阻</a:t>
            </a:r>
            <a:r>
              <a:rPr lang="zh-CN" altLang="en-US" sz="3600" dirty="0" smtClean="0">
                <a:latin typeface="黑体" pitchFamily="49" charset="-122"/>
                <a:ea typeface="黑体" pitchFamily="49" charset="-122"/>
              </a:rPr>
              <a:t>柜送电准备</a:t>
            </a:r>
            <a:endParaRPr lang="zh-CN" altLang="en-US" sz="36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07009" y="1673883"/>
            <a:ext cx="454483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000" b="1" dirty="0">
                <a:solidFill>
                  <a:srgbClr val="FF0000"/>
                </a:solidFill>
              </a:rPr>
              <a:t>“液温高、液温低、液位低、极限位</a:t>
            </a:r>
            <a:r>
              <a:rPr lang="zh-CN" altLang="zh-CN" sz="2000" b="1" dirty="0" smtClean="0">
                <a:solidFill>
                  <a:srgbClr val="FF0000"/>
                </a:solidFill>
              </a:rPr>
              <a:t>、</a:t>
            </a:r>
            <a:endParaRPr lang="en-US" altLang="zh-CN" sz="2000" b="1" dirty="0" smtClean="0">
              <a:solidFill>
                <a:srgbClr val="FF0000"/>
              </a:solidFill>
            </a:endParaRPr>
          </a:p>
          <a:p>
            <a:r>
              <a:rPr lang="zh-CN" altLang="zh-CN" sz="2000" b="1" dirty="0" smtClean="0">
                <a:solidFill>
                  <a:srgbClr val="FF0000"/>
                </a:solidFill>
              </a:rPr>
              <a:t>下限</a:t>
            </a:r>
            <a:r>
              <a:rPr lang="zh-CN" altLang="zh-CN" sz="2000" b="1" dirty="0">
                <a:solidFill>
                  <a:srgbClr val="FF0000"/>
                </a:solidFill>
              </a:rPr>
              <a:t>位、传动过载、故障报警</a:t>
            </a:r>
            <a:r>
              <a:rPr lang="zh-CN" altLang="zh-CN" sz="2000" b="1" dirty="0" smtClean="0">
                <a:solidFill>
                  <a:srgbClr val="FF0000"/>
                </a:solidFill>
              </a:rPr>
              <a:t>、</a:t>
            </a:r>
            <a:endParaRPr lang="en-US" altLang="zh-CN" sz="2000" b="1" dirty="0" smtClean="0">
              <a:solidFill>
                <a:srgbClr val="FF0000"/>
              </a:solidFill>
            </a:endParaRPr>
          </a:p>
          <a:p>
            <a:r>
              <a:rPr lang="zh-CN" altLang="zh-CN" sz="2000" b="1" dirty="0" smtClean="0">
                <a:solidFill>
                  <a:srgbClr val="FF0000"/>
                </a:solidFill>
              </a:rPr>
              <a:t>主机</a:t>
            </a:r>
            <a:r>
              <a:rPr lang="zh-CN" altLang="zh-CN" sz="2000" b="1" dirty="0">
                <a:solidFill>
                  <a:srgbClr val="FF0000"/>
                </a:solidFill>
              </a:rPr>
              <a:t>运行</a:t>
            </a:r>
            <a:r>
              <a:rPr lang="zh-CN" altLang="zh-CN" sz="2000" b="1" dirty="0" smtClean="0">
                <a:solidFill>
                  <a:srgbClr val="FF0000"/>
                </a:solidFill>
              </a:rPr>
              <a:t>、急</a:t>
            </a:r>
            <a:r>
              <a:rPr lang="zh-CN" altLang="zh-CN" sz="2000" b="1" dirty="0">
                <a:solidFill>
                  <a:srgbClr val="FF0000"/>
                </a:solidFill>
              </a:rPr>
              <a:t>停”指示灯应不亮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8306" y="143781"/>
            <a:ext cx="48157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变切工、工切变操作</a:t>
            </a:r>
            <a:endParaRPr lang="zh-CN" alt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61706" y="1313859"/>
            <a:ext cx="78710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1.</a:t>
            </a:r>
            <a:r>
              <a:rPr lang="zh-CN" altLang="en-US" b="1" dirty="0"/>
              <a:t>手动操作</a:t>
            </a:r>
            <a:r>
              <a:rPr lang="zh-CN" altLang="en-US" b="1" dirty="0" smtClean="0"/>
              <a:t>：</a:t>
            </a:r>
            <a:endParaRPr lang="en-US" altLang="zh-CN" b="1" dirty="0" smtClean="0"/>
          </a:p>
          <a:p>
            <a:r>
              <a:rPr lang="zh-CN" altLang="zh-CN" b="1" dirty="0" smtClean="0"/>
              <a:t>不论</a:t>
            </a:r>
            <a:r>
              <a:rPr lang="zh-CN" altLang="zh-CN" b="1" dirty="0"/>
              <a:t>是在现场控制模式下，还是</a:t>
            </a:r>
            <a:r>
              <a:rPr lang="en-US" altLang="zh-CN" b="1" dirty="0"/>
              <a:t>DCS</a:t>
            </a:r>
            <a:r>
              <a:rPr lang="zh-CN" altLang="zh-CN" b="1" dirty="0"/>
              <a:t>控制模式下，都能在</a:t>
            </a:r>
            <a:r>
              <a:rPr lang="en-US" altLang="zh-CN" b="1" dirty="0"/>
              <a:t>DCS</a:t>
            </a:r>
            <a:r>
              <a:rPr lang="zh-CN" altLang="zh-CN" b="1" dirty="0"/>
              <a:t>上点击“变切工”</a:t>
            </a:r>
            <a:r>
              <a:rPr lang="zh-CN" altLang="zh-CN" b="1" dirty="0" smtClean="0"/>
              <a:t>按钮</a:t>
            </a:r>
            <a:endParaRPr lang="en-US" altLang="zh-CN" b="1" dirty="0" smtClean="0"/>
          </a:p>
          <a:p>
            <a:r>
              <a:rPr lang="zh-CN" altLang="zh-CN" b="1" dirty="0" smtClean="0"/>
              <a:t>完成</a:t>
            </a:r>
            <a:r>
              <a:rPr lang="zh-CN" altLang="zh-CN" b="1" dirty="0"/>
              <a:t>手动“变切工”切换。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6703" y="2393931"/>
            <a:ext cx="73661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2.</a:t>
            </a:r>
            <a:r>
              <a:rPr lang="zh-CN" altLang="en-US" b="1" dirty="0"/>
              <a:t>自动操作：</a:t>
            </a:r>
            <a:endParaRPr lang="en-US" altLang="zh-CN" b="1" dirty="0"/>
          </a:p>
          <a:p>
            <a:r>
              <a:rPr lang="zh-CN" altLang="zh-CN" b="1" dirty="0"/>
              <a:t>当“变频运行”过程中，变频器发生“重故障”及“变频器高压失电”情况下，</a:t>
            </a:r>
            <a:endParaRPr lang="en-US" altLang="zh-CN" b="1" dirty="0"/>
          </a:p>
          <a:p>
            <a:r>
              <a:rPr lang="zh-CN" altLang="zh-CN" b="1" dirty="0"/>
              <a:t>会自动“变频切换到工频”运行，无需手动操作</a:t>
            </a:r>
            <a:endParaRPr lang="zh-CN" alt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6703" y="998838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/>
              <a:t>变切工操作：</a:t>
            </a:r>
            <a:endParaRPr lang="zh-CN" alt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1700" y="3552374"/>
            <a:ext cx="2040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/>
              <a:t>工切</a:t>
            </a:r>
            <a:r>
              <a:rPr lang="zh-CN" altLang="en-US" sz="2400" b="1" dirty="0"/>
              <a:t>变</a:t>
            </a:r>
            <a:r>
              <a:rPr lang="zh-CN" altLang="en-US" sz="2400" b="1" dirty="0" smtClean="0"/>
              <a:t>操作：</a:t>
            </a:r>
            <a:endParaRPr lang="zh-CN" alt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6703" y="4014039"/>
            <a:ext cx="9030036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1</a:t>
            </a:r>
            <a:r>
              <a:rPr lang="zh-CN" altLang="zh-CN" b="1" dirty="0"/>
              <a:t>、操作工在</a:t>
            </a:r>
            <a:r>
              <a:rPr lang="en-US" altLang="zh-CN" b="1" dirty="0"/>
              <a:t>DCS </a:t>
            </a:r>
            <a:r>
              <a:rPr lang="zh-CN" altLang="zh-CN" b="1" dirty="0"/>
              <a:t>上确认“工频运行”指示灯为绿色；</a:t>
            </a:r>
          </a:p>
          <a:p>
            <a:r>
              <a:rPr lang="en-US" altLang="zh-CN" b="1" dirty="0"/>
              <a:t>2</a:t>
            </a:r>
            <a:r>
              <a:rPr lang="zh-CN" altLang="zh-CN" b="1" dirty="0"/>
              <a:t>、在</a:t>
            </a:r>
            <a:r>
              <a:rPr lang="en-US" altLang="zh-CN" b="1" dirty="0"/>
              <a:t>DCS</a:t>
            </a:r>
            <a:r>
              <a:rPr lang="zh-CN" altLang="zh-CN" b="1" dirty="0"/>
              <a:t>上确认无“变频故障、变频运行”指示灯为红色；</a:t>
            </a:r>
          </a:p>
          <a:p>
            <a:r>
              <a:rPr lang="en-US" altLang="zh-CN" b="1" dirty="0"/>
              <a:t>3</a:t>
            </a:r>
            <a:r>
              <a:rPr lang="zh-CN" altLang="zh-CN" b="1" dirty="0"/>
              <a:t>、在</a:t>
            </a:r>
            <a:r>
              <a:rPr lang="en-US" altLang="zh-CN" b="1" dirty="0"/>
              <a:t>DCS</a:t>
            </a:r>
            <a:r>
              <a:rPr lang="zh-CN" altLang="zh-CN" b="1" dirty="0"/>
              <a:t>上确认“变频器允许”合闸指示灯为绿色；</a:t>
            </a:r>
          </a:p>
          <a:p>
            <a:r>
              <a:rPr lang="en-US" altLang="zh-CN" b="1" dirty="0"/>
              <a:t>4</a:t>
            </a:r>
            <a:r>
              <a:rPr lang="zh-CN" altLang="zh-CN" b="1" dirty="0"/>
              <a:t>、在</a:t>
            </a:r>
            <a:r>
              <a:rPr lang="en-US" altLang="zh-CN" b="1" dirty="0"/>
              <a:t>DCS</a:t>
            </a:r>
            <a:r>
              <a:rPr lang="zh-CN" altLang="zh-CN" b="1" dirty="0"/>
              <a:t>上将“给定转速”设定为</a:t>
            </a:r>
            <a:r>
              <a:rPr lang="en-US" altLang="zh-CN" b="1" dirty="0"/>
              <a:t>20Hz</a:t>
            </a:r>
            <a:r>
              <a:rPr lang="zh-CN" altLang="zh-CN" b="1" dirty="0"/>
              <a:t>；</a:t>
            </a:r>
          </a:p>
          <a:p>
            <a:r>
              <a:rPr lang="en-US" altLang="zh-CN" b="1" dirty="0"/>
              <a:t>5</a:t>
            </a:r>
            <a:r>
              <a:rPr lang="zh-CN" altLang="zh-CN" b="1" dirty="0"/>
              <a:t>、在</a:t>
            </a:r>
            <a:r>
              <a:rPr lang="en-US" altLang="zh-CN" b="1" dirty="0"/>
              <a:t>DCS</a:t>
            </a:r>
            <a:r>
              <a:rPr lang="zh-CN" altLang="zh-CN" b="1" dirty="0"/>
              <a:t>画面上点击“工切变”按钮，“工切变”指示灯变为绿色，“工频运行”指示灯立即</a:t>
            </a:r>
            <a:r>
              <a:rPr lang="zh-CN" altLang="zh-CN" b="1" dirty="0" smtClean="0"/>
              <a:t>变</a:t>
            </a:r>
            <a:endParaRPr lang="en-US" altLang="zh-CN" b="1" dirty="0" smtClean="0"/>
          </a:p>
          <a:p>
            <a:r>
              <a:rPr lang="zh-CN" altLang="zh-CN" b="1" dirty="0" smtClean="0"/>
              <a:t>为</a:t>
            </a:r>
            <a:r>
              <a:rPr lang="zh-CN" altLang="zh-CN" b="1" dirty="0"/>
              <a:t>红色，工频运行电流消失。约</a:t>
            </a:r>
            <a:r>
              <a:rPr lang="en-US" altLang="zh-CN" b="1" dirty="0"/>
              <a:t>26</a:t>
            </a:r>
            <a:r>
              <a:rPr lang="zh-CN" altLang="zh-CN" b="1" dirty="0"/>
              <a:t>秒左右，“变频运行”指示灯变为绿色，“工切变”指示灯</a:t>
            </a:r>
            <a:r>
              <a:rPr lang="zh-CN" altLang="zh-CN" b="1" dirty="0" smtClean="0"/>
              <a:t>变为</a:t>
            </a:r>
            <a:endParaRPr lang="en-US" altLang="zh-CN" b="1" dirty="0" smtClean="0"/>
          </a:p>
          <a:p>
            <a:r>
              <a:rPr lang="zh-CN" altLang="zh-CN" b="1" dirty="0" smtClean="0"/>
              <a:t>红色</a:t>
            </a:r>
            <a:r>
              <a:rPr lang="zh-CN" altLang="zh-CN" b="1" dirty="0"/>
              <a:t>，电机变频电流上涨，电机“工切变”启动完成。</a:t>
            </a:r>
          </a:p>
          <a:p>
            <a:r>
              <a:rPr lang="en-US" altLang="zh-CN" b="1" dirty="0"/>
              <a:t>6</a:t>
            </a:r>
            <a:r>
              <a:rPr lang="zh-CN" altLang="zh-CN" b="1" dirty="0"/>
              <a:t>、在实际转速到达给定转速后，可根据生产工艺情况对转速进行调节。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latinLnBrk="1">
              <a:spcBef>
                <a:spcPct val="0"/>
              </a:spcBef>
            </a:pPr>
            <a:endParaRPr lang="zh-CN" altLang="en-US" sz="5400">
              <a:ea typeface="Gulim" pitchFamily="34" charset="-127"/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76225" y="233703"/>
            <a:ext cx="4276725" cy="674239"/>
            <a:chOff x="912" y="1002"/>
            <a:chExt cx="3984" cy="915"/>
          </a:xfrm>
        </p:grpSpPr>
        <p:sp>
          <p:nvSpPr>
            <p:cNvPr id="18455" name="AutoShape 23"/>
            <p:cNvSpPr>
              <a:spLocks noChangeArrowheads="1"/>
            </p:cNvSpPr>
            <p:nvPr/>
          </p:nvSpPr>
          <p:spPr bwMode="gray">
            <a:xfrm>
              <a:off x="912" y="1008"/>
              <a:ext cx="3984" cy="909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latinLnBrk="1">
                <a:spcBef>
                  <a:spcPct val="0"/>
                </a:spcBef>
                <a:buFontTx/>
                <a:buNone/>
                <a:defRPr/>
              </a:pPr>
              <a:endParaRPr kumimoji="1" lang="zh-CN" altLang="en-US" sz="5400">
                <a:ea typeface="Gulim" panose="020B0600000101010101" pitchFamily="34" charset="-127"/>
              </a:endParaRPr>
            </a:p>
          </p:txBody>
        </p:sp>
        <p:sp>
          <p:nvSpPr>
            <p:cNvPr id="18458" name="Freeform 26"/>
            <p:cNvSpPr/>
            <p:nvPr/>
          </p:nvSpPr>
          <p:spPr bwMode="gray">
            <a:xfrm>
              <a:off x="1047" y="1002"/>
              <a:ext cx="3154" cy="775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</a:ln>
          </p:spPr>
          <p:txBody>
            <a:bodyPr/>
            <a:lstStyle/>
            <a:p>
              <a:pPr algn="ctr" latinLnBrk="1">
                <a:spcBef>
                  <a:spcPct val="0"/>
                </a:spcBef>
                <a:buFontTx/>
                <a:buNone/>
                <a:defRPr/>
              </a:pPr>
              <a:r>
                <a:rPr kumimoji="1" lang="zh-CN" altLang="en-US" sz="4400" dirty="0" smtClean="0">
                  <a:ea typeface="Gulim" panose="020B0600000101010101" pitchFamily="34" charset="-127"/>
                </a:rPr>
                <a:t>停机和急停</a:t>
              </a:r>
              <a:endParaRPr kumimoji="1" lang="zh-CN" altLang="en-US" sz="4400" dirty="0">
                <a:ea typeface="Gulim" panose="020B0600000101010101" pitchFamily="34" charset="-127"/>
              </a:endParaRPr>
            </a:p>
          </p:txBody>
        </p:sp>
        <p:sp>
          <p:nvSpPr>
            <p:cNvPr id="19505" name="Text Box 28"/>
            <p:cNvSpPr txBox="1">
              <a:spLocks noChangeArrowheads="1"/>
            </p:cNvSpPr>
            <p:nvPr/>
          </p:nvSpPr>
          <p:spPr bwMode="auto">
            <a:xfrm>
              <a:off x="1806" y="1148"/>
              <a:ext cx="2995" cy="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endParaRPr lang="en-US" altLang="zh-CN" sz="2400" b="1" dirty="0">
                <a:solidFill>
                  <a:srgbClr val="000000"/>
                </a:solidFill>
                <a:ea typeface="宋体" pitchFamily="2" charset="-122"/>
              </a:endParaRP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26697" y="1718886"/>
            <a:ext cx="896751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1.</a:t>
            </a:r>
            <a:r>
              <a:rPr lang="zh-CN" altLang="zh-CN" sz="2000" dirty="0" smtClean="0"/>
              <a:t>“</a:t>
            </a:r>
            <a:r>
              <a:rPr lang="zh-CN" altLang="zh-CN" sz="2000" dirty="0"/>
              <a:t>现场停止、现场急停、</a:t>
            </a:r>
            <a:r>
              <a:rPr lang="en-US" altLang="zh-CN" sz="2000" dirty="0"/>
              <a:t>DCS</a:t>
            </a:r>
            <a:r>
              <a:rPr lang="zh-CN" altLang="zh-CN" sz="2000" dirty="0"/>
              <a:t>停止、</a:t>
            </a:r>
            <a:r>
              <a:rPr lang="en-US" altLang="zh-CN" sz="2000" dirty="0"/>
              <a:t>DCS</a:t>
            </a:r>
            <a:r>
              <a:rPr lang="zh-CN" altLang="zh-CN" sz="2000" dirty="0"/>
              <a:t>急停、</a:t>
            </a:r>
            <a:r>
              <a:rPr lang="en-US" altLang="zh-CN" sz="2000" dirty="0"/>
              <a:t>MFT</a:t>
            </a:r>
            <a:r>
              <a:rPr lang="zh-CN" altLang="zh-CN" sz="2000" dirty="0"/>
              <a:t>联锁、</a:t>
            </a:r>
            <a:r>
              <a:rPr lang="en-US" altLang="zh-CN" sz="2000" dirty="0"/>
              <a:t>DCS</a:t>
            </a:r>
            <a:r>
              <a:rPr lang="zh-CN" altLang="zh-CN" sz="2000" dirty="0"/>
              <a:t>其他联锁</a:t>
            </a:r>
            <a:r>
              <a:rPr lang="zh-CN" altLang="zh-CN" sz="2000" dirty="0" smtClean="0"/>
              <a:t>”</a:t>
            </a:r>
            <a:endParaRPr lang="en-US" altLang="zh-CN" sz="2000" dirty="0" smtClean="0"/>
          </a:p>
          <a:p>
            <a:r>
              <a:rPr lang="zh-CN" altLang="zh-CN" sz="2000" dirty="0" smtClean="0"/>
              <a:t>等信号任何</a:t>
            </a:r>
            <a:r>
              <a:rPr lang="zh-CN" altLang="zh-CN" sz="2000" dirty="0"/>
              <a:t>时候均有效，与转换开关位置无关</a:t>
            </a:r>
            <a:endParaRPr lang="zh-CN" altLang="en-US" sz="2000" dirty="0"/>
          </a:p>
        </p:txBody>
      </p:sp>
      <p:sp>
        <p:nvSpPr>
          <p:cNvPr id="75" name="TextBox 74"/>
          <p:cNvSpPr txBox="1"/>
          <p:nvPr/>
        </p:nvSpPr>
        <p:spPr>
          <a:xfrm>
            <a:off x="1179316" y="2933967"/>
            <a:ext cx="5057795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2.PLC</a:t>
            </a:r>
            <a:r>
              <a:rPr lang="zh-CN" altLang="zh-CN" sz="2000" dirty="0"/>
              <a:t>柜上“急停”长期有效</a:t>
            </a:r>
            <a:r>
              <a:rPr lang="zh-CN" altLang="zh-CN" sz="2000" dirty="0" smtClean="0"/>
              <a:t>。</a:t>
            </a:r>
            <a:endParaRPr lang="en-US" altLang="zh-CN" sz="2000" dirty="0" smtClean="0"/>
          </a:p>
          <a:p>
            <a:r>
              <a:rPr lang="zh-CN" altLang="zh-CN" sz="2000" dirty="0" smtClean="0"/>
              <a:t>变频器</a:t>
            </a:r>
            <a:r>
              <a:rPr lang="zh-CN" altLang="zh-CN" sz="2000" dirty="0"/>
              <a:t>上“急停”仅在变频运行时有效</a:t>
            </a:r>
            <a:r>
              <a:rPr lang="zh-CN" altLang="zh-CN" sz="2000" dirty="0" smtClean="0"/>
              <a:t>，</a:t>
            </a:r>
            <a:endParaRPr lang="en-US" altLang="zh-CN" sz="2000" dirty="0" smtClean="0"/>
          </a:p>
          <a:p>
            <a:r>
              <a:rPr lang="zh-CN" altLang="zh-CN" sz="2000" dirty="0" smtClean="0"/>
              <a:t>软</a:t>
            </a:r>
            <a:r>
              <a:rPr lang="zh-CN" altLang="zh-CN" sz="2000" dirty="0"/>
              <a:t>启动器上“急停”仅在降压运行时有效</a:t>
            </a:r>
            <a:r>
              <a:rPr lang="zh-CN" altLang="zh-CN" sz="2000" dirty="0" smtClean="0"/>
              <a:t>，</a:t>
            </a:r>
            <a:endParaRPr lang="en-US" altLang="zh-CN" sz="2000" dirty="0" smtClean="0"/>
          </a:p>
          <a:p>
            <a:r>
              <a:rPr lang="zh-CN" altLang="zh-CN" sz="2000" dirty="0" smtClean="0"/>
              <a:t>其余</a:t>
            </a:r>
            <a:r>
              <a:rPr lang="zh-CN" altLang="zh-CN" sz="2000" dirty="0"/>
              <a:t>“急停”任何时候均有效。</a:t>
            </a:r>
            <a:endParaRPr lang="zh-CN" altLang="en-US" sz="2000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715" y="233787"/>
            <a:ext cx="1726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/>
              <a:t>BT</a:t>
            </a:r>
            <a:r>
              <a:rPr lang="zh-CN" altLang="en-US" sz="3600" b="1" dirty="0" smtClean="0"/>
              <a:t>联锁</a:t>
            </a:r>
            <a:endParaRPr lang="zh-CN" alt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56739" y="1853895"/>
            <a:ext cx="688201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sz="1800" b="1" dirty="0" smtClean="0"/>
              <a:t>BT</a:t>
            </a:r>
            <a:r>
              <a:rPr lang="zh-CN" altLang="zh-CN" sz="1800" b="1" dirty="0"/>
              <a:t>联锁信号动作后，两台一次风机、两台二次风机立即跳闸</a:t>
            </a:r>
            <a:r>
              <a:rPr lang="zh-CN" altLang="zh-CN" sz="1800" b="1" dirty="0" smtClean="0"/>
              <a:t>。</a:t>
            </a:r>
            <a:endParaRPr lang="en-US" altLang="zh-CN" sz="1800" b="1" dirty="0" smtClean="0"/>
          </a:p>
          <a:p>
            <a:pPr marL="342900" indent="-342900"/>
            <a:r>
              <a:rPr lang="en-US" altLang="zh-CN" sz="1800" b="1" dirty="0"/>
              <a:t> </a:t>
            </a:r>
            <a:r>
              <a:rPr lang="en-US" altLang="zh-CN" sz="1800" b="1" dirty="0" smtClean="0"/>
              <a:t>    </a:t>
            </a:r>
            <a:r>
              <a:rPr lang="zh-CN" altLang="en-US" sz="1800" b="1" dirty="0" smtClean="0"/>
              <a:t>（</a:t>
            </a:r>
            <a:r>
              <a:rPr lang="zh-CN" altLang="zh-CN" sz="1800" b="1" dirty="0" smtClean="0"/>
              <a:t>根据</a:t>
            </a:r>
            <a:r>
              <a:rPr lang="zh-CN" altLang="zh-CN" sz="1800" b="1" dirty="0"/>
              <a:t>工艺要求</a:t>
            </a:r>
            <a:r>
              <a:rPr lang="en-US" altLang="zh-CN" sz="1800" b="1" dirty="0"/>
              <a:t>BT</a:t>
            </a:r>
            <a:r>
              <a:rPr lang="zh-CN" altLang="zh-CN" sz="1800" b="1" dirty="0"/>
              <a:t>联锁不跳引风机、硫化</a:t>
            </a:r>
            <a:r>
              <a:rPr lang="zh-CN" altLang="zh-CN" sz="1800" b="1" dirty="0" smtClean="0"/>
              <a:t>风机</a:t>
            </a:r>
            <a:r>
              <a:rPr lang="zh-CN" altLang="en-US" sz="1800" b="1" dirty="0" smtClean="0"/>
              <a:t>）</a:t>
            </a:r>
            <a:endParaRPr lang="zh-CN" altLang="en-US" sz="1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01742" y="3248988"/>
            <a:ext cx="6040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1" dirty="0" smtClean="0"/>
              <a:t>2.BT</a:t>
            </a:r>
            <a:r>
              <a:rPr lang="zh-CN" altLang="zh-CN" sz="1800" b="1" dirty="0"/>
              <a:t>联锁信号动作后，触发</a:t>
            </a:r>
            <a:r>
              <a:rPr lang="en-US" altLang="zh-CN" sz="1800" b="1" dirty="0"/>
              <a:t>MFT</a:t>
            </a:r>
            <a:r>
              <a:rPr lang="zh-CN" altLang="zh-CN" sz="1800" b="1" dirty="0"/>
              <a:t>联锁，跳给煤机、冷渣机</a:t>
            </a:r>
            <a:endParaRPr lang="zh-CN" altLang="en-US" sz="1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31313" y="4419066"/>
            <a:ext cx="795442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1" dirty="0" smtClean="0"/>
              <a:t>3.</a:t>
            </a:r>
            <a:r>
              <a:rPr lang="en-US" altLang="zh-CN" sz="1800" b="1" dirty="0"/>
              <a:t> BT</a:t>
            </a:r>
            <a:r>
              <a:rPr lang="zh-CN" altLang="zh-CN" sz="1800" b="1" dirty="0"/>
              <a:t>联锁信号跳闸只跳一次风机、二次风机工频运行开关、变频运行开关</a:t>
            </a:r>
            <a:r>
              <a:rPr lang="zh-CN" altLang="zh-CN" sz="1800" b="1" dirty="0" smtClean="0"/>
              <a:t>，</a:t>
            </a:r>
            <a:endParaRPr lang="en-US" altLang="zh-CN" sz="1800" b="1" dirty="0" smtClean="0"/>
          </a:p>
          <a:p>
            <a:r>
              <a:rPr lang="en-US" altLang="zh-CN" sz="1800" b="1" dirty="0"/>
              <a:t> </a:t>
            </a:r>
            <a:r>
              <a:rPr lang="zh-CN" altLang="zh-CN" sz="1800" b="1" dirty="0" smtClean="0"/>
              <a:t>不</a:t>
            </a:r>
            <a:r>
              <a:rPr lang="zh-CN" altLang="zh-CN" sz="1800" b="1" dirty="0"/>
              <a:t>跳锅炉配电室内各风机电源总柜</a:t>
            </a:r>
            <a:endParaRPr lang="zh-CN" alt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latinLnBrk="1">
              <a:spcBef>
                <a:spcPct val="0"/>
              </a:spcBef>
            </a:pPr>
            <a:endParaRPr lang="zh-CN" altLang="en-US" sz="5400">
              <a:ea typeface="Gulim" pitchFamily="34" charset="-127"/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76225" y="188753"/>
            <a:ext cx="4276725" cy="719188"/>
            <a:chOff x="912" y="941"/>
            <a:chExt cx="3984" cy="976"/>
          </a:xfrm>
        </p:grpSpPr>
        <p:sp>
          <p:nvSpPr>
            <p:cNvPr id="18455" name="AutoShape 23"/>
            <p:cNvSpPr>
              <a:spLocks noChangeArrowheads="1"/>
            </p:cNvSpPr>
            <p:nvPr/>
          </p:nvSpPr>
          <p:spPr bwMode="gray">
            <a:xfrm>
              <a:off x="912" y="1008"/>
              <a:ext cx="3984" cy="909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latinLnBrk="1">
                <a:spcBef>
                  <a:spcPct val="0"/>
                </a:spcBef>
                <a:buFontTx/>
                <a:buNone/>
                <a:defRPr/>
              </a:pPr>
              <a:endParaRPr kumimoji="1" lang="zh-CN" altLang="en-US" sz="5400">
                <a:ea typeface="Gulim" panose="020B0600000101010101" pitchFamily="34" charset="-127"/>
              </a:endParaRPr>
            </a:p>
          </p:txBody>
        </p:sp>
        <p:sp>
          <p:nvSpPr>
            <p:cNvPr id="18458" name="Freeform 26"/>
            <p:cNvSpPr/>
            <p:nvPr/>
          </p:nvSpPr>
          <p:spPr bwMode="gray">
            <a:xfrm>
              <a:off x="1089" y="941"/>
              <a:ext cx="3154" cy="775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</a:ln>
          </p:spPr>
          <p:txBody>
            <a:bodyPr/>
            <a:lstStyle/>
            <a:p>
              <a:pPr algn="ctr" latinLnBrk="1">
                <a:spcBef>
                  <a:spcPct val="0"/>
                </a:spcBef>
                <a:buFontTx/>
                <a:buNone/>
                <a:defRPr/>
              </a:pPr>
              <a:r>
                <a:rPr kumimoji="1" lang="en-US" altLang="zh-CN" sz="4400" dirty="0" smtClean="0">
                  <a:ea typeface="Gulim" panose="020B0600000101010101" pitchFamily="34" charset="-127"/>
                </a:rPr>
                <a:t>BT</a:t>
              </a:r>
              <a:r>
                <a:rPr kumimoji="1" lang="zh-CN" altLang="en-US" sz="4400" dirty="0" smtClean="0">
                  <a:ea typeface="Gulim" panose="020B0600000101010101" pitchFamily="34" charset="-127"/>
                </a:rPr>
                <a:t>联锁条件</a:t>
              </a:r>
              <a:endParaRPr kumimoji="1" lang="zh-CN" altLang="en-US" sz="4400" dirty="0">
                <a:ea typeface="Gulim" panose="020B0600000101010101" pitchFamily="34" charset="-127"/>
              </a:endParaRP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71700" y="1133847"/>
            <a:ext cx="60324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BT</a:t>
            </a:r>
            <a:r>
              <a:rPr lang="zh-CN" altLang="zh-CN" sz="2400" dirty="0">
                <a:solidFill>
                  <a:srgbClr val="FF0000"/>
                </a:solidFill>
              </a:rPr>
              <a:t>联锁电气触发条件一</a:t>
            </a:r>
          </a:p>
          <a:p>
            <a:r>
              <a:rPr lang="zh-CN" altLang="zh-CN" sz="2400" dirty="0"/>
              <a:t>引风机的工频运行、变频运行信号均丢失</a:t>
            </a:r>
            <a:r>
              <a:rPr lang="zh-CN" altLang="zh-CN" sz="2400" dirty="0" smtClean="0"/>
              <a:t>，</a:t>
            </a:r>
            <a:endParaRPr lang="en-US" altLang="zh-CN" sz="2400" dirty="0" smtClean="0"/>
          </a:p>
          <a:p>
            <a:r>
              <a:rPr lang="zh-CN" altLang="zh-CN" sz="2400" dirty="0" smtClean="0"/>
              <a:t>不</a:t>
            </a:r>
            <a:r>
              <a:rPr lang="zh-CN" altLang="zh-CN" sz="2400" dirty="0"/>
              <a:t>立即触发</a:t>
            </a:r>
            <a:r>
              <a:rPr lang="en-US" altLang="zh-CN" sz="2400" dirty="0"/>
              <a:t>BT</a:t>
            </a:r>
            <a:r>
              <a:rPr lang="zh-CN" altLang="zh-CN" sz="2400" dirty="0"/>
              <a:t>联锁，设延时</a:t>
            </a:r>
            <a:r>
              <a:rPr lang="en-US" altLang="zh-CN" sz="2400" dirty="0"/>
              <a:t>26S</a:t>
            </a:r>
            <a:endParaRPr lang="zh-CN" altLang="zh-CN" sz="2400" dirty="0" smtClean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700" y="2838516"/>
            <a:ext cx="82365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BT</a:t>
            </a:r>
            <a:r>
              <a:rPr lang="zh-CN" altLang="zh-CN" sz="2400" dirty="0">
                <a:solidFill>
                  <a:srgbClr val="FF0000"/>
                </a:solidFill>
              </a:rPr>
              <a:t>联锁电气触发条件二</a:t>
            </a:r>
          </a:p>
          <a:p>
            <a:r>
              <a:rPr lang="zh-CN" altLang="zh-CN" sz="2400" dirty="0"/>
              <a:t>两台一次风机</a:t>
            </a:r>
            <a:r>
              <a:rPr lang="en-US" altLang="zh-CN" sz="2400" dirty="0"/>
              <a:t>A</a:t>
            </a:r>
            <a:r>
              <a:rPr lang="zh-CN" altLang="zh-CN" sz="2400" dirty="0"/>
              <a:t>、</a:t>
            </a:r>
            <a:r>
              <a:rPr lang="en-US" altLang="zh-CN" sz="2400" dirty="0"/>
              <a:t>B</a:t>
            </a:r>
            <a:r>
              <a:rPr lang="zh-CN" altLang="zh-CN" sz="2400" dirty="0"/>
              <a:t>的工频运行、变频运行信号同时丢失，立即触发</a:t>
            </a:r>
            <a:r>
              <a:rPr lang="en-US" altLang="zh-CN" sz="2400" dirty="0"/>
              <a:t>BT</a:t>
            </a:r>
            <a:r>
              <a:rPr lang="zh-CN" altLang="zh-CN" sz="2400" dirty="0"/>
              <a:t>联锁，不设延时</a:t>
            </a:r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700" y="4374063"/>
            <a:ext cx="877035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BT</a:t>
            </a:r>
            <a:r>
              <a:rPr lang="zh-CN" altLang="zh-CN" sz="2400" dirty="0">
                <a:solidFill>
                  <a:srgbClr val="FF0000"/>
                </a:solidFill>
              </a:rPr>
              <a:t>联锁电气触发条件三</a:t>
            </a:r>
          </a:p>
          <a:p>
            <a:r>
              <a:rPr lang="zh-CN" altLang="zh-CN" sz="2400" dirty="0"/>
              <a:t>硫化风机运行信号丢失，根据工艺要求，由</a:t>
            </a:r>
            <a:r>
              <a:rPr lang="en-US" altLang="zh-CN" sz="2400" dirty="0"/>
              <a:t>DCS</a:t>
            </a:r>
            <a:r>
              <a:rPr lang="zh-CN" altLang="zh-CN" sz="2400" dirty="0"/>
              <a:t>做持续</a:t>
            </a:r>
            <a:r>
              <a:rPr lang="en-US" altLang="zh-CN" sz="2400" dirty="0"/>
              <a:t>60S</a:t>
            </a:r>
            <a:r>
              <a:rPr lang="zh-CN" altLang="zh-CN" sz="2400" dirty="0"/>
              <a:t>后</a:t>
            </a:r>
            <a:r>
              <a:rPr lang="zh-CN" altLang="zh-CN" sz="2400" dirty="0" smtClean="0"/>
              <a:t>，</a:t>
            </a:r>
            <a:endParaRPr lang="en-US" altLang="zh-CN" sz="2400" dirty="0" smtClean="0"/>
          </a:p>
          <a:p>
            <a:r>
              <a:rPr lang="zh-CN" altLang="zh-CN" sz="2400" dirty="0" smtClean="0"/>
              <a:t>如</a:t>
            </a:r>
            <a:r>
              <a:rPr lang="zh-CN" altLang="zh-CN" sz="2400" dirty="0"/>
              <a:t>仍丢失，触发</a:t>
            </a:r>
            <a:r>
              <a:rPr lang="en-US" altLang="zh-CN" sz="2400" dirty="0"/>
              <a:t>BT</a:t>
            </a:r>
            <a:r>
              <a:rPr lang="zh-CN" altLang="zh-CN" sz="2400" dirty="0"/>
              <a:t>联锁</a:t>
            </a:r>
            <a:r>
              <a:rPr lang="zh-CN" altLang="zh-CN" sz="2400" dirty="0" smtClean="0">
                <a:latin typeface="黑体" pitchFamily="49" charset="-122"/>
                <a:ea typeface="黑体" pitchFamily="49" charset="-122"/>
              </a:rPr>
              <a:t>、</a:t>
            </a:r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   </a:t>
            </a:r>
            <a:r>
              <a:rPr lang="zh-CN" altLang="zh-CN" sz="2400" dirty="0" smtClean="0">
                <a:latin typeface="黑体" pitchFamily="49" charset="-122"/>
                <a:ea typeface="黑体" pitchFamily="49" charset="-122"/>
              </a:rPr>
              <a:t>变频</a:t>
            </a:r>
            <a:r>
              <a:rPr lang="zh-CN" altLang="zh-CN" sz="2400" dirty="0">
                <a:latin typeface="黑体" pitchFamily="49" charset="-122"/>
                <a:ea typeface="黑体" pitchFamily="49" charset="-122"/>
              </a:rPr>
              <a:t>运行</a:t>
            </a:r>
            <a:r>
              <a:rPr lang="zh-CN" altLang="zh-CN" sz="2400" dirty="0" smtClean="0">
                <a:latin typeface="黑体" pitchFamily="49" charset="-122"/>
                <a:ea typeface="黑体" pitchFamily="49" charset="-122"/>
              </a:rPr>
              <a:t>开关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，</a:t>
            </a:r>
            <a:r>
              <a:rPr lang="zh-CN" altLang="zh-CN" sz="2400" dirty="0" smtClean="0">
                <a:latin typeface="黑体" pitchFamily="49" charset="-122"/>
                <a:ea typeface="黑体" pitchFamily="49" charset="-122"/>
              </a:rPr>
              <a:t>不</a:t>
            </a:r>
            <a:r>
              <a:rPr lang="zh-CN" altLang="zh-CN" sz="2400" dirty="0">
                <a:latin typeface="黑体" pitchFamily="49" charset="-122"/>
                <a:ea typeface="黑体" pitchFamily="49" charset="-122"/>
              </a:rPr>
              <a:t>跳锅炉配电室内各风机电源总柜</a:t>
            </a:r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60438"/>
            <a:ext cx="9144000" cy="589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AutoShape 10"/>
          <p:cNvSpPr>
            <a:spLocks noChangeArrowheads="1"/>
          </p:cNvSpPr>
          <p:nvPr/>
        </p:nvSpPr>
        <p:spPr bwMode="auto">
          <a:xfrm rot="-5400000">
            <a:off x="4510087" y="-3533774"/>
            <a:ext cx="123825" cy="9144000"/>
          </a:xfrm>
          <a:prstGeom prst="moon">
            <a:avLst>
              <a:gd name="adj" fmla="val 55620"/>
            </a:avLst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latinLnBrk="1">
              <a:spcBef>
                <a:spcPct val="0"/>
              </a:spcBef>
            </a:pPr>
            <a:endParaRPr lang="zh-CN" altLang="en-US" sz="5400">
              <a:ea typeface="Gulim" pitchFamily="34" charset="-127"/>
            </a:endParaRPr>
          </a:p>
        </p:txBody>
      </p:sp>
      <p:pic>
        <p:nvPicPr>
          <p:cNvPr id="8195" name="Picture 14" descr="7_!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577013"/>
            <a:ext cx="914400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11" descr="01_icon_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0541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2" name="Text Box 16"/>
          <p:cNvSpPr txBox="1">
            <a:spLocks noChangeArrowheads="1"/>
          </p:cNvSpPr>
          <p:nvPr/>
        </p:nvSpPr>
        <p:spPr bwMode="auto">
          <a:xfrm>
            <a:off x="123825" y="2079625"/>
            <a:ext cx="8858250" cy="2172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en-US" altLang="zh-CN" sz="5400" b="1" dirty="0">
                <a:latin typeface="楷体_GB2312" pitchFamily="49" charset="-122"/>
              </a:rPr>
              <a:t> </a:t>
            </a:r>
            <a:r>
              <a:rPr lang="zh-CN" altLang="en-US" sz="5400" b="1" dirty="0" smtClean="0">
                <a:latin typeface="楷体_GB2312" pitchFamily="49" charset="-122"/>
              </a:rPr>
              <a:t>第</a:t>
            </a:r>
            <a:r>
              <a:rPr lang="en-US" altLang="zh-CN" sz="5400" b="1" dirty="0" smtClean="0">
                <a:latin typeface="楷体_GB2312" pitchFamily="49" charset="-122"/>
              </a:rPr>
              <a:t>2</a:t>
            </a:r>
            <a:r>
              <a:rPr lang="zh-CN" altLang="en-US" sz="5400" b="1" dirty="0" smtClean="0">
                <a:latin typeface="楷体_GB2312" pitchFamily="49" charset="-122"/>
              </a:rPr>
              <a:t>部分：一、二次风机</a:t>
            </a:r>
            <a:endParaRPr lang="zh-CN" altLang="en-US" sz="5400" b="1" dirty="0">
              <a:latin typeface="楷体_GB2312" pitchFamily="49" charset="-122"/>
            </a:endParaRPr>
          </a:p>
          <a:p>
            <a:pPr algn="ctr"/>
            <a:r>
              <a:rPr lang="en-US" altLang="zh-CN" sz="5400" b="1" dirty="0" smtClean="0">
                <a:latin typeface="楷体_GB2312" pitchFamily="49" charset="-122"/>
              </a:rPr>
              <a:t>---</a:t>
            </a:r>
            <a:r>
              <a:rPr lang="zh-CN" altLang="en-US" sz="5400" b="1" dirty="0" smtClean="0">
                <a:latin typeface="楷体_GB2312" pitchFamily="49" charset="-122"/>
              </a:rPr>
              <a:t>操作规程及注意事项</a:t>
            </a:r>
            <a:endParaRPr lang="zh-CN" altLang="en-US" sz="5400" b="1" dirty="0">
              <a:latin typeface="楷体_GB2312" pitchFamily="49" charset="-122"/>
            </a:endParaRPr>
          </a:p>
        </p:txBody>
      </p:sp>
    </p:spTree>
    <p:custDataLst>
      <p:tags r:id="rId1"/>
    </p:custData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2" grpId="0"/>
      <p:bldP spid="9114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latinLnBrk="1">
              <a:spcBef>
                <a:spcPct val="0"/>
              </a:spcBef>
            </a:pPr>
            <a:endParaRPr lang="zh-CN" altLang="en-US" sz="5400">
              <a:ea typeface="Gulim" pitchFamily="34" charset="-127"/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466725" y="228600"/>
            <a:ext cx="4276725" cy="934356"/>
            <a:chOff x="912" y="1008"/>
            <a:chExt cx="3984" cy="1268"/>
          </a:xfrm>
        </p:grpSpPr>
        <p:sp>
          <p:nvSpPr>
            <p:cNvPr id="18455" name="AutoShape 23"/>
            <p:cNvSpPr>
              <a:spLocks noChangeArrowheads="1"/>
            </p:cNvSpPr>
            <p:nvPr/>
          </p:nvSpPr>
          <p:spPr bwMode="gray">
            <a:xfrm>
              <a:off x="912" y="1008"/>
              <a:ext cx="3984" cy="909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latinLnBrk="1">
                <a:spcBef>
                  <a:spcPct val="0"/>
                </a:spcBef>
                <a:buFontTx/>
                <a:buNone/>
                <a:defRPr/>
              </a:pPr>
              <a:endParaRPr kumimoji="1" lang="zh-CN" altLang="en-US" sz="5400">
                <a:ea typeface="Gulim" panose="020B0600000101010101" pitchFamily="34" charset="-127"/>
              </a:endParaRPr>
            </a:p>
          </p:txBody>
        </p:sp>
        <p:grpSp>
          <p:nvGrpSpPr>
            <p:cNvPr id="20488" name="Group 24"/>
            <p:cNvGrpSpPr>
              <a:grpSpLocks/>
            </p:cNvGrpSpPr>
            <p:nvPr/>
          </p:nvGrpSpPr>
          <p:grpSpPr bwMode="auto">
            <a:xfrm>
              <a:off x="1047" y="1142"/>
              <a:ext cx="444" cy="663"/>
              <a:chOff x="1047" y="1142"/>
              <a:chExt cx="444" cy="663"/>
            </a:xfrm>
          </p:grpSpPr>
          <p:sp>
            <p:nvSpPr>
              <p:cNvPr id="18458" name="Freeform 26"/>
              <p:cNvSpPr/>
              <p:nvPr/>
            </p:nvSpPr>
            <p:spPr bwMode="gray">
              <a:xfrm>
                <a:off x="1047" y="1142"/>
                <a:ext cx="383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latinLnBrk="1">
                  <a:spcBef>
                    <a:spcPct val="0"/>
                  </a:spcBef>
                  <a:buFontTx/>
                  <a:buNone/>
                  <a:defRPr/>
                </a:pPr>
                <a:endParaRPr kumimoji="1" lang="zh-CN" altLang="en-US" sz="5400">
                  <a:ea typeface="Gulim" panose="020B0600000101010101" pitchFamily="34" charset="-127"/>
                </a:endParaRPr>
              </a:p>
            </p:txBody>
          </p:sp>
          <p:sp>
            <p:nvSpPr>
              <p:cNvPr id="18459" name="Text Box 27"/>
              <p:cNvSpPr txBox="1">
                <a:spLocks noChangeArrowheads="1"/>
              </p:cNvSpPr>
              <p:nvPr/>
            </p:nvSpPr>
            <p:spPr bwMode="gray">
              <a:xfrm>
                <a:off x="1257" y="1185"/>
                <a:ext cx="234" cy="620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altLang="zh-CN" sz="24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</a:rPr>
                  <a:t>2</a:t>
                </a:r>
              </a:p>
            </p:txBody>
          </p:sp>
        </p:grpSp>
        <p:sp>
          <p:nvSpPr>
            <p:cNvPr id="20492" name="Text Box 28"/>
            <p:cNvSpPr txBox="1">
              <a:spLocks noChangeArrowheads="1"/>
            </p:cNvSpPr>
            <p:nvPr/>
          </p:nvSpPr>
          <p:spPr bwMode="auto">
            <a:xfrm>
              <a:off x="1550" y="1148"/>
              <a:ext cx="2995" cy="1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atinLnBrk="1">
                <a:spcBef>
                  <a:spcPct val="0"/>
                </a:spcBef>
              </a:pPr>
              <a:r>
                <a:rPr lang="en-US" altLang="zh-CN" sz="2400" b="1" dirty="0" smtClean="0">
                  <a:solidFill>
                    <a:srgbClr val="000000"/>
                  </a:solidFill>
                  <a:ea typeface="宋体" pitchFamily="2" charset="-122"/>
                </a:rPr>
                <a:t>1.</a:t>
              </a:r>
              <a:r>
                <a:rPr lang="zh-CN" altLang="en-US" sz="2400" b="1" dirty="0" smtClean="0">
                  <a:solidFill>
                    <a:srgbClr val="000000"/>
                  </a:solidFill>
                  <a:ea typeface="宋体" pitchFamily="2" charset="-122"/>
                </a:rPr>
                <a:t>一次风机</a:t>
              </a:r>
              <a:r>
                <a:rPr lang="en-US" altLang="zh-CN" sz="2400" b="1" dirty="0" smtClean="0">
                  <a:solidFill>
                    <a:srgbClr val="000000"/>
                  </a:solidFill>
                  <a:ea typeface="宋体" pitchFamily="2" charset="-122"/>
                </a:rPr>
                <a:t>A</a:t>
              </a:r>
              <a:r>
                <a:rPr lang="zh-CN" altLang="en-US" sz="2400" b="1" dirty="0" smtClean="0">
                  <a:solidFill>
                    <a:srgbClr val="000000"/>
                  </a:solidFill>
                  <a:ea typeface="宋体" pitchFamily="2" charset="-122"/>
                </a:rPr>
                <a:t>接线图</a:t>
              </a:r>
              <a:endParaRPr lang="en-US" altLang="zh-CN" sz="2400" b="1" dirty="0">
                <a:solidFill>
                  <a:srgbClr val="000000"/>
                </a:solidFill>
                <a:ea typeface="宋体" pitchFamily="2" charset="-122"/>
              </a:endParaRPr>
            </a:p>
            <a:p>
              <a:pPr eaLnBrk="0" hangingPunct="0">
                <a:spcBef>
                  <a:spcPct val="0"/>
                </a:spcBef>
              </a:pPr>
              <a:endParaRPr lang="en-US" altLang="zh-CN" sz="2400" b="1" dirty="0">
                <a:solidFill>
                  <a:srgbClr val="000000"/>
                </a:solidFill>
                <a:ea typeface="宋体" pitchFamily="2" charset="-122"/>
              </a:endParaRPr>
            </a:p>
          </p:txBody>
        </p:sp>
      </p:grpSp>
      <p:pic>
        <p:nvPicPr>
          <p:cNvPr id="20501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074" y="1154113"/>
            <a:ext cx="6525112" cy="564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60438"/>
            <a:ext cx="9144000" cy="589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AutoShape 10"/>
          <p:cNvSpPr>
            <a:spLocks noChangeArrowheads="1"/>
          </p:cNvSpPr>
          <p:nvPr/>
        </p:nvSpPr>
        <p:spPr bwMode="auto">
          <a:xfrm rot="-5400000">
            <a:off x="4510087" y="-3533774"/>
            <a:ext cx="123825" cy="9144000"/>
          </a:xfrm>
          <a:prstGeom prst="moon">
            <a:avLst>
              <a:gd name="adj" fmla="val 55620"/>
            </a:avLst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latinLnBrk="1">
              <a:spcBef>
                <a:spcPct val="0"/>
              </a:spcBef>
            </a:pPr>
            <a:endParaRPr lang="zh-CN" altLang="en-US" sz="5400">
              <a:ea typeface="Gulim" pitchFamily="34" charset="-127"/>
            </a:endParaRPr>
          </a:p>
        </p:txBody>
      </p:sp>
      <p:pic>
        <p:nvPicPr>
          <p:cNvPr id="8195" name="Picture 14" descr="7_!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577013"/>
            <a:ext cx="914400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11" descr="01_icon_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0541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2" name="Text Box 16"/>
          <p:cNvSpPr txBox="1">
            <a:spLocks noChangeArrowheads="1"/>
          </p:cNvSpPr>
          <p:nvPr/>
        </p:nvSpPr>
        <p:spPr bwMode="auto">
          <a:xfrm>
            <a:off x="123825" y="2079625"/>
            <a:ext cx="8858250" cy="2172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en-US" altLang="zh-CN" sz="5400" b="1" dirty="0">
                <a:latin typeface="楷体_GB2312" pitchFamily="49" charset="-122"/>
              </a:rPr>
              <a:t> </a:t>
            </a:r>
            <a:r>
              <a:rPr lang="zh-CN" altLang="en-US" sz="5400" b="1" dirty="0" smtClean="0">
                <a:latin typeface="楷体_GB2312" pitchFamily="49" charset="-122"/>
              </a:rPr>
              <a:t>第</a:t>
            </a:r>
            <a:r>
              <a:rPr lang="en-US" altLang="zh-CN" sz="5400" b="1" dirty="0" smtClean="0">
                <a:latin typeface="楷体_GB2312" pitchFamily="49" charset="-122"/>
              </a:rPr>
              <a:t>3</a:t>
            </a:r>
            <a:r>
              <a:rPr lang="zh-CN" altLang="en-US" sz="5400" b="1" dirty="0" smtClean="0">
                <a:latin typeface="楷体_GB2312" pitchFamily="49" charset="-122"/>
              </a:rPr>
              <a:t>部分：</a:t>
            </a:r>
            <a:r>
              <a:rPr lang="en-US" altLang="zh-CN" sz="5400" b="1" dirty="0"/>
              <a:t>10KV</a:t>
            </a:r>
            <a:r>
              <a:rPr lang="zh-CN" altLang="zh-CN" sz="5400" b="1" dirty="0"/>
              <a:t>输煤细碎</a:t>
            </a:r>
            <a:r>
              <a:rPr lang="zh-CN" altLang="zh-CN" sz="5400" b="1" dirty="0" smtClean="0"/>
              <a:t>机</a:t>
            </a:r>
            <a:endParaRPr lang="zh-CN" altLang="en-US" sz="5400" b="1" dirty="0">
              <a:latin typeface="楷体_GB2312" pitchFamily="49" charset="-122"/>
            </a:endParaRPr>
          </a:p>
          <a:p>
            <a:pPr algn="ctr"/>
            <a:r>
              <a:rPr lang="en-US" altLang="zh-CN" sz="5400" b="1" dirty="0" smtClean="0">
                <a:latin typeface="楷体_GB2312" pitchFamily="49" charset="-122"/>
              </a:rPr>
              <a:t>---</a:t>
            </a:r>
            <a:r>
              <a:rPr lang="zh-CN" altLang="en-US" sz="5400" b="1" dirty="0" smtClean="0">
                <a:latin typeface="楷体_GB2312" pitchFamily="49" charset="-122"/>
              </a:rPr>
              <a:t>操作规程及注意事项</a:t>
            </a:r>
            <a:endParaRPr lang="zh-CN" altLang="en-US" sz="5400" b="1" dirty="0">
              <a:latin typeface="楷体_GB2312" pitchFamily="49" charset="-122"/>
            </a:endParaRPr>
          </a:p>
        </p:txBody>
      </p:sp>
    </p:spTree>
    <p:custDataLst>
      <p:tags r:id="rId1"/>
    </p:custData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2" grpId="0"/>
      <p:bldP spid="9114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727" y="278790"/>
            <a:ext cx="2037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/>
              <a:t>注意事项</a:t>
            </a:r>
            <a:endParaRPr lang="zh-CN" alt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61706" y="1223853"/>
            <a:ext cx="8844088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000" b="1" dirty="0"/>
              <a:t>注意事项</a:t>
            </a:r>
            <a:r>
              <a:rPr lang="zh-CN" altLang="zh-CN" sz="2000" b="1" dirty="0" smtClean="0"/>
              <a:t>：</a:t>
            </a:r>
            <a:endParaRPr lang="en-US" altLang="zh-CN" sz="2000" b="1" dirty="0" smtClean="0"/>
          </a:p>
          <a:p>
            <a:endParaRPr lang="zh-CN" altLang="zh-CN" sz="2000" dirty="0"/>
          </a:p>
          <a:p>
            <a:r>
              <a:rPr lang="en-US" altLang="zh-CN" sz="2000" b="1" dirty="0"/>
              <a:t>1</a:t>
            </a:r>
            <a:r>
              <a:rPr lang="zh-CN" altLang="zh-CN" sz="2000" b="1" dirty="0" smtClean="0"/>
              <a:t>、</a:t>
            </a:r>
            <a:r>
              <a:rPr lang="zh-CN" altLang="en-US" sz="2000" b="1" dirty="0" smtClean="0"/>
              <a:t>输煤</a:t>
            </a:r>
            <a:r>
              <a:rPr lang="en-US" altLang="zh-CN" sz="2000" b="1" dirty="0" smtClean="0"/>
              <a:t>10KV</a:t>
            </a:r>
            <a:r>
              <a:rPr lang="zh-CN" altLang="en-US" sz="2000" b="1" dirty="0" smtClean="0"/>
              <a:t>细碎机由正反转控制，送电时注意正、反转高压柜都要送</a:t>
            </a:r>
            <a:endParaRPr lang="en-US" altLang="zh-CN" sz="2000" b="1" dirty="0" smtClean="0"/>
          </a:p>
          <a:p>
            <a:endParaRPr lang="en-US" altLang="zh-CN" sz="2000" b="1" dirty="0" smtClean="0"/>
          </a:p>
          <a:p>
            <a:r>
              <a:rPr lang="en-US" altLang="zh-CN" sz="2000" b="1" dirty="0" smtClean="0"/>
              <a:t>2</a:t>
            </a:r>
            <a:r>
              <a:rPr lang="zh-CN" altLang="en-US" sz="2000" b="1" dirty="0" smtClean="0"/>
              <a:t>、</a:t>
            </a:r>
            <a:r>
              <a:rPr lang="zh-CN" altLang="zh-CN" sz="2000" b="1" dirty="0" smtClean="0"/>
              <a:t>开启</a:t>
            </a:r>
            <a:r>
              <a:rPr lang="zh-CN" altLang="zh-CN" sz="2000" b="1" dirty="0"/>
              <a:t>细碎机前必须先将细碎机现场仪表柜送电，现场仪表柜上表计有</a:t>
            </a:r>
            <a:r>
              <a:rPr lang="zh-CN" altLang="zh-CN" sz="2000" b="1" dirty="0" smtClean="0"/>
              <a:t>显示</a:t>
            </a:r>
            <a:endParaRPr lang="en-US" altLang="zh-CN" sz="2000" b="1" dirty="0" smtClean="0"/>
          </a:p>
          <a:p>
            <a:endParaRPr lang="zh-CN" altLang="zh-CN" sz="2000" dirty="0"/>
          </a:p>
          <a:p>
            <a:r>
              <a:rPr lang="en-US" altLang="zh-CN" sz="2000" b="1" dirty="0" smtClean="0"/>
              <a:t>3</a:t>
            </a:r>
            <a:r>
              <a:rPr lang="zh-CN" altLang="zh-CN" sz="2000" b="1" dirty="0" smtClean="0"/>
              <a:t>、</a:t>
            </a:r>
            <a:r>
              <a:rPr lang="zh-CN" altLang="zh-CN" sz="2000" b="1" dirty="0"/>
              <a:t>现场和</a:t>
            </a:r>
            <a:r>
              <a:rPr lang="en-US" altLang="zh-CN" sz="2000" b="1" dirty="0"/>
              <a:t>DCS </a:t>
            </a:r>
            <a:r>
              <a:rPr lang="zh-CN" altLang="zh-CN" sz="2000" b="1" dirty="0"/>
              <a:t>的停止，不论“远程”、“就地”状态均</a:t>
            </a:r>
            <a:r>
              <a:rPr lang="zh-CN" altLang="zh-CN" sz="2000" b="1" dirty="0" smtClean="0"/>
              <a:t>有效</a:t>
            </a:r>
            <a:endParaRPr lang="en-US" altLang="zh-CN" sz="2000" b="1" dirty="0" smtClean="0"/>
          </a:p>
          <a:p>
            <a:endParaRPr lang="en-US" altLang="zh-CN" sz="2000" b="1" dirty="0" smtClean="0"/>
          </a:p>
          <a:p>
            <a:r>
              <a:rPr lang="en-US" altLang="zh-CN" sz="2000" b="1" dirty="0" smtClean="0"/>
              <a:t>4</a:t>
            </a:r>
            <a:r>
              <a:rPr lang="zh-CN" altLang="en-US" sz="2000" b="1" dirty="0" smtClean="0"/>
              <a:t>、</a:t>
            </a:r>
            <a:r>
              <a:rPr lang="zh-CN" altLang="zh-CN" sz="2000" b="1" dirty="0"/>
              <a:t>细碎机有正反转控制，每次启动完成后，若需要反方向启动时，必须</a:t>
            </a:r>
            <a:endParaRPr lang="en-US" altLang="zh-CN" sz="2000" b="1" dirty="0"/>
          </a:p>
          <a:p>
            <a:r>
              <a:rPr lang="en-US" altLang="zh-CN" sz="2000" b="1" dirty="0"/>
              <a:t>      </a:t>
            </a:r>
            <a:r>
              <a:rPr lang="zh-CN" altLang="zh-CN" sz="2000" b="1" dirty="0"/>
              <a:t>等电机“完全停止运转”后才能再次启动</a:t>
            </a:r>
          </a:p>
          <a:p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703" y="143781"/>
            <a:ext cx="2340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电气操作</a:t>
            </a:r>
            <a:endParaRPr lang="zh-CN" alt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-108312" y="1493871"/>
            <a:ext cx="4891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1" dirty="0" smtClean="0"/>
              <a:t>1.</a:t>
            </a:r>
            <a:r>
              <a:rPr lang="zh-CN" altLang="en-US" sz="1800" b="1" dirty="0" smtClean="0"/>
              <a:t>签送电票，严格确认设备位号及高压柜</a:t>
            </a:r>
            <a:r>
              <a:rPr lang="en-US" altLang="zh-CN" sz="1800" b="1" dirty="0" smtClean="0"/>
              <a:t>3</a:t>
            </a:r>
            <a:r>
              <a:rPr lang="zh-CN" altLang="en-US" sz="1800" b="1" dirty="0" smtClean="0"/>
              <a:t>位号</a:t>
            </a:r>
            <a:endParaRPr lang="zh-CN" altLang="en-US" sz="1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-108312" y="2348928"/>
            <a:ext cx="6665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1" dirty="0" smtClean="0"/>
              <a:t>2.</a:t>
            </a:r>
            <a:r>
              <a:rPr lang="zh-CN" altLang="en-US" sz="1800" b="1" dirty="0" smtClean="0"/>
              <a:t>各在试验位时，</a:t>
            </a:r>
            <a:r>
              <a:rPr lang="zh-CN" altLang="zh-CN" sz="1800" b="1" dirty="0" smtClean="0"/>
              <a:t>在</a:t>
            </a:r>
            <a:r>
              <a:rPr lang="zh-CN" altLang="zh-CN" sz="1800" b="1" dirty="0"/>
              <a:t>细碎机正转柜后检测电机绝缘电阻应≥</a:t>
            </a:r>
            <a:r>
              <a:rPr lang="en-US" altLang="zh-CN" sz="1800" b="1" dirty="0"/>
              <a:t>10M</a:t>
            </a:r>
            <a:r>
              <a:rPr lang="zh-CN" altLang="zh-CN" sz="1800" b="1" dirty="0"/>
              <a:t>Ω</a:t>
            </a:r>
            <a:endParaRPr lang="zh-CN" altLang="en-US" sz="1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-108312" y="3293991"/>
            <a:ext cx="9379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1" dirty="0" smtClean="0"/>
              <a:t>3.</a:t>
            </a:r>
            <a:r>
              <a:rPr lang="zh-CN" altLang="zh-CN" sz="1800" b="1" dirty="0" smtClean="0"/>
              <a:t>将</a:t>
            </a:r>
            <a:r>
              <a:rPr lang="zh-CN" altLang="zh-CN" sz="1800" b="1" dirty="0"/>
              <a:t>细碎机正、反转高压柜的小车摇到工作位，细碎机正、反转高压柜“工作位”灯应亮；</a:t>
            </a:r>
            <a:endParaRPr lang="zh-CN" altLang="en-US" sz="1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-108312" y="4194051"/>
            <a:ext cx="944361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1" dirty="0" smtClean="0"/>
              <a:t>4.</a:t>
            </a:r>
            <a:r>
              <a:rPr lang="zh-CN" altLang="zh-CN" sz="1800" b="1" dirty="0" smtClean="0"/>
              <a:t>检查</a:t>
            </a:r>
            <a:r>
              <a:rPr lang="zh-CN" altLang="zh-CN" sz="1800" b="1" dirty="0"/>
              <a:t>确认细碎机正、反转高压柜内控制开关已送电正常，“微机保护器”上均无跳闸指示</a:t>
            </a:r>
            <a:r>
              <a:rPr lang="en-US" altLang="zh-CN" sz="1800" b="1" dirty="0" smtClean="0"/>
              <a:t>,</a:t>
            </a:r>
          </a:p>
          <a:p>
            <a:r>
              <a:rPr lang="zh-CN" altLang="zh-CN" sz="1800" b="1" dirty="0" smtClean="0"/>
              <a:t>如</a:t>
            </a:r>
            <a:r>
              <a:rPr lang="zh-CN" altLang="zh-CN" sz="1800" b="1" dirty="0"/>
              <a:t>有应在本装置上“复位”</a:t>
            </a:r>
            <a:endParaRPr lang="zh-CN" altLang="en-US" sz="1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-108312" y="5250590"/>
            <a:ext cx="826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1" dirty="0" smtClean="0"/>
              <a:t>5.</a:t>
            </a:r>
            <a:r>
              <a:rPr lang="zh-CN" altLang="zh-CN" sz="1800" b="1" dirty="0" smtClean="0"/>
              <a:t>将</a:t>
            </a:r>
            <a:r>
              <a:rPr lang="zh-CN" altLang="zh-CN" sz="1800" b="1" dirty="0"/>
              <a:t>细碎机正、反转高压柜上</a:t>
            </a:r>
            <a:r>
              <a:rPr lang="en-US" altLang="zh-CN" sz="1800" b="1" dirty="0"/>
              <a:t>SA1</a:t>
            </a:r>
            <a:r>
              <a:rPr lang="zh-CN" altLang="zh-CN" sz="1800" b="1" dirty="0"/>
              <a:t>转换开关置于“远方”</a:t>
            </a:r>
            <a:r>
              <a:rPr lang="zh-CN" altLang="zh-CN" sz="1800" b="1" dirty="0" smtClean="0"/>
              <a:t>位置</a:t>
            </a:r>
            <a:r>
              <a:rPr lang="zh-CN" altLang="en-US" sz="1800" b="1" dirty="0" smtClean="0"/>
              <a:t>，通知操作工操作</a:t>
            </a:r>
            <a:endParaRPr lang="zh-CN" alt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60438"/>
            <a:ext cx="9144000" cy="589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AutoShape 10"/>
          <p:cNvSpPr>
            <a:spLocks noChangeArrowheads="1"/>
          </p:cNvSpPr>
          <p:nvPr/>
        </p:nvSpPr>
        <p:spPr bwMode="auto">
          <a:xfrm rot="-5400000">
            <a:off x="4510087" y="-3533774"/>
            <a:ext cx="123825" cy="9144000"/>
          </a:xfrm>
          <a:prstGeom prst="moon">
            <a:avLst>
              <a:gd name="adj" fmla="val 55620"/>
            </a:avLst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latinLnBrk="1">
              <a:spcBef>
                <a:spcPct val="0"/>
              </a:spcBef>
            </a:pPr>
            <a:endParaRPr lang="zh-CN" altLang="en-US" sz="5400">
              <a:ea typeface="Gulim" pitchFamily="34" charset="-127"/>
            </a:endParaRPr>
          </a:p>
        </p:txBody>
      </p:sp>
      <p:pic>
        <p:nvPicPr>
          <p:cNvPr id="8195" name="Picture 14" descr="7_!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577013"/>
            <a:ext cx="914400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11" descr="01_icon_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0541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2" name="Text Box 16"/>
          <p:cNvSpPr txBox="1">
            <a:spLocks noChangeArrowheads="1"/>
          </p:cNvSpPr>
          <p:nvPr/>
        </p:nvSpPr>
        <p:spPr bwMode="auto">
          <a:xfrm>
            <a:off x="123825" y="2079625"/>
            <a:ext cx="8858250" cy="2172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en-US" altLang="zh-CN" sz="5400" b="1" dirty="0">
                <a:latin typeface="楷体_GB2312" pitchFamily="49" charset="-122"/>
              </a:rPr>
              <a:t> </a:t>
            </a:r>
            <a:r>
              <a:rPr lang="zh-CN" altLang="en-US" sz="5400" b="1" dirty="0">
                <a:latin typeface="楷体_GB2312" pitchFamily="49" charset="-122"/>
              </a:rPr>
              <a:t>第</a:t>
            </a:r>
            <a:r>
              <a:rPr lang="en-US" altLang="zh-CN" sz="5400" b="1" dirty="0">
                <a:latin typeface="楷体_GB2312" pitchFamily="49" charset="-122"/>
              </a:rPr>
              <a:t>1</a:t>
            </a:r>
            <a:r>
              <a:rPr lang="zh-CN" altLang="en-US" sz="5400" b="1" dirty="0">
                <a:latin typeface="楷体_GB2312" pitchFamily="49" charset="-122"/>
              </a:rPr>
              <a:t>部分</a:t>
            </a:r>
            <a:r>
              <a:rPr lang="zh-CN" altLang="en-US" sz="5400" b="1" dirty="0" smtClean="0">
                <a:latin typeface="楷体_GB2312" pitchFamily="49" charset="-122"/>
              </a:rPr>
              <a:t>：引风机</a:t>
            </a:r>
            <a:endParaRPr lang="zh-CN" altLang="en-US" sz="5400" b="1" dirty="0">
              <a:latin typeface="楷体_GB2312" pitchFamily="49" charset="-122"/>
            </a:endParaRPr>
          </a:p>
          <a:p>
            <a:pPr algn="ctr"/>
            <a:r>
              <a:rPr lang="en-US" altLang="zh-CN" sz="5400" b="1" dirty="0" smtClean="0">
                <a:latin typeface="楷体_GB2312" pitchFamily="49" charset="-122"/>
              </a:rPr>
              <a:t>---</a:t>
            </a:r>
            <a:r>
              <a:rPr lang="zh-CN" altLang="en-US" sz="5400" b="1" dirty="0" smtClean="0">
                <a:latin typeface="楷体_GB2312" pitchFamily="49" charset="-122"/>
              </a:rPr>
              <a:t>操作规程及注意事项</a:t>
            </a:r>
            <a:endParaRPr lang="zh-CN" altLang="en-US" sz="5400" b="1" dirty="0">
              <a:latin typeface="楷体_GB2312" pitchFamily="49" charset="-122"/>
            </a:endParaRPr>
          </a:p>
        </p:txBody>
      </p:sp>
    </p:spTree>
    <p:custDataLst>
      <p:tags r:id="rId1"/>
    </p:custData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2" grpId="0"/>
      <p:bldP spid="9114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60438"/>
            <a:ext cx="9144000" cy="589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AutoShape 10"/>
          <p:cNvSpPr>
            <a:spLocks noChangeArrowheads="1"/>
          </p:cNvSpPr>
          <p:nvPr/>
        </p:nvSpPr>
        <p:spPr bwMode="auto">
          <a:xfrm rot="-5400000">
            <a:off x="4510087" y="-3533774"/>
            <a:ext cx="123825" cy="9144000"/>
          </a:xfrm>
          <a:prstGeom prst="moon">
            <a:avLst>
              <a:gd name="adj" fmla="val 55620"/>
            </a:avLst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latinLnBrk="1">
              <a:spcBef>
                <a:spcPct val="0"/>
              </a:spcBef>
            </a:pPr>
            <a:endParaRPr lang="zh-CN" altLang="en-US" sz="5400">
              <a:ea typeface="Gulim" pitchFamily="34" charset="-127"/>
            </a:endParaRPr>
          </a:p>
        </p:txBody>
      </p:sp>
      <p:pic>
        <p:nvPicPr>
          <p:cNvPr id="8195" name="Picture 14" descr="7_!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577013"/>
            <a:ext cx="914400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11" descr="01_icon_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0541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2" name="Text Box 16"/>
          <p:cNvSpPr txBox="1">
            <a:spLocks noChangeArrowheads="1"/>
          </p:cNvSpPr>
          <p:nvPr/>
        </p:nvSpPr>
        <p:spPr bwMode="auto">
          <a:xfrm>
            <a:off x="123825" y="2079625"/>
            <a:ext cx="8858250" cy="1756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en-US" altLang="zh-CN" sz="5400" b="1" dirty="0">
                <a:latin typeface="楷体_GB2312" pitchFamily="49" charset="-122"/>
              </a:rPr>
              <a:t> </a:t>
            </a:r>
            <a:r>
              <a:rPr lang="zh-CN" altLang="en-US" sz="5400" b="1" dirty="0" smtClean="0">
                <a:latin typeface="楷体_GB2312" pitchFamily="49" charset="-122"/>
              </a:rPr>
              <a:t>第</a:t>
            </a:r>
            <a:r>
              <a:rPr lang="en-US" altLang="zh-CN" sz="5400" b="1" dirty="0" smtClean="0">
                <a:latin typeface="楷体_GB2312" pitchFamily="49" charset="-122"/>
              </a:rPr>
              <a:t>4</a:t>
            </a:r>
            <a:r>
              <a:rPr lang="zh-CN" altLang="en-US" sz="5400" b="1" dirty="0" smtClean="0">
                <a:latin typeface="楷体_GB2312" pitchFamily="49" charset="-122"/>
              </a:rPr>
              <a:t>部分</a:t>
            </a:r>
            <a:r>
              <a:rPr lang="zh-CN" altLang="en-US" sz="5400" b="1" dirty="0" smtClean="0">
                <a:latin typeface="楷体_GB2312" pitchFamily="49" charset="-122"/>
              </a:rPr>
              <a:t>：</a:t>
            </a:r>
            <a:r>
              <a:rPr lang="zh-CN" altLang="zh-CN" sz="5400" b="1" dirty="0"/>
              <a:t>低压软启动</a:t>
            </a:r>
            <a:r>
              <a:rPr lang="zh-CN" altLang="zh-CN" sz="5400" b="1" dirty="0" smtClean="0"/>
              <a:t>控制电机</a:t>
            </a:r>
            <a:r>
              <a:rPr lang="en-US" altLang="zh-CN" sz="5400" b="1" dirty="0" smtClean="0">
                <a:latin typeface="楷体_GB2312" pitchFamily="49" charset="-122"/>
              </a:rPr>
              <a:t>---</a:t>
            </a:r>
            <a:r>
              <a:rPr lang="zh-CN" altLang="en-US" sz="5400" b="1" dirty="0" smtClean="0">
                <a:latin typeface="楷体_GB2312" pitchFamily="49" charset="-122"/>
              </a:rPr>
              <a:t>操作规程及注意事项</a:t>
            </a:r>
            <a:endParaRPr lang="zh-CN" altLang="en-US" sz="5400" b="1" dirty="0">
              <a:latin typeface="楷体_GB2312" pitchFamily="49" charset="-122"/>
            </a:endParaRPr>
          </a:p>
        </p:txBody>
      </p:sp>
    </p:spTree>
    <p:custDataLst>
      <p:tags r:id="rId1"/>
    </p:custData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2" grpId="0"/>
      <p:bldP spid="9114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4" y="1403865"/>
            <a:ext cx="9142246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/>
              <a:t>一、</a:t>
            </a:r>
            <a:r>
              <a:rPr lang="zh-CN" altLang="zh-CN" b="1" dirty="0" smtClean="0"/>
              <a:t>现场</a:t>
            </a:r>
            <a:r>
              <a:rPr lang="zh-CN" altLang="zh-CN" b="1" dirty="0"/>
              <a:t>启动</a:t>
            </a:r>
            <a:endParaRPr lang="zh-CN" altLang="zh-CN" dirty="0"/>
          </a:p>
          <a:p>
            <a:r>
              <a:rPr lang="en-US" altLang="zh-CN" dirty="0"/>
              <a:t>1</a:t>
            </a:r>
            <a:r>
              <a:rPr lang="zh-CN" altLang="zh-CN" dirty="0"/>
              <a:t>、将现场操作箱上转换开关置于“现场”位置；</a:t>
            </a:r>
          </a:p>
          <a:p>
            <a:r>
              <a:rPr lang="en-US" altLang="zh-CN" dirty="0"/>
              <a:t>2</a:t>
            </a:r>
            <a:r>
              <a:rPr lang="zh-CN" altLang="zh-CN" dirty="0"/>
              <a:t>、在操作箱上按“储能”按钮，约</a:t>
            </a:r>
            <a:r>
              <a:rPr lang="en-US" altLang="zh-CN" dirty="0"/>
              <a:t>2</a:t>
            </a:r>
            <a:r>
              <a:rPr lang="zh-CN" altLang="zh-CN" dirty="0"/>
              <a:t>秒钟储能指示灯亮； </a:t>
            </a:r>
          </a:p>
          <a:p>
            <a:r>
              <a:rPr lang="en-US" altLang="zh-CN" dirty="0"/>
              <a:t>3</a:t>
            </a:r>
            <a:r>
              <a:rPr lang="zh-CN" altLang="zh-CN" dirty="0"/>
              <a:t>、在操作箱上按“启动”按钮，约</a:t>
            </a:r>
            <a:r>
              <a:rPr lang="en-US" altLang="zh-CN" dirty="0"/>
              <a:t>5</a:t>
            </a:r>
            <a:r>
              <a:rPr lang="zh-CN" altLang="zh-CN" dirty="0"/>
              <a:t>秒钟运行指示灯亮；</a:t>
            </a:r>
            <a:r>
              <a:rPr lang="en-US" altLang="zh-CN" dirty="0"/>
              <a:t> </a:t>
            </a:r>
            <a:endParaRPr lang="zh-CN" altLang="zh-CN" dirty="0"/>
          </a:p>
          <a:p>
            <a:r>
              <a:rPr lang="zh-CN" altLang="en-US" b="1" dirty="0" smtClean="0"/>
              <a:t>二</a:t>
            </a:r>
            <a:r>
              <a:rPr lang="zh-CN" altLang="zh-CN" b="1" dirty="0" smtClean="0"/>
              <a:t>、</a:t>
            </a:r>
            <a:r>
              <a:rPr lang="en-US" altLang="zh-CN" b="1" dirty="0"/>
              <a:t>DCS</a:t>
            </a:r>
            <a:r>
              <a:rPr lang="zh-CN" altLang="zh-CN" b="1" dirty="0"/>
              <a:t>启动</a:t>
            </a:r>
            <a:endParaRPr lang="zh-CN" altLang="zh-CN" dirty="0"/>
          </a:p>
          <a:p>
            <a:r>
              <a:rPr lang="en-US" altLang="zh-CN" dirty="0"/>
              <a:t>1</a:t>
            </a:r>
            <a:r>
              <a:rPr lang="zh-CN" altLang="zh-CN" dirty="0"/>
              <a:t>、将现场操作箱上转换开关置于“远程”位置；</a:t>
            </a:r>
          </a:p>
          <a:p>
            <a:r>
              <a:rPr lang="en-US" altLang="zh-CN" dirty="0"/>
              <a:t>2</a:t>
            </a:r>
            <a:r>
              <a:rPr lang="zh-CN" altLang="zh-CN" dirty="0"/>
              <a:t>、在</a:t>
            </a:r>
            <a:r>
              <a:rPr lang="en-US" altLang="zh-CN" dirty="0"/>
              <a:t>DCS</a:t>
            </a:r>
            <a:r>
              <a:rPr lang="zh-CN" altLang="zh-CN" dirty="0"/>
              <a:t>上点击“储能”按钮，约</a:t>
            </a:r>
            <a:r>
              <a:rPr lang="en-US" altLang="zh-CN" dirty="0"/>
              <a:t>2</a:t>
            </a:r>
            <a:r>
              <a:rPr lang="zh-CN" altLang="zh-CN" dirty="0"/>
              <a:t>秒钟储能指示灯亮；</a:t>
            </a:r>
          </a:p>
          <a:p>
            <a:r>
              <a:rPr lang="en-US" altLang="zh-CN" dirty="0"/>
              <a:t>3</a:t>
            </a:r>
            <a:r>
              <a:rPr lang="zh-CN" altLang="zh-CN" dirty="0"/>
              <a:t>、在</a:t>
            </a:r>
            <a:r>
              <a:rPr lang="en-US" altLang="zh-CN" dirty="0"/>
              <a:t>DCS</a:t>
            </a:r>
            <a:r>
              <a:rPr lang="zh-CN" altLang="zh-CN" dirty="0"/>
              <a:t>上点击“启动”按钮，约</a:t>
            </a:r>
            <a:r>
              <a:rPr lang="en-US" altLang="zh-CN" dirty="0"/>
              <a:t>5</a:t>
            </a:r>
            <a:r>
              <a:rPr lang="zh-CN" altLang="zh-CN" dirty="0"/>
              <a:t>秒钟运行指示灯亮；</a:t>
            </a:r>
          </a:p>
          <a:p>
            <a:r>
              <a:rPr lang="zh-CN" altLang="zh-CN" b="1" dirty="0"/>
              <a:t>注</a:t>
            </a:r>
            <a:r>
              <a:rPr lang="zh-CN" altLang="zh-CN" b="1" dirty="0" smtClean="0"/>
              <a:t>：</a:t>
            </a:r>
            <a:r>
              <a:rPr lang="zh-CN" altLang="en-US" b="1" dirty="0" smtClean="0"/>
              <a:t>一</a:t>
            </a:r>
            <a:r>
              <a:rPr lang="zh-CN" altLang="zh-CN" b="1" dirty="0" smtClean="0"/>
              <a:t>（</a:t>
            </a:r>
            <a:r>
              <a:rPr lang="en-US" altLang="zh-CN" b="1" dirty="0"/>
              <a:t>2</a:t>
            </a:r>
            <a:r>
              <a:rPr lang="zh-CN" altLang="zh-CN" b="1" dirty="0"/>
              <a:t>）</a:t>
            </a:r>
            <a:r>
              <a:rPr lang="zh-CN" altLang="zh-CN" b="1" dirty="0" smtClean="0"/>
              <a:t>、</a:t>
            </a:r>
            <a:r>
              <a:rPr lang="zh-CN" altLang="en-US" b="1" dirty="0" smtClean="0"/>
              <a:t>二</a:t>
            </a:r>
            <a:r>
              <a:rPr lang="zh-CN" altLang="zh-CN" b="1" dirty="0" smtClean="0"/>
              <a:t>（</a:t>
            </a:r>
            <a:r>
              <a:rPr lang="en-US" altLang="zh-CN" b="1" dirty="0"/>
              <a:t>2</a:t>
            </a:r>
            <a:r>
              <a:rPr lang="zh-CN" altLang="zh-CN" b="1" dirty="0"/>
              <a:t>））中无储能按钮的设备跳过此项。</a:t>
            </a:r>
            <a:endParaRPr lang="zh-CN" altLang="zh-CN" dirty="0"/>
          </a:p>
          <a:p>
            <a:r>
              <a:rPr lang="zh-CN" altLang="en-US" b="1" dirty="0" smtClean="0"/>
              <a:t>三</a:t>
            </a:r>
            <a:r>
              <a:rPr lang="zh-CN" altLang="zh-CN" b="1" dirty="0" smtClean="0"/>
              <a:t>、</a:t>
            </a:r>
            <a:r>
              <a:rPr lang="zh-CN" altLang="zh-CN" b="1" dirty="0"/>
              <a:t>停机操作</a:t>
            </a:r>
            <a:endParaRPr lang="zh-CN" altLang="zh-CN" dirty="0"/>
          </a:p>
          <a:p>
            <a:r>
              <a:rPr lang="en-US" altLang="zh-CN" dirty="0"/>
              <a:t>1</a:t>
            </a:r>
            <a:r>
              <a:rPr lang="zh-CN" altLang="zh-CN" dirty="0"/>
              <a:t>、在</a:t>
            </a:r>
            <a:r>
              <a:rPr lang="en-US" altLang="zh-CN" dirty="0"/>
              <a:t>DCS</a:t>
            </a:r>
            <a:r>
              <a:rPr lang="zh-CN" altLang="zh-CN" dirty="0"/>
              <a:t>画面点击“停止”按钮或在现场操作箱上按“停止”按钮，运行指示灯灭。若停不下来</a:t>
            </a:r>
            <a:r>
              <a:rPr lang="zh-CN" altLang="zh-CN" dirty="0" smtClean="0"/>
              <a:t>，</a:t>
            </a:r>
            <a:endParaRPr lang="en-US" altLang="zh-CN" dirty="0" smtClean="0"/>
          </a:p>
          <a:p>
            <a:r>
              <a:rPr lang="zh-CN" altLang="zh-CN" dirty="0" smtClean="0"/>
              <a:t>应</a:t>
            </a:r>
            <a:r>
              <a:rPr lang="zh-CN" altLang="zh-CN" dirty="0"/>
              <a:t>及时联系电工处理。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709" y="18878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/>
              <a:t>注意事项</a:t>
            </a:r>
            <a:endParaRPr lang="zh-CN" alt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6715" y="1718886"/>
            <a:ext cx="86052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1</a:t>
            </a:r>
            <a:r>
              <a:rPr lang="zh-CN" altLang="zh-CN" b="1" dirty="0"/>
              <a:t>、转换开关置“现场”位，现场启动有效，</a:t>
            </a:r>
            <a:r>
              <a:rPr lang="en-US" altLang="zh-CN" b="1" dirty="0"/>
              <a:t>DCS</a:t>
            </a:r>
            <a:r>
              <a:rPr lang="zh-CN" altLang="zh-CN" b="1" dirty="0"/>
              <a:t>启动无效。置“远方”位，</a:t>
            </a:r>
            <a:r>
              <a:rPr lang="en-US" altLang="zh-CN" b="1" dirty="0"/>
              <a:t>DCS</a:t>
            </a:r>
            <a:r>
              <a:rPr lang="zh-CN" altLang="zh-CN" b="1" dirty="0"/>
              <a:t>启动有效</a:t>
            </a:r>
            <a:r>
              <a:rPr lang="zh-CN" altLang="zh-CN" b="1" dirty="0" smtClean="0"/>
              <a:t>，</a:t>
            </a:r>
            <a:endParaRPr lang="en-US" altLang="zh-CN" b="1" dirty="0" smtClean="0"/>
          </a:p>
          <a:p>
            <a:r>
              <a:rPr lang="zh-CN" altLang="zh-CN" b="1" dirty="0" smtClean="0"/>
              <a:t>现场</a:t>
            </a:r>
            <a:r>
              <a:rPr lang="zh-CN" altLang="zh-CN" b="1" dirty="0"/>
              <a:t>启动无效。现场和</a:t>
            </a:r>
            <a:r>
              <a:rPr lang="en-US" altLang="zh-CN" b="1" dirty="0"/>
              <a:t>DCS</a:t>
            </a:r>
            <a:r>
              <a:rPr lang="zh-CN" altLang="zh-CN" b="1" dirty="0"/>
              <a:t>停止以及急停任何情况下均</a:t>
            </a:r>
            <a:r>
              <a:rPr lang="zh-CN" altLang="zh-CN" b="1" dirty="0" smtClean="0"/>
              <a:t>有效</a:t>
            </a:r>
            <a:endParaRPr lang="zh-CN" altLang="zh-CN" dirty="0"/>
          </a:p>
          <a:p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6715" y="2618946"/>
            <a:ext cx="48654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2</a:t>
            </a:r>
            <a:r>
              <a:rPr lang="zh-CN" altLang="zh-CN" b="1" dirty="0"/>
              <a:t>、一般情况下，将转换开转置“远方”位</a:t>
            </a:r>
            <a:r>
              <a:rPr lang="en-US" altLang="zh-CN" b="1" dirty="0"/>
              <a:t>DCS</a:t>
            </a:r>
            <a:r>
              <a:rPr lang="zh-CN" altLang="zh-CN" b="1" dirty="0"/>
              <a:t>操作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6715" y="1223853"/>
            <a:ext cx="3262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现场转换开关位置与启停注意事项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6715" y="3293991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软启动器注意事项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6715" y="3799650"/>
            <a:ext cx="871103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1</a:t>
            </a:r>
            <a:r>
              <a:rPr lang="zh-CN" altLang="zh-CN" b="1" dirty="0"/>
              <a:t>、每起动一次需要在散热器温度下降后才能再次起动，间隔时间为</a:t>
            </a:r>
            <a:r>
              <a:rPr lang="en-US" altLang="zh-CN" b="1" dirty="0"/>
              <a:t>4</a:t>
            </a:r>
            <a:r>
              <a:rPr lang="zh-CN" altLang="zh-CN" b="1" dirty="0"/>
              <a:t>分钟。</a:t>
            </a:r>
          </a:p>
          <a:p>
            <a:r>
              <a:rPr lang="en-US" altLang="zh-CN" b="1" dirty="0"/>
              <a:t>2</a:t>
            </a:r>
            <a:r>
              <a:rPr lang="zh-CN" altLang="zh-CN" b="1" dirty="0"/>
              <a:t>、每小时起动次数不能超过</a:t>
            </a:r>
            <a:r>
              <a:rPr lang="en-US" altLang="zh-CN" b="1" dirty="0"/>
              <a:t>10</a:t>
            </a:r>
            <a:r>
              <a:rPr lang="zh-CN" altLang="zh-CN" b="1" dirty="0"/>
              <a:t>次。</a:t>
            </a:r>
          </a:p>
          <a:p>
            <a:r>
              <a:rPr lang="en-US" altLang="zh-CN" b="1" dirty="0"/>
              <a:t>3</a:t>
            </a:r>
            <a:r>
              <a:rPr lang="zh-CN" altLang="zh-CN" b="1" dirty="0"/>
              <a:t>、在起动过程中，如果</a:t>
            </a:r>
            <a:r>
              <a:rPr lang="en-US" altLang="zh-CN" b="1" dirty="0"/>
              <a:t>1</a:t>
            </a:r>
            <a:r>
              <a:rPr lang="zh-CN" altLang="zh-CN" b="1" dirty="0"/>
              <a:t>分钟后电流表上电流还是较高（</a:t>
            </a:r>
            <a:r>
              <a:rPr lang="en-US" altLang="zh-CN" b="1" dirty="0"/>
              <a:t>3-5</a:t>
            </a:r>
            <a:r>
              <a:rPr lang="zh-CN" altLang="zh-CN" b="1" dirty="0"/>
              <a:t>倍电机额定电流），操作工应</a:t>
            </a:r>
            <a:r>
              <a:rPr lang="zh-CN" altLang="zh-CN" b="1" dirty="0" smtClean="0"/>
              <a:t>立即</a:t>
            </a:r>
            <a:endParaRPr lang="en-US" altLang="zh-CN" b="1" dirty="0" smtClean="0"/>
          </a:p>
          <a:p>
            <a:r>
              <a:rPr lang="zh-CN" altLang="zh-CN" b="1" dirty="0" smtClean="0"/>
              <a:t>按下</a:t>
            </a:r>
            <a:r>
              <a:rPr lang="zh-CN" altLang="zh-CN" b="1" dirty="0"/>
              <a:t>“停止”按钮停机，通知相关人员检查电气部分和机械部分有无卡阻等现象。</a:t>
            </a:r>
          </a:p>
          <a:p>
            <a:r>
              <a:rPr lang="en-US" altLang="zh-CN" b="1" dirty="0"/>
              <a:t>4</a:t>
            </a:r>
            <a:r>
              <a:rPr lang="zh-CN" altLang="zh-CN" b="1" dirty="0"/>
              <a:t>、起动过程中软起动跳闸，值班电工应根据软起动上显示的故障代码，排除故障后才能</a:t>
            </a:r>
            <a:r>
              <a:rPr lang="zh-CN" altLang="zh-CN" b="1" dirty="0" smtClean="0"/>
              <a:t>再次</a:t>
            </a:r>
            <a:endParaRPr lang="en-US" altLang="zh-CN" b="1" dirty="0" smtClean="0"/>
          </a:p>
          <a:p>
            <a:r>
              <a:rPr lang="zh-CN" altLang="zh-CN" b="1" dirty="0" smtClean="0"/>
              <a:t>起动</a:t>
            </a:r>
            <a:r>
              <a:rPr lang="zh-CN" altLang="zh-CN" b="1" dirty="0"/>
              <a:t>，不能随意更改保护定值。</a:t>
            </a:r>
          </a:p>
          <a:p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60438"/>
            <a:ext cx="9144000" cy="589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AutoShape 10"/>
          <p:cNvSpPr>
            <a:spLocks noChangeArrowheads="1"/>
          </p:cNvSpPr>
          <p:nvPr/>
        </p:nvSpPr>
        <p:spPr bwMode="auto">
          <a:xfrm rot="-5400000">
            <a:off x="4510087" y="-3533774"/>
            <a:ext cx="123825" cy="9144000"/>
          </a:xfrm>
          <a:prstGeom prst="moon">
            <a:avLst>
              <a:gd name="adj" fmla="val 55620"/>
            </a:avLst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latinLnBrk="1">
              <a:spcBef>
                <a:spcPct val="0"/>
              </a:spcBef>
            </a:pPr>
            <a:endParaRPr lang="zh-CN" altLang="en-US" sz="5400">
              <a:ea typeface="Gulim" pitchFamily="34" charset="-127"/>
            </a:endParaRPr>
          </a:p>
        </p:txBody>
      </p:sp>
      <p:pic>
        <p:nvPicPr>
          <p:cNvPr id="8195" name="Picture 14" descr="7_!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577013"/>
            <a:ext cx="914400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11" descr="01_icon_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0541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2" name="Text Box 16"/>
          <p:cNvSpPr txBox="1">
            <a:spLocks noChangeArrowheads="1"/>
          </p:cNvSpPr>
          <p:nvPr/>
        </p:nvSpPr>
        <p:spPr bwMode="auto">
          <a:xfrm>
            <a:off x="123825" y="2079625"/>
            <a:ext cx="8858250" cy="1756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en-US" altLang="zh-CN" sz="5400" b="1" dirty="0">
                <a:latin typeface="楷体_GB2312" pitchFamily="49" charset="-122"/>
              </a:rPr>
              <a:t> </a:t>
            </a:r>
            <a:r>
              <a:rPr lang="zh-CN" altLang="en-US" sz="5400" b="1" dirty="0" smtClean="0">
                <a:latin typeface="楷体_GB2312" pitchFamily="49" charset="-122"/>
              </a:rPr>
              <a:t>第</a:t>
            </a:r>
            <a:r>
              <a:rPr lang="en-US" altLang="zh-CN" sz="5400" b="1" dirty="0" smtClean="0">
                <a:latin typeface="楷体_GB2312" pitchFamily="49" charset="-122"/>
              </a:rPr>
              <a:t>5</a:t>
            </a:r>
            <a:r>
              <a:rPr lang="zh-CN" altLang="en-US" sz="5400" b="1" dirty="0" smtClean="0">
                <a:latin typeface="楷体_GB2312" pitchFamily="49" charset="-122"/>
              </a:rPr>
              <a:t>部分</a:t>
            </a:r>
            <a:r>
              <a:rPr lang="zh-CN" altLang="en-US" sz="5400" b="1" dirty="0" smtClean="0">
                <a:latin typeface="楷体_GB2312" pitchFamily="49" charset="-122"/>
              </a:rPr>
              <a:t>：</a:t>
            </a:r>
            <a:r>
              <a:rPr lang="zh-CN" altLang="zh-CN" sz="5400" b="1" dirty="0" smtClean="0"/>
              <a:t>低压</a:t>
            </a:r>
            <a:r>
              <a:rPr lang="zh-CN" altLang="en-US" sz="5400" b="1" dirty="0" smtClean="0"/>
              <a:t>变频</a:t>
            </a:r>
            <a:r>
              <a:rPr lang="zh-CN" altLang="zh-CN" sz="5400" b="1" dirty="0" smtClean="0"/>
              <a:t>控制电机</a:t>
            </a:r>
            <a:r>
              <a:rPr lang="en-US" altLang="zh-CN" sz="5400" b="1" dirty="0" smtClean="0">
                <a:latin typeface="楷体_GB2312" pitchFamily="49" charset="-122"/>
              </a:rPr>
              <a:t>---</a:t>
            </a:r>
            <a:r>
              <a:rPr lang="zh-CN" altLang="en-US" sz="5400" b="1" dirty="0" smtClean="0">
                <a:latin typeface="楷体_GB2312" pitchFamily="49" charset="-122"/>
              </a:rPr>
              <a:t>操作规程及注意事项</a:t>
            </a:r>
            <a:endParaRPr lang="zh-CN" altLang="en-US" sz="5400" b="1" dirty="0">
              <a:latin typeface="楷体_GB2312" pitchFamily="49" charset="-122"/>
            </a:endParaRPr>
          </a:p>
        </p:txBody>
      </p:sp>
    </p:spTree>
    <p:custDataLst>
      <p:tags r:id="rId1"/>
    </p:custData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2" grpId="0"/>
      <p:bldP spid="91142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33847"/>
            <a:ext cx="9095760" cy="587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/>
              <a:t>一、</a:t>
            </a:r>
            <a:r>
              <a:rPr lang="zh-CN" altLang="zh-CN" b="1" dirty="0" smtClean="0"/>
              <a:t>现场</a:t>
            </a:r>
            <a:r>
              <a:rPr lang="zh-CN" altLang="zh-CN" b="1" dirty="0"/>
              <a:t>和</a:t>
            </a:r>
            <a:r>
              <a:rPr lang="en-US" altLang="zh-CN" b="1" dirty="0"/>
              <a:t>DCS</a:t>
            </a:r>
            <a:r>
              <a:rPr lang="zh-CN" altLang="zh-CN" b="1" dirty="0"/>
              <a:t>上启动变频器得电</a:t>
            </a:r>
            <a:endParaRPr lang="zh-CN" altLang="zh-CN" dirty="0"/>
          </a:p>
          <a:p>
            <a:r>
              <a:rPr lang="en-US" altLang="zh-CN" dirty="0"/>
              <a:t>1</a:t>
            </a:r>
            <a:r>
              <a:rPr lang="zh-CN" altLang="zh-CN" dirty="0"/>
              <a:t>、将现场操作箱上转换开关置于“现场”位，现场箱上按“储能”按钮，约</a:t>
            </a:r>
            <a:r>
              <a:rPr lang="en-US" altLang="zh-CN" dirty="0"/>
              <a:t>2s</a:t>
            </a:r>
            <a:r>
              <a:rPr lang="zh-CN" altLang="zh-CN" dirty="0"/>
              <a:t>储能指示灯亮，</a:t>
            </a:r>
            <a:r>
              <a:rPr lang="zh-CN" altLang="zh-CN" dirty="0" smtClean="0"/>
              <a:t>现</a:t>
            </a:r>
            <a:endParaRPr lang="en-US" altLang="zh-CN" dirty="0" smtClean="0"/>
          </a:p>
          <a:p>
            <a:r>
              <a:rPr lang="en-US" altLang="zh-CN" dirty="0" smtClean="0"/>
              <a:t>     </a:t>
            </a:r>
            <a:r>
              <a:rPr lang="zh-CN" altLang="zh-CN" dirty="0" smtClean="0"/>
              <a:t>场</a:t>
            </a:r>
            <a:r>
              <a:rPr lang="zh-CN" altLang="zh-CN" dirty="0"/>
              <a:t>箱上按“启动”按钮，约</a:t>
            </a:r>
            <a:r>
              <a:rPr lang="en-US" altLang="zh-CN" dirty="0"/>
              <a:t>1s</a:t>
            </a:r>
            <a:r>
              <a:rPr lang="zh-CN" altLang="zh-CN" dirty="0"/>
              <a:t>运行灯亮。</a:t>
            </a:r>
          </a:p>
          <a:p>
            <a:r>
              <a:rPr lang="en-US" altLang="zh-CN" dirty="0"/>
              <a:t>2</a:t>
            </a:r>
            <a:r>
              <a:rPr lang="zh-CN" altLang="zh-CN" dirty="0"/>
              <a:t>、将现场操作箱上转换开关置于“远程”位置，在</a:t>
            </a:r>
            <a:r>
              <a:rPr lang="en-US" altLang="zh-CN" dirty="0"/>
              <a:t>DCS</a:t>
            </a:r>
            <a:r>
              <a:rPr lang="zh-CN" altLang="zh-CN" dirty="0"/>
              <a:t>上点击“储能”按钮，约</a:t>
            </a:r>
            <a:r>
              <a:rPr lang="en-US" altLang="zh-CN" dirty="0"/>
              <a:t>2</a:t>
            </a:r>
            <a:r>
              <a:rPr lang="zh-CN" altLang="zh-CN" dirty="0"/>
              <a:t>秒钟储能</a:t>
            </a:r>
            <a:r>
              <a:rPr lang="zh-CN" altLang="zh-CN" dirty="0" smtClean="0"/>
              <a:t>指示灯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</a:t>
            </a:r>
            <a:r>
              <a:rPr lang="zh-CN" altLang="zh-CN" dirty="0" smtClean="0"/>
              <a:t>亮</a:t>
            </a:r>
            <a:r>
              <a:rPr lang="zh-CN" altLang="zh-CN" dirty="0"/>
              <a:t>；在</a:t>
            </a:r>
            <a:r>
              <a:rPr lang="en-US" altLang="zh-CN" dirty="0"/>
              <a:t>DCS</a:t>
            </a:r>
            <a:r>
              <a:rPr lang="zh-CN" altLang="zh-CN" dirty="0"/>
              <a:t>上点击“启动”按钮，约</a:t>
            </a:r>
            <a:r>
              <a:rPr lang="en-US" altLang="zh-CN" dirty="0"/>
              <a:t>1</a:t>
            </a:r>
            <a:r>
              <a:rPr lang="zh-CN" altLang="zh-CN" dirty="0"/>
              <a:t>秒钟运行指示灯亮。</a:t>
            </a:r>
          </a:p>
          <a:p>
            <a:r>
              <a:rPr lang="en-US" altLang="zh-CN" dirty="0"/>
              <a:t>3</a:t>
            </a:r>
            <a:r>
              <a:rPr lang="zh-CN" altLang="zh-CN" dirty="0"/>
              <a:t>、确认电机尾部风扇应正常运转，不转应联系电工处理。</a:t>
            </a:r>
          </a:p>
          <a:p>
            <a:r>
              <a:rPr lang="zh-CN" altLang="zh-CN" b="1" dirty="0"/>
              <a:t>注：上述（</a:t>
            </a:r>
            <a:r>
              <a:rPr lang="en-US" altLang="zh-CN" b="1" dirty="0"/>
              <a:t>1</a:t>
            </a:r>
            <a:r>
              <a:rPr lang="zh-CN" altLang="zh-CN" b="1" dirty="0"/>
              <a:t>）（</a:t>
            </a:r>
            <a:r>
              <a:rPr lang="en-US" altLang="zh-CN" b="1" dirty="0"/>
              <a:t>2</a:t>
            </a:r>
            <a:r>
              <a:rPr lang="zh-CN" altLang="zh-CN" b="1" dirty="0"/>
              <a:t>）中无储能按钮的设备跳过此项。</a:t>
            </a:r>
            <a:endParaRPr lang="zh-CN" altLang="zh-CN" dirty="0"/>
          </a:p>
          <a:p>
            <a:r>
              <a:rPr lang="zh-CN" altLang="en-US" b="1" dirty="0" smtClean="0"/>
              <a:t>二</a:t>
            </a:r>
            <a:r>
              <a:rPr lang="zh-CN" altLang="zh-CN" b="1" dirty="0" smtClean="0"/>
              <a:t>、</a:t>
            </a:r>
            <a:r>
              <a:rPr lang="en-US" altLang="zh-CN" b="1" dirty="0"/>
              <a:t>DCS</a:t>
            </a:r>
            <a:r>
              <a:rPr lang="zh-CN" altLang="zh-CN" b="1" dirty="0"/>
              <a:t>上启动变频器</a:t>
            </a:r>
            <a:endParaRPr lang="zh-CN" altLang="zh-CN" dirty="0"/>
          </a:p>
          <a:p>
            <a:r>
              <a:rPr lang="en-US" altLang="zh-CN" dirty="0"/>
              <a:t>1</a:t>
            </a:r>
            <a:r>
              <a:rPr lang="zh-CN" altLang="zh-CN" dirty="0"/>
              <a:t>、在</a:t>
            </a:r>
            <a:r>
              <a:rPr lang="en-US" altLang="zh-CN" dirty="0"/>
              <a:t>DCS</a:t>
            </a:r>
            <a:r>
              <a:rPr lang="zh-CN" altLang="zh-CN" dirty="0"/>
              <a:t>画面上点击“变频启动”按钮，“给定转速”将按设置的最低值</a:t>
            </a:r>
            <a:r>
              <a:rPr lang="en-US" altLang="zh-CN" dirty="0"/>
              <a:t>15-20Hz</a:t>
            </a:r>
            <a:r>
              <a:rPr lang="zh-CN" altLang="zh-CN" dirty="0"/>
              <a:t>运行，以免</a:t>
            </a:r>
            <a:r>
              <a:rPr lang="zh-CN" altLang="zh-CN" dirty="0" smtClean="0"/>
              <a:t>引起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 </a:t>
            </a:r>
            <a:r>
              <a:rPr lang="zh-CN" altLang="zh-CN" dirty="0" smtClean="0"/>
              <a:t>变频</a:t>
            </a:r>
            <a:r>
              <a:rPr lang="zh-CN" altLang="zh-CN" dirty="0"/>
              <a:t>电机过热。</a:t>
            </a:r>
          </a:p>
          <a:p>
            <a:r>
              <a:rPr lang="en-US" altLang="zh-CN" dirty="0"/>
              <a:t>2</a:t>
            </a:r>
            <a:r>
              <a:rPr lang="zh-CN" altLang="zh-CN" dirty="0"/>
              <a:t>、根据生产需要，在</a:t>
            </a:r>
            <a:r>
              <a:rPr lang="en-US" altLang="zh-CN" dirty="0"/>
              <a:t>DCS</a:t>
            </a:r>
            <a:r>
              <a:rPr lang="zh-CN" altLang="zh-CN" dirty="0"/>
              <a:t>画面上输入“给定转速”，变频器将按给定的转速运行。</a:t>
            </a:r>
          </a:p>
          <a:p>
            <a:r>
              <a:rPr lang="zh-CN" altLang="en-US" b="1" dirty="0" smtClean="0"/>
              <a:t>三</a:t>
            </a:r>
            <a:r>
              <a:rPr lang="zh-CN" altLang="zh-CN" b="1" dirty="0" smtClean="0"/>
              <a:t>、</a:t>
            </a:r>
            <a:r>
              <a:rPr lang="zh-CN" altLang="zh-CN" b="1" dirty="0"/>
              <a:t>停机操作</a:t>
            </a:r>
          </a:p>
          <a:p>
            <a:r>
              <a:rPr lang="en-US" altLang="zh-CN" dirty="0"/>
              <a:t>1</a:t>
            </a:r>
            <a:r>
              <a:rPr lang="zh-CN" altLang="zh-CN" dirty="0"/>
              <a:t>、在</a:t>
            </a:r>
            <a:r>
              <a:rPr lang="en-US" altLang="zh-CN" dirty="0"/>
              <a:t>DCS</a:t>
            </a:r>
            <a:r>
              <a:rPr lang="zh-CN" altLang="zh-CN" dirty="0"/>
              <a:t>画面上将“给定转速”设置为</a:t>
            </a:r>
            <a:r>
              <a:rPr lang="en-US" altLang="zh-CN" dirty="0"/>
              <a:t>4mA</a:t>
            </a:r>
            <a:r>
              <a:rPr lang="zh-CN" altLang="zh-CN" dirty="0"/>
              <a:t>。</a:t>
            </a:r>
          </a:p>
          <a:p>
            <a:r>
              <a:rPr lang="en-US" altLang="zh-CN" dirty="0"/>
              <a:t>2</a:t>
            </a:r>
            <a:r>
              <a:rPr lang="zh-CN" altLang="zh-CN" dirty="0"/>
              <a:t>、待变频器频率反馈为</a:t>
            </a:r>
            <a:r>
              <a:rPr lang="en-US" altLang="zh-CN" dirty="0"/>
              <a:t>0</a:t>
            </a:r>
            <a:r>
              <a:rPr lang="zh-CN" altLang="zh-CN" dirty="0"/>
              <a:t>后，在</a:t>
            </a:r>
            <a:r>
              <a:rPr lang="en-US" altLang="zh-CN" dirty="0"/>
              <a:t>DCS</a:t>
            </a:r>
            <a:r>
              <a:rPr lang="zh-CN" altLang="zh-CN" dirty="0"/>
              <a:t>画面点击“变频停止”按钮，变频运行指示灯变为红色。</a:t>
            </a:r>
          </a:p>
          <a:p>
            <a:r>
              <a:rPr lang="en-US" altLang="zh-CN" dirty="0"/>
              <a:t>3</a:t>
            </a:r>
            <a:r>
              <a:rPr lang="zh-CN" altLang="zh-CN" dirty="0"/>
              <a:t>、在</a:t>
            </a:r>
            <a:r>
              <a:rPr lang="en-US" altLang="zh-CN" dirty="0"/>
              <a:t>DCS</a:t>
            </a:r>
            <a:r>
              <a:rPr lang="zh-CN" altLang="zh-CN" dirty="0"/>
              <a:t>画面点击“停止”按钮或在现场操作箱上按“停止”按钮，运行指示灯灭。</a:t>
            </a:r>
          </a:p>
          <a:p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1706" y="278790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/>
              <a:t>变频器启停操作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-378330" y="1438271"/>
            <a:ext cx="8554265" cy="439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190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>
                <a:tab pos="533400" algn="l"/>
                <a:tab pos="571500" algn="l"/>
              </a:tabLst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楷体_GB2312" pitchFamily="49" charset="-122"/>
                <a:cs typeface="Calibri" pitchFamily="34" charset="0"/>
              </a:rPr>
              <a:t>1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楷体_GB2312" pitchFamily="49" charset="-122"/>
                <a:cs typeface="Calibri" pitchFamily="34" charset="0"/>
              </a:rPr>
              <a:t>、转换开关置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楷体_GB2312" pitchFamily="49" charset="-122"/>
                <a:cs typeface="Calibri" pitchFamily="34" charset="0"/>
              </a:rPr>
              <a:t>“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楷体_GB2312" pitchFamily="49" charset="-122"/>
                <a:cs typeface="Calibri" pitchFamily="34" charset="0"/>
              </a:rPr>
              <a:t>现场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楷体_GB2312" pitchFamily="49" charset="-122"/>
                <a:cs typeface="Calibri" pitchFamily="34" charset="0"/>
              </a:rPr>
              <a:t>”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楷体_GB2312" pitchFamily="49" charset="-122"/>
                <a:cs typeface="Calibri" pitchFamily="34" charset="0"/>
              </a:rPr>
              <a:t>位，现场启动有效，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楷体_GB2312" pitchFamily="49" charset="-122"/>
                <a:cs typeface="Calibri" pitchFamily="34" charset="0"/>
              </a:rPr>
              <a:t>DCS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楷体_GB2312" pitchFamily="49" charset="-122"/>
                <a:cs typeface="Calibri" pitchFamily="34" charset="0"/>
              </a:rPr>
              <a:t>启动无效。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49" charset="-122"/>
              <a:ea typeface="楷体_GB2312" pitchFamily="49" charset="-122"/>
              <a:cs typeface="Calibri" pitchFamily="34" charset="0"/>
            </a:endParaRPr>
          </a:p>
          <a:p>
            <a:pPr marL="0" marR="0" lvl="0" indent="3190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>
                <a:tab pos="533400" algn="l"/>
                <a:tab pos="571500" algn="l"/>
              </a:tabLst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楷体_GB2312" pitchFamily="49" charset="-122"/>
                <a:cs typeface="Calibri" pitchFamily="34" charset="0"/>
              </a:rPr>
              <a:t>   置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楷体_GB2312" pitchFamily="49" charset="-122"/>
                <a:cs typeface="Calibri" pitchFamily="34" charset="0"/>
              </a:rPr>
              <a:t>“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楷体_GB2312" pitchFamily="49" charset="-122"/>
                <a:cs typeface="Calibri" pitchFamily="34" charset="0"/>
              </a:rPr>
              <a:t>远方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楷体_GB2312" pitchFamily="49" charset="-122"/>
                <a:cs typeface="Calibri" pitchFamily="34" charset="0"/>
              </a:rPr>
              <a:t>”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楷体_GB2312" pitchFamily="49" charset="-122"/>
                <a:cs typeface="Calibri" pitchFamily="34" charset="0"/>
              </a:rPr>
              <a:t>位，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楷体_GB2312" pitchFamily="49" charset="-122"/>
                <a:cs typeface="Calibri" pitchFamily="34" charset="0"/>
              </a:rPr>
              <a:t>DCS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楷体_GB2312" pitchFamily="49" charset="-122"/>
                <a:cs typeface="Calibri" pitchFamily="34" charset="0"/>
              </a:rPr>
              <a:t>启动有效，现场启动无效。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49" charset="-122"/>
              <a:ea typeface="楷体_GB2312" pitchFamily="49" charset="-122"/>
              <a:cs typeface="Calibri" pitchFamily="34" charset="0"/>
            </a:endParaRPr>
          </a:p>
          <a:p>
            <a:pPr marL="0" marR="0" lvl="0" indent="3190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>
                <a:tab pos="533400" algn="l"/>
                <a:tab pos="571500" algn="l"/>
              </a:tabLst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楷体_GB2312" pitchFamily="49" charset="-122"/>
                <a:cs typeface="Calibri" pitchFamily="34" charset="0"/>
              </a:rPr>
              <a:t>   现场和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楷体_GB2312" pitchFamily="49" charset="-122"/>
                <a:cs typeface="Calibri" pitchFamily="34" charset="0"/>
              </a:rPr>
              <a:t>DCS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楷体_GB2312" pitchFamily="49" charset="-122"/>
                <a:cs typeface="Calibri" pitchFamily="34" charset="0"/>
              </a:rPr>
              <a:t>停止以及急停任何情况下均有效。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49" charset="-122"/>
              <a:ea typeface="楷体_GB2312" pitchFamily="49" charset="-122"/>
              <a:cs typeface="Calibri" pitchFamily="34" charset="0"/>
            </a:endParaRPr>
          </a:p>
          <a:p>
            <a:pPr marL="0" marR="0" lvl="0" indent="3190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>
                <a:tab pos="533400" algn="l"/>
                <a:tab pos="571500" algn="l"/>
              </a:tabLst>
            </a:pP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49" charset="-122"/>
              <a:ea typeface="楷体_GB2312" pitchFamily="49" charset="-122"/>
              <a:cs typeface="Calibri" pitchFamily="34" charset="0"/>
            </a:endParaRPr>
          </a:p>
          <a:p>
            <a:pPr marL="0" marR="0" lvl="0" indent="3190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>
                <a:tab pos="533400" algn="l"/>
                <a:tab pos="571500" algn="l"/>
              </a:tabLst>
            </a:pPr>
            <a:endParaRPr kumimoji="0" lang="zh-CN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楷体_GB2312" pitchFamily="49" charset="-122"/>
            </a:endParaRPr>
          </a:p>
          <a:p>
            <a:pPr marL="0" marR="0" lvl="0" indent="3190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  <a:tab pos="571500" algn="l"/>
              </a:tabLst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楷体_GB2312" pitchFamily="49" charset="-122"/>
                <a:cs typeface="Calibri" pitchFamily="34" charset="0"/>
              </a:rPr>
              <a:t>2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楷体_GB2312" pitchFamily="49" charset="-122"/>
                <a:cs typeface="Calibri" pitchFamily="34" charset="0"/>
              </a:rPr>
              <a:t>、一般情况下，将转换开转置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楷体_GB2312" pitchFamily="49" charset="-122"/>
                <a:cs typeface="Calibri" pitchFamily="34" charset="0"/>
              </a:rPr>
              <a:t>“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楷体_GB2312" pitchFamily="49" charset="-122"/>
                <a:cs typeface="Calibri" pitchFamily="34" charset="0"/>
              </a:rPr>
              <a:t>远方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楷体_GB2312" pitchFamily="49" charset="-122"/>
                <a:cs typeface="Calibri" pitchFamily="34" charset="0"/>
              </a:rPr>
              <a:t>”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楷体_GB2312" pitchFamily="49" charset="-122"/>
                <a:cs typeface="Calibri" pitchFamily="34" charset="0"/>
              </a:rPr>
              <a:t>位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楷体_GB2312" pitchFamily="49" charset="-122"/>
                <a:cs typeface="Calibri" pitchFamily="34" charset="0"/>
              </a:rPr>
              <a:t>DCS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楷体_GB2312" pitchFamily="49" charset="-122"/>
                <a:cs typeface="Calibri" pitchFamily="34" charset="0"/>
              </a:rPr>
              <a:t>操作。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49" charset="-122"/>
              <a:ea typeface="楷体_GB2312" pitchFamily="49" charset="-122"/>
              <a:cs typeface="Calibri" pitchFamily="34" charset="0"/>
            </a:endParaRPr>
          </a:p>
          <a:p>
            <a:pPr marL="0" marR="0" lvl="0" indent="3190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  <a:tab pos="571500" algn="l"/>
              </a:tabLst>
            </a:pP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49" charset="-122"/>
              <a:ea typeface="楷体_GB2312" pitchFamily="49" charset="-122"/>
              <a:cs typeface="Calibri" pitchFamily="34" charset="0"/>
            </a:endParaRPr>
          </a:p>
          <a:p>
            <a:pPr marL="0" marR="0" lvl="0" indent="3190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  <a:tab pos="571500" algn="l"/>
              </a:tabLst>
            </a:pP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49" charset="-122"/>
              <a:ea typeface="楷体_GB2312" pitchFamily="49" charset="-122"/>
              <a:cs typeface="Calibri" pitchFamily="34" charset="0"/>
            </a:endParaRPr>
          </a:p>
          <a:p>
            <a:pPr marL="0" marR="0" lvl="0" indent="3190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  <a:tab pos="571500" algn="l"/>
              </a:tabLst>
            </a:pPr>
            <a:endParaRPr kumimoji="0" lang="zh-CN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楷体_GB2312" pitchFamily="49" charset="-122"/>
            </a:endParaRPr>
          </a:p>
          <a:p>
            <a:pPr marL="0" marR="0" lvl="0" indent="3190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  <a:tab pos="571500" algn="l"/>
              </a:tabLst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楷体_GB2312" pitchFamily="49" charset="-122"/>
                <a:cs typeface="Calibri" pitchFamily="34" charset="0"/>
              </a:rPr>
              <a:t>3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楷体_GB2312" pitchFamily="49" charset="-122"/>
                <a:cs typeface="Calibri" pitchFamily="34" charset="0"/>
              </a:rPr>
              <a:t>、变频器启动与调速只能在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楷体_GB2312" pitchFamily="49" charset="-122"/>
                <a:cs typeface="Calibri" pitchFamily="34" charset="0"/>
              </a:rPr>
              <a:t>DCS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楷体_GB2312" pitchFamily="49" charset="-122"/>
                <a:cs typeface="Calibri" pitchFamily="34" charset="0"/>
              </a:rPr>
              <a:t>上操作，且与转换开关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49" charset="-122"/>
              <a:ea typeface="楷体_GB2312" pitchFamily="49" charset="-122"/>
              <a:cs typeface="Calibri" pitchFamily="34" charset="0"/>
            </a:endParaRPr>
          </a:p>
          <a:p>
            <a:pPr marL="0" marR="0" lvl="0" indent="3190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  <a:tab pos="571500" algn="l"/>
              </a:tabLst>
            </a:pPr>
            <a:r>
              <a:rPr lang="en-US" altLang="zh-CN" sz="2400" b="1" dirty="0">
                <a:latin typeface="黑体" pitchFamily="49" charset="-122"/>
                <a:cs typeface="Calibri" pitchFamily="34" charset="0"/>
              </a:rPr>
              <a:t> </a:t>
            </a:r>
            <a:r>
              <a:rPr lang="en-US" altLang="zh-CN" sz="2400" b="1" dirty="0" smtClean="0">
                <a:latin typeface="黑体" pitchFamily="49" charset="-122"/>
                <a:cs typeface="Calibri" pitchFamily="34" charset="0"/>
              </a:rPr>
              <a:t>  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楷体_GB2312" pitchFamily="49" charset="-122"/>
                <a:cs typeface="Calibri" pitchFamily="34" charset="0"/>
              </a:rPr>
              <a:t>位置无关。</a:t>
            </a:r>
            <a:endParaRPr kumimoji="0" lang="zh-CN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楷体_GB2312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703" y="279054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/>
              <a:t>注意事项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6871" y="2798958"/>
            <a:ext cx="49503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 smtClean="0">
                <a:solidFill>
                  <a:srgbClr val="FF00FF"/>
                </a:solidFill>
              </a:rPr>
              <a:t>谢谢大家！</a:t>
            </a:r>
            <a:endParaRPr lang="zh-CN" altLang="en-US" sz="6600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60438"/>
            <a:ext cx="9144000" cy="589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AutoShape 10"/>
          <p:cNvSpPr>
            <a:spLocks noChangeArrowheads="1"/>
          </p:cNvSpPr>
          <p:nvPr/>
        </p:nvSpPr>
        <p:spPr bwMode="auto">
          <a:xfrm rot="-5400000">
            <a:off x="4510087" y="-3533774"/>
            <a:ext cx="123825" cy="9144000"/>
          </a:xfrm>
          <a:prstGeom prst="moon">
            <a:avLst>
              <a:gd name="adj" fmla="val 55620"/>
            </a:avLst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latinLnBrk="1">
              <a:spcBef>
                <a:spcPct val="0"/>
              </a:spcBef>
            </a:pPr>
            <a:endParaRPr lang="zh-CN" altLang="en-US" sz="5400">
              <a:ea typeface="Gulim" pitchFamily="34" charset="-127"/>
            </a:endParaRPr>
          </a:p>
        </p:txBody>
      </p:sp>
      <p:pic>
        <p:nvPicPr>
          <p:cNvPr id="10243" name="Picture 14" descr="7_!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577013"/>
            <a:ext cx="914400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11" descr="01_icon_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0541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38125" y="228600"/>
            <a:ext cx="4276725" cy="669818"/>
            <a:chOff x="912" y="1008"/>
            <a:chExt cx="3984" cy="909"/>
          </a:xfrm>
        </p:grpSpPr>
        <p:sp>
          <p:nvSpPr>
            <p:cNvPr id="18455" name="AutoShape 23"/>
            <p:cNvSpPr>
              <a:spLocks noChangeArrowheads="1"/>
            </p:cNvSpPr>
            <p:nvPr/>
          </p:nvSpPr>
          <p:spPr bwMode="gray">
            <a:xfrm>
              <a:off x="912" y="1008"/>
              <a:ext cx="3984" cy="909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latinLnBrk="1">
                <a:spcBef>
                  <a:spcPct val="0"/>
                </a:spcBef>
                <a:buFontTx/>
                <a:buNone/>
                <a:defRPr/>
              </a:pPr>
              <a:r>
                <a:rPr kumimoji="1" lang="zh-CN" altLang="en-US" sz="2800" dirty="0" smtClean="0">
                  <a:latin typeface="仿宋" pitchFamily="49" charset="-122"/>
                  <a:ea typeface="仿宋" pitchFamily="49" charset="-122"/>
                </a:rPr>
                <a:t>引风机接线图</a:t>
              </a:r>
              <a:endParaRPr kumimoji="1" lang="zh-CN" altLang="en-US" sz="2800" dirty="0">
                <a:latin typeface="仿宋" pitchFamily="49" charset="-122"/>
                <a:ea typeface="仿宋" pitchFamily="49" charset="-122"/>
              </a:endParaRPr>
            </a:p>
          </p:txBody>
        </p:sp>
        <p:grpSp>
          <p:nvGrpSpPr>
            <p:cNvPr id="10249" name="Group 24"/>
            <p:cNvGrpSpPr>
              <a:grpSpLocks/>
            </p:cNvGrpSpPr>
            <p:nvPr/>
          </p:nvGrpSpPr>
          <p:grpSpPr bwMode="auto">
            <a:xfrm>
              <a:off x="999" y="1092"/>
              <a:ext cx="768" cy="744"/>
              <a:chOff x="999" y="1092"/>
              <a:chExt cx="768" cy="744"/>
            </a:xfrm>
          </p:grpSpPr>
          <p:sp>
            <p:nvSpPr>
              <p:cNvPr id="10250" name="AutoShape 25"/>
              <p:cNvSpPr>
                <a:spLocks noChangeArrowheads="1"/>
              </p:cNvSpPr>
              <p:nvPr/>
            </p:nvSpPr>
            <p:spPr bwMode="auto">
              <a:xfrm>
                <a:off x="999" y="1092"/>
                <a:ext cx="768" cy="744"/>
              </a:xfrm>
              <a:prstGeom prst="roundRect">
                <a:avLst>
                  <a:gd name="adj" fmla="val 11921"/>
                </a:avLst>
              </a:prstGeom>
              <a:solidFill>
                <a:srgbClr val="FF00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latinLnBrk="1">
                  <a:spcBef>
                    <a:spcPct val="0"/>
                  </a:spcBef>
                </a:pPr>
                <a:endParaRPr lang="zh-CN" altLang="en-US" sz="5400">
                  <a:ea typeface="Gulim" pitchFamily="34" charset="-127"/>
                </a:endParaRPr>
              </a:p>
            </p:txBody>
          </p:sp>
          <p:sp>
            <p:nvSpPr>
              <p:cNvPr id="18458" name="Freeform 26"/>
              <p:cNvSpPr/>
              <p:nvPr/>
            </p:nvSpPr>
            <p:spPr bwMode="gray">
              <a:xfrm>
                <a:off x="1047" y="1142"/>
                <a:ext cx="383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latinLnBrk="1">
                  <a:spcBef>
                    <a:spcPct val="0"/>
                  </a:spcBef>
                  <a:buFontTx/>
                  <a:buNone/>
                  <a:defRPr/>
                </a:pPr>
                <a:endParaRPr kumimoji="1" lang="zh-CN" altLang="en-US" sz="5400">
                  <a:ea typeface="Gulim" panose="020B0600000101010101" pitchFamily="34" charset="-127"/>
                </a:endParaRPr>
              </a:p>
            </p:txBody>
          </p:sp>
          <p:sp>
            <p:nvSpPr>
              <p:cNvPr id="18459" name="Text Box 27"/>
              <p:cNvSpPr txBox="1">
                <a:spLocks noChangeArrowheads="1"/>
              </p:cNvSpPr>
              <p:nvPr/>
            </p:nvSpPr>
            <p:spPr bwMode="gray">
              <a:xfrm>
                <a:off x="1257" y="1185"/>
                <a:ext cx="234" cy="620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altLang="zh-CN" sz="24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</a:rPr>
                  <a:t>1</a:t>
                </a:r>
              </a:p>
            </p:txBody>
          </p:sp>
        </p:grpSp>
      </p:grpSp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333500"/>
            <a:ext cx="9144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703" y="188784"/>
            <a:ext cx="26709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/>
              <a:t>1.</a:t>
            </a:r>
            <a:r>
              <a:rPr lang="zh-CN" altLang="en-US" sz="4000" b="1" dirty="0" smtClean="0"/>
              <a:t>现场操作</a:t>
            </a:r>
            <a:endParaRPr lang="zh-CN" alt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11736" y="1493871"/>
            <a:ext cx="4118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1" dirty="0" smtClean="0"/>
              <a:t>1.</a:t>
            </a:r>
            <a:r>
              <a:rPr lang="zh-CN" altLang="zh-CN" sz="1800" b="1" dirty="0" smtClean="0"/>
              <a:t>电机</a:t>
            </a:r>
            <a:r>
              <a:rPr lang="zh-CN" altLang="zh-CN" sz="1800" b="1" dirty="0"/>
              <a:t>盘车</a:t>
            </a:r>
            <a:r>
              <a:rPr lang="en-US" altLang="zh-CN" sz="1800" b="1" dirty="0"/>
              <a:t>5</a:t>
            </a:r>
            <a:r>
              <a:rPr lang="zh-CN" altLang="zh-CN" sz="1800" b="1" dirty="0"/>
              <a:t>—</a:t>
            </a:r>
            <a:r>
              <a:rPr lang="en-US" altLang="zh-CN" sz="1800" b="1" dirty="0"/>
              <a:t>6</a:t>
            </a:r>
            <a:r>
              <a:rPr lang="zh-CN" altLang="zh-CN" sz="1800" b="1" dirty="0"/>
              <a:t>圈，应灵活无卡阻现象</a:t>
            </a:r>
            <a:endParaRPr lang="zh-CN" altLang="en-US" sz="1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11736" y="2258922"/>
            <a:ext cx="5025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1" dirty="0" smtClean="0"/>
              <a:t>2.</a:t>
            </a:r>
            <a:r>
              <a:rPr lang="zh-CN" altLang="zh-CN" sz="1800" b="1" dirty="0"/>
              <a:t>开启稀油站开关，观察油压及油位达到允许值</a:t>
            </a:r>
            <a:endParaRPr lang="zh-CN" altLang="en-US" sz="1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31724" y="3158982"/>
            <a:ext cx="8325555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800" b="1" dirty="0"/>
              <a:t>注意事项：</a:t>
            </a:r>
            <a:endParaRPr lang="zh-CN" altLang="zh-CN" sz="1800" dirty="0"/>
          </a:p>
          <a:p>
            <a:r>
              <a:rPr lang="en-US" altLang="zh-CN" sz="1800" b="1" dirty="0"/>
              <a:t>1</a:t>
            </a:r>
            <a:r>
              <a:rPr lang="zh-CN" altLang="zh-CN" sz="1800" b="1" dirty="0"/>
              <a:t>、现场辅机柜上无论是主机还是油站，转换开关置 “现场”位，现场启动有效，</a:t>
            </a:r>
            <a:r>
              <a:rPr lang="en-US" altLang="zh-CN" sz="1800" b="1" dirty="0"/>
              <a:t>DCS</a:t>
            </a:r>
            <a:r>
              <a:rPr lang="zh-CN" altLang="zh-CN" sz="1800" b="1" dirty="0"/>
              <a:t>启动无效。转换开关置“远方”位，</a:t>
            </a:r>
            <a:r>
              <a:rPr lang="en-US" altLang="zh-CN" sz="1800" b="1" dirty="0"/>
              <a:t>DCS</a:t>
            </a:r>
            <a:r>
              <a:rPr lang="zh-CN" altLang="zh-CN" sz="1800" b="1" dirty="0"/>
              <a:t>启动有效，现场启动无效。现场和</a:t>
            </a:r>
            <a:r>
              <a:rPr lang="en-US" altLang="zh-CN" sz="1800" b="1" dirty="0"/>
              <a:t>DCS</a:t>
            </a:r>
            <a:r>
              <a:rPr lang="zh-CN" altLang="zh-CN" sz="1800" b="1" dirty="0"/>
              <a:t>停止以及急停在任何情况下均有效。</a:t>
            </a:r>
            <a:endParaRPr lang="zh-CN" altLang="zh-CN" sz="1800" dirty="0"/>
          </a:p>
          <a:p>
            <a:r>
              <a:rPr lang="en-US" altLang="zh-CN" sz="1800" b="1" dirty="0"/>
              <a:t>2</a:t>
            </a:r>
            <a:r>
              <a:rPr lang="zh-CN" altLang="zh-CN" sz="1800" b="1" dirty="0"/>
              <a:t>、油站转换开关置“现场”位时，油泵“油压低启备泵连锁”将失效，风机“</a:t>
            </a:r>
            <a:r>
              <a:rPr lang="en-US" altLang="zh-CN" sz="1800" b="1" dirty="0"/>
              <a:t>DCS</a:t>
            </a:r>
            <a:r>
              <a:rPr lang="zh-CN" altLang="zh-CN" sz="1800" b="1" dirty="0"/>
              <a:t>启动条件连锁除油压允许外”将失效，因此规定将转换开关置“远方”位。</a:t>
            </a:r>
            <a:endParaRPr lang="zh-CN" altLang="zh-CN" sz="1800" dirty="0"/>
          </a:p>
          <a:p>
            <a:endParaRPr lang="zh-CN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08492" y="-936291"/>
            <a:ext cx="13716000" cy="1028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9050" y="951666"/>
            <a:ext cx="9144000" cy="589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AutoShape 10"/>
          <p:cNvSpPr>
            <a:spLocks noChangeArrowheads="1"/>
          </p:cNvSpPr>
          <p:nvPr/>
        </p:nvSpPr>
        <p:spPr bwMode="auto">
          <a:xfrm rot="-5400000">
            <a:off x="4510087" y="-3533774"/>
            <a:ext cx="123825" cy="9144000"/>
          </a:xfrm>
          <a:prstGeom prst="moon">
            <a:avLst>
              <a:gd name="adj" fmla="val 55620"/>
            </a:avLst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latinLnBrk="1">
              <a:spcBef>
                <a:spcPct val="0"/>
              </a:spcBef>
            </a:pPr>
            <a:endParaRPr lang="zh-CN" altLang="en-US" sz="5400">
              <a:ea typeface="Gulim" pitchFamily="34" charset="-127"/>
            </a:endParaRPr>
          </a:p>
        </p:txBody>
      </p:sp>
      <p:pic>
        <p:nvPicPr>
          <p:cNvPr id="12291" name="Picture 14" descr="7_!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577013"/>
            <a:ext cx="914400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11" descr="01_icon_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0541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4000" y="1358862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1" dirty="0" smtClean="0"/>
              <a:t>1.</a:t>
            </a:r>
            <a:r>
              <a:rPr lang="zh-CN" altLang="en-US" sz="1800" b="1" dirty="0" smtClean="0"/>
              <a:t>引风机主电源已送电</a:t>
            </a:r>
            <a:endParaRPr lang="zh-CN" altLang="en-US" sz="1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1700" y="2258922"/>
            <a:ext cx="821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1" dirty="0" smtClean="0"/>
              <a:t>2.</a:t>
            </a:r>
            <a:r>
              <a:rPr lang="zh-CN" altLang="en-US" sz="1800" b="1" dirty="0" smtClean="0"/>
              <a:t>交、直流屏内至</a:t>
            </a:r>
            <a:r>
              <a:rPr lang="zh-CN" altLang="zh-CN" sz="1800" b="1" dirty="0" smtClean="0"/>
              <a:t>各</a:t>
            </a:r>
            <a:r>
              <a:rPr lang="zh-CN" altLang="zh-CN" sz="1800" b="1" dirty="0"/>
              <a:t>高压柜、变频器、</a:t>
            </a:r>
            <a:r>
              <a:rPr lang="en-US" altLang="zh-CN" sz="1800" b="1" dirty="0"/>
              <a:t>PLC</a:t>
            </a:r>
            <a:r>
              <a:rPr lang="zh-CN" altLang="zh-CN" sz="1800" b="1" dirty="0"/>
              <a:t>柜直流开关已送电，各指示信号正常</a:t>
            </a:r>
            <a:endParaRPr lang="zh-CN" altLang="en-US" sz="1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1700" y="3158982"/>
            <a:ext cx="837921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1" dirty="0" smtClean="0"/>
              <a:t>3.</a:t>
            </a:r>
            <a:r>
              <a:rPr lang="zh-CN" altLang="zh-CN" sz="1800" b="1" dirty="0" smtClean="0"/>
              <a:t>检查</a:t>
            </a:r>
            <a:r>
              <a:rPr lang="zh-CN" altLang="zh-CN" sz="1800" b="1" dirty="0"/>
              <a:t>确认变频出</a:t>
            </a:r>
            <a:r>
              <a:rPr lang="en-US" altLang="zh-CN" sz="1800" b="1" dirty="0"/>
              <a:t>01</a:t>
            </a:r>
            <a:r>
              <a:rPr lang="zh-CN" altLang="zh-CN" sz="1800" b="1" dirty="0"/>
              <a:t>、短接柜</a:t>
            </a:r>
            <a:r>
              <a:rPr lang="en-US" altLang="zh-CN" sz="1800" b="1" dirty="0"/>
              <a:t>02</a:t>
            </a:r>
            <a:r>
              <a:rPr lang="zh-CN" altLang="zh-CN" sz="1800" b="1" dirty="0"/>
              <a:t>、变频进</a:t>
            </a:r>
            <a:r>
              <a:rPr lang="en-US" altLang="zh-CN" sz="1800" b="1" dirty="0"/>
              <a:t>03</a:t>
            </a:r>
            <a:r>
              <a:rPr lang="zh-CN" altLang="zh-CN" sz="1800" b="1" dirty="0"/>
              <a:t>、工频柜</a:t>
            </a:r>
            <a:r>
              <a:rPr lang="en-US" altLang="zh-CN" sz="1800" b="1" dirty="0"/>
              <a:t>06</a:t>
            </a:r>
            <a:r>
              <a:rPr lang="zh-CN" altLang="zh-CN" sz="1800" b="1" dirty="0"/>
              <a:t>、降压进</a:t>
            </a:r>
            <a:r>
              <a:rPr lang="en-US" altLang="zh-CN" sz="1800" b="1" dirty="0"/>
              <a:t>07</a:t>
            </a:r>
            <a:r>
              <a:rPr lang="zh-CN" altLang="zh-CN" sz="1800" b="1" dirty="0"/>
              <a:t>、降压出</a:t>
            </a:r>
            <a:r>
              <a:rPr lang="en-US" altLang="zh-CN" sz="1800" b="1" dirty="0"/>
              <a:t>08</a:t>
            </a:r>
            <a:r>
              <a:rPr lang="zh-CN" altLang="zh-CN" sz="1800" b="1" dirty="0" smtClean="0"/>
              <a:t>等</a:t>
            </a:r>
            <a:endParaRPr lang="en-US" altLang="zh-CN" sz="1800" b="1" dirty="0" smtClean="0"/>
          </a:p>
          <a:p>
            <a:r>
              <a:rPr lang="en-US" altLang="zh-CN" sz="1800" b="1" dirty="0"/>
              <a:t> </a:t>
            </a:r>
            <a:r>
              <a:rPr lang="en-US" altLang="zh-CN" sz="1800" b="1" dirty="0" smtClean="0"/>
              <a:t>  </a:t>
            </a:r>
            <a:r>
              <a:rPr lang="zh-CN" altLang="zh-CN" sz="1800" b="1" dirty="0" smtClean="0"/>
              <a:t>高压柜</a:t>
            </a:r>
            <a:r>
              <a:rPr lang="zh-CN" altLang="en-US" sz="1800" b="1" dirty="0" smtClean="0"/>
              <a:t>断路器、刀闸、储能状态，并测绝缘</a:t>
            </a:r>
            <a:endParaRPr lang="zh-CN" altLang="en-US" sz="1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700" y="4329060"/>
            <a:ext cx="967444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1" dirty="0" smtClean="0"/>
              <a:t>4.</a:t>
            </a:r>
            <a:r>
              <a:rPr lang="zh-CN" altLang="zh-CN" sz="1800" b="1" dirty="0"/>
              <a:t>各高压</a:t>
            </a:r>
            <a:r>
              <a:rPr lang="zh-CN" altLang="zh-CN" sz="1800" b="1" dirty="0" smtClean="0"/>
              <a:t>柜</a:t>
            </a:r>
            <a:r>
              <a:rPr lang="zh-CN" altLang="en-US" sz="1800" b="1" dirty="0" smtClean="0"/>
              <a:t>小车摇至工作位</a:t>
            </a:r>
            <a:r>
              <a:rPr lang="zh-CN" altLang="zh-CN" sz="1800" b="1" dirty="0" smtClean="0"/>
              <a:t>，</a:t>
            </a:r>
            <a:r>
              <a:rPr lang="zh-CN" altLang="zh-CN" sz="1800" b="1" dirty="0"/>
              <a:t>各“微机保护器”上均无跳闸指示</a:t>
            </a:r>
            <a:r>
              <a:rPr lang="en-US" altLang="zh-CN" sz="1800" b="1" dirty="0"/>
              <a:t>,</a:t>
            </a:r>
            <a:r>
              <a:rPr lang="zh-CN" altLang="zh-CN" sz="1800" b="1" dirty="0"/>
              <a:t>如有应在本装置上</a:t>
            </a:r>
            <a:r>
              <a:rPr lang="zh-CN" altLang="zh-CN" sz="1800" b="1" dirty="0" smtClean="0"/>
              <a:t>“复位”</a:t>
            </a:r>
            <a:r>
              <a:rPr lang="zh-CN" altLang="en-US" sz="1800" b="1" dirty="0" smtClean="0"/>
              <a:t>，</a:t>
            </a:r>
            <a:endParaRPr lang="en-US" altLang="zh-CN" sz="1800" b="1" dirty="0" smtClean="0"/>
          </a:p>
          <a:p>
            <a:r>
              <a:rPr lang="en-US" altLang="zh-CN" sz="1800" b="1" dirty="0"/>
              <a:t> </a:t>
            </a:r>
            <a:r>
              <a:rPr lang="en-US" altLang="zh-CN" sz="1800" b="1" dirty="0" smtClean="0"/>
              <a:t>   SA1</a:t>
            </a:r>
            <a:r>
              <a:rPr lang="zh-CN" altLang="zh-CN" sz="1800" b="1" dirty="0"/>
              <a:t>转换开关置于“远方”位置</a:t>
            </a:r>
            <a:endParaRPr lang="zh-CN" altLang="en-US" sz="1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54100" y="188784"/>
            <a:ext cx="3382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高压柜送电</a:t>
            </a:r>
            <a:endParaRPr lang="zh-CN" altLang="en-US" sz="4000" dirty="0">
              <a:latin typeface="黑体" pitchFamily="49" charset="-122"/>
              <a:ea typeface="黑体" pitchFamily="49" charset="-122"/>
            </a:endParaRPr>
          </a:p>
        </p:txBody>
      </p:sp>
    </p:spTree>
    <p:custDataLst>
      <p:tags r:id="rId1"/>
    </p:custData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6697" y="960438"/>
            <a:ext cx="9144000" cy="589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AutoShape 10"/>
          <p:cNvSpPr>
            <a:spLocks noChangeArrowheads="1"/>
          </p:cNvSpPr>
          <p:nvPr/>
        </p:nvSpPr>
        <p:spPr bwMode="auto">
          <a:xfrm rot="-5400000">
            <a:off x="4510087" y="-3533774"/>
            <a:ext cx="123825" cy="9144000"/>
          </a:xfrm>
          <a:prstGeom prst="moon">
            <a:avLst>
              <a:gd name="adj" fmla="val 55620"/>
            </a:avLst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latinLnBrk="1">
              <a:spcBef>
                <a:spcPct val="0"/>
              </a:spcBef>
            </a:pPr>
            <a:endParaRPr lang="zh-CN" altLang="en-US" sz="5400">
              <a:ea typeface="Gulim" pitchFamily="34" charset="-127"/>
            </a:endParaRPr>
          </a:p>
        </p:txBody>
      </p:sp>
      <p:pic>
        <p:nvPicPr>
          <p:cNvPr id="14339" name="Picture 14" descr="7_!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577013"/>
            <a:ext cx="914400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11" descr="01_icon_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0541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6703" y="1268856"/>
            <a:ext cx="4185279" cy="528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526997" y="1583877"/>
            <a:ext cx="15327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黑体" pitchFamily="49" charset="-122"/>
                <a:ea typeface="黑体" pitchFamily="49" charset="-122"/>
              </a:rPr>
              <a:t>1.UPS</a:t>
            </a:r>
            <a:r>
              <a:rPr lang="zh-CN" altLang="zh-CN" b="1" dirty="0">
                <a:latin typeface="黑体" pitchFamily="49" charset="-122"/>
                <a:ea typeface="黑体" pitchFamily="49" charset="-122"/>
              </a:rPr>
              <a:t>电源运行</a:t>
            </a:r>
            <a:endParaRPr lang="zh-CN" altLang="en-US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26997" y="2078910"/>
            <a:ext cx="28520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zh-CN" b="1" dirty="0" smtClean="0">
                <a:latin typeface="黑体" pitchFamily="49" charset="-122"/>
                <a:ea typeface="黑体" pitchFamily="49" charset="-122"/>
              </a:rPr>
              <a:t>控制柜</a:t>
            </a:r>
            <a:r>
              <a:rPr lang="zh-CN" altLang="zh-CN" b="1" dirty="0">
                <a:latin typeface="黑体" pitchFamily="49" charset="-122"/>
                <a:ea typeface="黑体" pitchFamily="49" charset="-122"/>
              </a:rPr>
              <a:t>内各控制开关已合上</a:t>
            </a:r>
            <a:endParaRPr lang="zh-CN" altLang="en-US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45979" y="2618946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黑体" pitchFamily="49" charset="-122"/>
                <a:ea typeface="黑体" pitchFamily="49" charset="-122"/>
              </a:rPr>
              <a:t>3.</a:t>
            </a:r>
            <a:r>
              <a:rPr lang="zh-CN" altLang="zh-CN" b="1" dirty="0" smtClean="0">
                <a:latin typeface="黑体" pitchFamily="49" charset="-122"/>
                <a:ea typeface="黑体" pitchFamily="49" charset="-122"/>
              </a:rPr>
              <a:t>降温</a:t>
            </a:r>
            <a:r>
              <a:rPr lang="zh-CN" altLang="zh-CN" b="1" dirty="0">
                <a:latin typeface="黑体" pitchFamily="49" charset="-122"/>
                <a:ea typeface="黑体" pitchFamily="49" charset="-122"/>
              </a:rPr>
              <a:t>风扇已开启</a:t>
            </a:r>
            <a:endParaRPr lang="zh-CN" altLang="en-US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26997" y="3113979"/>
            <a:ext cx="28520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黑体" pitchFamily="49" charset="-122"/>
                <a:ea typeface="黑体" pitchFamily="49" charset="-122"/>
              </a:rPr>
              <a:t>4.</a:t>
            </a:r>
            <a:r>
              <a:rPr lang="zh-CN" altLang="zh-CN" b="1" dirty="0" smtClean="0">
                <a:latin typeface="黑体" pitchFamily="49" charset="-122"/>
                <a:ea typeface="黑体" pitchFamily="49" charset="-122"/>
              </a:rPr>
              <a:t>转换开关</a:t>
            </a:r>
            <a:r>
              <a:rPr lang="zh-CN" altLang="zh-CN" b="1" dirty="0">
                <a:latin typeface="黑体" pitchFamily="49" charset="-122"/>
                <a:ea typeface="黑体" pitchFamily="49" charset="-122"/>
              </a:rPr>
              <a:t>置于“远程”控制</a:t>
            </a:r>
            <a:endParaRPr lang="zh-CN" altLang="en-US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26997" y="3609012"/>
            <a:ext cx="47355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黑体" pitchFamily="49" charset="-122"/>
                <a:ea typeface="黑体" pitchFamily="49" charset="-122"/>
              </a:rPr>
              <a:t>5.</a:t>
            </a:r>
            <a:r>
              <a:rPr lang="zh-CN" altLang="zh-CN" b="1" dirty="0">
                <a:latin typeface="黑体" pitchFamily="49" charset="-122"/>
                <a:ea typeface="黑体" pitchFamily="49" charset="-122"/>
              </a:rPr>
              <a:t>触摸屏显示远程控制、模拟给定、及控制器就绪</a:t>
            </a:r>
            <a:endParaRPr lang="zh-CN" altLang="en-US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1754" y="188784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>
                <a:latin typeface="黑体" pitchFamily="49" charset="-122"/>
                <a:ea typeface="黑体" pitchFamily="49" charset="-122"/>
              </a:rPr>
              <a:t>变频器送电</a:t>
            </a:r>
            <a:endParaRPr lang="zh-CN" altLang="en-US" sz="36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26997" y="4419066"/>
            <a:ext cx="451598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b="1" dirty="0" smtClean="0"/>
              <a:t>变频器</a:t>
            </a:r>
            <a:r>
              <a:rPr lang="zh-CN" altLang="zh-CN" b="1" dirty="0"/>
              <a:t>开机前注意查看：①风扇要开②</a:t>
            </a:r>
            <a:r>
              <a:rPr lang="zh-CN" altLang="zh-CN" b="1" dirty="0" smtClean="0"/>
              <a:t>进入</a:t>
            </a:r>
            <a:endParaRPr lang="en-US" altLang="zh-CN" b="1" dirty="0" smtClean="0"/>
          </a:p>
          <a:p>
            <a:r>
              <a:rPr lang="zh-CN" altLang="zh-CN" b="1" dirty="0" smtClean="0"/>
              <a:t>参数</a:t>
            </a:r>
            <a:r>
              <a:rPr lang="zh-CN" altLang="zh-CN" b="1" dirty="0"/>
              <a:t>设置查看电机控制参数电机控制策略为</a:t>
            </a:r>
            <a:r>
              <a:rPr lang="zh-CN" altLang="zh-CN" b="1" dirty="0" smtClean="0"/>
              <a:t>矢量</a:t>
            </a:r>
            <a:endParaRPr lang="en-US" altLang="zh-CN" b="1" dirty="0" smtClean="0"/>
          </a:p>
          <a:p>
            <a:r>
              <a:rPr lang="zh-CN" altLang="zh-CN" b="1" dirty="0" smtClean="0"/>
              <a:t>控制</a:t>
            </a:r>
            <a:r>
              <a:rPr lang="zh-CN" altLang="zh-CN" b="1" dirty="0"/>
              <a:t>和必须带高压调试③高压变频器所有</a:t>
            </a:r>
            <a:r>
              <a:rPr lang="zh-CN" altLang="zh-CN" b="1" dirty="0" smtClean="0"/>
              <a:t>继电器</a:t>
            </a:r>
            <a:endParaRPr lang="en-US" altLang="zh-CN" b="1" dirty="0" smtClean="0"/>
          </a:p>
          <a:p>
            <a:r>
              <a:rPr lang="zh-CN" altLang="zh-CN" b="1" dirty="0" smtClean="0"/>
              <a:t>要</a:t>
            </a:r>
            <a:r>
              <a:rPr lang="zh-CN" altLang="zh-CN" b="1" dirty="0"/>
              <a:t>全部恢复，尤其是高压失电继电器（一般</a:t>
            </a:r>
            <a:r>
              <a:rPr lang="zh-CN" altLang="zh-CN" b="1" dirty="0" smtClean="0"/>
              <a:t>情况</a:t>
            </a:r>
            <a:endParaRPr lang="en-US" altLang="zh-CN" b="1" dirty="0" smtClean="0"/>
          </a:p>
          <a:p>
            <a:r>
              <a:rPr lang="zh-CN" altLang="zh-CN" b="1" dirty="0" smtClean="0"/>
              <a:t>②</a:t>
            </a:r>
            <a:r>
              <a:rPr lang="zh-CN" altLang="zh-CN" b="1" dirty="0"/>
              <a:t>③仅在调试时更改，正常开机后很少动）</a:t>
            </a:r>
            <a:endParaRPr lang="zh-CN" altLang="en-US" b="1" dirty="0"/>
          </a:p>
        </p:txBody>
      </p:sp>
    </p:spTree>
    <p:custDataLst>
      <p:tags r:id="rId1"/>
    </p:custData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38125" y="228600"/>
            <a:ext cx="4276725" cy="934355"/>
            <a:chOff x="912" y="1008"/>
            <a:chExt cx="3984" cy="1268"/>
          </a:xfrm>
        </p:grpSpPr>
        <p:sp>
          <p:nvSpPr>
            <p:cNvPr id="18455" name="AutoShape 23"/>
            <p:cNvSpPr>
              <a:spLocks noChangeArrowheads="1"/>
            </p:cNvSpPr>
            <p:nvPr/>
          </p:nvSpPr>
          <p:spPr bwMode="gray">
            <a:xfrm>
              <a:off x="912" y="1008"/>
              <a:ext cx="3984" cy="909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latinLnBrk="1">
                <a:spcBef>
                  <a:spcPct val="0"/>
                </a:spcBef>
                <a:buFontTx/>
                <a:buNone/>
                <a:defRPr/>
              </a:pPr>
              <a:endParaRPr kumimoji="1" lang="zh-CN" altLang="en-US" sz="5400">
                <a:ea typeface="Gulim" panose="020B0600000101010101" pitchFamily="34" charset="-127"/>
              </a:endParaRPr>
            </a:p>
          </p:txBody>
        </p:sp>
        <p:grpSp>
          <p:nvGrpSpPr>
            <p:cNvPr id="16420" name="Group 24"/>
            <p:cNvGrpSpPr>
              <a:grpSpLocks/>
            </p:cNvGrpSpPr>
            <p:nvPr/>
          </p:nvGrpSpPr>
          <p:grpSpPr bwMode="auto">
            <a:xfrm>
              <a:off x="1047" y="1142"/>
              <a:ext cx="444" cy="663"/>
              <a:chOff x="1047" y="1142"/>
              <a:chExt cx="444" cy="663"/>
            </a:xfrm>
          </p:grpSpPr>
          <p:sp>
            <p:nvSpPr>
              <p:cNvPr id="18458" name="Freeform 26"/>
              <p:cNvSpPr/>
              <p:nvPr/>
            </p:nvSpPr>
            <p:spPr bwMode="gray">
              <a:xfrm>
                <a:off x="1047" y="1142"/>
                <a:ext cx="383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algn="ctr" latinLnBrk="1">
                  <a:spcBef>
                    <a:spcPct val="0"/>
                  </a:spcBef>
                  <a:buFontTx/>
                  <a:buNone/>
                  <a:defRPr/>
                </a:pPr>
                <a:endParaRPr kumimoji="1" lang="zh-CN" altLang="en-US" sz="5400">
                  <a:ea typeface="Gulim" panose="020B0600000101010101" pitchFamily="34" charset="-127"/>
                </a:endParaRPr>
              </a:p>
            </p:txBody>
          </p:sp>
          <p:sp>
            <p:nvSpPr>
              <p:cNvPr id="18459" name="Text Box 27"/>
              <p:cNvSpPr txBox="1">
                <a:spLocks noChangeArrowheads="1"/>
              </p:cNvSpPr>
              <p:nvPr/>
            </p:nvSpPr>
            <p:spPr bwMode="gray">
              <a:xfrm>
                <a:off x="1257" y="1185"/>
                <a:ext cx="234" cy="620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altLang="zh-CN" sz="24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</a:rPr>
                  <a:t>1</a:t>
                </a:r>
              </a:p>
            </p:txBody>
          </p:sp>
        </p:grpSp>
        <p:sp>
          <p:nvSpPr>
            <p:cNvPr id="16424" name="Text Box 28"/>
            <p:cNvSpPr txBox="1">
              <a:spLocks noChangeArrowheads="1"/>
            </p:cNvSpPr>
            <p:nvPr/>
          </p:nvSpPr>
          <p:spPr bwMode="auto">
            <a:xfrm>
              <a:off x="1637" y="1148"/>
              <a:ext cx="2995" cy="1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atinLnBrk="1">
                <a:spcBef>
                  <a:spcPct val="0"/>
                </a:spcBef>
              </a:pPr>
              <a:r>
                <a:rPr lang="zh-CN" altLang="en-US" sz="2400" b="1" dirty="0">
                  <a:solidFill>
                    <a:srgbClr val="000000"/>
                  </a:solidFill>
                  <a:ea typeface="宋体" pitchFamily="2" charset="-122"/>
                </a:rPr>
                <a:t> </a:t>
              </a:r>
              <a:r>
                <a:rPr lang="zh-CN" altLang="en-US" sz="2400" b="1" dirty="0" smtClean="0">
                  <a:solidFill>
                    <a:srgbClr val="000000"/>
                  </a:solidFill>
                  <a:ea typeface="宋体" pitchFamily="2" charset="-122"/>
                </a:rPr>
                <a:t>激磁涌流抑制柜</a:t>
              </a:r>
              <a:endParaRPr lang="en-US" altLang="zh-CN" sz="2400" b="1" dirty="0">
                <a:solidFill>
                  <a:srgbClr val="000000"/>
                </a:solidFill>
                <a:ea typeface="宋体" pitchFamily="2" charset="-122"/>
              </a:endParaRPr>
            </a:p>
            <a:p>
              <a:pPr eaLnBrk="0" hangingPunct="0">
                <a:spcBef>
                  <a:spcPct val="0"/>
                </a:spcBef>
              </a:pPr>
              <a:endParaRPr lang="en-US" altLang="zh-CN" sz="2400" b="1" dirty="0">
                <a:solidFill>
                  <a:srgbClr val="000000"/>
                </a:solidFill>
                <a:ea typeface="宋体" pitchFamily="2" charset="-122"/>
              </a:endParaRPr>
            </a:p>
          </p:txBody>
        </p:sp>
      </p:grpSp>
      <p:pic>
        <p:nvPicPr>
          <p:cNvPr id="16425" name="Picture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712" y="1154113"/>
            <a:ext cx="4221099" cy="5628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矩形 42"/>
          <p:cNvSpPr/>
          <p:nvPr/>
        </p:nvSpPr>
        <p:spPr>
          <a:xfrm>
            <a:off x="4842018" y="5544141"/>
            <a:ext cx="33922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 smtClean="0">
                <a:latin typeface="黑体" pitchFamily="49" charset="-122"/>
                <a:ea typeface="黑体" pitchFamily="49" charset="-122"/>
              </a:rPr>
              <a:t>激磁涌流柜储能开关在“</a:t>
            </a:r>
            <a:r>
              <a:rPr lang="en-US" altLang="zh-CN" b="1" dirty="0" smtClean="0">
                <a:latin typeface="黑体" pitchFamily="49" charset="-122"/>
                <a:ea typeface="黑体" pitchFamily="49" charset="-122"/>
              </a:rPr>
              <a:t>PLC</a:t>
            </a:r>
            <a:r>
              <a:rPr lang="zh-CN" altLang="zh-CN" b="1" dirty="0" smtClean="0">
                <a:latin typeface="黑体" pitchFamily="49" charset="-122"/>
                <a:ea typeface="黑体" pitchFamily="49" charset="-122"/>
              </a:rPr>
              <a:t>”位置</a:t>
            </a:r>
            <a:endParaRPr lang="zh-CN" altLang="en-US" b="1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6426" name="Picture 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072" y="1154113"/>
            <a:ext cx="1823184" cy="3878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306" y="1088844"/>
            <a:ext cx="4234735" cy="56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56979" y="1763889"/>
            <a:ext cx="40831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dirty="0"/>
              <a:t>“轻故障、变频重故障、油压低、主保护</a:t>
            </a:r>
            <a:r>
              <a:rPr lang="zh-CN" altLang="zh-CN" dirty="0" smtClean="0"/>
              <a:t>”</a:t>
            </a:r>
            <a:endParaRPr lang="en-US" altLang="zh-CN" dirty="0" smtClean="0"/>
          </a:p>
          <a:p>
            <a:r>
              <a:rPr lang="zh-CN" altLang="zh-CN" dirty="0" smtClean="0"/>
              <a:t>信号</a:t>
            </a:r>
            <a:r>
              <a:rPr lang="zh-CN" altLang="zh-CN" dirty="0"/>
              <a:t>指示灯应</a:t>
            </a:r>
            <a:r>
              <a:rPr lang="zh-CN" altLang="zh-CN" dirty="0">
                <a:solidFill>
                  <a:srgbClr val="FF0000"/>
                </a:solidFill>
              </a:rPr>
              <a:t>不</a:t>
            </a:r>
            <a:r>
              <a:rPr lang="zh-CN" altLang="zh-CN" dirty="0" smtClean="0">
                <a:solidFill>
                  <a:srgbClr val="FF0000"/>
                </a:solidFill>
              </a:rPr>
              <a:t>亮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47873" y="2936821"/>
            <a:ext cx="55194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dirty="0"/>
              <a:t>“变频器允许、油压允许、变频出柜分闸、变频进柜分闸</a:t>
            </a:r>
            <a:r>
              <a:rPr lang="zh-CN" altLang="zh-CN" dirty="0" smtClean="0"/>
              <a:t>、</a:t>
            </a:r>
            <a:endParaRPr lang="en-US" altLang="zh-CN" dirty="0" smtClean="0"/>
          </a:p>
          <a:p>
            <a:r>
              <a:rPr lang="zh-CN" altLang="zh-CN" dirty="0" smtClean="0"/>
              <a:t>短接</a:t>
            </a:r>
            <a:r>
              <a:rPr lang="zh-CN" altLang="zh-CN" dirty="0"/>
              <a:t>柜分闸、工频柜分闸、降压进柜分闸、降压出柜分闸</a:t>
            </a:r>
            <a:r>
              <a:rPr lang="zh-CN" altLang="zh-CN" dirty="0" smtClean="0"/>
              <a:t>”</a:t>
            </a:r>
            <a:endParaRPr lang="en-US" altLang="zh-CN" dirty="0" smtClean="0"/>
          </a:p>
          <a:p>
            <a:r>
              <a:rPr lang="zh-CN" altLang="zh-CN" dirty="0" smtClean="0"/>
              <a:t>指示灯</a:t>
            </a:r>
            <a:r>
              <a:rPr lang="zh-CN" altLang="zh-CN" dirty="0"/>
              <a:t>应</a:t>
            </a:r>
            <a:r>
              <a:rPr lang="zh-CN" altLang="zh-CN" dirty="0">
                <a:solidFill>
                  <a:srgbClr val="FF0000"/>
                </a:solidFill>
              </a:rPr>
              <a:t>亮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56979" y="5094111"/>
            <a:ext cx="26500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联锁</a:t>
            </a:r>
            <a:r>
              <a:rPr lang="zh-CN" altLang="zh-CN" dirty="0" smtClean="0"/>
              <a:t>转换开关</a:t>
            </a:r>
            <a:r>
              <a:rPr lang="zh-CN" altLang="zh-CN" dirty="0"/>
              <a:t>置于“</a:t>
            </a:r>
            <a:r>
              <a:rPr lang="zh-CN" altLang="zh-CN" b="1" dirty="0"/>
              <a:t>投入</a:t>
            </a:r>
            <a:r>
              <a:rPr lang="zh-CN" altLang="zh-CN" dirty="0"/>
              <a:t>”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3887" y="143781"/>
            <a:ext cx="24929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PLC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柜送电</a:t>
            </a:r>
            <a:endParaRPr lang="zh-CN" altLang="en-US" sz="4000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8A058"/>
      </a:accent2>
      <a:accent3>
        <a:srgbClr val="FFFFFF"/>
      </a:accent3>
      <a:accent4>
        <a:srgbClr val="000000"/>
      </a:accent4>
      <a:accent5>
        <a:srgbClr val="FECFAA"/>
      </a:accent5>
      <a:accent6>
        <a:srgbClr val="B5914F"/>
      </a:accent6>
      <a:hlink>
        <a:srgbClr val="C40505"/>
      </a:hlink>
      <a:folHlink>
        <a:srgbClr val="919191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0000" tIns="46800" rIns="90000" bIns="4680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0000" tIns="46800" rIns="90000" bIns="4680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</TotalTime>
  <Pages>0</Pages>
  <Words>1961</Words>
  <Characters>0</Characters>
  <Application>Microsoft Office PowerPoint</Application>
  <DocSecurity>0</DocSecurity>
  <PresentationFormat>全屏显示(4:3)</PresentationFormat>
  <Lines>0</Lines>
  <Paragraphs>208</Paragraphs>
  <Slides>26</Slides>
  <Notes>12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7" baseType="lpstr">
      <vt:lpstr>Standarddesign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</vt:vector>
  </TitlesOfParts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Administrator</dc:creator>
  <dc:description>PresentationLoad.com</dc:description>
  <cp:lastModifiedBy>Administrator</cp:lastModifiedBy>
  <cp:revision>341</cp:revision>
  <dcterms:created xsi:type="dcterms:W3CDTF">2007-11-27T23:54:21Z</dcterms:created>
  <dcterms:modified xsi:type="dcterms:W3CDTF">2020-06-24T05:50:40Z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