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59"/>
  </p:notesMasterIdLst>
  <p:sldIdLst>
    <p:sldId id="288" r:id="rId2"/>
    <p:sldId id="321" r:id="rId3"/>
    <p:sldId id="369" r:id="rId4"/>
    <p:sldId id="322" r:id="rId5"/>
    <p:sldId id="329" r:id="rId6"/>
    <p:sldId id="330" r:id="rId7"/>
    <p:sldId id="370" r:id="rId8"/>
    <p:sldId id="371" r:id="rId9"/>
    <p:sldId id="372" r:id="rId10"/>
    <p:sldId id="374" r:id="rId11"/>
    <p:sldId id="373" r:id="rId12"/>
    <p:sldId id="376" r:id="rId13"/>
    <p:sldId id="375" r:id="rId14"/>
    <p:sldId id="377" r:id="rId15"/>
    <p:sldId id="378" r:id="rId16"/>
    <p:sldId id="379" r:id="rId17"/>
    <p:sldId id="355" r:id="rId18"/>
    <p:sldId id="353" r:id="rId19"/>
    <p:sldId id="356" r:id="rId20"/>
    <p:sldId id="361" r:id="rId21"/>
    <p:sldId id="354" r:id="rId22"/>
    <p:sldId id="333" r:id="rId23"/>
    <p:sldId id="358" r:id="rId24"/>
    <p:sldId id="359" r:id="rId25"/>
    <p:sldId id="363" r:id="rId26"/>
    <p:sldId id="364" r:id="rId27"/>
    <p:sldId id="367" r:id="rId28"/>
    <p:sldId id="334" r:id="rId29"/>
    <p:sldId id="380" r:id="rId30"/>
    <p:sldId id="381" r:id="rId31"/>
    <p:sldId id="335" r:id="rId32"/>
    <p:sldId id="336" r:id="rId33"/>
    <p:sldId id="382" r:id="rId34"/>
    <p:sldId id="338" r:id="rId35"/>
    <p:sldId id="339" r:id="rId36"/>
    <p:sldId id="340" r:id="rId37"/>
    <p:sldId id="341" r:id="rId38"/>
    <p:sldId id="342" r:id="rId39"/>
    <p:sldId id="343" r:id="rId40"/>
    <p:sldId id="346" r:id="rId41"/>
    <p:sldId id="347" r:id="rId42"/>
    <p:sldId id="384" r:id="rId43"/>
    <p:sldId id="383" r:id="rId44"/>
    <p:sldId id="385" r:id="rId45"/>
    <p:sldId id="386" r:id="rId46"/>
    <p:sldId id="387" r:id="rId47"/>
    <p:sldId id="349" r:id="rId48"/>
    <p:sldId id="388" r:id="rId49"/>
    <p:sldId id="389" r:id="rId50"/>
    <p:sldId id="390" r:id="rId51"/>
    <p:sldId id="391" r:id="rId52"/>
    <p:sldId id="392" r:id="rId53"/>
    <p:sldId id="393" r:id="rId54"/>
    <p:sldId id="395" r:id="rId55"/>
    <p:sldId id="394" r:id="rId56"/>
    <p:sldId id="396" r:id="rId57"/>
    <p:sldId id="352" r:id="rId5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2020/7/19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10</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11</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12</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13</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14</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15</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16</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17</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18</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19</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45111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20</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21</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22</a:t>
            </a:fld>
            <a:endParaRPr lang="en-US" dirty="0"/>
          </a:p>
        </p:txBody>
      </p:sp>
    </p:spTree>
    <p:extLst>
      <p:ext uri="{BB962C8B-B14F-4D97-AF65-F5344CB8AC3E}">
        <p14:creationId xmlns:p14="http://schemas.microsoft.com/office/powerpoint/2010/main" val="418632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23</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24</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25</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26</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8542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8542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54</a:t>
            </a:fld>
            <a:endParaRPr lang="en-US" dirty="0"/>
          </a:p>
        </p:txBody>
      </p:sp>
    </p:spTree>
    <p:extLst>
      <p:ext uri="{BB962C8B-B14F-4D97-AF65-F5344CB8AC3E}">
        <p14:creationId xmlns:p14="http://schemas.microsoft.com/office/powerpoint/2010/main" val="418632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3</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55</a:t>
            </a:fld>
            <a:endParaRPr lang="en-US" dirty="0"/>
          </a:p>
        </p:txBody>
      </p:sp>
    </p:spTree>
    <p:extLst>
      <p:ext uri="{BB962C8B-B14F-4D97-AF65-F5344CB8AC3E}">
        <p14:creationId xmlns:p14="http://schemas.microsoft.com/office/powerpoint/2010/main" val="2260768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57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854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5</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6</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7</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8</a:t>
            </a:fld>
            <a:endParaRPr lang="en-US" dirty="0"/>
          </a:p>
        </p:txBody>
      </p:sp>
    </p:spTree>
    <p:extLst>
      <p:ext uri="{BB962C8B-B14F-4D97-AF65-F5344CB8AC3E}">
        <p14:creationId xmlns:p14="http://schemas.microsoft.com/office/powerpoint/2010/main" val="222928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9</a:t>
            </a:fld>
            <a:endParaRPr lang="en-US" dirty="0"/>
          </a:p>
        </p:txBody>
      </p:sp>
    </p:spTree>
    <p:extLst>
      <p:ext uri="{BB962C8B-B14F-4D97-AF65-F5344CB8AC3E}">
        <p14:creationId xmlns:p14="http://schemas.microsoft.com/office/powerpoint/2010/main" val="222928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8" name="Slide Number Placeholder 7"/>
          <p:cNvSpPr>
            <a:spLocks noGrp="1"/>
          </p:cNvSpPr>
          <p:nvPr>
            <p:ph type="sldNum" sz="quarter" idx="11"/>
          </p:nvPr>
        </p:nvSpPr>
        <p:spPr/>
        <p:txBody>
          <a:bodyPr/>
          <a:lstStyle/>
          <a:p>
            <a:fld id="{D27987A4-0198-42B4-AAAE-EDBADA4485AB}" type="slidenum">
              <a:rPr lang="zh-CN" altLang="en-US" smtClean="0"/>
              <a:t>‹#›</a:t>
            </a:fld>
            <a:endParaRPr lang="zh-CN" altLang="en-US"/>
          </a:p>
        </p:txBody>
      </p:sp>
      <p:sp>
        <p:nvSpPr>
          <p:cNvPr id="9" name="Footer Placeholder 8"/>
          <p:cNvSpPr>
            <a:spLocks noGrp="1"/>
          </p:cNvSpPr>
          <p:nvPr>
            <p:ph type="ftr" sz="quarter" idx="12"/>
          </p:nvPr>
        </p:nvSpPr>
        <p:spPr/>
        <p:txBody>
          <a:bodyPr/>
          <a:lstStyle/>
          <a:p>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a:off x="-3445" y="-985"/>
            <a:ext cx="9150889" cy="5145470"/>
          </a:xfrm>
          <a:prstGeom prst="rect">
            <a:avLst/>
          </a:prstGeom>
        </p:spPr>
      </p:pic>
      <p:sp>
        <p:nvSpPr>
          <p:cNvPr id="4" name="矩形 3"/>
          <p:cNvSpPr/>
          <p:nvPr userDrawn="1"/>
        </p:nvSpPr>
        <p:spPr bwMode="auto">
          <a:xfrm>
            <a:off x="304912" y="1"/>
            <a:ext cx="477960" cy="430164"/>
          </a:xfrm>
          <a:prstGeom prst="rect">
            <a:avLst/>
          </a:prstGeom>
          <a:solidFill>
            <a:srgbClr val="00B0F0"/>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zh-CN" altLang="en-US" sz="1620" b="0" i="0" u="none" strike="noStrike" cap="none" normalizeH="0" baseline="0">
              <a:ln>
                <a:noFill/>
              </a:ln>
              <a:solidFill>
                <a:schemeClr val="tx1"/>
              </a:solidFill>
              <a:effectLst/>
              <a:latin typeface="Arial" pitchFamily="34" charset="0"/>
              <a:ea typeface="宋体" pitchFamily="2" charset="-122"/>
            </a:endParaRPr>
          </a:p>
        </p:txBody>
      </p:sp>
      <p:sp>
        <p:nvSpPr>
          <p:cNvPr id="5" name="矩形 4"/>
          <p:cNvSpPr/>
          <p:nvPr userDrawn="1"/>
        </p:nvSpPr>
        <p:spPr bwMode="auto">
          <a:xfrm>
            <a:off x="444777" y="100369"/>
            <a:ext cx="477960" cy="430164"/>
          </a:xfrm>
          <a:prstGeom prst="rect">
            <a:avLst/>
          </a:prstGeom>
          <a:solidFill>
            <a:srgbClr val="0070C0"/>
          </a:solidFill>
          <a:ln w="9525" cap="flat" cmpd="sng" algn="ctr">
            <a:solidFill>
              <a:schemeClr val="bg1"/>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zh-CN" altLang="en-US" sz="1620" b="0" i="0" u="none" strike="noStrike" cap="none" normalizeH="0" baseline="0">
              <a:ln>
                <a:noFill/>
              </a:ln>
              <a:solidFill>
                <a:schemeClr val="tx1"/>
              </a:solidFill>
              <a:effectLst/>
              <a:latin typeface="Arial" pitchFamily="34" charset="0"/>
              <a:ea typeface="宋体" pitchFamily="2" charset="-122"/>
            </a:endParaRPr>
          </a:p>
        </p:txBody>
      </p:sp>
      <p:cxnSp>
        <p:nvCxnSpPr>
          <p:cNvPr id="6" name="直接连接符 5"/>
          <p:cNvCxnSpPr/>
          <p:nvPr userDrawn="1"/>
        </p:nvCxnSpPr>
        <p:spPr bwMode="auto">
          <a:xfrm>
            <a:off x="990694" y="445826"/>
            <a:ext cx="5638652" cy="3204"/>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3" name="矩形 2"/>
          <p:cNvSpPr/>
          <p:nvPr userDrawn="1"/>
        </p:nvSpPr>
        <p:spPr bwMode="auto">
          <a:xfrm>
            <a:off x="0" y="720139"/>
            <a:ext cx="9144000" cy="4251848"/>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marL="0" marR="0" indent="0" algn="l" defTabSz="822960" rtl="0" eaLnBrk="1" fontAlgn="base" latinLnBrk="0" hangingPunct="1">
              <a:lnSpc>
                <a:spcPct val="100000"/>
              </a:lnSpc>
              <a:spcBef>
                <a:spcPct val="0"/>
              </a:spcBef>
              <a:spcAft>
                <a:spcPct val="0"/>
              </a:spcAft>
              <a:buClrTx/>
              <a:buSzTx/>
              <a:buFontTx/>
              <a:buNone/>
              <a:tabLst/>
            </a:pPr>
            <a:endParaRPr kumimoji="0" lang="zh-CN" altLang="en-US" sz="162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54814959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9" name="Content Placeholder 8"/>
          <p:cNvSpPr>
            <a:spLocks noGrp="1"/>
          </p:cNvSpPr>
          <p:nvPr>
            <p:ph sz="quarter" idx="13"/>
          </p:nvPr>
        </p:nvSpPr>
        <p:spPr>
          <a:xfrm>
            <a:off x="365760" y="1200150"/>
            <a:ext cx="4041648" cy="339471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11" name="Content Placeholder 10"/>
          <p:cNvSpPr>
            <a:spLocks noGrp="1"/>
          </p:cNvSpPr>
          <p:nvPr>
            <p:ph sz="quarter" idx="13"/>
          </p:nvPr>
        </p:nvSpPr>
        <p:spPr>
          <a:xfrm>
            <a:off x="457200" y="1659636"/>
            <a:ext cx="4041648" cy="293522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 name="矩形 9"/>
          <p:cNvSpPr/>
          <p:nvPr userDrawn="1"/>
        </p:nvSpPr>
        <p:spPr>
          <a:xfrm>
            <a:off x="7138979" y="4790766"/>
            <a:ext cx="775136" cy="246221"/>
          </a:xfrm>
          <a:prstGeom prst="rect">
            <a:avLst/>
          </a:prstGeom>
        </p:spPr>
        <p:txBody>
          <a:bodyPr wrap="square">
            <a:spAutoFit/>
          </a:bodyPr>
          <a:lstStyle/>
          <a:p>
            <a:pPr defTabSz="914400"/>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pPr defTabSz="914400"/>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素材下载：</a:t>
            </a:r>
            <a:r>
              <a:rPr lang="en-US" altLang="zh-CN" sz="100" dirty="0">
                <a:solidFill>
                  <a:prstClr val="white"/>
                </a:solidFill>
                <a:ea typeface="宋体"/>
              </a:rPr>
              <a:t>www.1ppt.com/sucai/</a:t>
            </a:r>
          </a:p>
          <a:p>
            <a:pPr defTabSz="914400"/>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图表下载：</a:t>
            </a:r>
            <a:r>
              <a:rPr lang="en-US" altLang="zh-CN" sz="100" dirty="0">
                <a:solidFill>
                  <a:prstClr val="white"/>
                </a:solidFill>
                <a:ea typeface="宋体"/>
              </a:rPr>
              <a:t>www.1ppt.com/tubiao/      </a:t>
            </a:r>
          </a:p>
          <a:p>
            <a:pPr defTabSz="914400"/>
            <a:r>
              <a:rPr lang="zh-CN" altLang="en-US" sz="100" dirty="0">
                <a:solidFill>
                  <a:prstClr val="white"/>
                </a:solidFill>
                <a:ea typeface="宋体"/>
              </a:rPr>
              <a:t>优秀</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pPr defTabSz="914400"/>
            <a:r>
              <a:rPr lang="en-US" altLang="zh-CN" sz="100" dirty="0">
                <a:solidFill>
                  <a:prstClr val="white"/>
                </a:solidFill>
                <a:ea typeface="宋体"/>
              </a:rPr>
              <a:t>Word</a:t>
            </a:r>
            <a:r>
              <a:rPr lang="zh-CN" altLang="en-US" sz="100" dirty="0">
                <a:solidFill>
                  <a:prstClr val="white"/>
                </a:solidFill>
                <a:ea typeface="宋体"/>
              </a:rPr>
              <a:t>教程： </a:t>
            </a:r>
            <a:r>
              <a:rPr lang="en-US" altLang="zh-CN" sz="100" dirty="0">
                <a:solidFill>
                  <a:prstClr val="white"/>
                </a:solidFill>
                <a:ea typeface="宋体"/>
              </a:rPr>
              <a:t>www.1ppt.com/word/              Excel</a:t>
            </a:r>
            <a:r>
              <a:rPr lang="zh-CN" altLang="en-US" sz="100" dirty="0">
                <a:solidFill>
                  <a:prstClr val="white"/>
                </a:solidFill>
                <a:ea typeface="宋体"/>
              </a:rPr>
              <a:t>教程：</a:t>
            </a:r>
            <a:r>
              <a:rPr lang="en-US" altLang="zh-CN" sz="100" dirty="0">
                <a:solidFill>
                  <a:prstClr val="white"/>
                </a:solidFill>
                <a:ea typeface="宋体"/>
              </a:rPr>
              <a:t>www.1ppt.com/excel/  </a:t>
            </a:r>
          </a:p>
          <a:p>
            <a:pPr defTabSz="914400"/>
            <a:r>
              <a:rPr lang="zh-CN" altLang="en-US" sz="100" dirty="0">
                <a:solidFill>
                  <a:prstClr val="white"/>
                </a:solidFill>
                <a:ea typeface="宋体"/>
              </a:rPr>
              <a:t>资料下载：</a:t>
            </a:r>
            <a:r>
              <a:rPr lang="en-US" altLang="zh-CN" sz="100" dirty="0">
                <a:solidFill>
                  <a:prstClr val="white"/>
                </a:solidFill>
                <a:ea typeface="宋体"/>
              </a:rPr>
              <a:t>www.1ppt.com/ziliao/                PPT</a:t>
            </a:r>
            <a:r>
              <a:rPr lang="zh-CN" altLang="en-US" sz="100" dirty="0">
                <a:solidFill>
                  <a:prstClr val="white"/>
                </a:solidFill>
                <a:ea typeface="宋体"/>
              </a:rPr>
              <a:t>课件下载：</a:t>
            </a:r>
            <a:r>
              <a:rPr lang="en-US" altLang="zh-CN" sz="100" dirty="0">
                <a:solidFill>
                  <a:prstClr val="white"/>
                </a:solidFill>
                <a:ea typeface="宋体"/>
              </a:rPr>
              <a:t>www.1ppt.com/kejian/ </a:t>
            </a:r>
          </a:p>
          <a:p>
            <a:pPr defTabSz="914400"/>
            <a:r>
              <a:rPr lang="zh-CN" altLang="en-US" sz="100" dirty="0">
                <a:solidFill>
                  <a:prstClr val="white"/>
                </a:solidFill>
                <a:ea typeface="宋体"/>
              </a:rPr>
              <a:t>范文下载：</a:t>
            </a:r>
            <a:r>
              <a:rPr lang="en-US" altLang="zh-CN" sz="100" dirty="0">
                <a:solidFill>
                  <a:prstClr val="white"/>
                </a:solidFill>
                <a:ea typeface="宋体"/>
              </a:rPr>
              <a:t>www.1ppt.com/fanwen/             </a:t>
            </a:r>
            <a:r>
              <a:rPr lang="zh-CN" altLang="en-US" sz="100" dirty="0">
                <a:solidFill>
                  <a:prstClr val="white"/>
                </a:solidFill>
                <a:ea typeface="宋体"/>
              </a:rPr>
              <a:t>试卷下载：</a:t>
            </a:r>
            <a:r>
              <a:rPr lang="en-US" altLang="zh-CN" sz="100" dirty="0">
                <a:solidFill>
                  <a:prstClr val="white"/>
                </a:solidFill>
                <a:ea typeface="宋体"/>
              </a:rPr>
              <a:t>www.1ppt.com/shiti/  </a:t>
            </a:r>
          </a:p>
          <a:p>
            <a:pPr defTabSz="914400"/>
            <a:r>
              <a:rPr lang="zh-CN" altLang="en-US" sz="100" dirty="0">
                <a:solidFill>
                  <a:prstClr val="white"/>
                </a:solidFill>
                <a:ea typeface="宋体"/>
              </a:rPr>
              <a:t>教案下载：</a:t>
            </a:r>
            <a:r>
              <a:rPr lang="en-US" altLang="zh-CN" sz="100" dirty="0">
                <a:solidFill>
                  <a:prstClr val="white"/>
                </a:solidFill>
                <a:ea typeface="宋体"/>
              </a:rPr>
              <a:t>www.1ppt.com/jiaoan/        </a:t>
            </a:r>
          </a:p>
          <a:p>
            <a:pPr defTabSz="914400"/>
            <a:r>
              <a:rPr lang="zh-CN" altLang="en-US" sz="100" dirty="0">
                <a:solidFill>
                  <a:prstClr val="white"/>
                </a:solidFill>
                <a:ea typeface="宋体"/>
              </a:rPr>
              <a:t>字体下载：</a:t>
            </a:r>
            <a:r>
              <a:rPr lang="en-US" altLang="zh-CN" sz="100" dirty="0">
                <a:solidFill>
                  <a:prstClr val="white"/>
                </a:solidFill>
                <a:ea typeface="宋体"/>
              </a:rPr>
              <a:t>www.1ppt.com/ziti/</a:t>
            </a:r>
          </a:p>
          <a:p>
            <a:pPr defTabSz="914400"/>
            <a:r>
              <a:rPr lang="en-US" altLang="zh-CN" sz="100" dirty="0">
                <a:solidFill>
                  <a:prstClr val="white"/>
                </a:solidFill>
                <a:ea typeface="宋体"/>
              </a:rPr>
              <a:t> </a:t>
            </a:r>
            <a:endParaRPr lang="zh-CN" altLang="en-US" sz="100" dirty="0">
              <a:solidFill>
                <a:prstClr val="white"/>
              </a:solidFill>
              <a:ea typeface="宋体"/>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138" y="204788"/>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0"/>
            <a:ext cx="5711824" cy="671513"/>
          </a:xfrm>
        </p:spPr>
        <p:txBody>
          <a:bodyPr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126"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2020/7/19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363348" y="4767263"/>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CA37975-6AF7-4301-9DC5-87C074AA59D1}" type="datetimeFigureOut">
              <a:rPr lang="zh-CN" altLang="en-US" smtClean="0"/>
              <a:t>2020/7/19</a:t>
            </a:fld>
            <a:endParaRPr lang="zh-CN" altLang="en-US"/>
          </a:p>
        </p:txBody>
      </p:sp>
      <p:sp>
        <p:nvSpPr>
          <p:cNvPr id="5" name="Footer Placeholder 4"/>
          <p:cNvSpPr>
            <a:spLocks noGrp="1"/>
          </p:cNvSpPr>
          <p:nvPr>
            <p:ph type="ftr" sz="quarter" idx="3"/>
          </p:nvPr>
        </p:nvSpPr>
        <p:spPr>
          <a:xfrm>
            <a:off x="659166" y="4767263"/>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zh-CN" altLang="en-US"/>
          </a:p>
        </p:txBody>
      </p:sp>
      <p:sp>
        <p:nvSpPr>
          <p:cNvPr id="6" name="Slide Number Placeholder 5"/>
          <p:cNvSpPr>
            <a:spLocks noGrp="1"/>
          </p:cNvSpPr>
          <p:nvPr>
            <p:ph type="sldNum" sz="quarter" idx="4"/>
          </p:nvPr>
        </p:nvSpPr>
        <p:spPr>
          <a:xfrm>
            <a:off x="8543279" y="4767263"/>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7987A4-0198-42B4-AAAE-EDBADA4485AB}" type="slidenum">
              <a:rPr lang="zh-CN" altLang="en-US" smtClean="0"/>
              <a:t>‹#›</a:t>
            </a:fld>
            <a:endParaRPr lang="zh-CN" altLang="en-US"/>
          </a:p>
        </p:txBody>
      </p:sp>
      <p:sp>
        <p:nvSpPr>
          <p:cNvPr id="7" name="Oval 6"/>
          <p:cNvSpPr/>
          <p:nvPr/>
        </p:nvSpPr>
        <p:spPr>
          <a:xfrm>
            <a:off x="845776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72" r:id="rId13"/>
  </p:sldLayoutIdLst>
  <p:transition spd="slow">
    <p:fade/>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1291" cy="5143499"/>
          </a:xfrm>
          <a:prstGeom prst="rect">
            <a:avLst/>
          </a:prstGeom>
        </p:spPr>
      </p:pic>
      <p:sp>
        <p:nvSpPr>
          <p:cNvPr id="7" name="文本框 6"/>
          <p:cNvSpPr txBox="1"/>
          <p:nvPr/>
        </p:nvSpPr>
        <p:spPr>
          <a:xfrm>
            <a:off x="1657027" y="1507027"/>
            <a:ext cx="5827236" cy="1446550"/>
          </a:xfrm>
          <a:prstGeom prst="rect">
            <a:avLst/>
          </a:prstGeom>
          <a:noFill/>
        </p:spPr>
        <p:txBody>
          <a:bodyPr wrap="none" rtlCol="0">
            <a:spAutoFit/>
          </a:bodyPr>
          <a:lstStyle/>
          <a:p>
            <a:pPr algn="ct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三宁公司电气发展历程</a:t>
            </a:r>
            <a:endParaRPr lang="en-US" altLang="zh-CN"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4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和安全用电培训</a:t>
            </a:r>
            <a:endParaRPr lang="zh-CN" altLang="en-US"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剪去对角的矩形 9"/>
          <p:cNvSpPr/>
          <p:nvPr/>
        </p:nvSpPr>
        <p:spPr>
          <a:xfrm>
            <a:off x="3384636" y="4615776"/>
            <a:ext cx="4022189" cy="284678"/>
          </a:xfrm>
          <a:prstGeom prst="snip2DiagRect">
            <a:avLst>
              <a:gd name="adj1" fmla="val 0"/>
              <a:gd name="adj2" fmla="val 50000"/>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3434297" y="4588838"/>
            <a:ext cx="3922869"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主讲人：林新春                 日期：</a:t>
            </a:r>
            <a:r>
              <a:rPr lang="en-US" altLang="zh-CN" sz="1600" dirty="0">
                <a:solidFill>
                  <a:schemeClr val="bg1"/>
                </a:solidFill>
                <a:latin typeface="微软雅黑" panose="020B0503020204020204" pitchFamily="34" charset="-122"/>
                <a:ea typeface="微软雅黑" panose="020B0503020204020204" pitchFamily="34" charset="-122"/>
              </a:rPr>
              <a:t>2020.7</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26386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925176" y="1656225"/>
            <a:ext cx="2607296" cy="1643527"/>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2006</a:t>
            </a:r>
            <a:r>
              <a:rPr lang="zh-CN" altLang="en-US" sz="2520" b="1" kern="10" dirty="0">
                <a:solidFill>
                  <a:srgbClr val="0067B4"/>
                </a:solidFill>
                <a:latin typeface="微软雅黑" pitchFamily="34" charset="-122"/>
                <a:ea typeface="微软雅黑" pitchFamily="34" charset="-122"/>
              </a:rPr>
              <a:t>年</a:t>
            </a:r>
            <a:r>
              <a:rPr lang="en-US" altLang="zh-CN" sz="2520" b="1" kern="10" dirty="0">
                <a:solidFill>
                  <a:srgbClr val="0067B4"/>
                </a:solidFill>
                <a:latin typeface="微软雅黑" pitchFamily="34" charset="-122"/>
                <a:ea typeface="微软雅黑" pitchFamily="34" charset="-122"/>
              </a:rPr>
              <a:t>110KV</a:t>
            </a:r>
            <a:r>
              <a:rPr lang="zh-CN" altLang="en-US" sz="2520" b="1" kern="10" dirty="0">
                <a:solidFill>
                  <a:srgbClr val="0067B4"/>
                </a:solidFill>
                <a:latin typeface="微软雅黑" pitchFamily="34" charset="-122"/>
                <a:ea typeface="微软雅黑" pitchFamily="34" charset="-122"/>
              </a:rPr>
              <a:t>港宁变电站</a:t>
            </a:r>
            <a:r>
              <a:rPr lang="en-US" altLang="zh-CN" sz="2520" b="1" kern="10" dirty="0">
                <a:solidFill>
                  <a:srgbClr val="0067B4"/>
                </a:solidFill>
                <a:latin typeface="微软雅黑" pitchFamily="34" charset="-122"/>
                <a:ea typeface="微软雅黑" pitchFamily="34" charset="-122"/>
              </a:rPr>
              <a:t>1#</a:t>
            </a:r>
            <a:r>
              <a:rPr lang="zh-CN" altLang="en-US" sz="2520" b="1" kern="10" dirty="0">
                <a:solidFill>
                  <a:srgbClr val="0067B4"/>
                </a:solidFill>
                <a:latin typeface="微软雅黑" pitchFamily="34" charset="-122"/>
                <a:ea typeface="微软雅黑" pitchFamily="34" charset="-122"/>
              </a:rPr>
              <a:t>主变投运，</a:t>
            </a:r>
            <a:r>
              <a:rPr lang="en-US" altLang="zh-CN" sz="2520" b="1" kern="10" dirty="0">
                <a:solidFill>
                  <a:srgbClr val="0067B4"/>
                </a:solidFill>
                <a:latin typeface="微软雅黑" pitchFamily="34" charset="-122"/>
                <a:ea typeface="微软雅黑" pitchFamily="34" charset="-122"/>
              </a:rPr>
              <a:t>1#</a:t>
            </a:r>
            <a:r>
              <a:rPr lang="zh-CN" altLang="en-US" sz="2520" b="1" kern="10" dirty="0">
                <a:solidFill>
                  <a:srgbClr val="0067B4"/>
                </a:solidFill>
                <a:latin typeface="微软雅黑" pitchFamily="34" charset="-122"/>
                <a:ea typeface="微软雅黑" pitchFamily="34" charset="-122"/>
              </a:rPr>
              <a:t>主变容量</a:t>
            </a:r>
            <a:r>
              <a:rPr lang="en-US" altLang="zh-CN" sz="2520" b="1" kern="10" dirty="0">
                <a:solidFill>
                  <a:srgbClr val="0067B4"/>
                </a:solidFill>
                <a:latin typeface="微软雅黑" pitchFamily="34" charset="-122"/>
                <a:ea typeface="微软雅黑" pitchFamily="34" charset="-122"/>
              </a:rPr>
              <a:t>40000KVA</a:t>
            </a:r>
            <a:r>
              <a:rPr lang="zh-CN" altLang="en-US" sz="2520" b="1" kern="10" dirty="0">
                <a:solidFill>
                  <a:srgbClr val="0067B4"/>
                </a:solidFill>
                <a:latin typeface="微软雅黑" pitchFamily="34" charset="-122"/>
                <a:ea typeface="微软雅黑" pitchFamily="34" charset="-122"/>
              </a:rPr>
              <a:t>。</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390" y="2189404"/>
            <a:ext cx="2706536" cy="2521819"/>
          </a:xfrm>
          <a:prstGeom prst="rect">
            <a:avLst/>
          </a:prstGeom>
          <a:ln>
            <a:noFill/>
          </a:ln>
          <a:effectLst>
            <a:softEdge rad="112500"/>
          </a:effec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619" y="1266059"/>
            <a:ext cx="2954024" cy="218425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27674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9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950" fill="hold"/>
                                        <p:tgtEl>
                                          <p:spTgt spid="7"/>
                                        </p:tgtEl>
                                        <p:attrNameLst>
                                          <p:attrName>ppt_y</p:attrName>
                                        </p:attrNameLst>
                                      </p:cBhvr>
                                      <p:tavLst>
                                        <p:tav tm="0">
                                          <p:val>
                                            <p:strVal val="#ppt_y"/>
                                          </p:val>
                                        </p:tav>
                                        <p:tav tm="100000">
                                          <p:val>
                                            <p:strVal val="#ppt_y"/>
                                          </p:val>
                                        </p:tav>
                                      </p:tavLst>
                                    </p:anim>
                                    <p:anim calcmode="lin" valueType="num">
                                      <p:cBhvr>
                                        <p:cTn id="22" dur="9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9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9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5900285" y="1908930"/>
            <a:ext cx="2336636" cy="1643527"/>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2006</a:t>
            </a:r>
            <a:r>
              <a:rPr lang="zh-CN" altLang="en-US" sz="2520" b="1" kern="10" dirty="0">
                <a:solidFill>
                  <a:srgbClr val="0067B4"/>
                </a:solidFill>
                <a:latin typeface="微软雅黑" pitchFamily="34" charset="-122"/>
                <a:ea typeface="微软雅黑" pitchFamily="34" charset="-122"/>
              </a:rPr>
              <a:t>年氮肥厂</a:t>
            </a:r>
            <a:r>
              <a:rPr lang="en-US" altLang="zh-CN" sz="2520" b="1" kern="10" dirty="0">
                <a:solidFill>
                  <a:srgbClr val="0067B4"/>
                </a:solidFill>
                <a:latin typeface="微软雅黑" pitchFamily="34" charset="-122"/>
                <a:ea typeface="微软雅黑" pitchFamily="34" charset="-122"/>
              </a:rPr>
              <a:t>3# </a:t>
            </a:r>
            <a:r>
              <a:rPr lang="zh-CN" altLang="en-US" sz="2520" b="1" kern="10" dirty="0">
                <a:solidFill>
                  <a:srgbClr val="0067B4"/>
                </a:solidFill>
                <a:latin typeface="微软雅黑" pitchFamily="34" charset="-122"/>
                <a:ea typeface="微软雅黑" pitchFamily="34" charset="-122"/>
              </a:rPr>
              <a:t>发电机</a:t>
            </a:r>
            <a:r>
              <a:rPr lang="en-US" altLang="zh-CN" sz="2520" b="1" kern="10" dirty="0">
                <a:solidFill>
                  <a:srgbClr val="0067B4"/>
                </a:solidFill>
                <a:latin typeface="微软雅黑" pitchFamily="34" charset="-122"/>
                <a:ea typeface="微软雅黑" pitchFamily="34" charset="-122"/>
              </a:rPr>
              <a:t>3000KW</a:t>
            </a:r>
            <a:r>
              <a:rPr lang="zh-CN" altLang="en-US" sz="2520" b="1" kern="10" dirty="0">
                <a:solidFill>
                  <a:srgbClr val="0067B4"/>
                </a:solidFill>
                <a:latin typeface="微软雅黑" pitchFamily="34" charset="-122"/>
                <a:ea typeface="微软雅黑" pitchFamily="34" charset="-122"/>
              </a:rPr>
              <a:t>建成投产</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859" y="1060711"/>
            <a:ext cx="4863164" cy="333996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35663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4966636" y="1427666"/>
            <a:ext cx="3347287" cy="2806922"/>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2007 </a:t>
            </a:r>
            <a:r>
              <a:rPr lang="zh-CN" altLang="en-US" sz="2520" b="1" kern="10" dirty="0">
                <a:solidFill>
                  <a:srgbClr val="0067B4"/>
                </a:solidFill>
                <a:latin typeface="微软雅黑" pitchFamily="34" charset="-122"/>
                <a:ea typeface="微软雅黑" pitchFamily="34" charset="-122"/>
              </a:rPr>
              <a:t>年国有特大型企业山西晋煤集团入股，氮肥厂扩大产能，</a:t>
            </a:r>
            <a:r>
              <a:rPr lang="en-US" altLang="zh-CN" sz="2520" b="1" kern="10" dirty="0">
                <a:solidFill>
                  <a:srgbClr val="0067B4"/>
                </a:solidFill>
                <a:latin typeface="微软雅黑" pitchFamily="34" charset="-122"/>
                <a:ea typeface="微软雅黑" pitchFamily="34" charset="-122"/>
              </a:rPr>
              <a:t>8-10# </a:t>
            </a:r>
            <a:r>
              <a:rPr lang="zh-CN" altLang="en-US" sz="2520" b="1" kern="10" dirty="0">
                <a:solidFill>
                  <a:srgbClr val="0067B4"/>
                </a:solidFill>
                <a:latin typeface="微软雅黑" pitchFamily="34" charset="-122"/>
                <a:ea typeface="微软雅黑" pitchFamily="34" charset="-122"/>
              </a:rPr>
              <a:t>压缩机安装投产，均采用微机控制；同年将原有</a:t>
            </a:r>
            <a:r>
              <a:rPr lang="en-US" altLang="zh-CN" sz="2520" b="1" kern="10" dirty="0">
                <a:solidFill>
                  <a:srgbClr val="0067B4"/>
                </a:solidFill>
                <a:latin typeface="微软雅黑" pitchFamily="34" charset="-122"/>
                <a:ea typeface="微软雅黑" pitchFamily="34" charset="-122"/>
              </a:rPr>
              <a:t>35KV</a:t>
            </a:r>
            <a:r>
              <a:rPr lang="zh-CN" altLang="en-US" sz="2520" b="1" kern="10" dirty="0">
                <a:solidFill>
                  <a:srgbClr val="0067B4"/>
                </a:solidFill>
                <a:latin typeface="微软雅黑" pitchFamily="34" charset="-122"/>
                <a:ea typeface="微软雅黑" pitchFamily="34" charset="-122"/>
              </a:rPr>
              <a:t>站改为紫光微机综自。</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28" y="1068405"/>
            <a:ext cx="4401953" cy="330146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440908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4822257" y="1292913"/>
            <a:ext cx="3657600" cy="2806922"/>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2007</a:t>
            </a:r>
            <a:r>
              <a:rPr lang="zh-CN" altLang="en-US" sz="2520" b="1" kern="10" dirty="0">
                <a:solidFill>
                  <a:srgbClr val="0067B4"/>
                </a:solidFill>
                <a:latin typeface="微软雅黑" pitchFamily="34" charset="-122"/>
                <a:ea typeface="微软雅黑" pitchFamily="34" charset="-122"/>
              </a:rPr>
              <a:t>年国有特大型企业山西晋煤集团入股，公司上马</a:t>
            </a:r>
            <a:r>
              <a:rPr lang="en-US" altLang="zh-CN" sz="2520" b="1" kern="10" dirty="0">
                <a:solidFill>
                  <a:srgbClr val="0067B4"/>
                </a:solidFill>
                <a:latin typeface="微软雅黑" pitchFamily="34" charset="-122"/>
                <a:ea typeface="微软雅黑" pitchFamily="34" charset="-122"/>
              </a:rPr>
              <a:t>4030</a:t>
            </a:r>
            <a:r>
              <a:rPr lang="zh-CN" altLang="en-US" sz="2520" b="1" kern="10" dirty="0">
                <a:solidFill>
                  <a:srgbClr val="0067B4"/>
                </a:solidFill>
                <a:latin typeface="微软雅黑" pitchFamily="34" charset="-122"/>
                <a:ea typeface="微软雅黑" pitchFamily="34" charset="-122"/>
              </a:rPr>
              <a:t>工程，为解决电力需求港宁变电站新上</a:t>
            </a:r>
            <a:r>
              <a:rPr lang="en-US" altLang="zh-CN" sz="2520" b="1" kern="10" dirty="0">
                <a:solidFill>
                  <a:srgbClr val="0067B4"/>
                </a:solidFill>
                <a:latin typeface="微软雅黑" pitchFamily="34" charset="-122"/>
                <a:ea typeface="微软雅黑" pitchFamily="34" charset="-122"/>
              </a:rPr>
              <a:t>63000KVA</a:t>
            </a:r>
            <a:r>
              <a:rPr lang="zh-CN" altLang="en-US" sz="2520" b="1" kern="10" dirty="0">
                <a:solidFill>
                  <a:srgbClr val="0067B4"/>
                </a:solidFill>
                <a:latin typeface="微软雅黑" pitchFamily="34" charset="-122"/>
                <a:ea typeface="微软雅黑" pitchFamily="34" charset="-122"/>
              </a:rPr>
              <a:t>变压器两台，港宁站装机容量达到</a:t>
            </a:r>
            <a:r>
              <a:rPr lang="en-US" altLang="zh-CN" sz="2520" b="1" kern="10" dirty="0">
                <a:solidFill>
                  <a:srgbClr val="0067B4"/>
                </a:solidFill>
                <a:latin typeface="微软雅黑" pitchFamily="34" charset="-122"/>
                <a:ea typeface="微软雅黑" pitchFamily="34" charset="-122"/>
              </a:rPr>
              <a:t>166000KVA</a:t>
            </a:r>
            <a:endParaRPr lang="zh-CN" altLang="en-US" sz="2520" b="1" kern="10" dirty="0">
              <a:solidFill>
                <a:srgbClr val="0067B4"/>
              </a:solidFill>
              <a:latin typeface="微软雅黑" pitchFamily="34" charset="-122"/>
              <a:ea typeface="微软雅黑" pitchFamily="3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65" y="1212467"/>
            <a:ext cx="3982006" cy="2372056"/>
          </a:xfrm>
          <a:prstGeom prst="rect">
            <a:avLst/>
          </a:prstGeom>
        </p:spPr>
      </p:pic>
    </p:spTree>
    <p:custDataLst>
      <p:tags r:id="rId1"/>
    </p:custDataLst>
    <p:extLst>
      <p:ext uri="{BB962C8B-B14F-4D97-AF65-F5344CB8AC3E}">
        <p14:creationId xmlns:p14="http://schemas.microsoft.com/office/powerpoint/2010/main" val="25042016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5293895" y="1947431"/>
            <a:ext cx="3157086" cy="867930"/>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4030</a:t>
            </a:r>
            <a:r>
              <a:rPr lang="zh-CN" altLang="en-US" sz="2520" b="1" kern="10" dirty="0">
                <a:solidFill>
                  <a:srgbClr val="0067B4"/>
                </a:solidFill>
                <a:latin typeface="微软雅黑" pitchFamily="34" charset="-122"/>
                <a:ea typeface="微软雅黑" pitchFamily="34" charset="-122"/>
              </a:rPr>
              <a:t>工程</a:t>
            </a:r>
            <a:r>
              <a:rPr lang="en-US" altLang="zh-CN" sz="2520" b="1" kern="10" dirty="0">
                <a:solidFill>
                  <a:srgbClr val="0067B4"/>
                </a:solidFill>
                <a:latin typeface="微软雅黑" pitchFamily="34" charset="-122"/>
                <a:ea typeface="微软雅黑" pitchFamily="34" charset="-122"/>
              </a:rPr>
              <a:t>4#</a:t>
            </a:r>
            <a:r>
              <a:rPr lang="zh-CN" altLang="en-US" sz="2520" b="1" kern="10" dirty="0">
                <a:solidFill>
                  <a:srgbClr val="0067B4"/>
                </a:solidFill>
                <a:latin typeface="微软雅黑" pitchFamily="34" charset="-122"/>
                <a:ea typeface="微软雅黑" pitchFamily="34" charset="-122"/>
              </a:rPr>
              <a:t>发电机组，</a:t>
            </a:r>
            <a:r>
              <a:rPr lang="en-US" altLang="zh-CN" sz="2520" b="1" kern="10" dirty="0">
                <a:solidFill>
                  <a:srgbClr val="0067B4"/>
                </a:solidFill>
                <a:latin typeface="微软雅黑" pitchFamily="34" charset="-122"/>
                <a:ea typeface="微软雅黑" pitchFamily="34" charset="-122"/>
              </a:rPr>
              <a:t>12000KW</a:t>
            </a:r>
            <a:endParaRPr lang="zh-CN" altLang="en-US" sz="2520" b="1" kern="10" dirty="0">
              <a:solidFill>
                <a:srgbClr val="0067B4"/>
              </a:solidFill>
              <a:latin typeface="微软雅黑" pitchFamily="34" charset="-122"/>
              <a:ea typeface="微软雅黑" pitchFamily="3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1395663"/>
            <a:ext cx="3948764" cy="230043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66332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1236089" y="1610546"/>
            <a:ext cx="6425619" cy="1255728"/>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2010</a:t>
            </a:r>
            <a:r>
              <a:rPr lang="zh-CN" altLang="en-US" sz="2520" b="1" kern="10" dirty="0">
                <a:solidFill>
                  <a:srgbClr val="0067B4"/>
                </a:solidFill>
                <a:latin typeface="微软雅黑" pitchFamily="34" charset="-122"/>
                <a:ea typeface="微软雅黑" pitchFamily="34" charset="-122"/>
              </a:rPr>
              <a:t>年磷肥厂</a:t>
            </a:r>
            <a:r>
              <a:rPr lang="en-US" altLang="zh-CN" sz="2520" b="1" kern="10" dirty="0">
                <a:solidFill>
                  <a:srgbClr val="0067B4"/>
                </a:solidFill>
                <a:latin typeface="微软雅黑" pitchFamily="34" charset="-122"/>
                <a:ea typeface="微软雅黑" pitchFamily="34" charset="-122"/>
              </a:rPr>
              <a:t>68</a:t>
            </a:r>
            <a:r>
              <a:rPr lang="zh-CN" altLang="en-US" sz="2520" b="1" kern="10" dirty="0">
                <a:solidFill>
                  <a:srgbClr val="0067B4"/>
                </a:solidFill>
                <a:latin typeface="微软雅黑" pitchFamily="34" charset="-122"/>
                <a:ea typeface="微软雅黑" pitchFamily="34" charset="-122"/>
              </a:rPr>
              <a:t>万吨磷复肥改造，为充分利用余热，上马</a:t>
            </a:r>
            <a:r>
              <a:rPr lang="en-US" altLang="zh-CN" sz="2520" b="1" kern="10" dirty="0">
                <a:solidFill>
                  <a:srgbClr val="0067B4"/>
                </a:solidFill>
                <a:latin typeface="微软雅黑" pitchFamily="34" charset="-122"/>
                <a:ea typeface="微软雅黑" pitchFamily="34" charset="-122"/>
              </a:rPr>
              <a:t>5#</a:t>
            </a:r>
            <a:r>
              <a:rPr lang="zh-CN" altLang="en-US" sz="2520" b="1" kern="10" dirty="0">
                <a:solidFill>
                  <a:srgbClr val="0067B4"/>
                </a:solidFill>
                <a:latin typeface="微软雅黑" pitchFamily="34" charset="-122"/>
                <a:ea typeface="微软雅黑" pitchFamily="34" charset="-122"/>
              </a:rPr>
              <a:t>发电机，其额定功率</a:t>
            </a:r>
            <a:r>
              <a:rPr lang="en-US" altLang="zh-CN" sz="2520" b="1" kern="10" dirty="0">
                <a:solidFill>
                  <a:srgbClr val="0067B4"/>
                </a:solidFill>
                <a:latin typeface="微软雅黑" pitchFamily="34" charset="-122"/>
                <a:ea typeface="微软雅黑" pitchFamily="34" charset="-122"/>
              </a:rPr>
              <a:t>12000KW</a:t>
            </a:r>
            <a:endParaRPr lang="zh-CN" altLang="en-US" sz="2520" b="1" kern="10" dirty="0">
              <a:solidFill>
                <a:srgbClr val="0067B4"/>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24567377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4331368" y="1276818"/>
            <a:ext cx="3840480" cy="2806922"/>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2013</a:t>
            </a:r>
            <a:r>
              <a:rPr lang="zh-CN" altLang="en-US" sz="2520" b="1" kern="10" dirty="0">
                <a:solidFill>
                  <a:srgbClr val="0067B4"/>
                </a:solidFill>
                <a:latin typeface="微软雅黑" pitchFamily="34" charset="-122"/>
                <a:ea typeface="微软雅黑" pitchFamily="34" charset="-122"/>
              </a:rPr>
              <a:t>年锦纶公司建成，三宁站投运，两台</a:t>
            </a:r>
            <a:r>
              <a:rPr lang="en-US" altLang="zh-CN" sz="2520" b="1" kern="10" dirty="0">
                <a:solidFill>
                  <a:srgbClr val="0067B4"/>
                </a:solidFill>
                <a:latin typeface="微软雅黑" pitchFamily="34" charset="-122"/>
                <a:ea typeface="微软雅黑" pitchFamily="34" charset="-122"/>
              </a:rPr>
              <a:t>40000KVA</a:t>
            </a:r>
            <a:r>
              <a:rPr lang="zh-CN" altLang="en-US" sz="2520" b="1" kern="10" dirty="0">
                <a:solidFill>
                  <a:srgbClr val="0067B4"/>
                </a:solidFill>
                <a:latin typeface="微软雅黑" pitchFamily="34" charset="-122"/>
                <a:ea typeface="微软雅黑" pitchFamily="34" charset="-122"/>
              </a:rPr>
              <a:t>变压器。锦纶公司电气设备大量使用变频器、</a:t>
            </a:r>
            <a:r>
              <a:rPr lang="en-US" altLang="zh-CN" sz="2520" b="1" kern="10" dirty="0">
                <a:solidFill>
                  <a:srgbClr val="0067B4"/>
                </a:solidFill>
                <a:latin typeface="微软雅黑" pitchFamily="34" charset="-122"/>
                <a:ea typeface="微软雅黑" pitchFamily="34" charset="-122"/>
              </a:rPr>
              <a:t>PLC</a:t>
            </a:r>
            <a:r>
              <a:rPr lang="zh-CN" altLang="en-US" sz="2520" b="1" kern="10" dirty="0">
                <a:solidFill>
                  <a:srgbClr val="0067B4"/>
                </a:solidFill>
                <a:latin typeface="微软雅黑" pitchFamily="34" charset="-122"/>
                <a:ea typeface="微软雅黑" pitchFamily="34" charset="-122"/>
              </a:rPr>
              <a:t>和先控系统，实现了智能化和自动化。</a:t>
            </a:r>
            <a:endParaRPr lang="en-US" altLang="zh-CN" sz="2520" b="1" kern="10" dirty="0">
              <a:solidFill>
                <a:srgbClr val="0067B4"/>
              </a:solidFill>
              <a:latin typeface="微软雅黑" pitchFamily="34" charset="-122"/>
              <a:ea typeface="微软雅黑" pitchFamily="34" charset="-122"/>
            </a:endParaRPr>
          </a:p>
          <a:p>
            <a:pPr defTabSz="822960">
              <a:defRPr/>
            </a:pPr>
            <a:r>
              <a:rPr lang="zh-CN" altLang="en-US" sz="2520" b="1" kern="10" dirty="0">
                <a:solidFill>
                  <a:srgbClr val="0067B4"/>
                </a:solidFill>
                <a:latin typeface="微软雅黑" pitchFamily="34" charset="-122"/>
                <a:ea typeface="微软雅黑" pitchFamily="34" charset="-122"/>
              </a:rPr>
              <a:t>同年氮肥厂进行升级改造。</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37" y="1444470"/>
            <a:ext cx="3782729" cy="253076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4567377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GGD</a:t>
            </a:r>
            <a:r>
              <a:rPr lang="zh-CN" altLang="en-US" sz="1800" dirty="0">
                <a:solidFill>
                  <a:schemeClr val="bg1"/>
                </a:solidFill>
                <a:latin typeface="微软雅黑" panose="020B0503020204020204" pitchFamily="34" charset="-122"/>
                <a:ea typeface="微软雅黑" panose="020B0503020204020204" pitchFamily="34" charset="-122"/>
              </a:rPr>
              <a:t>低压柜</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837398"/>
            <a:ext cx="6858000" cy="381160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874109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KYN28</a:t>
            </a:r>
            <a:r>
              <a:rPr lang="zh-CN" altLang="en-US" sz="1800" dirty="0">
                <a:solidFill>
                  <a:schemeClr val="bg1"/>
                </a:solidFill>
                <a:latin typeface="微软雅黑" panose="020B0503020204020204" pitchFamily="34" charset="-122"/>
                <a:ea typeface="微软雅黑" panose="020B0503020204020204" pitchFamily="34" charset="-122"/>
              </a:rPr>
              <a:t>高压柜</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875899"/>
            <a:ext cx="6858000" cy="401373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28945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GGD</a:t>
            </a:r>
            <a:r>
              <a:rPr lang="zh-CN" altLang="en-US" sz="1800" dirty="0">
                <a:solidFill>
                  <a:schemeClr val="bg1"/>
                </a:solidFill>
                <a:latin typeface="微软雅黑" panose="020B0503020204020204" pitchFamily="34" charset="-122"/>
                <a:ea typeface="微软雅黑" panose="020B0503020204020204" pitchFamily="34" charset="-122"/>
              </a:rPr>
              <a:t>低压柜</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658" y="835591"/>
            <a:ext cx="3160846" cy="4094347"/>
          </a:xfrm>
          <a:prstGeom prst="rect">
            <a:avLst/>
          </a:prstGeom>
          <a:ln>
            <a:noFill/>
          </a:ln>
          <a:effectLst>
            <a:softEdge rad="112500"/>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6144" y="895148"/>
            <a:ext cx="3193480" cy="397523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9997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445" y="-985"/>
            <a:ext cx="9150889" cy="5145470"/>
          </a:xfrm>
          <a:prstGeom prst="rect">
            <a:avLst/>
          </a:prstGeom>
        </p:spPr>
      </p:pic>
      <p:grpSp>
        <p:nvGrpSpPr>
          <p:cNvPr id="22" name="组合 21"/>
          <p:cNvGrpSpPr/>
          <p:nvPr/>
        </p:nvGrpSpPr>
        <p:grpSpPr>
          <a:xfrm>
            <a:off x="2779406" y="1337715"/>
            <a:ext cx="3370302" cy="431800"/>
            <a:chOff x="3403600" y="863600"/>
            <a:chExt cx="3370302"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403600" y="879445"/>
              <a:ext cx="51956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一</a:t>
              </a:r>
            </a:p>
          </p:txBody>
        </p:sp>
        <p:sp>
          <p:nvSpPr>
            <p:cNvPr id="21" name="文本框 20"/>
            <p:cNvSpPr txBox="1"/>
            <p:nvPr/>
          </p:nvSpPr>
          <p:spPr>
            <a:xfrm>
              <a:off x="4024431" y="879445"/>
              <a:ext cx="2749471"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三宁公司电气发展历程</a:t>
              </a:r>
            </a:p>
          </p:txBody>
        </p:sp>
      </p:grpSp>
      <p:grpSp>
        <p:nvGrpSpPr>
          <p:cNvPr id="23" name="组合 22"/>
          <p:cNvGrpSpPr/>
          <p:nvPr/>
        </p:nvGrpSpPr>
        <p:grpSpPr>
          <a:xfrm>
            <a:off x="2796908" y="2355850"/>
            <a:ext cx="3352800" cy="431800"/>
            <a:chOff x="3403600" y="863600"/>
            <a:chExt cx="3352800" cy="431800"/>
          </a:xfrm>
        </p:grpSpPr>
        <p:grpSp>
          <p:nvGrpSpPr>
            <p:cNvPr id="24" name="组合 23"/>
            <p:cNvGrpSpPr/>
            <p:nvPr/>
          </p:nvGrpSpPr>
          <p:grpSpPr>
            <a:xfrm>
              <a:off x="3403600" y="863600"/>
              <a:ext cx="3352800" cy="431800"/>
              <a:chOff x="3403600" y="863600"/>
              <a:chExt cx="3352800" cy="431800"/>
            </a:xfrm>
          </p:grpSpPr>
          <p:sp>
            <p:nvSpPr>
              <p:cNvPr id="27" name="剪去对角的矩形 26"/>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对角圆角矩形 2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403600" y="879445"/>
              <a:ext cx="441146"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二</a:t>
              </a:r>
            </a:p>
          </p:txBody>
        </p:sp>
        <p:sp>
          <p:nvSpPr>
            <p:cNvPr id="26" name="文本框 25"/>
            <p:cNvSpPr txBox="1"/>
            <p:nvPr/>
          </p:nvSpPr>
          <p:spPr>
            <a:xfrm>
              <a:off x="4024431" y="879445"/>
              <a:ext cx="1723549"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安全用电知识</a:t>
              </a:r>
            </a:p>
          </p:txBody>
        </p:sp>
      </p:grpSp>
    </p:spTree>
    <p:extLst>
      <p:ext uri="{BB962C8B-B14F-4D97-AF65-F5344CB8AC3E}">
        <p14:creationId xmlns:p14="http://schemas.microsoft.com/office/powerpoint/2010/main" val="2906839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2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strVal val="(6*min(max(#ppt_w*#ppt_h,.3),1)-7.4)/-.7*#ppt_w"/>
                                          </p:val>
                                        </p:tav>
                                        <p:tav tm="100000">
                                          <p:val>
                                            <p:strVal val="#ppt_w"/>
                                          </p:val>
                                        </p:tav>
                                      </p:tavLst>
                                    </p:anim>
                                    <p:anim calcmode="lin" valueType="num">
                                      <p:cBhvr>
                                        <p:cTn id="14" dur="750" fill="hold"/>
                                        <p:tgtEl>
                                          <p:spTgt spid="23"/>
                                        </p:tgtEl>
                                        <p:attrNameLst>
                                          <p:attrName>ppt_h</p:attrName>
                                        </p:attrNameLst>
                                      </p:cBhvr>
                                      <p:tavLst>
                                        <p:tav tm="0">
                                          <p:val>
                                            <p:strVal val="(6*min(max(#ppt_w*#ppt_h,.3),1)-7.4)/-.7*#ppt_h"/>
                                          </p:val>
                                        </p:tav>
                                        <p:tav tm="100000">
                                          <p:val>
                                            <p:strVal val="#ppt_h"/>
                                          </p:val>
                                        </p:tav>
                                      </p:tavLst>
                                    </p:anim>
                                    <p:anim calcmode="lin" valueType="num">
                                      <p:cBhvr>
                                        <p:cTn id="15" dur="750" fill="hold"/>
                                        <p:tgtEl>
                                          <p:spTgt spid="23"/>
                                        </p:tgtEl>
                                        <p:attrNameLst>
                                          <p:attrName>ppt_x</p:attrName>
                                        </p:attrNameLst>
                                      </p:cBhvr>
                                      <p:tavLst>
                                        <p:tav tm="0">
                                          <p:val>
                                            <p:fltVal val="0.5"/>
                                          </p:val>
                                        </p:tav>
                                        <p:tav tm="100000">
                                          <p:val>
                                            <p:strVal val="#ppt_x"/>
                                          </p:val>
                                        </p:tav>
                                      </p:tavLst>
                                    </p:anim>
                                    <p:anim calcmode="lin" valueType="num">
                                      <p:cBhvr>
                                        <p:cTn id="16" dur="750" fill="hold"/>
                                        <p:tgtEl>
                                          <p:spTgt spid="2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变频器大量应用</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34" y="847022"/>
            <a:ext cx="4543124" cy="3570974"/>
          </a:xfrm>
          <a:prstGeom prst="rect">
            <a:avLst/>
          </a:prstGeom>
          <a:ln>
            <a:noFill/>
          </a:ln>
          <a:effectLst>
            <a:softEdge rad="112500"/>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3" y="827772"/>
            <a:ext cx="4319386" cy="359022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461280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p:cNvSpPr/>
          <p:nvPr/>
        </p:nvSpPr>
        <p:spPr>
          <a:xfrm>
            <a:off x="4803006" y="1444470"/>
            <a:ext cx="3898232" cy="2031325"/>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2019</a:t>
            </a:r>
            <a:r>
              <a:rPr lang="zh-CN" altLang="en-US" sz="2520" b="1" kern="10" dirty="0">
                <a:solidFill>
                  <a:srgbClr val="0067B4"/>
                </a:solidFill>
                <a:latin typeface="微软雅黑" pitchFamily="34" charset="-122"/>
                <a:ea typeface="微软雅黑" pitchFamily="34" charset="-122"/>
              </a:rPr>
              <a:t>年乙二醇项目建设中，泰宁变电站建成试运行，该站二台变压器，总装机容量</a:t>
            </a:r>
            <a:r>
              <a:rPr lang="en-US" altLang="zh-CN" sz="2520" b="1" kern="10" dirty="0">
                <a:solidFill>
                  <a:srgbClr val="0067B4"/>
                </a:solidFill>
                <a:latin typeface="微软雅黑" pitchFamily="34" charset="-122"/>
                <a:ea typeface="微软雅黑" pitchFamily="34" charset="-122"/>
              </a:rPr>
              <a:t>10WKVA.</a:t>
            </a:r>
            <a:r>
              <a:rPr lang="zh-CN" altLang="en-US" sz="2520" b="1" kern="10" dirty="0">
                <a:solidFill>
                  <a:srgbClr val="0067B4"/>
                </a:solidFill>
                <a:latin typeface="微软雅黑" pitchFamily="34" charset="-122"/>
                <a:ea typeface="微软雅黑" pitchFamily="34" charset="-122"/>
              </a:rPr>
              <a:t>乙二醇项目建成后将进入</a:t>
            </a:r>
            <a:r>
              <a:rPr lang="en-US" altLang="zh-CN" sz="2520" b="1" kern="10" dirty="0">
                <a:solidFill>
                  <a:srgbClr val="0067B4"/>
                </a:solidFill>
                <a:latin typeface="微软雅黑" pitchFamily="34" charset="-122"/>
                <a:ea typeface="微软雅黑" pitchFamily="34" charset="-122"/>
              </a:rPr>
              <a:t>5G</a:t>
            </a:r>
            <a:r>
              <a:rPr lang="zh-CN" altLang="en-US" sz="2520" b="1" kern="10" dirty="0">
                <a:solidFill>
                  <a:srgbClr val="0067B4"/>
                </a:solidFill>
                <a:latin typeface="微软雅黑" pitchFamily="34" charset="-122"/>
                <a:ea typeface="微软雅黑" pitchFamily="34" charset="-122"/>
              </a:rPr>
              <a:t>新时代。</a:t>
            </a:r>
          </a:p>
        </p:txBody>
      </p:sp>
      <p:sp>
        <p:nvSpPr>
          <p:cNvPr id="39" name="TextBox 38"/>
          <p:cNvSpPr txBox="1"/>
          <p:nvPr/>
        </p:nvSpPr>
        <p:spPr>
          <a:xfrm>
            <a:off x="1009140" y="108905"/>
            <a:ext cx="4227004" cy="369332"/>
          </a:xfrm>
          <a:prstGeom prst="rect">
            <a:avLst/>
          </a:prstGeom>
          <a:noFill/>
        </p:spPr>
        <p:txBody>
          <a:bodyPr wrap="square" rtlCol="0">
            <a:spAutoFit/>
          </a:bodyPr>
          <a:lstStyle/>
          <a:p>
            <a:r>
              <a:rPr lang="en-US" altLang="zh-CN" sz="1800" dirty="0">
                <a:solidFill>
                  <a:schemeClr val="bg1"/>
                </a:solidFill>
                <a:latin typeface="微软雅黑" panose="020B0503020204020204" pitchFamily="34" charset="-122"/>
                <a:ea typeface="微软雅黑" panose="020B0503020204020204" pitchFamily="34" charset="-122"/>
              </a:rPr>
              <a:t>110KV</a:t>
            </a:r>
            <a:r>
              <a:rPr lang="zh-CN" altLang="en-US" sz="1800" dirty="0">
                <a:solidFill>
                  <a:schemeClr val="bg1"/>
                </a:solidFill>
                <a:latin typeface="微软雅黑" panose="020B0503020204020204" pitchFamily="34" charset="-122"/>
                <a:ea typeface="微软雅黑" panose="020B0503020204020204" pitchFamily="34" charset="-122"/>
              </a:rPr>
              <a:t>泰宁变电站</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354" y="1305781"/>
            <a:ext cx="4324149" cy="254038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968099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7"/>
                                        </p:tgtEl>
                                        <p:attrNameLst>
                                          <p:attrName>style.visibility</p:attrName>
                                        </p:attrNameLst>
                                      </p:cBhvr>
                                      <p:to>
                                        <p:strVal val="visible"/>
                                      </p:to>
                                    </p:set>
                                    <p:anim calcmode="lin" valueType="num">
                                      <p:cBhvr>
                                        <p:cTn id="7"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7"/>
                                        </p:tgtEl>
                                        <p:attrNameLst>
                                          <p:attrName>ppt_y</p:attrName>
                                        </p:attrNameLst>
                                      </p:cBhvr>
                                      <p:tavLst>
                                        <p:tav tm="0">
                                          <p:val>
                                            <p:strVal val="#ppt_y"/>
                                          </p:val>
                                        </p:tav>
                                        <p:tav tm="100000">
                                          <p:val>
                                            <p:strVal val="#ppt_y"/>
                                          </p:val>
                                        </p:tav>
                                      </p:tavLst>
                                    </p:anim>
                                    <p:anim calcmode="lin" valueType="num">
                                      <p:cBhvr>
                                        <p:cTn id="9"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7"/>
                                        </p:tgtEl>
                                      </p:cBhvr>
                                    </p:animEffect>
                                  </p:childTnLst>
                                </p:cTn>
                              </p:par>
                              <p:par>
                                <p:cTn id="12" presetID="2" presetClass="entr" presetSubtype="2" fill="hold" grpId="0" nodeType="withEffect">
                                  <p:stCondLst>
                                    <p:cond delay="0"/>
                                  </p:stCondLst>
                                  <p:iterate type="lt">
                                    <p:tmPct val="10000"/>
                                  </p:iterate>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1+#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1"/>
          <p:cNvSpPr/>
          <p:nvPr/>
        </p:nvSpPr>
        <p:spPr>
          <a:xfrm>
            <a:off x="1962819" y="999122"/>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5" name="椭圆 1"/>
          <p:cNvSpPr/>
          <p:nvPr/>
        </p:nvSpPr>
        <p:spPr>
          <a:xfrm>
            <a:off x="1848037" y="2105242"/>
            <a:ext cx="630680" cy="1261359"/>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6" name="椭圆 1"/>
          <p:cNvSpPr/>
          <p:nvPr/>
        </p:nvSpPr>
        <p:spPr>
          <a:xfrm rot="5400000">
            <a:off x="1759038" y="3226667"/>
            <a:ext cx="1255390"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7" name="椭圆 1"/>
          <p:cNvSpPr/>
          <p:nvPr/>
        </p:nvSpPr>
        <p:spPr>
          <a:xfrm rot="10800000">
            <a:off x="840786" y="825311"/>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8" name="椭圆 1"/>
          <p:cNvSpPr/>
          <p:nvPr/>
        </p:nvSpPr>
        <p:spPr>
          <a:xfrm rot="6199008">
            <a:off x="1079053" y="2734384"/>
            <a:ext cx="630680" cy="118838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9" name="圆角矩形 14"/>
          <p:cNvSpPr/>
          <p:nvPr/>
        </p:nvSpPr>
        <p:spPr>
          <a:xfrm>
            <a:off x="3101422" y="1304221"/>
            <a:ext cx="3016293" cy="49357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algn="ctr" defTabSz="822960">
              <a:defRPr/>
            </a:pPr>
            <a:r>
              <a:rPr lang="en-US" altLang="zh-CN" sz="3600" b="1" kern="0" dirty="0">
                <a:solidFill>
                  <a:sysClr val="window" lastClr="FFFFFF"/>
                </a:solidFill>
                <a:latin typeface="微软雅黑" pitchFamily="34" charset="-122"/>
                <a:ea typeface="微软雅黑" pitchFamily="34" charset="-122"/>
              </a:rPr>
              <a:t>5G</a:t>
            </a:r>
            <a:r>
              <a:rPr lang="zh-CN" altLang="en-US" sz="3600" b="1" kern="0" dirty="0">
                <a:solidFill>
                  <a:sysClr val="window" lastClr="FFFFFF"/>
                </a:solidFill>
                <a:latin typeface="微软雅黑" pitchFamily="34" charset="-122"/>
                <a:ea typeface="微软雅黑" pitchFamily="34" charset="-122"/>
              </a:rPr>
              <a:t>新时代</a:t>
            </a:r>
          </a:p>
        </p:txBody>
      </p:sp>
      <p:sp>
        <p:nvSpPr>
          <p:cNvPr id="41" name="TextBox 40"/>
          <p:cNvSpPr txBox="1"/>
          <p:nvPr/>
        </p:nvSpPr>
        <p:spPr>
          <a:xfrm>
            <a:off x="2369910" y="1321470"/>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itchFamily="34" charset="0"/>
                <a:ea typeface="微软雅黑" pitchFamily="34" charset="-122"/>
              </a:rPr>
              <a:t>A</a:t>
            </a:r>
            <a:endParaRPr lang="zh-CN" altLang="en-US" sz="3240" b="1" kern="0" dirty="0">
              <a:solidFill>
                <a:srgbClr val="0070C0"/>
              </a:solidFill>
              <a:latin typeface="Arial Black" pitchFamily="34" charset="0"/>
              <a:ea typeface="微软雅黑" pitchFamily="34" charset="-122"/>
            </a:endParaRPr>
          </a:p>
        </p:txBody>
      </p:sp>
      <p:sp>
        <p:nvSpPr>
          <p:cNvPr id="42" name="TextBox 41"/>
          <p:cNvSpPr txBox="1"/>
          <p:nvPr/>
        </p:nvSpPr>
        <p:spPr>
          <a:xfrm>
            <a:off x="2260226" y="3564341"/>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itchFamily="34" charset="0"/>
                <a:ea typeface="微软雅黑" pitchFamily="34" charset="-122"/>
              </a:rPr>
              <a:t>B</a:t>
            </a:r>
            <a:endParaRPr lang="zh-CN" altLang="en-US" sz="3240" b="1" kern="0" dirty="0">
              <a:solidFill>
                <a:srgbClr val="0070C0"/>
              </a:solidFill>
              <a:latin typeface="Arial Black" pitchFamily="34" charset="0"/>
              <a:ea typeface="微软雅黑" pitchFamily="34" charset="-122"/>
            </a:endParaRPr>
          </a:p>
        </p:txBody>
      </p:sp>
      <p:sp>
        <p:nvSpPr>
          <p:cNvPr id="43" name="TextBox 42"/>
          <p:cNvSpPr txBox="1"/>
          <p:nvPr/>
        </p:nvSpPr>
        <p:spPr>
          <a:xfrm>
            <a:off x="2831422" y="1811130"/>
            <a:ext cx="5215298" cy="2492990"/>
          </a:xfrm>
          <a:prstGeom prst="rect">
            <a:avLst/>
          </a:prstGeom>
          <a:noFill/>
        </p:spPr>
        <p:txBody>
          <a:bodyPr wrap="square" rtlCol="0">
            <a:spAutoFit/>
          </a:bodyPr>
          <a:lstStyle/>
          <a:p>
            <a:pPr defTabSz="822960">
              <a:lnSpc>
                <a:spcPct val="130000"/>
              </a:lnSpc>
              <a:defRPr/>
            </a:pPr>
            <a:r>
              <a:rPr lang="zh-CN" altLang="en-US" sz="2000" dirty="0">
                <a:solidFill>
                  <a:srgbClr val="2464CB"/>
                </a:solidFill>
                <a:latin typeface="微软雅黑" pitchFamily="34" charset="-122"/>
                <a:ea typeface="微软雅黑" pitchFamily="34" charset="-122"/>
              </a:rPr>
              <a:t>乙二醇项目采用了大量热成像、数字化交付、自动巡检、人员定位、智能装置、无人机、无线检测等智能设备。此次的</a:t>
            </a:r>
            <a:r>
              <a:rPr lang="en-US" altLang="zh-CN" sz="2000" dirty="0">
                <a:solidFill>
                  <a:srgbClr val="2464CB"/>
                </a:solidFill>
                <a:latin typeface="微软雅黑" pitchFamily="34" charset="-122"/>
                <a:ea typeface="微软雅黑" pitchFamily="34" charset="-122"/>
              </a:rPr>
              <a:t>5G</a:t>
            </a:r>
            <a:r>
              <a:rPr lang="zh-CN" altLang="en-US" sz="2000" dirty="0">
                <a:solidFill>
                  <a:srgbClr val="2464CB"/>
                </a:solidFill>
                <a:latin typeface="微软雅黑" pitchFamily="34" charset="-122"/>
                <a:ea typeface="微软雅黑" pitchFamily="34" charset="-122"/>
              </a:rPr>
              <a:t>合作，将建设起高精度、高速率的网络设施，形成互联互通网络，从而确保三宁乙二醇项目投产后，各装置与技术监控、连接、互动。</a:t>
            </a:r>
            <a:endParaRPr lang="en-US" altLang="zh-CN" sz="2000" kern="0" dirty="0">
              <a:solidFill>
                <a:srgbClr val="2464CB"/>
              </a:solidFill>
              <a:latin typeface="微软雅黑" pitchFamily="34" charset="-122"/>
              <a:ea typeface="微软雅黑" pitchFamily="34" charset="-122"/>
            </a:endParaRPr>
          </a:p>
        </p:txBody>
      </p:sp>
      <p:sp>
        <p:nvSpPr>
          <p:cNvPr id="13" name="TextBox 12"/>
          <p:cNvSpPr txBox="1"/>
          <p:nvPr/>
        </p:nvSpPr>
        <p:spPr>
          <a:xfrm>
            <a:off x="1066892" y="97766"/>
            <a:ext cx="2060179"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石宝山新材料分公司</a:t>
            </a:r>
          </a:p>
        </p:txBody>
      </p:sp>
    </p:spTree>
    <p:custDataLst>
      <p:tags r:id="rId1"/>
    </p:custDataLst>
    <p:extLst>
      <p:ext uri="{BB962C8B-B14F-4D97-AF65-F5344CB8AC3E}">
        <p14:creationId xmlns:p14="http://schemas.microsoft.com/office/powerpoint/2010/main" val="2667953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1" fill="hold" grpId="0" nodeType="withEffect">
                                  <p:stCondLst>
                                    <p:cond delay="175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500"/>
                                        <p:tgtEl>
                                          <p:spTgt spid="43"/>
                                        </p:tgtEl>
                                      </p:cBhvr>
                                    </p:animEffect>
                                  </p:childTnLst>
                                </p:cTn>
                              </p:par>
                              <p:par>
                                <p:cTn id="11" presetID="2" presetClass="entr" presetSubtype="2" fill="hold" grpId="0" nodeType="withEffect">
                                  <p:stCondLst>
                                    <p:cond delay="175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3"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西门子高压柜</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73" y="798897"/>
            <a:ext cx="7584708" cy="407509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814688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直流屏</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762" y="856647"/>
            <a:ext cx="6848475" cy="388860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814688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变频器大量应用</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86" y="885523"/>
            <a:ext cx="4093144" cy="3801979"/>
          </a:xfrm>
          <a:prstGeom prst="rect">
            <a:avLst/>
          </a:prstGeom>
          <a:ln>
            <a:noFill/>
          </a:ln>
          <a:effectLst>
            <a:softEdge rad="112500"/>
          </a:effec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7387" y="712268"/>
            <a:ext cx="3513220" cy="418699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1736710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低压电机</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837398"/>
            <a:ext cx="6858000" cy="395598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20012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511" y="956792"/>
            <a:ext cx="6230220" cy="3734321"/>
          </a:xfrm>
          <a:prstGeom prst="rect">
            <a:avLst/>
          </a:prstGeom>
          <a:ln>
            <a:noFill/>
          </a:ln>
          <a:effectLst>
            <a:softEdge rad="112500"/>
          </a:effectLst>
        </p:spPr>
      </p:pic>
      <p:sp>
        <p:nvSpPr>
          <p:cNvPr id="3" name="TextBox 2"/>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乙二醇中控操作室</a:t>
            </a:r>
          </a:p>
        </p:txBody>
      </p:sp>
    </p:spTree>
    <p:extLst>
      <p:ext uri="{BB962C8B-B14F-4D97-AF65-F5344CB8AC3E}">
        <p14:creationId xmlns:p14="http://schemas.microsoft.com/office/powerpoint/2010/main" val="393149064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6889" y="0"/>
            <a:ext cx="9150889" cy="5145470"/>
          </a:xfrm>
          <a:prstGeom prst="rect">
            <a:avLst/>
          </a:prstGeom>
        </p:spPr>
      </p:pic>
      <p:grpSp>
        <p:nvGrpSpPr>
          <p:cNvPr id="22" name="组合 21"/>
          <p:cNvGrpSpPr/>
          <p:nvPr/>
        </p:nvGrpSpPr>
        <p:grpSpPr>
          <a:xfrm>
            <a:off x="2058187" y="1722655"/>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351847" cy="345780"/>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二</a:t>
              </a:r>
            </a:p>
          </p:txBody>
        </p:sp>
        <p:sp>
          <p:nvSpPr>
            <p:cNvPr id="21" name="文本框 20"/>
            <p:cNvSpPr txBox="1"/>
            <p:nvPr/>
          </p:nvSpPr>
          <p:spPr>
            <a:xfrm>
              <a:off x="4070458" y="906610"/>
              <a:ext cx="2185521" cy="345780"/>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        安全用电知识</a:t>
              </a:r>
            </a:p>
          </p:txBody>
        </p:sp>
      </p:grpSp>
    </p:spTree>
    <p:extLst>
      <p:ext uri="{BB962C8B-B14F-4D97-AF65-F5344CB8AC3E}">
        <p14:creationId xmlns:p14="http://schemas.microsoft.com/office/powerpoint/2010/main" val="3128272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2637"/>
            <a:ext cx="9150889" cy="5145470"/>
          </a:xfrm>
          <a:prstGeom prst="rect">
            <a:avLst/>
          </a:prstGeom>
        </p:spPr>
      </p:pic>
      <p:grpSp>
        <p:nvGrpSpPr>
          <p:cNvPr id="10" name="组合 9"/>
          <p:cNvGrpSpPr/>
          <p:nvPr/>
        </p:nvGrpSpPr>
        <p:grpSpPr>
          <a:xfrm>
            <a:off x="2379561" y="404064"/>
            <a:ext cx="3352800" cy="431800"/>
            <a:chOff x="3403600" y="863600"/>
            <a:chExt cx="3352800" cy="431800"/>
          </a:xfrm>
        </p:grpSpPr>
        <p:grpSp>
          <p:nvGrpSpPr>
            <p:cNvPr id="11" name="组合 10"/>
            <p:cNvGrpSpPr/>
            <p:nvPr/>
          </p:nvGrpSpPr>
          <p:grpSpPr>
            <a:xfrm>
              <a:off x="3403600" y="863600"/>
              <a:ext cx="3352800" cy="431800"/>
              <a:chOff x="3403600" y="863600"/>
              <a:chExt cx="3352800" cy="431800"/>
            </a:xfrm>
          </p:grpSpPr>
          <p:sp>
            <p:nvSpPr>
              <p:cNvPr id="14" name="剪去对角的矩形 13"/>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对角圆角矩形 14"/>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文本框 20"/>
            <p:cNvSpPr txBox="1"/>
            <p:nvPr/>
          </p:nvSpPr>
          <p:spPr>
            <a:xfrm>
              <a:off x="4024431" y="879445"/>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触电的危害</a:t>
              </a:r>
            </a:p>
          </p:txBody>
        </p:sp>
      </p:grpSp>
      <p:grpSp>
        <p:nvGrpSpPr>
          <p:cNvPr id="16" name="组合 15"/>
          <p:cNvGrpSpPr/>
          <p:nvPr/>
        </p:nvGrpSpPr>
        <p:grpSpPr>
          <a:xfrm>
            <a:off x="2740611" y="1058315"/>
            <a:ext cx="3352800" cy="431800"/>
            <a:chOff x="3403600" y="863600"/>
            <a:chExt cx="3352800" cy="431800"/>
          </a:xfrm>
        </p:grpSpPr>
        <p:grpSp>
          <p:nvGrpSpPr>
            <p:cNvPr id="17" name="组合 16"/>
            <p:cNvGrpSpPr/>
            <p:nvPr/>
          </p:nvGrpSpPr>
          <p:grpSpPr>
            <a:xfrm>
              <a:off x="3403600" y="863600"/>
              <a:ext cx="3352800" cy="431800"/>
              <a:chOff x="3403600" y="863600"/>
              <a:chExt cx="3352800" cy="431800"/>
            </a:xfrm>
          </p:grpSpPr>
          <p:sp>
            <p:nvSpPr>
              <p:cNvPr id="25" name="剪去对角的矩形 24"/>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对角圆角矩形 25"/>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20"/>
            <p:cNvSpPr txBox="1"/>
            <p:nvPr/>
          </p:nvSpPr>
          <p:spPr>
            <a:xfrm>
              <a:off x="4024431" y="879445"/>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触电的方式</a:t>
              </a:r>
            </a:p>
          </p:txBody>
        </p:sp>
      </p:grpSp>
      <p:grpSp>
        <p:nvGrpSpPr>
          <p:cNvPr id="33" name="组合 32"/>
          <p:cNvGrpSpPr/>
          <p:nvPr/>
        </p:nvGrpSpPr>
        <p:grpSpPr>
          <a:xfrm>
            <a:off x="3051026" y="1769694"/>
            <a:ext cx="3352800" cy="431800"/>
            <a:chOff x="3403600" y="863600"/>
            <a:chExt cx="3352800" cy="431800"/>
          </a:xfrm>
        </p:grpSpPr>
        <p:grpSp>
          <p:nvGrpSpPr>
            <p:cNvPr id="34" name="组合 33"/>
            <p:cNvGrpSpPr/>
            <p:nvPr/>
          </p:nvGrpSpPr>
          <p:grpSpPr>
            <a:xfrm>
              <a:off x="3403600" y="863600"/>
              <a:ext cx="3352800" cy="431800"/>
              <a:chOff x="3403600" y="863600"/>
              <a:chExt cx="3352800" cy="431800"/>
            </a:xfrm>
          </p:grpSpPr>
          <p:sp>
            <p:nvSpPr>
              <p:cNvPr id="37" name="剪去对角的矩形 36"/>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对角圆角矩形 3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6" name="文本框 20"/>
            <p:cNvSpPr txBox="1"/>
            <p:nvPr/>
          </p:nvSpPr>
          <p:spPr>
            <a:xfrm>
              <a:off x="4024431" y="879445"/>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触电的急救</a:t>
              </a:r>
            </a:p>
          </p:txBody>
        </p:sp>
      </p:grpSp>
      <p:grpSp>
        <p:nvGrpSpPr>
          <p:cNvPr id="39" name="组合 38"/>
          <p:cNvGrpSpPr/>
          <p:nvPr/>
        </p:nvGrpSpPr>
        <p:grpSpPr>
          <a:xfrm>
            <a:off x="3361441" y="2451235"/>
            <a:ext cx="3352800" cy="431800"/>
            <a:chOff x="3403600" y="863600"/>
            <a:chExt cx="3352800" cy="431800"/>
          </a:xfrm>
        </p:grpSpPr>
        <p:grpSp>
          <p:nvGrpSpPr>
            <p:cNvPr id="40" name="组合 39"/>
            <p:cNvGrpSpPr/>
            <p:nvPr/>
          </p:nvGrpSpPr>
          <p:grpSpPr>
            <a:xfrm>
              <a:off x="3403600" y="863600"/>
              <a:ext cx="3352800" cy="431800"/>
              <a:chOff x="3403600" y="863600"/>
              <a:chExt cx="3352800" cy="431800"/>
            </a:xfrm>
          </p:grpSpPr>
          <p:sp>
            <p:nvSpPr>
              <p:cNvPr id="43" name="剪去对角的矩形 42"/>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对角圆角矩形 43"/>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文本框 20"/>
            <p:cNvSpPr txBox="1"/>
            <p:nvPr/>
          </p:nvSpPr>
          <p:spPr>
            <a:xfrm>
              <a:off x="4024431" y="879445"/>
              <a:ext cx="2236510" cy="400110"/>
            </a:xfrm>
            <a:prstGeom prst="rect">
              <a:avLst/>
            </a:prstGeom>
            <a:noFill/>
          </p:spPr>
          <p:txBody>
            <a:bodyPr wrap="none" rtlCol="0">
              <a:spAutoFit/>
            </a:bodyPr>
            <a:lstStyle/>
            <a:p>
              <a:pPr lvl="0"/>
              <a:r>
                <a:rPr lang="zh-CN" altLang="en-US" sz="2000" b="1" dirty="0">
                  <a:solidFill>
                    <a:prstClr val="white"/>
                  </a:solidFill>
                  <a:latin typeface="Arial" pitchFamily="34" charset="0"/>
                  <a:ea typeface="微软雅黑" pitchFamily="34" charset="-122"/>
                  <a:cs typeface="Arial" pitchFamily="34" charset="0"/>
                </a:rPr>
                <a:t>安全用电预防措施</a:t>
              </a:r>
            </a:p>
          </p:txBody>
        </p:sp>
      </p:grpSp>
      <p:grpSp>
        <p:nvGrpSpPr>
          <p:cNvPr id="45" name="组合 44"/>
          <p:cNvGrpSpPr/>
          <p:nvPr/>
        </p:nvGrpSpPr>
        <p:grpSpPr>
          <a:xfrm>
            <a:off x="3773622" y="3219652"/>
            <a:ext cx="3352800" cy="431800"/>
            <a:chOff x="3403600" y="863600"/>
            <a:chExt cx="3352800" cy="431800"/>
          </a:xfrm>
        </p:grpSpPr>
        <p:grpSp>
          <p:nvGrpSpPr>
            <p:cNvPr id="46" name="组合 45"/>
            <p:cNvGrpSpPr/>
            <p:nvPr/>
          </p:nvGrpSpPr>
          <p:grpSpPr>
            <a:xfrm>
              <a:off x="3403600" y="863600"/>
              <a:ext cx="3352800" cy="431800"/>
              <a:chOff x="3403600" y="863600"/>
              <a:chExt cx="3352800" cy="431800"/>
            </a:xfrm>
          </p:grpSpPr>
          <p:sp>
            <p:nvSpPr>
              <p:cNvPr id="49" name="剪去对角的矩形 4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对角圆角矩形 49"/>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8" name="文本框 20"/>
            <p:cNvSpPr txBox="1"/>
            <p:nvPr/>
          </p:nvSpPr>
          <p:spPr>
            <a:xfrm>
              <a:off x="4024431" y="879445"/>
              <a:ext cx="1723549" cy="400110"/>
            </a:xfrm>
            <a:prstGeom prst="rect">
              <a:avLst/>
            </a:prstGeom>
            <a:noFill/>
          </p:spPr>
          <p:txBody>
            <a:bodyPr wrap="none" rtlCol="0">
              <a:spAutoFit/>
            </a:bodyPr>
            <a:lstStyle/>
            <a:p>
              <a:pPr lvl="0"/>
              <a:r>
                <a:rPr lang="zh-CN" altLang="en-US" sz="2000" b="1" dirty="0">
                  <a:solidFill>
                    <a:prstClr val="white"/>
                  </a:solidFill>
                  <a:latin typeface="Arial" pitchFamily="34" charset="0"/>
                  <a:ea typeface="微软雅黑" pitchFamily="34" charset="-122"/>
                  <a:cs typeface="Arial" pitchFamily="34" charset="0"/>
                </a:rPr>
                <a:t>安全用电常识</a:t>
              </a:r>
            </a:p>
          </p:txBody>
        </p:sp>
      </p:grpSp>
    </p:spTree>
    <p:extLst>
      <p:ext uri="{BB962C8B-B14F-4D97-AF65-F5344CB8AC3E}">
        <p14:creationId xmlns:p14="http://schemas.microsoft.com/office/powerpoint/2010/main" val="693570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6*min(max(#ppt_w*#ppt_h,.3),1)-7.4)/-.7*#ppt_w"/>
                                          </p:val>
                                        </p:tav>
                                        <p:tav tm="100000">
                                          <p:val>
                                            <p:strVal val="#ppt_w"/>
                                          </p:val>
                                        </p:tav>
                                      </p:tavLst>
                                    </p:anim>
                                    <p:anim calcmode="lin" valueType="num">
                                      <p:cBhvr>
                                        <p:cTn id="8" dur="750" fill="hold"/>
                                        <p:tgtEl>
                                          <p:spTgt spid="10"/>
                                        </p:tgtEl>
                                        <p:attrNameLst>
                                          <p:attrName>ppt_h</p:attrName>
                                        </p:attrNameLst>
                                      </p:cBhvr>
                                      <p:tavLst>
                                        <p:tav tm="0">
                                          <p:val>
                                            <p:strVal val="(6*min(max(#ppt_w*#ppt_h,.3),1)-7.4)/-.7*#ppt_h"/>
                                          </p:val>
                                        </p:tav>
                                        <p:tav tm="100000">
                                          <p:val>
                                            <p:strVal val="#ppt_h"/>
                                          </p:val>
                                        </p:tav>
                                      </p:tavLst>
                                    </p:anim>
                                    <p:anim calcmode="lin" valueType="num">
                                      <p:cBhvr>
                                        <p:cTn id="9" dur="750" fill="hold"/>
                                        <p:tgtEl>
                                          <p:spTgt spid="10"/>
                                        </p:tgtEl>
                                        <p:attrNameLst>
                                          <p:attrName>ppt_x</p:attrName>
                                        </p:attrNameLst>
                                      </p:cBhvr>
                                      <p:tavLst>
                                        <p:tav tm="0">
                                          <p:val>
                                            <p:fltVal val="0.5"/>
                                          </p:val>
                                        </p:tav>
                                        <p:tav tm="100000">
                                          <p:val>
                                            <p:strVal val="#ppt_x"/>
                                          </p:val>
                                        </p:tav>
                                      </p:tavLst>
                                    </p:anim>
                                    <p:anim calcmode="lin" valueType="num">
                                      <p:cBhvr>
                                        <p:cTn id="10" dur="75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3" presetClass="entr" presetSubtype="3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750" fill="hold"/>
                                        <p:tgtEl>
                                          <p:spTgt spid="16"/>
                                        </p:tgtEl>
                                        <p:attrNameLst>
                                          <p:attrName>ppt_w</p:attrName>
                                        </p:attrNameLst>
                                      </p:cBhvr>
                                      <p:tavLst>
                                        <p:tav tm="0">
                                          <p:val>
                                            <p:strVal val="(6*min(max(#ppt_w*#ppt_h,.3),1)-7.4)/-.7*#ppt_w"/>
                                          </p:val>
                                        </p:tav>
                                        <p:tav tm="100000">
                                          <p:val>
                                            <p:strVal val="#ppt_w"/>
                                          </p:val>
                                        </p:tav>
                                      </p:tavLst>
                                    </p:anim>
                                    <p:anim calcmode="lin" valueType="num">
                                      <p:cBhvr>
                                        <p:cTn id="15" dur="750" fill="hold"/>
                                        <p:tgtEl>
                                          <p:spTgt spid="16"/>
                                        </p:tgtEl>
                                        <p:attrNameLst>
                                          <p:attrName>ppt_h</p:attrName>
                                        </p:attrNameLst>
                                      </p:cBhvr>
                                      <p:tavLst>
                                        <p:tav tm="0">
                                          <p:val>
                                            <p:strVal val="(6*min(max(#ppt_w*#ppt_h,.3),1)-7.4)/-.7*#ppt_h"/>
                                          </p:val>
                                        </p:tav>
                                        <p:tav tm="100000">
                                          <p:val>
                                            <p:strVal val="#ppt_h"/>
                                          </p:val>
                                        </p:tav>
                                      </p:tavLst>
                                    </p:anim>
                                    <p:anim calcmode="lin" valueType="num">
                                      <p:cBhvr>
                                        <p:cTn id="16" dur="750" fill="hold"/>
                                        <p:tgtEl>
                                          <p:spTgt spid="16"/>
                                        </p:tgtEl>
                                        <p:attrNameLst>
                                          <p:attrName>ppt_x</p:attrName>
                                        </p:attrNameLst>
                                      </p:cBhvr>
                                      <p:tavLst>
                                        <p:tav tm="0">
                                          <p:val>
                                            <p:fltVal val="0.5"/>
                                          </p:val>
                                        </p:tav>
                                        <p:tav tm="100000">
                                          <p:val>
                                            <p:strVal val="#ppt_x"/>
                                          </p:val>
                                        </p:tav>
                                      </p:tavLst>
                                    </p:anim>
                                    <p:anim calcmode="lin" valueType="num">
                                      <p:cBhvr>
                                        <p:cTn id="17"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750" fill="hold"/>
                                        <p:tgtEl>
                                          <p:spTgt spid="33"/>
                                        </p:tgtEl>
                                        <p:attrNameLst>
                                          <p:attrName>ppt_w</p:attrName>
                                        </p:attrNameLst>
                                      </p:cBhvr>
                                      <p:tavLst>
                                        <p:tav tm="0">
                                          <p:val>
                                            <p:strVal val="(6*min(max(#ppt_w*#ppt_h,.3),1)-7.4)/-.7*#ppt_w"/>
                                          </p:val>
                                        </p:tav>
                                        <p:tav tm="100000">
                                          <p:val>
                                            <p:strVal val="#ppt_w"/>
                                          </p:val>
                                        </p:tav>
                                      </p:tavLst>
                                    </p:anim>
                                    <p:anim calcmode="lin" valueType="num">
                                      <p:cBhvr>
                                        <p:cTn id="22" dur="750" fill="hold"/>
                                        <p:tgtEl>
                                          <p:spTgt spid="33"/>
                                        </p:tgtEl>
                                        <p:attrNameLst>
                                          <p:attrName>ppt_h</p:attrName>
                                        </p:attrNameLst>
                                      </p:cBhvr>
                                      <p:tavLst>
                                        <p:tav tm="0">
                                          <p:val>
                                            <p:strVal val="(6*min(max(#ppt_w*#ppt_h,.3),1)-7.4)/-.7*#ppt_h"/>
                                          </p:val>
                                        </p:tav>
                                        <p:tav tm="100000">
                                          <p:val>
                                            <p:strVal val="#ppt_h"/>
                                          </p:val>
                                        </p:tav>
                                      </p:tavLst>
                                    </p:anim>
                                    <p:anim calcmode="lin" valueType="num">
                                      <p:cBhvr>
                                        <p:cTn id="23" dur="750" fill="hold"/>
                                        <p:tgtEl>
                                          <p:spTgt spid="33"/>
                                        </p:tgtEl>
                                        <p:attrNameLst>
                                          <p:attrName>ppt_x</p:attrName>
                                        </p:attrNameLst>
                                      </p:cBhvr>
                                      <p:tavLst>
                                        <p:tav tm="0">
                                          <p:val>
                                            <p:fltVal val="0.5"/>
                                          </p:val>
                                        </p:tav>
                                        <p:tav tm="100000">
                                          <p:val>
                                            <p:strVal val="#ppt_x"/>
                                          </p:val>
                                        </p:tav>
                                      </p:tavLst>
                                    </p:anim>
                                    <p:anim calcmode="lin" valueType="num">
                                      <p:cBhvr>
                                        <p:cTn id="24" dur="75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250"/>
                            </p:stCondLst>
                            <p:childTnLst>
                              <p:par>
                                <p:cTn id="26" presetID="23" presetClass="entr" presetSubtype="3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750" fill="hold"/>
                                        <p:tgtEl>
                                          <p:spTgt spid="39"/>
                                        </p:tgtEl>
                                        <p:attrNameLst>
                                          <p:attrName>ppt_w</p:attrName>
                                        </p:attrNameLst>
                                      </p:cBhvr>
                                      <p:tavLst>
                                        <p:tav tm="0">
                                          <p:val>
                                            <p:strVal val="(6*min(max(#ppt_w*#ppt_h,.3),1)-7.4)/-.7*#ppt_w"/>
                                          </p:val>
                                        </p:tav>
                                        <p:tav tm="100000">
                                          <p:val>
                                            <p:strVal val="#ppt_w"/>
                                          </p:val>
                                        </p:tav>
                                      </p:tavLst>
                                    </p:anim>
                                    <p:anim calcmode="lin" valueType="num">
                                      <p:cBhvr>
                                        <p:cTn id="29" dur="750" fill="hold"/>
                                        <p:tgtEl>
                                          <p:spTgt spid="39"/>
                                        </p:tgtEl>
                                        <p:attrNameLst>
                                          <p:attrName>ppt_h</p:attrName>
                                        </p:attrNameLst>
                                      </p:cBhvr>
                                      <p:tavLst>
                                        <p:tav tm="0">
                                          <p:val>
                                            <p:strVal val="(6*min(max(#ppt_w*#ppt_h,.3),1)-7.4)/-.7*#ppt_h"/>
                                          </p:val>
                                        </p:tav>
                                        <p:tav tm="100000">
                                          <p:val>
                                            <p:strVal val="#ppt_h"/>
                                          </p:val>
                                        </p:tav>
                                      </p:tavLst>
                                    </p:anim>
                                    <p:anim calcmode="lin" valueType="num">
                                      <p:cBhvr>
                                        <p:cTn id="30" dur="750" fill="hold"/>
                                        <p:tgtEl>
                                          <p:spTgt spid="39"/>
                                        </p:tgtEl>
                                        <p:attrNameLst>
                                          <p:attrName>ppt_x</p:attrName>
                                        </p:attrNameLst>
                                      </p:cBhvr>
                                      <p:tavLst>
                                        <p:tav tm="0">
                                          <p:val>
                                            <p:fltVal val="0.5"/>
                                          </p:val>
                                        </p:tav>
                                        <p:tav tm="100000">
                                          <p:val>
                                            <p:strVal val="#ppt_x"/>
                                          </p:val>
                                        </p:tav>
                                      </p:tavLst>
                                    </p:anim>
                                    <p:anim calcmode="lin" valueType="num">
                                      <p:cBhvr>
                                        <p:cTn id="31" dur="75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000"/>
                            </p:stCondLst>
                            <p:childTnLst>
                              <p:par>
                                <p:cTn id="33" presetID="23" presetClass="entr" presetSubtype="36"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750" fill="hold"/>
                                        <p:tgtEl>
                                          <p:spTgt spid="45"/>
                                        </p:tgtEl>
                                        <p:attrNameLst>
                                          <p:attrName>ppt_w</p:attrName>
                                        </p:attrNameLst>
                                      </p:cBhvr>
                                      <p:tavLst>
                                        <p:tav tm="0">
                                          <p:val>
                                            <p:strVal val="(6*min(max(#ppt_w*#ppt_h,.3),1)-7.4)/-.7*#ppt_w"/>
                                          </p:val>
                                        </p:tav>
                                        <p:tav tm="100000">
                                          <p:val>
                                            <p:strVal val="#ppt_w"/>
                                          </p:val>
                                        </p:tav>
                                      </p:tavLst>
                                    </p:anim>
                                    <p:anim calcmode="lin" valueType="num">
                                      <p:cBhvr>
                                        <p:cTn id="36" dur="750" fill="hold"/>
                                        <p:tgtEl>
                                          <p:spTgt spid="45"/>
                                        </p:tgtEl>
                                        <p:attrNameLst>
                                          <p:attrName>ppt_h</p:attrName>
                                        </p:attrNameLst>
                                      </p:cBhvr>
                                      <p:tavLst>
                                        <p:tav tm="0">
                                          <p:val>
                                            <p:strVal val="(6*min(max(#ppt_w*#ppt_h,.3),1)-7.4)/-.7*#ppt_h"/>
                                          </p:val>
                                        </p:tav>
                                        <p:tav tm="100000">
                                          <p:val>
                                            <p:strVal val="#ppt_h"/>
                                          </p:val>
                                        </p:tav>
                                      </p:tavLst>
                                    </p:anim>
                                    <p:anim calcmode="lin" valueType="num">
                                      <p:cBhvr>
                                        <p:cTn id="37" dur="750" fill="hold"/>
                                        <p:tgtEl>
                                          <p:spTgt spid="45"/>
                                        </p:tgtEl>
                                        <p:attrNameLst>
                                          <p:attrName>ppt_x</p:attrName>
                                        </p:attrNameLst>
                                      </p:cBhvr>
                                      <p:tavLst>
                                        <p:tav tm="0">
                                          <p:val>
                                            <p:fltVal val="0.5"/>
                                          </p:val>
                                        </p:tav>
                                        <p:tav tm="100000">
                                          <p:val>
                                            <p:strVal val="#ppt_x"/>
                                          </p:val>
                                        </p:tav>
                                      </p:tavLst>
                                    </p:anim>
                                    <p:anim calcmode="lin" valueType="num">
                                      <p:cBhvr>
                                        <p:cTn id="38" dur="750" fill="hold"/>
                                        <p:tgtEl>
                                          <p:spTgt spid="4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p:cNvSpPr/>
          <p:nvPr/>
        </p:nvSpPr>
        <p:spPr>
          <a:xfrm>
            <a:off x="3166712" y="972492"/>
            <a:ext cx="4829577" cy="867930"/>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1</a:t>
            </a:r>
            <a:r>
              <a:rPr lang="zh-CN" altLang="en-US" sz="2520" b="1" kern="10" dirty="0">
                <a:solidFill>
                  <a:srgbClr val="0067B4"/>
                </a:solidFill>
                <a:latin typeface="微软雅黑" pitchFamily="34" charset="-122"/>
                <a:ea typeface="微软雅黑" pitchFamily="34" charset="-122"/>
              </a:rPr>
              <a:t>、对三宁公司的电气发展历史有所了解。</a:t>
            </a:r>
          </a:p>
        </p:txBody>
      </p:sp>
      <p:sp>
        <p:nvSpPr>
          <p:cNvPr id="39" name="TextBox 38"/>
          <p:cNvSpPr txBox="1"/>
          <p:nvPr/>
        </p:nvSpPr>
        <p:spPr>
          <a:xfrm>
            <a:off x="1066892" y="97766"/>
            <a:ext cx="4486885"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培训目的</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 y="1289780"/>
            <a:ext cx="2252312" cy="2993461"/>
          </a:xfrm>
          <a:prstGeom prst="rect">
            <a:avLst/>
          </a:prstGeom>
          <a:ln>
            <a:noFill/>
          </a:ln>
          <a:effectLst>
            <a:softEdge rad="112500"/>
          </a:effectLst>
        </p:spPr>
      </p:pic>
      <p:sp>
        <p:nvSpPr>
          <p:cNvPr id="7" name="矩形 6"/>
          <p:cNvSpPr/>
          <p:nvPr/>
        </p:nvSpPr>
        <p:spPr>
          <a:xfrm>
            <a:off x="3310334" y="2236211"/>
            <a:ext cx="4126933" cy="867930"/>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a:t>
            </a:r>
            <a:r>
              <a:rPr lang="zh-CN" altLang="en-US" sz="2520" b="1" kern="10" dirty="0">
                <a:solidFill>
                  <a:srgbClr val="0067B4"/>
                </a:solidFill>
                <a:latin typeface="微软雅黑" pitchFamily="34" charset="-122"/>
                <a:ea typeface="微软雅黑" pitchFamily="34" charset="-122"/>
              </a:rPr>
              <a:t>、了解安全用电的相关知识，提高安全用电意识</a:t>
            </a:r>
          </a:p>
        </p:txBody>
      </p:sp>
    </p:spTree>
    <p:custDataLst>
      <p:tags r:id="rId1"/>
    </p:custDataLst>
    <p:extLst>
      <p:ext uri="{BB962C8B-B14F-4D97-AF65-F5344CB8AC3E}">
        <p14:creationId xmlns:p14="http://schemas.microsoft.com/office/powerpoint/2010/main" val="3599460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800" fill="hold"/>
                                        <p:tgtEl>
                                          <p:spTgt spid="39"/>
                                        </p:tgtEl>
                                        <p:attrNameLst>
                                          <p:attrName>ppt_x</p:attrName>
                                        </p:attrNameLst>
                                      </p:cBhvr>
                                      <p:tavLst>
                                        <p:tav tm="0">
                                          <p:val>
                                            <p:strVal val="1+#ppt_w/2"/>
                                          </p:val>
                                        </p:tav>
                                        <p:tav tm="100000">
                                          <p:val>
                                            <p:strVal val="#ppt_x"/>
                                          </p:val>
                                        </p:tav>
                                      </p:tavLst>
                                    </p:anim>
                                    <p:anim calcmode="lin" valueType="num">
                                      <p:cBhvr additive="base">
                                        <p:cTn id="8" dur="8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104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27"/>
                                        </p:tgtEl>
                                        <p:attrNameLst>
                                          <p:attrName>style.visibility</p:attrName>
                                        </p:attrNameLst>
                                      </p:cBhvr>
                                      <p:to>
                                        <p:strVal val="visible"/>
                                      </p:to>
                                    </p:set>
                                    <p:anim calcmode="lin" valueType="num">
                                      <p:cBhvr>
                                        <p:cTn id="12"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27"/>
                                        </p:tgtEl>
                                        <p:attrNameLst>
                                          <p:attrName>ppt_y</p:attrName>
                                        </p:attrNameLst>
                                      </p:cBhvr>
                                      <p:tavLst>
                                        <p:tav tm="0">
                                          <p:val>
                                            <p:strVal val="#ppt_y"/>
                                          </p:val>
                                        </p:tav>
                                        <p:tav tm="100000">
                                          <p:val>
                                            <p:strVal val="#ppt_y"/>
                                          </p:val>
                                        </p:tav>
                                      </p:tavLst>
                                    </p:anim>
                                    <p:anim calcmode="lin" valueType="num">
                                      <p:cBhvr>
                                        <p:cTn id="14"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27"/>
                                        </p:tgtEl>
                                      </p:cBhvr>
                                    </p:animEffect>
                                  </p:childTnLst>
                                </p:cTn>
                              </p:par>
                            </p:childTnLst>
                          </p:cTn>
                        </p:par>
                        <p:par>
                          <p:cTn id="17" fill="hold">
                            <p:stCondLst>
                              <p:cond delay="2440"/>
                            </p:stCondLst>
                            <p:childTnLst>
                              <p:par>
                                <p:cTn id="18" presetID="41" presetClass="entr" presetSubtype="0" fill="hold" grpId="0" nodeType="afterEffect">
                                  <p:stCondLst>
                                    <p:cond delay="136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71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1" dur="710" fill="hold"/>
                                        <p:tgtEl>
                                          <p:spTgt spid="7"/>
                                        </p:tgtEl>
                                        <p:attrNameLst>
                                          <p:attrName>ppt_y</p:attrName>
                                        </p:attrNameLst>
                                      </p:cBhvr>
                                      <p:tavLst>
                                        <p:tav tm="0">
                                          <p:val>
                                            <p:strVal val="#ppt_y"/>
                                          </p:val>
                                        </p:tav>
                                        <p:tav tm="100000">
                                          <p:val>
                                            <p:strVal val="#ppt_y"/>
                                          </p:val>
                                        </p:tav>
                                      </p:tavLst>
                                    </p:anim>
                                    <p:anim calcmode="lin" valueType="num">
                                      <p:cBhvr>
                                        <p:cTn id="22" dur="71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3" dur="71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71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39"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829268" y="1921550"/>
            <a:ext cx="1999638"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什么叫触电</a:t>
            </a:r>
          </a:p>
        </p:txBody>
      </p:sp>
      <p:sp>
        <p:nvSpPr>
          <p:cNvPr id="21" name="圆角矩形 14"/>
          <p:cNvSpPr/>
          <p:nvPr/>
        </p:nvSpPr>
        <p:spPr>
          <a:xfrm>
            <a:off x="812613" y="994870"/>
            <a:ext cx="3016293" cy="593299"/>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defTabSz="822960">
              <a:defRPr/>
            </a:pPr>
            <a:r>
              <a:rPr lang="zh-CN" altLang="en-US" sz="2400" b="1" kern="0" dirty="0">
                <a:solidFill>
                  <a:sysClr val="window" lastClr="FFFFFF"/>
                </a:solidFill>
                <a:latin typeface="微软雅黑" pitchFamily="34" charset="-122"/>
                <a:ea typeface="微软雅黑" pitchFamily="34" charset="-122"/>
              </a:rPr>
              <a:t>电对人体的伤害</a:t>
            </a:r>
          </a:p>
        </p:txBody>
      </p:sp>
      <p:grpSp>
        <p:nvGrpSpPr>
          <p:cNvPr id="22" name="组合 21"/>
          <p:cNvGrpSpPr/>
          <p:nvPr/>
        </p:nvGrpSpPr>
        <p:grpSpPr>
          <a:xfrm>
            <a:off x="652835" y="1848032"/>
            <a:ext cx="864039" cy="608702"/>
            <a:chOff x="1176180" y="2580103"/>
            <a:chExt cx="1352672" cy="1352671"/>
          </a:xfrm>
        </p:grpSpPr>
        <p:sp>
          <p:nvSpPr>
            <p:cNvPr id="23" name="Oval 3"/>
            <p:cNvSpPr>
              <a:spLocks noChangeArrowheads="1"/>
            </p:cNvSpPr>
            <p:nvPr/>
          </p:nvSpPr>
          <p:spPr bwMode="auto">
            <a:xfrm>
              <a:off x="1176180" y="2580103"/>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499291" y="2822899"/>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a:t>
              </a:r>
            </a:p>
          </p:txBody>
        </p:sp>
      </p:grpSp>
      <p:sp>
        <p:nvSpPr>
          <p:cNvPr id="25" name="矩形 24"/>
          <p:cNvSpPr/>
          <p:nvPr/>
        </p:nvSpPr>
        <p:spPr>
          <a:xfrm>
            <a:off x="898066" y="2613025"/>
            <a:ext cx="4232199" cy="313932"/>
          </a:xfrm>
          <a:prstGeom prst="rect">
            <a:avLst/>
          </a:prstGeom>
        </p:spPr>
        <p:txBody>
          <a:bodyPr wrap="square">
            <a:spAutoFit/>
          </a:bodyPr>
          <a:lstStyle/>
          <a:p>
            <a:r>
              <a:rPr lang="zh-CN" altLang="en-US" sz="1440" dirty="0">
                <a:ea typeface="微软雅黑" pitchFamily="34" charset="-122"/>
                <a:cs typeface="Arial" pitchFamily="34" charset="0"/>
              </a:rPr>
              <a:t>碰到带电的导线，电流就要通过人体这就叫触电</a:t>
            </a:r>
          </a:p>
        </p:txBody>
      </p:sp>
      <p:sp>
        <p:nvSpPr>
          <p:cNvPr id="26" name="矩形 25"/>
          <p:cNvSpPr/>
          <p:nvPr/>
        </p:nvSpPr>
        <p:spPr>
          <a:xfrm>
            <a:off x="898066" y="3220785"/>
            <a:ext cx="4107072" cy="535531"/>
          </a:xfrm>
          <a:prstGeom prst="rect">
            <a:avLst/>
          </a:prstGeom>
        </p:spPr>
        <p:txBody>
          <a:bodyPr wrap="square">
            <a:spAutoFit/>
          </a:bodyPr>
          <a:lstStyle/>
          <a:p>
            <a:r>
              <a:rPr lang="zh-CN" altLang="en-US" sz="1440" dirty="0">
                <a:ea typeface="微软雅黑" pitchFamily="34" charset="-122"/>
                <a:cs typeface="Arial" pitchFamily="34" charset="0"/>
              </a:rPr>
              <a:t>触电对于人的身体和内部组织就能造成不同程度的损伤，这种损伤分为电击和电伤两种。</a:t>
            </a:r>
          </a:p>
        </p:txBody>
      </p:sp>
      <p:sp>
        <p:nvSpPr>
          <p:cNvPr id="15" name="TextBox 14"/>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触电的危害</a:t>
            </a:r>
          </a:p>
        </p:txBody>
      </p:sp>
      <p:sp>
        <p:nvSpPr>
          <p:cNvPr id="16"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265" y="1293990"/>
            <a:ext cx="3686734" cy="2815997"/>
          </a:xfrm>
          <a:prstGeom prst="rect">
            <a:avLst/>
          </a:prstGeom>
        </p:spPr>
      </p:pic>
    </p:spTree>
    <p:custDataLst>
      <p:tags r:id="rId1"/>
    </p:custDataLst>
    <p:extLst>
      <p:ext uri="{BB962C8B-B14F-4D97-AF65-F5344CB8AC3E}">
        <p14:creationId xmlns:p14="http://schemas.microsoft.com/office/powerpoint/2010/main" val="1751941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2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500" fill="hold"/>
                                        <p:tgtEl>
                                          <p:spTgt spid="22"/>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7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2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5" grpId="0"/>
      <p:bldP spid="26"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98066" y="2790858"/>
            <a:ext cx="4212949" cy="1200329"/>
          </a:xfrm>
          <a:prstGeom prst="rect">
            <a:avLst/>
          </a:prstGeom>
        </p:spPr>
        <p:txBody>
          <a:bodyPr wrap="square">
            <a:spAutoFit/>
          </a:bodyPr>
          <a:lstStyle/>
          <a:p>
            <a:r>
              <a:rPr lang="zh-CN" altLang="en-US" sz="1440" dirty="0">
                <a:ea typeface="微软雅黑" pitchFamily="34" charset="-122"/>
                <a:cs typeface="Arial" pitchFamily="34" charset="0"/>
              </a:rPr>
              <a:t>电击是指电流通过人体时，使内部组织受到较为严重的损伤。电击伤会使人觉得全身发热。发麻，肌肉发生不由自主的抽搐，逐渐失去知觉。如果电流继续通过人体，将使触电者的心脏、呼吸机能和神经系统受伤</a:t>
            </a:r>
            <a:r>
              <a:rPr lang="en-US" altLang="zh-CN" sz="1440" dirty="0">
                <a:ea typeface="微软雅黑" pitchFamily="34" charset="-122"/>
                <a:cs typeface="Arial" pitchFamily="34" charset="0"/>
              </a:rPr>
              <a:t>,</a:t>
            </a:r>
            <a:r>
              <a:rPr lang="zh-CN" altLang="en-US" sz="1440" dirty="0">
                <a:ea typeface="微软雅黑" pitchFamily="34" charset="-122"/>
                <a:cs typeface="Arial" pitchFamily="34" charset="0"/>
              </a:rPr>
              <a:t>知道停止呼吸，心脏活动停顿为死亡。</a:t>
            </a:r>
          </a:p>
        </p:txBody>
      </p:sp>
      <p:sp>
        <p:nvSpPr>
          <p:cNvPr id="21" name="圆角矩形 14"/>
          <p:cNvSpPr/>
          <p:nvPr/>
        </p:nvSpPr>
        <p:spPr>
          <a:xfrm>
            <a:off x="812613" y="994870"/>
            <a:ext cx="3016293" cy="593299"/>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defTabSz="822960">
              <a:defRPr/>
            </a:pPr>
            <a:r>
              <a:rPr lang="zh-CN" altLang="en-US" sz="2400" b="1" kern="0" dirty="0">
                <a:solidFill>
                  <a:sysClr val="window" lastClr="FFFFFF"/>
                </a:solidFill>
                <a:latin typeface="微软雅黑" pitchFamily="34" charset="-122"/>
                <a:ea typeface="微软雅黑" pitchFamily="34" charset="-122"/>
              </a:rPr>
              <a:t>电对人体的伤害</a:t>
            </a:r>
          </a:p>
        </p:txBody>
      </p:sp>
      <p:sp>
        <p:nvSpPr>
          <p:cNvPr id="27" name="矩形 26"/>
          <p:cNvSpPr/>
          <p:nvPr/>
        </p:nvSpPr>
        <p:spPr>
          <a:xfrm>
            <a:off x="1811221" y="2056941"/>
            <a:ext cx="1999638"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什么是电击</a:t>
            </a:r>
          </a:p>
        </p:txBody>
      </p:sp>
      <p:grpSp>
        <p:nvGrpSpPr>
          <p:cNvPr id="28" name="组合 27"/>
          <p:cNvGrpSpPr/>
          <p:nvPr/>
        </p:nvGrpSpPr>
        <p:grpSpPr>
          <a:xfrm>
            <a:off x="812613" y="1983770"/>
            <a:ext cx="864039" cy="608702"/>
            <a:chOff x="883762" y="2580876"/>
            <a:chExt cx="1352672" cy="1352671"/>
          </a:xfrm>
        </p:grpSpPr>
        <p:sp>
          <p:nvSpPr>
            <p:cNvPr id="29"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30"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2</a:t>
              </a:r>
            </a:p>
          </p:txBody>
        </p:sp>
      </p:grpSp>
      <p:sp>
        <p:nvSpPr>
          <p:cNvPr id="15" name="TextBox 14"/>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触电的危害</a:t>
            </a:r>
          </a:p>
        </p:txBody>
      </p:sp>
      <p:sp>
        <p:nvSpPr>
          <p:cNvPr id="16"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475" y="1439480"/>
            <a:ext cx="3349266" cy="2601025"/>
          </a:xfrm>
          <a:prstGeom prst="rect">
            <a:avLst/>
          </a:prstGeom>
        </p:spPr>
      </p:pic>
    </p:spTree>
    <p:custDataLst>
      <p:tags r:id="rId1"/>
    </p:custDataLst>
    <p:extLst>
      <p:ext uri="{BB962C8B-B14F-4D97-AF65-F5344CB8AC3E}">
        <p14:creationId xmlns:p14="http://schemas.microsoft.com/office/powerpoint/2010/main" val="153168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200"/>
                            </p:stCondLst>
                            <p:childTnLst>
                              <p:par>
                                <p:cTn id="14" presetID="47"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strVal val="#ppt_x"/>
                                          </p:val>
                                        </p:tav>
                                        <p:tav tm="100000">
                                          <p:val>
                                            <p:strVal val="#ppt_x"/>
                                          </p:val>
                                        </p:tav>
                                      </p:tavLst>
                                    </p:anim>
                                    <p:anim calcmode="lin" valueType="num">
                                      <p:cBhvr>
                                        <p:cTn id="18" dur="500" fill="hold"/>
                                        <p:tgtEl>
                                          <p:spTgt spid="28"/>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7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7"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7" y="1921551"/>
            <a:ext cx="1999638"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什么是电伤</a:t>
            </a:r>
          </a:p>
        </p:txBody>
      </p:sp>
      <p:sp>
        <p:nvSpPr>
          <p:cNvPr id="21" name="圆角矩形 14"/>
          <p:cNvSpPr/>
          <p:nvPr/>
        </p:nvSpPr>
        <p:spPr>
          <a:xfrm>
            <a:off x="608480" y="1081496"/>
            <a:ext cx="3016293" cy="49357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defTabSz="822960">
              <a:defRPr/>
            </a:pPr>
            <a:r>
              <a:rPr lang="zh-CN" altLang="en-US" sz="2400" b="1" kern="0" dirty="0">
                <a:solidFill>
                  <a:sysClr val="window" lastClr="FFFFFF"/>
                </a:solidFill>
                <a:latin typeface="微软雅黑" pitchFamily="34" charset="-122"/>
                <a:ea typeface="微软雅黑" pitchFamily="34" charset="-122"/>
              </a:rPr>
              <a:t>电对人体的伤害</a:t>
            </a:r>
          </a:p>
        </p:txBody>
      </p:sp>
      <p:grpSp>
        <p:nvGrpSpPr>
          <p:cNvPr id="22" name="组合 21"/>
          <p:cNvGrpSpPr/>
          <p:nvPr/>
        </p:nvGrpSpPr>
        <p:grpSpPr>
          <a:xfrm>
            <a:off x="466049" y="1848380"/>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3</a:t>
              </a:r>
            </a:p>
          </p:txBody>
        </p:sp>
      </p:grpSp>
      <p:sp>
        <p:nvSpPr>
          <p:cNvPr id="25" name="矩形 24"/>
          <p:cNvSpPr/>
          <p:nvPr/>
        </p:nvSpPr>
        <p:spPr>
          <a:xfrm>
            <a:off x="898066" y="2613025"/>
            <a:ext cx="4232199" cy="978729"/>
          </a:xfrm>
          <a:prstGeom prst="rect">
            <a:avLst/>
          </a:prstGeom>
        </p:spPr>
        <p:txBody>
          <a:bodyPr wrap="square">
            <a:spAutoFit/>
          </a:bodyPr>
          <a:lstStyle/>
          <a:p>
            <a:r>
              <a:rPr lang="zh-CN" altLang="en-US" sz="1440" dirty="0">
                <a:ea typeface="微软雅黑" pitchFamily="34" charset="-122"/>
                <a:cs typeface="Arial" pitchFamily="34" charset="0"/>
              </a:rPr>
              <a:t>电伤是电流的热效应、化学效应或机械效应对人体造成的局部伤害 ，包括电弧烧伤、烫伤、电烙印、皮肤金属化、电气机械性伤害、电光眼等不同形式的伤害。</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265" y="1568807"/>
            <a:ext cx="3444977" cy="2618182"/>
          </a:xfrm>
          <a:prstGeom prst="rect">
            <a:avLst/>
          </a:prstGeom>
        </p:spPr>
      </p:pic>
      <p:sp>
        <p:nvSpPr>
          <p:cNvPr id="11" name="TextBox 10"/>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触电的危害</a:t>
            </a:r>
          </a:p>
        </p:txBody>
      </p:sp>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359149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2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600"/>
                                        <p:tgtEl>
                                          <p:spTgt spid="22"/>
                                        </p:tgtEl>
                                      </p:cBhvr>
                                    </p:animEffect>
                                    <p:anim calcmode="lin" valueType="num">
                                      <p:cBhvr>
                                        <p:cTn id="17" dur="600" fill="hold"/>
                                        <p:tgtEl>
                                          <p:spTgt spid="22"/>
                                        </p:tgtEl>
                                        <p:attrNameLst>
                                          <p:attrName>ppt_x</p:attrName>
                                        </p:attrNameLst>
                                      </p:cBhvr>
                                      <p:tavLst>
                                        <p:tav tm="0">
                                          <p:val>
                                            <p:strVal val="#ppt_x"/>
                                          </p:val>
                                        </p:tav>
                                        <p:tav tm="100000">
                                          <p:val>
                                            <p:strVal val="#ppt_x"/>
                                          </p:val>
                                        </p:tav>
                                      </p:tavLst>
                                    </p:anim>
                                    <p:anim calcmode="lin" valueType="num">
                                      <p:cBhvr>
                                        <p:cTn id="18" dur="600" fill="hold"/>
                                        <p:tgtEl>
                                          <p:spTgt spid="22"/>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600"/>
                                        <p:tgtEl>
                                          <p:spTgt spid="13"/>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5"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7" y="1629839"/>
            <a:ext cx="2808960" cy="646331"/>
          </a:xfrm>
          <a:prstGeom prst="rect">
            <a:avLst/>
          </a:prstGeom>
        </p:spPr>
        <p:txBody>
          <a:bodyPr wrap="square">
            <a:spAutoFit/>
          </a:bodyPr>
          <a:lstStyle/>
          <a:p>
            <a:r>
              <a:rPr lang="zh-CN" altLang="en-US" sz="1800" b="1" dirty="0">
                <a:solidFill>
                  <a:srgbClr val="2464CB"/>
                </a:solidFill>
                <a:latin typeface="微软雅黑" pitchFamily="34" charset="-122"/>
                <a:ea typeface="微软雅黑" pitchFamily="34" charset="-122"/>
                <a:cs typeface="Arial" pitchFamily="34" charset="0"/>
              </a:rPr>
              <a:t>电流对人体的危险与哪些因素有关</a:t>
            </a:r>
            <a:r>
              <a:rPr lang="en-US" altLang="zh-CN" sz="1800" b="1" dirty="0">
                <a:solidFill>
                  <a:srgbClr val="2464CB"/>
                </a:solidFill>
                <a:latin typeface="微软雅黑" pitchFamily="34" charset="-122"/>
                <a:ea typeface="微软雅黑" pitchFamily="34" charset="-122"/>
                <a:cs typeface="Arial" pitchFamily="34" charset="0"/>
              </a:rPr>
              <a:t>?</a:t>
            </a:r>
            <a:endParaRPr lang="zh-CN" altLang="en-US" sz="1800" b="1" dirty="0">
              <a:solidFill>
                <a:srgbClr val="2464CB"/>
              </a:solidFill>
              <a:latin typeface="微软雅黑" pitchFamily="34" charset="-122"/>
              <a:ea typeface="微软雅黑" pitchFamily="34" charset="-122"/>
              <a:cs typeface="Arial" pitchFamily="34" charset="0"/>
            </a:endParaRPr>
          </a:p>
        </p:txBody>
      </p:sp>
      <p:sp>
        <p:nvSpPr>
          <p:cNvPr id="21" name="圆角矩形 14"/>
          <p:cNvSpPr/>
          <p:nvPr/>
        </p:nvSpPr>
        <p:spPr>
          <a:xfrm>
            <a:off x="608480" y="876676"/>
            <a:ext cx="3016293" cy="49357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54A9EA"/>
          </a:solidFill>
          <a:ln w="25400" cap="flat" cmpd="sng" algn="ctr">
            <a:noFill/>
            <a:prstDash val="solid"/>
          </a:ln>
          <a:effectLst/>
        </p:spPr>
        <p:txBody>
          <a:bodyPr rtlCol="0" anchor="ctr"/>
          <a:lstStyle/>
          <a:p>
            <a:pPr defTabSz="822960">
              <a:defRPr/>
            </a:pPr>
            <a:r>
              <a:rPr lang="zh-CN" altLang="en-US" sz="2400" b="1" kern="0" dirty="0">
                <a:solidFill>
                  <a:sysClr val="window" lastClr="FFFFFF"/>
                </a:solidFill>
                <a:latin typeface="微软雅黑" pitchFamily="34" charset="-122"/>
                <a:ea typeface="微软雅黑" pitchFamily="34" charset="-122"/>
              </a:rPr>
              <a:t>电对人体的伤害</a:t>
            </a:r>
          </a:p>
        </p:txBody>
      </p:sp>
      <p:grpSp>
        <p:nvGrpSpPr>
          <p:cNvPr id="22" name="组合 21"/>
          <p:cNvGrpSpPr/>
          <p:nvPr/>
        </p:nvGrpSpPr>
        <p:grpSpPr>
          <a:xfrm>
            <a:off x="466049" y="1543681"/>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4</a:t>
              </a:r>
            </a:p>
          </p:txBody>
        </p:sp>
      </p:grpSp>
      <p:sp>
        <p:nvSpPr>
          <p:cNvPr id="25" name="矩形 24"/>
          <p:cNvSpPr/>
          <p:nvPr/>
        </p:nvSpPr>
        <p:spPr>
          <a:xfrm>
            <a:off x="682058" y="2613025"/>
            <a:ext cx="3456806" cy="535531"/>
          </a:xfrm>
          <a:prstGeom prst="rect">
            <a:avLst/>
          </a:prstGeom>
        </p:spPr>
        <p:txBody>
          <a:bodyPr wrap="square">
            <a:spAutoFit/>
          </a:bodyPr>
          <a:lstStyle/>
          <a:p>
            <a:r>
              <a:rPr lang="zh-CN" altLang="en-US" sz="1440" dirty="0">
                <a:solidFill>
                  <a:srgbClr val="FF0000"/>
                </a:solidFill>
                <a:latin typeface="微软雅黑" pitchFamily="34" charset="-122"/>
                <a:ea typeface="微软雅黑" pitchFamily="34" charset="-122"/>
                <a:cs typeface="Arial" pitchFamily="34" charset="0"/>
              </a:rPr>
              <a:t>电流大小、通电时间长短、电流通过人体的部位</a:t>
            </a:r>
            <a:r>
              <a:rPr lang="en-US" altLang="zh-CN" sz="1440" dirty="0">
                <a:solidFill>
                  <a:srgbClr val="FF0000"/>
                </a:solidFill>
                <a:latin typeface="微软雅黑" pitchFamily="34" charset="-122"/>
                <a:ea typeface="微软雅黑" pitchFamily="34" charset="-122"/>
                <a:cs typeface="Arial" pitchFamily="34" charset="0"/>
              </a:rPr>
              <a:t>,</a:t>
            </a:r>
            <a:r>
              <a:rPr lang="zh-CN" altLang="en-US" sz="1440" dirty="0">
                <a:solidFill>
                  <a:srgbClr val="FF0000"/>
                </a:solidFill>
                <a:latin typeface="微软雅黑" pitchFamily="34" charset="-122"/>
                <a:ea typeface="微软雅黑" pitchFamily="34" charset="-122"/>
                <a:cs typeface="Arial" pitchFamily="34" charset="0"/>
              </a:rPr>
              <a:t>等等。</a:t>
            </a:r>
          </a:p>
        </p:txBody>
      </p:sp>
      <p:sp>
        <p:nvSpPr>
          <p:cNvPr id="11" name="TextBox 10"/>
          <p:cNvSpPr txBox="1"/>
          <p:nvPr/>
        </p:nvSpPr>
        <p:spPr>
          <a:xfrm>
            <a:off x="1009140" y="108905"/>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触电的危害</a:t>
            </a:r>
          </a:p>
        </p:txBody>
      </p:sp>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94765" y="3490294"/>
            <a:ext cx="3270843" cy="535531"/>
          </a:xfrm>
          <a:prstGeom prst="rect">
            <a:avLst/>
          </a:prstGeom>
        </p:spPr>
        <p:txBody>
          <a:bodyPr wrap="square">
            <a:spAutoFit/>
          </a:bodyPr>
          <a:lstStyle/>
          <a:p>
            <a:r>
              <a:rPr lang="zh-CN" altLang="en-US" sz="1440" dirty="0">
                <a:solidFill>
                  <a:srgbClr val="FF0000"/>
                </a:solidFill>
                <a:latin typeface="微软雅黑" pitchFamily="34" charset="-122"/>
                <a:ea typeface="微软雅黑" pitchFamily="34" charset="-122"/>
                <a:cs typeface="Arial" pitchFamily="34" charset="0"/>
              </a:rPr>
              <a:t>相同电压的交流电与直流电</a:t>
            </a:r>
            <a:r>
              <a:rPr lang="en-US" altLang="zh-CN" sz="1440" dirty="0">
                <a:solidFill>
                  <a:srgbClr val="FF0000"/>
                </a:solidFill>
                <a:latin typeface="微软雅黑" pitchFamily="34" charset="-122"/>
                <a:ea typeface="微软雅黑" pitchFamily="34" charset="-122"/>
                <a:cs typeface="Arial" pitchFamily="34" charset="0"/>
              </a:rPr>
              <a:t>,</a:t>
            </a:r>
            <a:r>
              <a:rPr lang="zh-CN" altLang="en-US" sz="1440" dirty="0">
                <a:solidFill>
                  <a:srgbClr val="FF0000"/>
                </a:solidFill>
                <a:latin typeface="微软雅黑" pitchFamily="34" charset="-122"/>
                <a:ea typeface="微软雅黑" pitchFamily="34" charset="-122"/>
                <a:cs typeface="Arial" pitchFamily="34" charset="0"/>
              </a:rPr>
              <a:t>交流电对人体危害更大</a:t>
            </a:r>
          </a:p>
        </p:txBody>
      </p:sp>
      <p:sp>
        <p:nvSpPr>
          <p:cNvPr id="15" name="矩形 14"/>
          <p:cNvSpPr/>
          <p:nvPr/>
        </p:nvSpPr>
        <p:spPr>
          <a:xfrm>
            <a:off x="4995525" y="1306673"/>
            <a:ext cx="2808960" cy="369332"/>
          </a:xfrm>
          <a:prstGeom prst="rect">
            <a:avLst/>
          </a:prstGeom>
        </p:spPr>
        <p:txBody>
          <a:bodyPr wrap="square">
            <a:spAutoFit/>
          </a:bodyPr>
          <a:lstStyle/>
          <a:p>
            <a:r>
              <a:rPr lang="zh-CN" altLang="en-US" sz="1800" b="1" dirty="0">
                <a:solidFill>
                  <a:srgbClr val="2464CB"/>
                </a:solidFill>
                <a:latin typeface="微软雅黑" pitchFamily="34" charset="-122"/>
                <a:ea typeface="微软雅黑" pitchFamily="34" charset="-122"/>
                <a:cs typeface="Arial" pitchFamily="34" charset="0"/>
              </a:rPr>
              <a:t>人体对电流的反应</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512" y="1728710"/>
            <a:ext cx="4358147" cy="2564157"/>
          </a:xfrm>
          <a:prstGeom prst="rect">
            <a:avLst/>
          </a:prstGeom>
        </p:spPr>
      </p:pic>
    </p:spTree>
    <p:custDataLst>
      <p:tags r:id="rId1"/>
    </p:custDataLst>
    <p:extLst>
      <p:ext uri="{BB962C8B-B14F-4D97-AF65-F5344CB8AC3E}">
        <p14:creationId xmlns:p14="http://schemas.microsoft.com/office/powerpoint/2010/main" val="1272057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2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600"/>
                                        <p:tgtEl>
                                          <p:spTgt spid="22"/>
                                        </p:tgtEl>
                                      </p:cBhvr>
                                    </p:animEffect>
                                    <p:anim calcmode="lin" valueType="num">
                                      <p:cBhvr>
                                        <p:cTn id="17" dur="600" fill="hold"/>
                                        <p:tgtEl>
                                          <p:spTgt spid="22"/>
                                        </p:tgtEl>
                                        <p:attrNameLst>
                                          <p:attrName>ppt_x</p:attrName>
                                        </p:attrNameLst>
                                      </p:cBhvr>
                                      <p:tavLst>
                                        <p:tav tm="0">
                                          <p:val>
                                            <p:strVal val="#ppt_x"/>
                                          </p:val>
                                        </p:tav>
                                        <p:tav tm="100000">
                                          <p:val>
                                            <p:strVal val="#ppt_x"/>
                                          </p:val>
                                        </p:tav>
                                      </p:tavLst>
                                    </p:anim>
                                    <p:anim calcmode="lin" valueType="num">
                                      <p:cBhvr>
                                        <p:cTn id="18" dur="600" fill="hold"/>
                                        <p:tgtEl>
                                          <p:spTgt spid="22"/>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600"/>
                                        <p:tgtEl>
                                          <p:spTgt spid="13"/>
                                        </p:tgtEl>
                                      </p:cBhvr>
                                    </p:animEffect>
                                  </p:childTnLst>
                                </p:cTn>
                              </p:par>
                            </p:childTnLst>
                          </p:cTn>
                        </p:par>
                        <p:par>
                          <p:cTn id="22" fill="hold">
                            <p:stCondLst>
                              <p:cond delay="1800"/>
                            </p:stCondLst>
                            <p:childTnLst>
                              <p:par>
                                <p:cTn id="23" presetID="10"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3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8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600"/>
                                        <p:tgtEl>
                                          <p:spTgt spid="15"/>
                                        </p:tgtEl>
                                      </p:cBhvr>
                                    </p:animEffect>
                                  </p:childTnLst>
                                </p:cTn>
                              </p:par>
                              <p:par>
                                <p:cTn id="34" presetID="2" presetClass="entr" presetSubtype="4"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5" grpId="0"/>
      <p:bldP spid="11"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7" y="997525"/>
            <a:ext cx="1999638"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单相触电</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a:t>
              </a:r>
            </a:p>
          </p:txBody>
        </p:sp>
      </p:grpSp>
      <p:sp>
        <p:nvSpPr>
          <p:cNvPr id="25" name="矩形 24"/>
          <p:cNvSpPr/>
          <p:nvPr/>
        </p:nvSpPr>
        <p:spPr>
          <a:xfrm>
            <a:off x="898066" y="1766001"/>
            <a:ext cx="7090902" cy="535531"/>
          </a:xfrm>
          <a:prstGeom prst="rect">
            <a:avLst/>
          </a:prstGeom>
        </p:spPr>
        <p:txBody>
          <a:bodyPr wrap="square">
            <a:spAutoFit/>
          </a:bodyPr>
          <a:lstStyle/>
          <a:p>
            <a:r>
              <a:rPr lang="zh-CN" altLang="en-US" sz="1440" dirty="0">
                <a:ea typeface="微软雅黑" pitchFamily="34" charset="-122"/>
                <a:cs typeface="Arial" pitchFamily="34" charset="0"/>
              </a:rPr>
              <a:t>单相触电是指当人体接触带电设备或线路中的某一相导体时，一相电流通过人体经大地回到中性点，这种触电形式称为单相触电。</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触电的方式</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27" y="2301532"/>
            <a:ext cx="1476581" cy="1952898"/>
          </a:xfrm>
          <a:prstGeom prst="rect">
            <a:avLst/>
          </a:prstGeom>
          <a:ln>
            <a:noFill/>
          </a:ln>
          <a:effectLst>
            <a:softEdge rad="112500"/>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476" y="2487295"/>
            <a:ext cx="5258534" cy="1581371"/>
          </a:xfrm>
          <a:prstGeom prst="rect">
            <a:avLst/>
          </a:prstGeom>
          <a:ln>
            <a:noFill/>
          </a:ln>
          <a:effectLst>
            <a:softEdge rad="112500"/>
          </a:effectLst>
        </p:spPr>
      </p:pic>
      <p:sp>
        <p:nvSpPr>
          <p:cNvPr id="10"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957287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20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20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7" y="997525"/>
            <a:ext cx="1999638"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单相触电</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a:t>
              </a:r>
            </a:p>
          </p:txBody>
        </p:sp>
      </p:gr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触电的方式</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08" y="1716166"/>
            <a:ext cx="8154539" cy="3381847"/>
          </a:xfrm>
          <a:prstGeom prst="rect">
            <a:avLst/>
          </a:prstGeom>
          <a:ln>
            <a:noFill/>
          </a:ln>
          <a:effectLst>
            <a:softEdge rad="112500"/>
          </a:effectLst>
        </p:spPr>
      </p:pic>
      <p:sp>
        <p:nvSpPr>
          <p:cNvPr id="8"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4045275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触电的方式</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494" y="1043976"/>
            <a:ext cx="4525007" cy="2362530"/>
          </a:xfrm>
          <a:prstGeom prst="rect">
            <a:avLst/>
          </a:prstGeom>
        </p:spPr>
      </p:pic>
      <p:sp>
        <p:nvSpPr>
          <p:cNvPr id="10" name="矩形 9"/>
          <p:cNvSpPr/>
          <p:nvPr/>
        </p:nvSpPr>
        <p:spPr>
          <a:xfrm>
            <a:off x="1101371" y="1317300"/>
            <a:ext cx="641976" cy="1815882"/>
          </a:xfrm>
          <a:prstGeom prst="rect">
            <a:avLst/>
          </a:prstGeom>
        </p:spPr>
        <p:txBody>
          <a:bodyPr wrap="square">
            <a:spAutoFit/>
          </a:bodyPr>
          <a:lstStyle/>
          <a:p>
            <a:r>
              <a:rPr lang="zh-CN" altLang="en-US" sz="2800" dirty="0">
                <a:ea typeface="微软雅黑" pitchFamily="34" charset="-122"/>
                <a:cs typeface="Arial" pitchFamily="34" charset="0"/>
              </a:rPr>
              <a:t>不会触电</a:t>
            </a:r>
          </a:p>
        </p:txBody>
      </p:sp>
      <p:sp>
        <p:nvSpPr>
          <p:cNvPr id="11" name="矩形 10"/>
          <p:cNvSpPr/>
          <p:nvPr/>
        </p:nvSpPr>
        <p:spPr>
          <a:xfrm>
            <a:off x="2389552" y="3642123"/>
            <a:ext cx="3789867" cy="707886"/>
          </a:xfrm>
          <a:prstGeom prst="rect">
            <a:avLst/>
          </a:prstGeom>
        </p:spPr>
        <p:txBody>
          <a:bodyPr wrap="square">
            <a:spAutoFit/>
          </a:bodyPr>
          <a:lstStyle/>
          <a:p>
            <a:r>
              <a:rPr lang="zh-CN" altLang="en-US" sz="2000" dirty="0">
                <a:solidFill>
                  <a:srgbClr val="FF0000"/>
                </a:solidFill>
                <a:ea typeface="微软雅黑" pitchFamily="34" charset="-122"/>
                <a:cs typeface="Arial" pitchFamily="34" charset="0"/>
              </a:rPr>
              <a:t>本例紧说明触电的原理，这样做仍存在一定风险</a:t>
            </a:r>
          </a:p>
        </p:txBody>
      </p:sp>
      <p:sp>
        <p:nvSpPr>
          <p:cNvPr id="6"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224080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4"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par>
                          <p:cTn id="15" fill="hold">
                            <p:stCondLst>
                              <p:cond delay="1000"/>
                            </p:stCondLst>
                            <p:childTnLst>
                              <p:par>
                                <p:cTn id="16" presetID="14" presetClass="entr" presetSubtype="10" fill="hold" grpId="0" nodeType="afterEffect">
                                  <p:stCondLst>
                                    <p:cond delay="30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7" y="997525"/>
            <a:ext cx="1999638"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两相触电</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2</a:t>
              </a:r>
            </a:p>
          </p:txBody>
        </p:sp>
      </p:grpSp>
      <p:sp>
        <p:nvSpPr>
          <p:cNvPr id="25" name="矩形 24"/>
          <p:cNvSpPr/>
          <p:nvPr/>
        </p:nvSpPr>
        <p:spPr>
          <a:xfrm>
            <a:off x="898066" y="1766001"/>
            <a:ext cx="7090902" cy="535531"/>
          </a:xfrm>
          <a:prstGeom prst="rect">
            <a:avLst/>
          </a:prstGeom>
        </p:spPr>
        <p:txBody>
          <a:bodyPr wrap="square">
            <a:spAutoFit/>
          </a:bodyPr>
          <a:lstStyle/>
          <a:p>
            <a:r>
              <a:rPr lang="zh-CN" altLang="en-US" sz="1440" dirty="0">
                <a:ea typeface="微软雅黑" pitchFamily="34" charset="-122"/>
                <a:cs typeface="Arial" pitchFamily="34" charset="0"/>
              </a:rPr>
              <a:t>两相触电是指人体不同部位分别接触到同一电源的两根不同相位的相线，电流从一根相线经人体流到另一根相线的触电现象。</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触电的方式</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02" y="2301532"/>
            <a:ext cx="2457793" cy="2391109"/>
          </a:xfrm>
          <a:prstGeom prst="rect">
            <a:avLst/>
          </a:prstGeom>
          <a:ln>
            <a:noFill/>
          </a:ln>
          <a:effectLst>
            <a:softEdge rad="112500"/>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664" y="2568269"/>
            <a:ext cx="4429744" cy="2124372"/>
          </a:xfrm>
          <a:prstGeom prst="rect">
            <a:avLst/>
          </a:prstGeom>
          <a:ln>
            <a:noFill/>
          </a:ln>
          <a:effectLst>
            <a:softEdge rad="112500"/>
          </a:effectLst>
        </p:spPr>
      </p:pic>
      <p:sp>
        <p:nvSpPr>
          <p:cNvPr id="11"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464275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7" y="997525"/>
            <a:ext cx="1999638"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两相触电</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2</a:t>
              </a:r>
            </a:p>
          </p:txBody>
        </p:sp>
      </p:gr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触电的方式</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844" y="1533056"/>
            <a:ext cx="6258799" cy="3200847"/>
          </a:xfrm>
          <a:prstGeom prst="rect">
            <a:avLst/>
          </a:prstGeom>
        </p:spPr>
      </p:pic>
      <p:sp>
        <p:nvSpPr>
          <p:cNvPr id="8"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038459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7" y="997525"/>
            <a:ext cx="2337322"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跨步电压触电</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3</a:t>
              </a:r>
            </a:p>
          </p:txBody>
        </p:sp>
      </p:grpSp>
      <p:sp>
        <p:nvSpPr>
          <p:cNvPr id="25" name="矩形 24"/>
          <p:cNvSpPr/>
          <p:nvPr/>
        </p:nvSpPr>
        <p:spPr>
          <a:xfrm>
            <a:off x="898066" y="1766001"/>
            <a:ext cx="7090902" cy="535531"/>
          </a:xfrm>
          <a:prstGeom prst="rect">
            <a:avLst/>
          </a:prstGeom>
        </p:spPr>
        <p:txBody>
          <a:bodyPr wrap="square">
            <a:spAutoFit/>
          </a:bodyPr>
          <a:lstStyle/>
          <a:p>
            <a:r>
              <a:rPr lang="zh-CN" altLang="en-US" sz="1440" dirty="0">
                <a:ea typeface="微软雅黑" pitchFamily="34" charset="-122"/>
                <a:cs typeface="Arial" pitchFamily="34" charset="0"/>
              </a:rPr>
              <a:t>跨步电压触电</a:t>
            </a:r>
            <a:r>
              <a:rPr lang="en-US" altLang="zh-CN" sz="1440" dirty="0">
                <a:ea typeface="微软雅黑" pitchFamily="34" charset="-122"/>
                <a:cs typeface="Arial" pitchFamily="34" charset="0"/>
              </a:rPr>
              <a:t>:</a:t>
            </a:r>
            <a:r>
              <a:rPr lang="zh-CN" altLang="en-US" sz="1440" dirty="0">
                <a:ea typeface="微软雅黑" pitchFamily="34" charset="-122"/>
                <a:cs typeface="Arial" pitchFamily="34" charset="0"/>
              </a:rPr>
              <a:t>电气设备相线碰壳接地</a:t>
            </a:r>
            <a:r>
              <a:rPr lang="en-US" altLang="zh-CN" sz="1440" dirty="0">
                <a:ea typeface="微软雅黑" pitchFamily="34" charset="-122"/>
                <a:cs typeface="Arial" pitchFamily="34" charset="0"/>
              </a:rPr>
              <a:t>,</a:t>
            </a:r>
            <a:r>
              <a:rPr lang="zh-CN" altLang="en-US" sz="1440" dirty="0">
                <a:ea typeface="微软雅黑" pitchFamily="34" charset="-122"/>
                <a:cs typeface="Arial" pitchFamily="34" charset="0"/>
              </a:rPr>
              <a:t>或带电导线直接触地时</a:t>
            </a:r>
            <a:r>
              <a:rPr lang="en-US" altLang="zh-CN" sz="1440" dirty="0">
                <a:ea typeface="微软雅黑" pitchFamily="34" charset="-122"/>
                <a:cs typeface="Arial" pitchFamily="34" charset="0"/>
              </a:rPr>
              <a:t>,</a:t>
            </a:r>
            <a:r>
              <a:rPr lang="zh-CN" altLang="en-US" sz="1440" dirty="0">
                <a:ea typeface="微软雅黑" pitchFamily="34" charset="-122"/>
                <a:cs typeface="Arial" pitchFamily="34" charset="0"/>
              </a:rPr>
              <a:t>人体虽没有接触带电设备外壳或带电导线</a:t>
            </a:r>
            <a:r>
              <a:rPr lang="en-US" altLang="zh-CN" sz="1440" dirty="0">
                <a:ea typeface="微软雅黑" pitchFamily="34" charset="-122"/>
                <a:cs typeface="Arial" pitchFamily="34" charset="0"/>
              </a:rPr>
              <a:t>,</a:t>
            </a:r>
            <a:r>
              <a:rPr lang="zh-CN" altLang="en-US" sz="1440" dirty="0">
                <a:ea typeface="微软雅黑" pitchFamily="34" charset="-122"/>
                <a:cs typeface="Arial" pitchFamily="34" charset="0"/>
              </a:rPr>
              <a:t>但是跨步行走在电位分布曲线的范围内而造成的触电现象</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触电的方式</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251" y="2301532"/>
            <a:ext cx="3810532" cy="2560387"/>
          </a:xfrm>
          <a:prstGeom prst="rect">
            <a:avLst/>
          </a:prstGeom>
          <a:ln>
            <a:noFill/>
          </a:ln>
          <a:effectLst>
            <a:softEdge rad="112500"/>
          </a:effectLst>
        </p:spPr>
      </p:pic>
      <p:sp>
        <p:nvSpPr>
          <p:cNvPr id="9"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62035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6889" y="0"/>
            <a:ext cx="9150889" cy="5145470"/>
          </a:xfrm>
          <a:prstGeom prst="rect">
            <a:avLst/>
          </a:prstGeom>
        </p:spPr>
      </p:pic>
      <p:grpSp>
        <p:nvGrpSpPr>
          <p:cNvPr id="22" name="组合 21"/>
          <p:cNvGrpSpPr/>
          <p:nvPr/>
        </p:nvGrpSpPr>
        <p:grpSpPr>
          <a:xfrm>
            <a:off x="2058187" y="1722655"/>
            <a:ext cx="5670176" cy="730250"/>
            <a:chOff x="3403600" y="863600"/>
            <a:chExt cx="3352800" cy="431800"/>
          </a:xfrm>
        </p:grpSpPr>
        <p:grpSp>
          <p:nvGrpSpPr>
            <p:cNvPr id="19" name="组合 18"/>
            <p:cNvGrpSpPr/>
            <p:nvPr/>
          </p:nvGrpSpPr>
          <p:grpSpPr>
            <a:xfrm>
              <a:off x="3403600" y="863600"/>
              <a:ext cx="3352800" cy="431800"/>
              <a:chOff x="3403600" y="863600"/>
              <a:chExt cx="3352800" cy="431800"/>
            </a:xfrm>
          </p:grpSpPr>
          <p:sp>
            <p:nvSpPr>
              <p:cNvPr id="9" name="剪去对角的矩形 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对角圆角矩形 17"/>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0" name="文本框 19"/>
            <p:cNvSpPr txBox="1"/>
            <p:nvPr/>
          </p:nvSpPr>
          <p:spPr>
            <a:xfrm>
              <a:off x="3459591" y="906610"/>
              <a:ext cx="351847" cy="345780"/>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一</a:t>
              </a:r>
            </a:p>
          </p:txBody>
        </p:sp>
        <p:sp>
          <p:nvSpPr>
            <p:cNvPr id="21" name="文本框 20"/>
            <p:cNvSpPr txBox="1"/>
            <p:nvPr/>
          </p:nvSpPr>
          <p:spPr>
            <a:xfrm>
              <a:off x="4070458" y="906610"/>
              <a:ext cx="2535722" cy="345780"/>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三宁公司电气发展历程</a:t>
              </a:r>
            </a:p>
          </p:txBody>
        </p:sp>
      </p:grpSp>
    </p:spTree>
    <p:extLst>
      <p:ext uri="{BB962C8B-B14F-4D97-AF65-F5344CB8AC3E}">
        <p14:creationId xmlns:p14="http://schemas.microsoft.com/office/powerpoint/2010/main" val="1411458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strVal val="(6*min(max(#ppt_w*#ppt_h,.3),1)-7.4)/-.7*#ppt_w"/>
                                          </p:val>
                                        </p:tav>
                                        <p:tav tm="100000">
                                          <p:val>
                                            <p:strVal val="#ppt_w"/>
                                          </p:val>
                                        </p:tav>
                                      </p:tavLst>
                                    </p:anim>
                                    <p:anim calcmode="lin" valueType="num">
                                      <p:cBhvr>
                                        <p:cTn id="8" dur="750" fill="hold"/>
                                        <p:tgtEl>
                                          <p:spTgt spid="22"/>
                                        </p:tgtEl>
                                        <p:attrNameLst>
                                          <p:attrName>ppt_h</p:attrName>
                                        </p:attrNameLst>
                                      </p:cBhvr>
                                      <p:tavLst>
                                        <p:tav tm="0">
                                          <p:val>
                                            <p:strVal val="(6*min(max(#ppt_w*#ppt_h,.3),1)-7.4)/-.7*#ppt_h"/>
                                          </p:val>
                                        </p:tav>
                                        <p:tav tm="100000">
                                          <p:val>
                                            <p:strVal val="#ppt_h"/>
                                          </p:val>
                                        </p:tav>
                                      </p:tavLst>
                                    </p:anim>
                                    <p:anim calcmode="lin" valueType="num">
                                      <p:cBhvr>
                                        <p:cTn id="9" dur="750" fill="hold"/>
                                        <p:tgtEl>
                                          <p:spTgt spid="22"/>
                                        </p:tgtEl>
                                        <p:attrNameLst>
                                          <p:attrName>ppt_x</p:attrName>
                                        </p:attrNameLst>
                                      </p:cBhvr>
                                      <p:tavLst>
                                        <p:tav tm="0">
                                          <p:val>
                                            <p:fltVal val="0.5"/>
                                          </p:val>
                                        </p:tav>
                                        <p:tav tm="100000">
                                          <p:val>
                                            <p:strVal val="#ppt_x"/>
                                          </p:val>
                                        </p:tav>
                                      </p:tavLst>
                                    </p:anim>
                                    <p:anim calcmode="lin" valueType="num">
                                      <p:cBhvr>
                                        <p:cTn id="10" dur="75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6" y="997525"/>
            <a:ext cx="2741583"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脱离电源的方式</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a:t>
              </a:r>
            </a:p>
          </p:txBody>
        </p:sp>
      </p:grpSp>
      <p:sp>
        <p:nvSpPr>
          <p:cNvPr id="25" name="矩形 24"/>
          <p:cNvSpPr/>
          <p:nvPr/>
        </p:nvSpPr>
        <p:spPr>
          <a:xfrm>
            <a:off x="975067" y="1843003"/>
            <a:ext cx="4453580" cy="1938992"/>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脱离低压电源：</a:t>
            </a:r>
            <a:endParaRPr lang="en-US" altLang="zh-CN" sz="2000" dirty="0">
              <a:solidFill>
                <a:srgbClr val="FF0000"/>
              </a:solidFill>
              <a:latin typeface="微软雅黑" pitchFamily="34" charset="-122"/>
              <a:ea typeface="微软雅黑" pitchFamily="34" charset="-122"/>
              <a:cs typeface="Arial" pitchFamily="34" charset="0"/>
            </a:endParaRPr>
          </a:p>
          <a:p>
            <a:r>
              <a:rPr lang="zh-CN" altLang="en-US" sz="2000" dirty="0">
                <a:solidFill>
                  <a:srgbClr val="FF0000"/>
                </a:solidFill>
                <a:latin typeface="微软雅黑" pitchFamily="34" charset="-122"/>
                <a:ea typeface="微软雅黑" pitchFamily="34" charset="-122"/>
                <a:cs typeface="Arial" pitchFamily="34" charset="0"/>
              </a:rPr>
              <a:t>拉</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拉开电源开关</a:t>
            </a:r>
            <a:br>
              <a:rPr lang="en-US" altLang="zh-CN" sz="2000" dirty="0">
                <a:solidFill>
                  <a:srgbClr val="FF0000"/>
                </a:solidFill>
                <a:latin typeface="微软雅黑" pitchFamily="34" charset="-122"/>
                <a:ea typeface="微软雅黑" pitchFamily="34" charset="-122"/>
                <a:cs typeface="Arial" pitchFamily="34" charset="0"/>
              </a:rPr>
            </a:br>
            <a:r>
              <a:rPr lang="zh-CN" altLang="en-US" sz="2000" dirty="0">
                <a:solidFill>
                  <a:srgbClr val="FF0000"/>
                </a:solidFill>
                <a:latin typeface="微软雅黑" pitchFamily="34" charset="-122"/>
                <a:ea typeface="微软雅黑" pitchFamily="34" charset="-122"/>
                <a:cs typeface="Arial" pitchFamily="34" charset="0"/>
              </a:rPr>
              <a:t>切</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切断电源线</a:t>
            </a:r>
            <a:br>
              <a:rPr lang="en-US" altLang="zh-CN" sz="2000" dirty="0">
                <a:solidFill>
                  <a:srgbClr val="FF0000"/>
                </a:solidFill>
                <a:latin typeface="微软雅黑" pitchFamily="34" charset="-122"/>
                <a:ea typeface="微软雅黑" pitchFamily="34" charset="-122"/>
                <a:cs typeface="Arial" pitchFamily="34" charset="0"/>
              </a:rPr>
            </a:br>
            <a:r>
              <a:rPr lang="zh-CN" altLang="en-US" sz="2000" dirty="0">
                <a:solidFill>
                  <a:srgbClr val="FF0000"/>
                </a:solidFill>
                <a:latin typeface="微软雅黑" pitchFamily="34" charset="-122"/>
                <a:ea typeface="微软雅黑" pitchFamily="34" charset="-122"/>
                <a:cs typeface="Arial" pitchFamily="34" charset="0"/>
              </a:rPr>
              <a:t>挑</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挑开触电者身上或压在身下的导线</a:t>
            </a:r>
            <a:br>
              <a:rPr lang="en-US" altLang="zh-CN" sz="2000" dirty="0">
                <a:solidFill>
                  <a:srgbClr val="FF0000"/>
                </a:solidFill>
                <a:latin typeface="微软雅黑" pitchFamily="34" charset="-122"/>
                <a:ea typeface="微软雅黑" pitchFamily="34" charset="-122"/>
                <a:cs typeface="Arial" pitchFamily="34" charset="0"/>
              </a:rPr>
            </a:br>
            <a:r>
              <a:rPr lang="zh-CN" altLang="en-US" sz="2000" dirty="0">
                <a:solidFill>
                  <a:srgbClr val="FF0000"/>
                </a:solidFill>
                <a:latin typeface="微软雅黑" pitchFamily="34" charset="-122"/>
                <a:ea typeface="微软雅黑" pitchFamily="34" charset="-122"/>
                <a:cs typeface="Arial" pitchFamily="34" charset="0"/>
              </a:rPr>
              <a:t>拽</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拉拽触电者干燥衣服，使其脱离电源</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触电的急救</a:t>
            </a:r>
          </a:p>
        </p:txBody>
      </p:sp>
      <p:sp>
        <p:nvSpPr>
          <p:cNvPr id="8"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233" y="1427517"/>
            <a:ext cx="3570324" cy="264396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70099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6" y="997525"/>
            <a:ext cx="3270973"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不同触电者的救护措施</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2</a:t>
              </a:r>
            </a:p>
          </p:txBody>
        </p:sp>
      </p:grpSp>
      <p:sp>
        <p:nvSpPr>
          <p:cNvPr id="25" name="矩形 24"/>
          <p:cNvSpPr/>
          <p:nvPr/>
        </p:nvSpPr>
        <p:spPr>
          <a:xfrm>
            <a:off x="898068" y="1626201"/>
            <a:ext cx="5725416" cy="70788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轻度</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有呼吸和心跳</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：保证呼吸道畅通、空气流通、平躺休息、禁止走动、严密观察</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触电的急救</a:t>
            </a:r>
          </a:p>
        </p:txBody>
      </p:sp>
      <p:sp>
        <p:nvSpPr>
          <p:cNvPr id="8" name="矩形 7"/>
          <p:cNvSpPr/>
          <p:nvPr/>
        </p:nvSpPr>
        <p:spPr>
          <a:xfrm>
            <a:off x="936160" y="2479645"/>
            <a:ext cx="5725416" cy="400110"/>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稍重</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意识丧失</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：畅通呼吸、严密观察、联系医生</a:t>
            </a:r>
          </a:p>
        </p:txBody>
      </p:sp>
      <p:sp>
        <p:nvSpPr>
          <p:cNvPr id="9" name="矩形 8"/>
          <p:cNvSpPr/>
          <p:nvPr/>
        </p:nvSpPr>
        <p:spPr>
          <a:xfrm>
            <a:off x="1018686" y="3256937"/>
            <a:ext cx="5725416" cy="70788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严重无心跳：做胸外按压无呼吸做人工呼吸心跳，呼吸</a:t>
            </a:r>
            <a:r>
              <a:rPr lang="en-US" altLang="zh-CN" sz="2000" dirty="0">
                <a:solidFill>
                  <a:srgbClr val="FF0000"/>
                </a:solidFill>
                <a:latin typeface="微软雅黑" pitchFamily="34" charset="-122"/>
                <a:ea typeface="微软雅黑" pitchFamily="34" charset="-122"/>
                <a:cs typeface="Arial" pitchFamily="34" charset="0"/>
              </a:rPr>
              <a:t>_------</a:t>
            </a:r>
            <a:r>
              <a:rPr lang="zh-CN" altLang="en-US" sz="2000" dirty="0">
                <a:solidFill>
                  <a:srgbClr val="FF0000"/>
                </a:solidFill>
                <a:latin typeface="微软雅黑" pitchFamily="34" charset="-122"/>
                <a:ea typeface="微软雅黑" pitchFamily="34" charset="-122"/>
                <a:cs typeface="Arial" pitchFamily="34" charset="0"/>
              </a:rPr>
              <a:t>同时做人工呼吸和胸外按压</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576" y="1726135"/>
            <a:ext cx="2248214" cy="2238688"/>
          </a:xfrm>
          <a:prstGeom prst="rect">
            <a:avLst/>
          </a:prstGeom>
          <a:ln>
            <a:noFill/>
          </a:ln>
          <a:effectLst>
            <a:softEdge rad="112500"/>
          </a:effectLst>
        </p:spPr>
      </p:pic>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1520668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6" y="997525"/>
            <a:ext cx="3270973"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人工呼吸的操作要点：</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3</a:t>
              </a:r>
            </a:p>
          </p:txBody>
        </p:sp>
      </p:grpSp>
      <p:sp>
        <p:nvSpPr>
          <p:cNvPr id="25" name="矩形 24"/>
          <p:cNvSpPr/>
          <p:nvPr/>
        </p:nvSpPr>
        <p:spPr>
          <a:xfrm>
            <a:off x="898067" y="1626201"/>
            <a:ext cx="4078193" cy="1323439"/>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使触电者头部后抑</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迅速松解衣和裤带以免障碍呼吸动作，急救者一一手按住前额，另一手将其颌骨向上抬起。</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触电的急救</a:t>
            </a:r>
          </a:p>
        </p:txBody>
      </p:sp>
      <p:sp>
        <p:nvSpPr>
          <p:cNvPr id="9" name="矩形 8"/>
          <p:cNvSpPr/>
          <p:nvPr/>
        </p:nvSpPr>
        <p:spPr>
          <a:xfrm>
            <a:off x="898066" y="3303103"/>
            <a:ext cx="4222981" cy="1323439"/>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急救者一手的拇指和食指捏住病人鼻孔，然后深吸一口气，以嘴唇密封住患者的口部，用力吹气，直至病人胸部隆起为止。</a:t>
            </a:r>
          </a:p>
        </p:txBody>
      </p:sp>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588" y="1533056"/>
            <a:ext cx="2514951" cy="265784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863396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6" y="997525"/>
            <a:ext cx="3270973"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人工呼吸的操作要点：</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3</a:t>
              </a:r>
            </a:p>
          </p:txBody>
        </p:sp>
      </p:grpSp>
      <p:sp>
        <p:nvSpPr>
          <p:cNvPr id="25" name="矩形 24"/>
          <p:cNvSpPr/>
          <p:nvPr/>
        </p:nvSpPr>
        <p:spPr>
          <a:xfrm>
            <a:off x="898068" y="1596857"/>
            <a:ext cx="4520955" cy="1015663"/>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当病人胸部隆起后即停止吹气</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救护人换气</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，放开紧捏的鼻孔，同时将口唇移开让病人借自己胸部的弹性自动吐气。</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触电的急救</a:t>
            </a:r>
          </a:p>
        </p:txBody>
      </p:sp>
      <p:sp>
        <p:nvSpPr>
          <p:cNvPr id="9" name="矩形 8"/>
          <p:cNvSpPr/>
          <p:nvPr/>
        </p:nvSpPr>
        <p:spPr>
          <a:xfrm>
            <a:off x="898068" y="2742798"/>
            <a:ext cx="4520957" cy="1015663"/>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当病人吐气结束后，进行第二次吹气，每次吹气时间为</a:t>
            </a:r>
            <a:r>
              <a:rPr lang="en-US" altLang="zh-CN" sz="2000" dirty="0">
                <a:solidFill>
                  <a:srgbClr val="FF0000"/>
                </a:solidFill>
                <a:latin typeface="微软雅黑" pitchFamily="34" charset="-122"/>
                <a:ea typeface="微软雅黑" pitchFamily="34" charset="-122"/>
                <a:cs typeface="Arial" pitchFamily="34" charset="0"/>
              </a:rPr>
              <a:t>1-1.5</a:t>
            </a:r>
            <a:r>
              <a:rPr lang="zh-CN" altLang="en-US" sz="2000" dirty="0">
                <a:solidFill>
                  <a:srgbClr val="FF0000"/>
                </a:solidFill>
                <a:latin typeface="微软雅黑" pitchFamily="34" charset="-122"/>
                <a:ea typeface="微软雅黑" pitchFamily="34" charset="-122"/>
                <a:cs typeface="Arial" pitchFamily="34" charset="0"/>
              </a:rPr>
              <a:t>秒约占呼吸周期的</a:t>
            </a:r>
            <a:r>
              <a:rPr lang="en-US" altLang="zh-CN" sz="2000" dirty="0">
                <a:solidFill>
                  <a:srgbClr val="FF0000"/>
                </a:solidFill>
                <a:latin typeface="微软雅黑" pitchFamily="34" charset="-122"/>
                <a:ea typeface="微软雅黑" pitchFamily="34" charset="-122"/>
                <a:cs typeface="Arial" pitchFamily="34" charset="0"/>
              </a:rPr>
              <a:t>1/3,</a:t>
            </a:r>
            <a:r>
              <a:rPr lang="zh-CN" altLang="en-US" sz="2000" dirty="0">
                <a:solidFill>
                  <a:srgbClr val="FF0000"/>
                </a:solidFill>
                <a:latin typeface="微软雅黑" pitchFamily="34" charset="-122"/>
                <a:ea typeface="微软雅黑" pitchFamily="34" charset="-122"/>
                <a:cs typeface="Arial" pitchFamily="34" charset="0"/>
              </a:rPr>
              <a:t>吹气频次为</a:t>
            </a:r>
            <a:r>
              <a:rPr lang="en-US" altLang="zh-CN" sz="2000" dirty="0">
                <a:solidFill>
                  <a:srgbClr val="FF0000"/>
                </a:solidFill>
                <a:latin typeface="微软雅黑" pitchFamily="34" charset="-122"/>
                <a:ea typeface="微软雅黑" pitchFamily="34" charset="-122"/>
                <a:cs typeface="Arial" pitchFamily="34" charset="0"/>
              </a:rPr>
              <a:t>14-16</a:t>
            </a:r>
            <a:r>
              <a:rPr lang="zh-CN" altLang="en-US" sz="2000" dirty="0">
                <a:solidFill>
                  <a:srgbClr val="FF0000"/>
                </a:solidFill>
                <a:latin typeface="微软雅黑" pitchFamily="34" charset="-122"/>
                <a:ea typeface="微软雅黑" pitchFamily="34" charset="-122"/>
                <a:cs typeface="Arial" pitchFamily="34" charset="0"/>
              </a:rPr>
              <a:t>次</a:t>
            </a:r>
            <a:r>
              <a:rPr lang="en-US" altLang="zh-CN" sz="2000" dirty="0">
                <a:solidFill>
                  <a:srgbClr val="FF0000"/>
                </a:solidFill>
                <a:latin typeface="微软雅黑" pitchFamily="34" charset="-122"/>
                <a:ea typeface="微软雅黑" pitchFamily="34" charset="-122"/>
                <a:cs typeface="Arial" pitchFamily="34" charset="0"/>
              </a:rPr>
              <a:t>min</a:t>
            </a:r>
            <a:r>
              <a:rPr lang="zh-CN" altLang="en-US" sz="2000" dirty="0">
                <a:solidFill>
                  <a:srgbClr val="FF0000"/>
                </a:solidFill>
                <a:latin typeface="微软雅黑" pitchFamily="34" charset="-122"/>
                <a:ea typeface="微软雅黑" pitchFamily="34" charset="-122"/>
                <a:cs typeface="Arial" pitchFamily="34" charset="0"/>
              </a:rPr>
              <a:t>。</a:t>
            </a:r>
          </a:p>
        </p:txBody>
      </p:sp>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98069" y="3916081"/>
            <a:ext cx="4673354" cy="70788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如触电者牙关禁闭，可改为口对鼻人工呼吸。吹气时将其嘴唇紧闭，防止漏气。</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025" y="1459190"/>
            <a:ext cx="2972215" cy="276263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754894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P spid="9"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6" y="997525"/>
            <a:ext cx="3270973"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胸外挤压法的操作要点：</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4</a:t>
              </a:r>
            </a:p>
          </p:txBody>
        </p:sp>
      </p:grpSp>
      <p:sp>
        <p:nvSpPr>
          <p:cNvPr id="25" name="矩形 24"/>
          <p:cNvSpPr/>
          <p:nvPr/>
        </p:nvSpPr>
        <p:spPr>
          <a:xfrm>
            <a:off x="898066" y="1969114"/>
            <a:ext cx="3837563" cy="70788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体位</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患者应仰卧于硬板床或地上，解开其衣服。</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触电的急救</a:t>
            </a:r>
          </a:p>
        </p:txBody>
      </p:sp>
      <p:sp>
        <p:nvSpPr>
          <p:cNvPr id="9" name="矩形 8"/>
          <p:cNvSpPr/>
          <p:nvPr/>
        </p:nvSpPr>
        <p:spPr>
          <a:xfrm>
            <a:off x="898064" y="3002680"/>
            <a:ext cx="3837565" cy="163121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部位</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即按压部位以一手掌根部置于患者胸骨中下</a:t>
            </a:r>
            <a:r>
              <a:rPr lang="en-US" altLang="zh-CN" sz="2000" dirty="0">
                <a:solidFill>
                  <a:srgbClr val="FF0000"/>
                </a:solidFill>
                <a:latin typeface="微软雅黑" pitchFamily="34" charset="-122"/>
                <a:ea typeface="微软雅黑" pitchFamily="34" charset="-122"/>
                <a:cs typeface="Arial" pitchFamily="34" charset="0"/>
              </a:rPr>
              <a:t>1/3</a:t>
            </a:r>
            <a:r>
              <a:rPr lang="zh-CN" altLang="en-US" sz="2000" dirty="0">
                <a:solidFill>
                  <a:srgbClr val="FF0000"/>
                </a:solidFill>
                <a:latin typeface="微软雅黑" pitchFamily="34" charset="-122"/>
                <a:ea typeface="微软雅黑" pitchFamily="34" charset="-122"/>
                <a:cs typeface="Arial" pitchFamily="34" charset="0"/>
              </a:rPr>
              <a:t>交界处</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或剑突上二横指宽距离</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，另一手掌压在该手背上，手指翘起，不接触其胸部。</a:t>
            </a:r>
          </a:p>
        </p:txBody>
      </p:sp>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774" y="1533055"/>
            <a:ext cx="3829711" cy="322182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627334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6" y="997525"/>
            <a:ext cx="3270973"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胸外挤压法的操作要点：</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4</a:t>
              </a:r>
            </a:p>
          </p:txBody>
        </p:sp>
      </p:grpSp>
      <p:sp>
        <p:nvSpPr>
          <p:cNvPr id="25" name="矩形 24"/>
          <p:cNvSpPr/>
          <p:nvPr/>
        </p:nvSpPr>
        <p:spPr>
          <a:xfrm>
            <a:off x="906137" y="1548241"/>
            <a:ext cx="5045725" cy="70788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姿势</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操作者两臂伸直，与两肩垂直，肘关节固定不动，借助双臂和上身重量垂直下压。</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触电的急救</a:t>
            </a:r>
          </a:p>
        </p:txBody>
      </p:sp>
      <p:sp>
        <p:nvSpPr>
          <p:cNvPr id="9" name="矩形 8"/>
          <p:cNvSpPr/>
          <p:nvPr/>
        </p:nvSpPr>
        <p:spPr>
          <a:xfrm>
            <a:off x="906137" y="2540667"/>
            <a:ext cx="5037654" cy="70788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按压深度</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将胸骨下压</a:t>
            </a:r>
            <a:r>
              <a:rPr lang="en-US" altLang="zh-CN" sz="2000" dirty="0">
                <a:solidFill>
                  <a:srgbClr val="FF0000"/>
                </a:solidFill>
                <a:latin typeface="微软雅黑" pitchFamily="34" charset="-122"/>
                <a:ea typeface="微软雅黑" pitchFamily="34" charset="-122"/>
                <a:cs typeface="Arial" pitchFamily="34" charset="0"/>
              </a:rPr>
              <a:t>3- -5</a:t>
            </a:r>
            <a:r>
              <a:rPr lang="zh-CN" altLang="en-US" sz="2000" dirty="0">
                <a:solidFill>
                  <a:srgbClr val="FF0000"/>
                </a:solidFill>
                <a:latin typeface="微软雅黑" pitchFamily="34" charset="-122"/>
                <a:ea typeface="微软雅黑" pitchFamily="34" charset="-122"/>
                <a:cs typeface="Arial" pitchFamily="34" charset="0"/>
              </a:rPr>
              <a:t>厘米，然后立即放松但掌根不得离开胸膛。</a:t>
            </a:r>
          </a:p>
        </p:txBody>
      </p:sp>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791" y="1699606"/>
            <a:ext cx="2913430" cy="2266001"/>
          </a:xfrm>
          <a:prstGeom prst="rect">
            <a:avLst/>
          </a:prstGeom>
          <a:ln>
            <a:noFill/>
          </a:ln>
          <a:effectLst>
            <a:softEdge rad="112500"/>
          </a:effectLst>
        </p:spPr>
      </p:pic>
      <p:sp>
        <p:nvSpPr>
          <p:cNvPr id="14" name="矩形 13"/>
          <p:cNvSpPr/>
          <p:nvPr/>
        </p:nvSpPr>
        <p:spPr>
          <a:xfrm>
            <a:off x="906137" y="3611664"/>
            <a:ext cx="5174728" cy="707886"/>
          </a:xfrm>
          <a:prstGeom prst="rect">
            <a:avLst/>
          </a:prstGeom>
        </p:spPr>
        <p:txBody>
          <a:bodyPr wrap="square">
            <a:spAutoFit/>
          </a:bodyPr>
          <a:lstStyle/>
          <a:p>
            <a:r>
              <a:rPr lang="zh-CN" altLang="en-US" sz="2000" dirty="0">
                <a:solidFill>
                  <a:srgbClr val="FF0000"/>
                </a:solidFill>
                <a:latin typeface="微软雅黑" pitchFamily="34" charset="-122"/>
                <a:ea typeface="微软雅黑" pitchFamily="34" charset="-122"/>
                <a:cs typeface="Arial" pitchFamily="34" charset="0"/>
              </a:rPr>
              <a:t>按压频率</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操作频率以</a:t>
            </a:r>
            <a:r>
              <a:rPr lang="en-US" altLang="zh-CN" sz="2000" dirty="0">
                <a:solidFill>
                  <a:srgbClr val="FF0000"/>
                </a:solidFill>
                <a:latin typeface="微软雅黑" pitchFamily="34" charset="-122"/>
                <a:ea typeface="微软雅黑" pitchFamily="34" charset="-122"/>
                <a:cs typeface="Arial" pitchFamily="34" charset="0"/>
              </a:rPr>
              <a:t>80</a:t>
            </a:r>
            <a:r>
              <a:rPr lang="zh-CN" altLang="en-US" sz="2000" dirty="0">
                <a:solidFill>
                  <a:srgbClr val="FF0000"/>
                </a:solidFill>
                <a:latin typeface="微软雅黑" pitchFamily="34" charset="-122"/>
                <a:ea typeface="微软雅黑" pitchFamily="34" charset="-122"/>
                <a:cs typeface="Arial" pitchFamily="34" charset="0"/>
              </a:rPr>
              <a:t>次</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分钟左右</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包括按压和放松个循环</a:t>
            </a:r>
            <a:r>
              <a:rPr lang="en-US" altLang="zh-CN" sz="2000" dirty="0">
                <a:solidFill>
                  <a:srgbClr val="FF0000"/>
                </a:solidFill>
                <a:latin typeface="微软雅黑" pitchFamily="34" charset="-122"/>
                <a:ea typeface="微软雅黑" pitchFamily="34" charset="-122"/>
                <a:cs typeface="Arial" pitchFamily="34" charset="0"/>
              </a:rPr>
              <a:t>)</a:t>
            </a:r>
            <a:r>
              <a:rPr lang="zh-CN" altLang="en-US" sz="2000" dirty="0">
                <a:solidFill>
                  <a:srgbClr val="FF0000"/>
                </a:solidFill>
                <a:latin typeface="微软雅黑" pitchFamily="34" charset="-122"/>
                <a:ea typeface="微软雅黑" pitchFamily="34" charset="-122"/>
                <a:cs typeface="Arial" pitchFamily="34" charset="0"/>
              </a:rPr>
              <a:t>， 按压和放松时间相等。</a:t>
            </a:r>
          </a:p>
        </p:txBody>
      </p:sp>
    </p:spTree>
    <p:custDataLst>
      <p:tags r:id="rId1"/>
    </p:custDataLst>
    <p:extLst>
      <p:ext uri="{BB962C8B-B14F-4D97-AF65-F5344CB8AC3E}">
        <p14:creationId xmlns:p14="http://schemas.microsoft.com/office/powerpoint/2010/main" val="12495921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P spid="9"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464656" y="997525"/>
            <a:ext cx="3540481"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现场救护中的注意事项</a:t>
            </a:r>
          </a:p>
        </p:txBody>
      </p:sp>
      <p:grpSp>
        <p:nvGrpSpPr>
          <p:cNvPr id="22" name="组合 21"/>
          <p:cNvGrpSpPr/>
          <p:nvPr/>
        </p:nvGrpSpPr>
        <p:grpSpPr>
          <a:xfrm>
            <a:off x="466049" y="924354"/>
            <a:ext cx="864039" cy="608702"/>
            <a:chOff x="883762" y="2580876"/>
            <a:chExt cx="1352672" cy="1352671"/>
          </a:xfrm>
        </p:grpSpPr>
        <p:sp>
          <p:nvSpPr>
            <p:cNvPr id="23"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4"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5</a:t>
              </a:r>
            </a:p>
          </p:txBody>
        </p:sp>
      </p:grpSp>
      <p:sp>
        <p:nvSpPr>
          <p:cNvPr id="25" name="矩形 24"/>
          <p:cNvSpPr/>
          <p:nvPr/>
        </p:nvSpPr>
        <p:spPr>
          <a:xfrm>
            <a:off x="906137" y="1527564"/>
            <a:ext cx="7814351" cy="707886"/>
          </a:xfrm>
          <a:prstGeom prst="rect">
            <a:avLst/>
          </a:prstGeom>
        </p:spPr>
        <p:txBody>
          <a:bodyPr wrap="square">
            <a:spAutoFit/>
          </a:bodyPr>
          <a:lstStyle/>
          <a:p>
            <a:r>
              <a:rPr lang="en-US" altLang="zh-CN" sz="2000" dirty="0">
                <a:solidFill>
                  <a:srgbClr val="FF0000"/>
                </a:solidFill>
                <a:latin typeface="微软雅黑" pitchFamily="34" charset="-122"/>
                <a:ea typeface="微软雅黑" pitchFamily="34" charset="-122"/>
                <a:cs typeface="Arial" pitchFamily="34" charset="0"/>
              </a:rPr>
              <a:t>1</a:t>
            </a:r>
            <a:r>
              <a:rPr lang="zh-CN" altLang="en-US" sz="2000" dirty="0">
                <a:solidFill>
                  <a:srgbClr val="FF0000"/>
                </a:solidFill>
                <a:latin typeface="微软雅黑" pitchFamily="34" charset="-122"/>
                <a:ea typeface="微软雅黑" pitchFamily="34" charset="-122"/>
                <a:cs typeface="Arial" pitchFamily="34" charset="0"/>
              </a:rPr>
              <a:t>、按压吹气</a:t>
            </a:r>
            <a:r>
              <a:rPr lang="en-US" altLang="zh-CN" sz="2000" dirty="0">
                <a:solidFill>
                  <a:srgbClr val="FF0000"/>
                </a:solidFill>
                <a:latin typeface="微软雅黑" pitchFamily="34" charset="-122"/>
                <a:ea typeface="微软雅黑" pitchFamily="34" charset="-122"/>
                <a:cs typeface="Arial" pitchFamily="34" charset="0"/>
              </a:rPr>
              <a:t>1</a:t>
            </a:r>
            <a:r>
              <a:rPr lang="zh-CN" altLang="en-US" sz="2000" dirty="0">
                <a:solidFill>
                  <a:srgbClr val="FF0000"/>
                </a:solidFill>
                <a:latin typeface="微软雅黑" pitchFamily="34" charset="-122"/>
                <a:ea typeface="微软雅黑" pitchFamily="34" charset="-122"/>
                <a:cs typeface="Arial" pitchFamily="34" charset="0"/>
              </a:rPr>
              <a:t>分钟后，采用“看、听、试”的方法版对触电者进行</a:t>
            </a:r>
            <a:r>
              <a:rPr lang="en-US" altLang="zh-CN" sz="2000" dirty="0">
                <a:solidFill>
                  <a:srgbClr val="FF0000"/>
                </a:solidFill>
                <a:latin typeface="微软雅黑" pitchFamily="34" charset="-122"/>
                <a:ea typeface="微软雅黑" pitchFamily="34" charset="-122"/>
                <a:cs typeface="Arial" pitchFamily="34" charset="0"/>
              </a:rPr>
              <a:t>5-7</a:t>
            </a:r>
            <a:r>
              <a:rPr lang="zh-CN" altLang="en-US" sz="2000" dirty="0">
                <a:solidFill>
                  <a:srgbClr val="FF0000"/>
                </a:solidFill>
                <a:latin typeface="微软雅黑" pitchFamily="34" charset="-122"/>
                <a:ea typeface="微软雅黑" pitchFamily="34" charset="-122"/>
                <a:cs typeface="Arial" pitchFamily="34" charset="0"/>
              </a:rPr>
              <a:t>秒的再判断，看是否恢复自然呼吸和心跳。</a:t>
            </a:r>
          </a:p>
        </p:txBody>
      </p:sp>
      <p:sp>
        <p:nvSpPr>
          <p:cNvPr id="2" name="矩形 1"/>
          <p:cNvSpPr/>
          <p:nvPr/>
        </p:nvSpPr>
        <p:spPr>
          <a:xfrm>
            <a:off x="1101371" y="1427"/>
            <a:ext cx="1723549"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触电的急救</a:t>
            </a:r>
          </a:p>
        </p:txBody>
      </p:sp>
      <p:sp>
        <p:nvSpPr>
          <p:cNvPr id="9" name="矩形 8"/>
          <p:cNvSpPr/>
          <p:nvPr/>
        </p:nvSpPr>
        <p:spPr>
          <a:xfrm>
            <a:off x="906136" y="2540667"/>
            <a:ext cx="7583346" cy="707886"/>
          </a:xfrm>
          <a:prstGeom prst="rect">
            <a:avLst/>
          </a:prstGeom>
        </p:spPr>
        <p:txBody>
          <a:bodyPr wrap="square">
            <a:spAutoFit/>
          </a:bodyPr>
          <a:lstStyle/>
          <a:p>
            <a:r>
              <a:rPr lang="en-US" altLang="zh-CN" sz="2000" dirty="0">
                <a:solidFill>
                  <a:srgbClr val="FF0000"/>
                </a:solidFill>
                <a:latin typeface="微软雅黑" pitchFamily="34" charset="-122"/>
                <a:ea typeface="微软雅黑" pitchFamily="34" charset="-122"/>
                <a:cs typeface="Arial" pitchFamily="34" charset="0"/>
              </a:rPr>
              <a:t>2</a:t>
            </a:r>
            <a:r>
              <a:rPr lang="zh-CN" altLang="en-US" sz="2000" dirty="0">
                <a:solidFill>
                  <a:srgbClr val="FF0000"/>
                </a:solidFill>
                <a:latin typeface="微软雅黑" pitchFamily="34" charset="-122"/>
                <a:ea typeface="微软雅黑" pitchFamily="34" charset="-122"/>
                <a:cs typeface="Arial" pitchFamily="34" charset="0"/>
              </a:rPr>
              <a:t>、及时判断触电者被抢救的情况，如脉搏和呼吸仍没恢复，则应继续坚持进行心肺复苏</a:t>
            </a:r>
          </a:p>
        </p:txBody>
      </p:sp>
      <p:sp>
        <p:nvSpPr>
          <p:cNvPr id="12"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906137" y="3611664"/>
            <a:ext cx="7080512" cy="400110"/>
          </a:xfrm>
          <a:prstGeom prst="rect">
            <a:avLst/>
          </a:prstGeom>
        </p:spPr>
        <p:txBody>
          <a:bodyPr wrap="square">
            <a:spAutoFit/>
          </a:bodyPr>
          <a:lstStyle/>
          <a:p>
            <a:r>
              <a:rPr lang="en-US" altLang="zh-CN" sz="2000" dirty="0">
                <a:solidFill>
                  <a:srgbClr val="FF0000"/>
                </a:solidFill>
                <a:latin typeface="微软雅黑" pitchFamily="34" charset="-122"/>
                <a:ea typeface="微软雅黑" pitchFamily="34" charset="-122"/>
                <a:cs typeface="Arial" pitchFamily="34" charset="0"/>
              </a:rPr>
              <a:t>3</a:t>
            </a:r>
            <a:r>
              <a:rPr lang="zh-CN" altLang="en-US" sz="2000" dirty="0">
                <a:solidFill>
                  <a:srgbClr val="FF0000"/>
                </a:solidFill>
                <a:latin typeface="微软雅黑" pitchFamily="34" charset="-122"/>
                <a:ea typeface="微软雅黑" pitchFamily="34" charset="-122"/>
                <a:cs typeface="Arial" pitchFamily="34" charset="0"/>
              </a:rPr>
              <a:t>、在医务人员没接替抢救之前，现场人员不得放弃现场急救</a:t>
            </a:r>
          </a:p>
        </p:txBody>
      </p:sp>
    </p:spTree>
    <p:custDataLst>
      <p:tags r:id="rId1"/>
    </p:custDataLst>
    <p:extLst>
      <p:ext uri="{BB962C8B-B14F-4D97-AF65-F5344CB8AC3E}">
        <p14:creationId xmlns:p14="http://schemas.microsoft.com/office/powerpoint/2010/main" val="4127587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 grpId="0"/>
      <p:bldP spid="9"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945436" y="2091417"/>
            <a:ext cx="4336957" cy="1323439"/>
          </a:xfrm>
          <a:prstGeom prst="rect">
            <a:avLst/>
          </a:prstGeom>
        </p:spPr>
        <p:txBody>
          <a:bodyPr wrap="square">
            <a:spAutoFit/>
          </a:bodyPr>
          <a:lstStyle/>
          <a:p>
            <a:r>
              <a:rPr lang="zh-CN" altLang="en-US" sz="2000" dirty="0">
                <a:latin typeface="微软雅黑" pitchFamily="34" charset="-122"/>
                <a:ea typeface="微软雅黑" pitchFamily="34" charset="-122"/>
                <a:cs typeface="Arial" pitchFamily="34" charset="0"/>
              </a:rPr>
              <a:t>自觉提高安全用电意识和觉情。坚持安全第一</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预防为主的思想，确保生命和财产安全</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从内心真正的重概安全。促进安全生产。</a:t>
            </a:r>
            <a:endParaRPr lang="zh-CN" altLang="en-US" sz="2400" dirty="0">
              <a:latin typeface="微软雅黑" pitchFamily="34" charset="-122"/>
              <a:ea typeface="微软雅黑" pitchFamily="34" charset="-122"/>
              <a:cs typeface="Arial" pitchFamily="34" charset="0"/>
            </a:endParaRPr>
          </a:p>
        </p:txBody>
      </p:sp>
      <p:sp>
        <p:nvSpPr>
          <p:cNvPr id="2" name="矩形 1"/>
          <p:cNvSpPr/>
          <p:nvPr/>
        </p:nvSpPr>
        <p:spPr>
          <a:xfrm>
            <a:off x="1101371" y="1427"/>
            <a:ext cx="2646878"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安全用电预防措施</a:t>
            </a:r>
          </a:p>
        </p:txBody>
      </p:sp>
      <p:sp>
        <p:nvSpPr>
          <p:cNvPr id="4"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390" y="1328851"/>
            <a:ext cx="1790808" cy="125562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180" y="2954879"/>
            <a:ext cx="1803455" cy="1297607"/>
          </a:xfrm>
          <a:prstGeom prst="rect">
            <a:avLst/>
          </a:prstGeom>
        </p:spPr>
      </p:pic>
      <p:grpSp>
        <p:nvGrpSpPr>
          <p:cNvPr id="7" name="组合 6"/>
          <p:cNvGrpSpPr/>
          <p:nvPr/>
        </p:nvGrpSpPr>
        <p:grpSpPr>
          <a:xfrm>
            <a:off x="466049" y="924354"/>
            <a:ext cx="864039" cy="608702"/>
            <a:chOff x="883762" y="2580876"/>
            <a:chExt cx="1352672" cy="1352671"/>
          </a:xfrm>
        </p:grpSpPr>
        <p:sp>
          <p:nvSpPr>
            <p:cNvPr id="8"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9"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a:t>
              </a:r>
            </a:p>
          </p:txBody>
        </p:sp>
      </p:grpSp>
      <p:sp>
        <p:nvSpPr>
          <p:cNvPr id="10" name="矩形 9"/>
          <p:cNvSpPr/>
          <p:nvPr/>
        </p:nvSpPr>
        <p:spPr>
          <a:xfrm>
            <a:off x="1464656" y="997525"/>
            <a:ext cx="3540481"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思想重视</a:t>
            </a:r>
          </a:p>
        </p:txBody>
      </p:sp>
    </p:spTree>
    <p:custDataLst>
      <p:tags r:id="rId1"/>
    </p:custDataLst>
    <p:extLst>
      <p:ext uri="{BB962C8B-B14F-4D97-AF65-F5344CB8AC3E}">
        <p14:creationId xmlns:p14="http://schemas.microsoft.com/office/powerpoint/2010/main" val="3511368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898066" y="2120292"/>
            <a:ext cx="4336957" cy="1015663"/>
          </a:xfrm>
          <a:prstGeom prst="rect">
            <a:avLst/>
          </a:prstGeom>
        </p:spPr>
        <p:txBody>
          <a:bodyPr wrap="square">
            <a:spAutoFit/>
          </a:bodyPr>
          <a:lstStyle/>
          <a:p>
            <a:r>
              <a:rPr lang="zh-CN" altLang="en-US" sz="2000" dirty="0">
                <a:latin typeface="微软雅黑" pitchFamily="34" charset="-122"/>
                <a:ea typeface="微软雅黑" pitchFamily="34" charset="-122"/>
                <a:cs typeface="Arial" pitchFamily="34" charset="0"/>
              </a:rPr>
              <a:t>私拉乱接电线是违反用电制度的，是在安装上不符合要求的，是容易出事故的。</a:t>
            </a:r>
            <a:endParaRPr lang="zh-CN" altLang="en-US" sz="2400" dirty="0">
              <a:latin typeface="微软雅黑" pitchFamily="34" charset="-122"/>
              <a:ea typeface="微软雅黑" pitchFamily="34" charset="-122"/>
              <a:cs typeface="Arial" pitchFamily="34" charset="0"/>
            </a:endParaRPr>
          </a:p>
        </p:txBody>
      </p:sp>
      <p:sp>
        <p:nvSpPr>
          <p:cNvPr id="2" name="矩形 1"/>
          <p:cNvSpPr/>
          <p:nvPr/>
        </p:nvSpPr>
        <p:spPr>
          <a:xfrm>
            <a:off x="1101371" y="1427"/>
            <a:ext cx="2646878"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安全用电预防措施</a:t>
            </a:r>
          </a:p>
        </p:txBody>
      </p:sp>
      <p:sp>
        <p:nvSpPr>
          <p:cNvPr id="4"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66049" y="924354"/>
            <a:ext cx="864039" cy="608702"/>
            <a:chOff x="883762" y="2580876"/>
            <a:chExt cx="1352672" cy="1352671"/>
          </a:xfrm>
        </p:grpSpPr>
        <p:sp>
          <p:nvSpPr>
            <p:cNvPr id="8"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9"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2</a:t>
              </a:r>
            </a:p>
          </p:txBody>
        </p:sp>
      </p:grpSp>
      <p:sp>
        <p:nvSpPr>
          <p:cNvPr id="10" name="矩形 9"/>
          <p:cNvSpPr/>
          <p:nvPr/>
        </p:nvSpPr>
        <p:spPr>
          <a:xfrm>
            <a:off x="1464656" y="997525"/>
            <a:ext cx="3886990"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不私自拉线和违章使用电器</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1646" y="1533056"/>
            <a:ext cx="3484363" cy="247105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65931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371" y="1427"/>
            <a:ext cx="2646878"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安全用电预防措施</a:t>
            </a:r>
          </a:p>
        </p:txBody>
      </p:sp>
      <p:sp>
        <p:nvSpPr>
          <p:cNvPr id="4"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1371" y="914286"/>
            <a:ext cx="864039" cy="608702"/>
            <a:chOff x="883762" y="2580876"/>
            <a:chExt cx="1352672" cy="1352671"/>
          </a:xfrm>
        </p:grpSpPr>
        <p:sp>
          <p:nvSpPr>
            <p:cNvPr id="8"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9"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3</a:t>
              </a:r>
            </a:p>
          </p:txBody>
        </p:sp>
      </p:grpSp>
      <p:sp>
        <p:nvSpPr>
          <p:cNvPr id="10" name="矩形 9"/>
          <p:cNvSpPr/>
          <p:nvPr/>
        </p:nvSpPr>
        <p:spPr>
          <a:xfrm>
            <a:off x="2282803" y="961641"/>
            <a:ext cx="3886990"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保持绝缘部位干燥</a:t>
            </a:r>
          </a:p>
        </p:txBody>
      </p:sp>
      <p:grpSp>
        <p:nvGrpSpPr>
          <p:cNvPr id="11" name="组合 10"/>
          <p:cNvGrpSpPr/>
          <p:nvPr/>
        </p:nvGrpSpPr>
        <p:grpSpPr>
          <a:xfrm>
            <a:off x="1120818" y="1798206"/>
            <a:ext cx="864039" cy="608702"/>
            <a:chOff x="675621" y="4206476"/>
            <a:chExt cx="1352672" cy="1352671"/>
          </a:xfrm>
        </p:grpSpPr>
        <p:sp>
          <p:nvSpPr>
            <p:cNvPr id="12"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13" name="TextBox 9"/>
            <p:cNvSpPr txBox="1">
              <a:spLocks noChangeArrowheads="1"/>
            </p:cNvSpPr>
            <p:nvPr/>
          </p:nvSpPr>
          <p:spPr bwMode="auto">
            <a:xfrm>
              <a:off x="1033681" y="4438245"/>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4</a:t>
              </a:r>
            </a:p>
          </p:txBody>
        </p:sp>
      </p:grpSp>
      <p:sp>
        <p:nvSpPr>
          <p:cNvPr id="14" name="矩形 13"/>
          <p:cNvSpPr/>
          <p:nvPr/>
        </p:nvSpPr>
        <p:spPr>
          <a:xfrm>
            <a:off x="2282803" y="1819207"/>
            <a:ext cx="4368254"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使用金属外壳的电器</a:t>
            </a:r>
            <a:r>
              <a:rPr lang="en-US" altLang="zh-CN" sz="2400" b="1" dirty="0">
                <a:solidFill>
                  <a:srgbClr val="2464CB"/>
                </a:solidFill>
                <a:latin typeface="Arial" pitchFamily="34" charset="0"/>
                <a:ea typeface="微软雅黑" pitchFamily="34" charset="-122"/>
                <a:cs typeface="Arial" pitchFamily="34" charset="0"/>
              </a:rPr>
              <a:t>-</a:t>
            </a:r>
            <a:r>
              <a:rPr lang="zh-CN" altLang="en-US" sz="2400" b="1" dirty="0">
                <a:solidFill>
                  <a:srgbClr val="2464CB"/>
                </a:solidFill>
                <a:latin typeface="Arial" pitchFamily="34" charset="0"/>
                <a:ea typeface="微软雅黑" pitchFamily="34" charset="-122"/>
                <a:cs typeface="Arial" pitchFamily="34" charset="0"/>
              </a:rPr>
              <a:t>定要接地</a:t>
            </a:r>
          </a:p>
        </p:txBody>
      </p:sp>
      <p:grpSp>
        <p:nvGrpSpPr>
          <p:cNvPr id="15" name="组合 14"/>
          <p:cNvGrpSpPr/>
          <p:nvPr/>
        </p:nvGrpSpPr>
        <p:grpSpPr>
          <a:xfrm>
            <a:off x="1101370" y="2643625"/>
            <a:ext cx="864039" cy="608702"/>
            <a:chOff x="675621" y="4206476"/>
            <a:chExt cx="1352672" cy="1352671"/>
          </a:xfrm>
        </p:grpSpPr>
        <p:sp>
          <p:nvSpPr>
            <p:cNvPr id="16"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17" name="TextBox 9"/>
            <p:cNvSpPr txBox="1">
              <a:spLocks noChangeArrowheads="1"/>
            </p:cNvSpPr>
            <p:nvPr/>
          </p:nvSpPr>
          <p:spPr bwMode="auto">
            <a:xfrm>
              <a:off x="1033681" y="4438245"/>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5</a:t>
              </a:r>
            </a:p>
          </p:txBody>
        </p:sp>
      </p:grpSp>
      <p:sp>
        <p:nvSpPr>
          <p:cNvPr id="18" name="矩形 17"/>
          <p:cNvSpPr/>
          <p:nvPr/>
        </p:nvSpPr>
        <p:spPr>
          <a:xfrm>
            <a:off x="2282803" y="2651678"/>
            <a:ext cx="5311530" cy="830997"/>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由专业电工定期检查及维修电器、电闸及插座</a:t>
            </a:r>
          </a:p>
        </p:txBody>
      </p:sp>
      <p:sp>
        <p:nvSpPr>
          <p:cNvPr id="19" name="矩形 18"/>
          <p:cNvSpPr/>
          <p:nvPr/>
        </p:nvSpPr>
        <p:spPr>
          <a:xfrm>
            <a:off x="1506129" y="3564082"/>
            <a:ext cx="6088204" cy="1015663"/>
          </a:xfrm>
          <a:prstGeom prst="rect">
            <a:avLst/>
          </a:prstGeom>
        </p:spPr>
        <p:txBody>
          <a:bodyPr wrap="square">
            <a:spAutoFit/>
          </a:bodyPr>
          <a:lstStyle/>
          <a:p>
            <a:r>
              <a:rPr lang="zh-CN" altLang="en-US" sz="2000" dirty="0">
                <a:latin typeface="微软雅黑" pitchFamily="34" charset="-122"/>
                <a:ea typeface="微软雅黑" pitchFamily="34" charset="-122"/>
                <a:cs typeface="Arial" pitchFamily="34" charset="0"/>
              </a:rPr>
              <a:t>不能私拆灯具、开关、播座等电器设备，不要使用灯具烘烤衣物或挪作其它用途</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当漏电保护器</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俗称漏电开关</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出现跳闸现象时。不能私自重新合闸。</a:t>
            </a:r>
            <a:endParaRPr lang="zh-CN" altLang="en-US" sz="2400" dirty="0">
              <a:latin typeface="微软雅黑" pitchFamily="34" charset="-122"/>
              <a:ea typeface="微软雅黑" pitchFamily="34" charset="-122"/>
              <a:cs typeface="Arial" pitchFamily="34" charset="0"/>
            </a:endParaRPr>
          </a:p>
        </p:txBody>
      </p:sp>
    </p:spTree>
    <p:custDataLst>
      <p:tags r:id="rId1"/>
    </p:custDataLst>
    <p:extLst>
      <p:ext uri="{BB962C8B-B14F-4D97-AF65-F5344CB8AC3E}">
        <p14:creationId xmlns:p14="http://schemas.microsoft.com/office/powerpoint/2010/main" val="28409998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p:cNvSpPr/>
          <p:nvPr/>
        </p:nvSpPr>
        <p:spPr>
          <a:xfrm>
            <a:off x="3869356" y="1521132"/>
            <a:ext cx="4126933" cy="2031325"/>
          </a:xfrm>
          <a:prstGeom prst="rect">
            <a:avLst/>
          </a:prstGeom>
          <a:noFill/>
        </p:spPr>
        <p:txBody>
          <a:bodyPr wrap="square">
            <a:spAutoFit/>
          </a:bodyPr>
          <a:lstStyle/>
          <a:p>
            <a:pPr defTabSz="822960">
              <a:defRPr/>
            </a:pPr>
            <a:r>
              <a:rPr lang="zh-CN" altLang="en-US" sz="2520" b="1" kern="10" dirty="0">
                <a:solidFill>
                  <a:srgbClr val="0067B4"/>
                </a:solidFill>
                <a:latin typeface="微软雅黑" pitchFamily="34" charset="-122"/>
                <a:ea typeface="微软雅黑" pitchFamily="34" charset="-122"/>
              </a:rPr>
              <a:t>三宁公司的前身系枝江县化肥厂，始建于</a:t>
            </a:r>
            <a:r>
              <a:rPr lang="en-US" altLang="zh-CN" sz="2520" b="1" kern="10" dirty="0">
                <a:solidFill>
                  <a:srgbClr val="0067B4"/>
                </a:solidFill>
                <a:latin typeface="微软雅黑" pitchFamily="34" charset="-122"/>
                <a:ea typeface="微软雅黑" pitchFamily="34" charset="-122"/>
              </a:rPr>
              <a:t>1970</a:t>
            </a:r>
            <a:r>
              <a:rPr lang="zh-CN" altLang="en-US" sz="2520" b="1" kern="10" dirty="0">
                <a:solidFill>
                  <a:srgbClr val="0067B4"/>
                </a:solidFill>
                <a:latin typeface="微软雅黑" pitchFamily="34" charset="-122"/>
                <a:ea typeface="微软雅黑" pitchFamily="34" charset="-122"/>
              </a:rPr>
              <a:t>年，建厂初期用电设备甚少，主要供电线路由当地变电所供电。</a:t>
            </a:r>
          </a:p>
        </p:txBody>
      </p:sp>
      <p:sp>
        <p:nvSpPr>
          <p:cNvPr id="39" name="TextBox 38"/>
          <p:cNvSpPr txBox="1"/>
          <p:nvPr/>
        </p:nvSpPr>
        <p:spPr>
          <a:xfrm>
            <a:off x="1066892" y="97766"/>
            <a:ext cx="4486885"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296" y="972151"/>
            <a:ext cx="2480173" cy="339771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34375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7"/>
                                        </p:tgtEl>
                                        <p:attrNameLst>
                                          <p:attrName>style.visibility</p:attrName>
                                        </p:attrNameLst>
                                      </p:cBhvr>
                                      <p:to>
                                        <p:strVal val="visible"/>
                                      </p:to>
                                    </p:set>
                                    <p:anim calcmode="lin" valueType="num">
                                      <p:cBhvr>
                                        <p:cTn id="7"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7"/>
                                        </p:tgtEl>
                                        <p:attrNameLst>
                                          <p:attrName>ppt_y</p:attrName>
                                        </p:attrNameLst>
                                      </p:cBhvr>
                                      <p:tavLst>
                                        <p:tav tm="0">
                                          <p:val>
                                            <p:strVal val="#ppt_y"/>
                                          </p:val>
                                        </p:tav>
                                        <p:tav tm="100000">
                                          <p:val>
                                            <p:strVal val="#ppt_y"/>
                                          </p:val>
                                        </p:tav>
                                      </p:tavLst>
                                    </p:anim>
                                    <p:anim calcmode="lin" valueType="num">
                                      <p:cBhvr>
                                        <p:cTn id="9"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7"/>
                                        </p:tgtEl>
                                      </p:cBhvr>
                                    </p:animEffect>
                                  </p:childTnLst>
                                </p:cTn>
                              </p:par>
                              <p:par>
                                <p:cTn id="12" presetID="2" presetClass="entr" presetSubtype="2" fill="hold" grpId="0" nodeType="withEffect">
                                  <p:stCondLst>
                                    <p:cond delay="0"/>
                                  </p:stCondLst>
                                  <p:iterate type="lt">
                                    <p:tmPct val="10000"/>
                                  </p:iterate>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1+#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371" y="1427"/>
            <a:ext cx="2646878"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安全用电预防措施</a:t>
            </a:r>
          </a:p>
        </p:txBody>
      </p:sp>
      <p:sp>
        <p:nvSpPr>
          <p:cNvPr id="4"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1371" y="914286"/>
            <a:ext cx="864039" cy="608702"/>
            <a:chOff x="883762" y="2580876"/>
            <a:chExt cx="1352672" cy="1352671"/>
          </a:xfrm>
        </p:grpSpPr>
        <p:sp>
          <p:nvSpPr>
            <p:cNvPr id="8"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9"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3</a:t>
              </a:r>
            </a:p>
          </p:txBody>
        </p:sp>
      </p:grpSp>
      <p:sp>
        <p:nvSpPr>
          <p:cNvPr id="10" name="矩形 9"/>
          <p:cNvSpPr/>
          <p:nvPr/>
        </p:nvSpPr>
        <p:spPr>
          <a:xfrm>
            <a:off x="2282803" y="961641"/>
            <a:ext cx="3886990"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保持绝缘部位干燥</a:t>
            </a:r>
          </a:p>
        </p:txBody>
      </p:sp>
      <p:grpSp>
        <p:nvGrpSpPr>
          <p:cNvPr id="11" name="组合 10"/>
          <p:cNvGrpSpPr/>
          <p:nvPr/>
        </p:nvGrpSpPr>
        <p:grpSpPr>
          <a:xfrm>
            <a:off x="1120818" y="1798206"/>
            <a:ext cx="864039" cy="608702"/>
            <a:chOff x="675621" y="4206476"/>
            <a:chExt cx="1352672" cy="1352671"/>
          </a:xfrm>
        </p:grpSpPr>
        <p:sp>
          <p:nvSpPr>
            <p:cNvPr id="12"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13" name="TextBox 9"/>
            <p:cNvSpPr txBox="1">
              <a:spLocks noChangeArrowheads="1"/>
            </p:cNvSpPr>
            <p:nvPr/>
          </p:nvSpPr>
          <p:spPr bwMode="auto">
            <a:xfrm>
              <a:off x="1033681" y="4438245"/>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4</a:t>
              </a:r>
            </a:p>
          </p:txBody>
        </p:sp>
      </p:grpSp>
      <p:sp>
        <p:nvSpPr>
          <p:cNvPr id="14" name="矩形 13"/>
          <p:cNvSpPr/>
          <p:nvPr/>
        </p:nvSpPr>
        <p:spPr>
          <a:xfrm>
            <a:off x="2282803" y="1819207"/>
            <a:ext cx="4368254"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使用金属外壳的电器</a:t>
            </a:r>
            <a:r>
              <a:rPr lang="en-US" altLang="zh-CN" sz="2400" b="1" dirty="0">
                <a:solidFill>
                  <a:srgbClr val="2464CB"/>
                </a:solidFill>
                <a:latin typeface="Arial" pitchFamily="34" charset="0"/>
                <a:ea typeface="微软雅黑" pitchFamily="34" charset="-122"/>
                <a:cs typeface="Arial" pitchFamily="34" charset="0"/>
              </a:rPr>
              <a:t>-</a:t>
            </a:r>
            <a:r>
              <a:rPr lang="zh-CN" altLang="en-US" sz="2400" b="1" dirty="0">
                <a:solidFill>
                  <a:srgbClr val="2464CB"/>
                </a:solidFill>
                <a:latin typeface="Arial" pitchFamily="34" charset="0"/>
                <a:ea typeface="微软雅黑" pitchFamily="34" charset="-122"/>
                <a:cs typeface="Arial" pitchFamily="34" charset="0"/>
              </a:rPr>
              <a:t>定要接地</a:t>
            </a:r>
          </a:p>
        </p:txBody>
      </p:sp>
      <p:grpSp>
        <p:nvGrpSpPr>
          <p:cNvPr id="15" name="组合 14"/>
          <p:cNvGrpSpPr/>
          <p:nvPr/>
        </p:nvGrpSpPr>
        <p:grpSpPr>
          <a:xfrm>
            <a:off x="1101370" y="2643625"/>
            <a:ext cx="864039" cy="608702"/>
            <a:chOff x="675621" y="4206476"/>
            <a:chExt cx="1352672" cy="1352671"/>
          </a:xfrm>
        </p:grpSpPr>
        <p:sp>
          <p:nvSpPr>
            <p:cNvPr id="16"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17" name="TextBox 9"/>
            <p:cNvSpPr txBox="1">
              <a:spLocks noChangeArrowheads="1"/>
            </p:cNvSpPr>
            <p:nvPr/>
          </p:nvSpPr>
          <p:spPr bwMode="auto">
            <a:xfrm>
              <a:off x="1033681" y="4438245"/>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5</a:t>
              </a:r>
            </a:p>
          </p:txBody>
        </p:sp>
      </p:grpSp>
      <p:sp>
        <p:nvSpPr>
          <p:cNvPr id="18" name="矩形 17"/>
          <p:cNvSpPr/>
          <p:nvPr/>
        </p:nvSpPr>
        <p:spPr>
          <a:xfrm>
            <a:off x="2282803" y="2651678"/>
            <a:ext cx="5311530" cy="830997"/>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由专业电工定期检查及维修电器、电闸及插座</a:t>
            </a:r>
          </a:p>
        </p:txBody>
      </p:sp>
      <p:sp>
        <p:nvSpPr>
          <p:cNvPr id="19" name="矩形 18"/>
          <p:cNvSpPr/>
          <p:nvPr/>
        </p:nvSpPr>
        <p:spPr>
          <a:xfrm>
            <a:off x="1506129" y="3564082"/>
            <a:ext cx="6088204" cy="1015663"/>
          </a:xfrm>
          <a:prstGeom prst="rect">
            <a:avLst/>
          </a:prstGeom>
        </p:spPr>
        <p:txBody>
          <a:bodyPr wrap="square">
            <a:spAutoFit/>
          </a:bodyPr>
          <a:lstStyle/>
          <a:p>
            <a:r>
              <a:rPr lang="zh-CN" altLang="en-US" sz="2000" dirty="0">
                <a:latin typeface="微软雅黑" pitchFamily="34" charset="-122"/>
                <a:ea typeface="微软雅黑" pitchFamily="34" charset="-122"/>
                <a:cs typeface="Arial" pitchFamily="34" charset="0"/>
              </a:rPr>
              <a:t>不能私拆灯具、开关、播座等电器设备，不要使用灯具烘烤衣物或挪作其它用途</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当漏电保护器</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俗称漏电开关</a:t>
            </a:r>
            <a:r>
              <a:rPr lang="en-US" altLang="zh-CN" sz="2000" dirty="0">
                <a:latin typeface="微软雅黑" pitchFamily="34" charset="-122"/>
                <a:ea typeface="微软雅黑" pitchFamily="34" charset="-122"/>
                <a:cs typeface="Arial" pitchFamily="34" charset="0"/>
              </a:rPr>
              <a:t>)</a:t>
            </a:r>
            <a:r>
              <a:rPr lang="zh-CN" altLang="en-US" sz="2000" dirty="0">
                <a:latin typeface="微软雅黑" pitchFamily="34" charset="-122"/>
                <a:ea typeface="微软雅黑" pitchFamily="34" charset="-122"/>
                <a:cs typeface="Arial" pitchFamily="34" charset="0"/>
              </a:rPr>
              <a:t>出现跳闸现象时。不能私自重新合闸。</a:t>
            </a:r>
            <a:endParaRPr lang="zh-CN" altLang="en-US" sz="2400" dirty="0">
              <a:latin typeface="微软雅黑" pitchFamily="34" charset="-122"/>
              <a:ea typeface="微软雅黑" pitchFamily="34" charset="-122"/>
              <a:cs typeface="Arial" pitchFamily="34" charset="0"/>
            </a:endParaRPr>
          </a:p>
        </p:txBody>
      </p:sp>
    </p:spTree>
    <p:custDataLst>
      <p:tags r:id="rId1"/>
    </p:custDataLst>
    <p:extLst>
      <p:ext uri="{BB962C8B-B14F-4D97-AF65-F5344CB8AC3E}">
        <p14:creationId xmlns:p14="http://schemas.microsoft.com/office/powerpoint/2010/main" val="3165357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18" grpId="0"/>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371" y="1427"/>
            <a:ext cx="2646878"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安全用电预防措施</a:t>
            </a:r>
          </a:p>
        </p:txBody>
      </p:sp>
      <p:sp>
        <p:nvSpPr>
          <p:cNvPr id="4"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1371" y="914286"/>
            <a:ext cx="864039" cy="608702"/>
            <a:chOff x="883762" y="2580876"/>
            <a:chExt cx="1352672" cy="1352671"/>
          </a:xfrm>
        </p:grpSpPr>
        <p:sp>
          <p:nvSpPr>
            <p:cNvPr id="8"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9"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6</a:t>
              </a:r>
            </a:p>
          </p:txBody>
        </p:sp>
      </p:grpSp>
      <p:sp>
        <p:nvSpPr>
          <p:cNvPr id="10" name="矩形 9"/>
          <p:cNvSpPr/>
          <p:nvPr/>
        </p:nvSpPr>
        <p:spPr>
          <a:xfrm>
            <a:off x="2282803" y="992418"/>
            <a:ext cx="3886990"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确保电器设备良好散热</a:t>
            </a:r>
          </a:p>
        </p:txBody>
      </p:sp>
      <p:grpSp>
        <p:nvGrpSpPr>
          <p:cNvPr id="15" name="组合 14"/>
          <p:cNvGrpSpPr/>
          <p:nvPr/>
        </p:nvGrpSpPr>
        <p:grpSpPr>
          <a:xfrm>
            <a:off x="1101370" y="2643625"/>
            <a:ext cx="864039" cy="608702"/>
            <a:chOff x="675621" y="4206476"/>
            <a:chExt cx="1352672" cy="1352671"/>
          </a:xfrm>
        </p:grpSpPr>
        <p:sp>
          <p:nvSpPr>
            <p:cNvPr id="16"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17" name="TextBox 9"/>
            <p:cNvSpPr txBox="1">
              <a:spLocks noChangeArrowheads="1"/>
            </p:cNvSpPr>
            <p:nvPr/>
          </p:nvSpPr>
          <p:spPr bwMode="auto">
            <a:xfrm>
              <a:off x="1033681" y="4438245"/>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7</a:t>
              </a:r>
            </a:p>
          </p:txBody>
        </p:sp>
      </p:grpSp>
      <p:sp>
        <p:nvSpPr>
          <p:cNvPr id="18" name="矩形 17"/>
          <p:cNvSpPr/>
          <p:nvPr/>
        </p:nvSpPr>
        <p:spPr>
          <a:xfrm>
            <a:off x="2196175" y="2717143"/>
            <a:ext cx="5311530" cy="461665"/>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移动电器设备时，必须切断电源</a:t>
            </a:r>
          </a:p>
        </p:txBody>
      </p:sp>
      <p:sp>
        <p:nvSpPr>
          <p:cNvPr id="19" name="矩形 18"/>
          <p:cNvSpPr/>
          <p:nvPr/>
        </p:nvSpPr>
        <p:spPr>
          <a:xfrm>
            <a:off x="1506129" y="1525723"/>
            <a:ext cx="6088204" cy="1015663"/>
          </a:xfrm>
          <a:prstGeom prst="rect">
            <a:avLst/>
          </a:prstGeom>
        </p:spPr>
        <p:txBody>
          <a:bodyPr wrap="square">
            <a:spAutoFit/>
          </a:bodyPr>
          <a:lstStyle/>
          <a:p>
            <a:r>
              <a:rPr lang="zh-CN" altLang="en-US" sz="2000" dirty="0">
                <a:latin typeface="微软雅黑" pitchFamily="34" charset="-122"/>
                <a:ea typeface="微软雅黑" pitchFamily="34" charset="-122"/>
                <a:cs typeface="Arial" pitchFamily="34" charset="0"/>
              </a:rPr>
              <a:t>如电视机。电热开水器、电脑、音响等，不能在其周團堆放易燃易爆物品及杂物、防止因敏热不良而损坏设备或引起火灾。</a:t>
            </a:r>
            <a:endParaRPr lang="zh-CN" altLang="en-US" sz="2400" dirty="0">
              <a:latin typeface="微软雅黑" pitchFamily="34" charset="-122"/>
              <a:ea typeface="微软雅黑" pitchFamily="34" charset="-122"/>
              <a:cs typeface="Arial" pitchFamily="34" charset="0"/>
            </a:endParaRPr>
          </a:p>
        </p:txBody>
      </p:sp>
      <p:grpSp>
        <p:nvGrpSpPr>
          <p:cNvPr id="20" name="组合 19"/>
          <p:cNvGrpSpPr/>
          <p:nvPr/>
        </p:nvGrpSpPr>
        <p:grpSpPr>
          <a:xfrm>
            <a:off x="1101369" y="3691174"/>
            <a:ext cx="864039" cy="608702"/>
            <a:chOff x="675621" y="4206476"/>
            <a:chExt cx="1352672" cy="1352671"/>
          </a:xfrm>
        </p:grpSpPr>
        <p:sp>
          <p:nvSpPr>
            <p:cNvPr id="21"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22" name="TextBox 9"/>
            <p:cNvSpPr txBox="1">
              <a:spLocks noChangeArrowheads="1"/>
            </p:cNvSpPr>
            <p:nvPr/>
          </p:nvSpPr>
          <p:spPr bwMode="auto">
            <a:xfrm>
              <a:off x="1033681" y="4438245"/>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8</a:t>
              </a:r>
            </a:p>
          </p:txBody>
        </p:sp>
      </p:grpSp>
      <p:sp>
        <p:nvSpPr>
          <p:cNvPr id="23" name="矩形 22"/>
          <p:cNvSpPr/>
          <p:nvPr/>
        </p:nvSpPr>
        <p:spPr>
          <a:xfrm>
            <a:off x="2196175" y="3580026"/>
            <a:ext cx="5311530" cy="830997"/>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发现电线破损要及时更换或用绝缘胶布扎好</a:t>
            </a:r>
          </a:p>
        </p:txBody>
      </p:sp>
    </p:spTree>
    <p:custDataLst>
      <p:tags r:id="rId1"/>
    </p:custDataLst>
    <p:extLst>
      <p:ext uri="{BB962C8B-B14F-4D97-AF65-F5344CB8AC3E}">
        <p14:creationId xmlns:p14="http://schemas.microsoft.com/office/powerpoint/2010/main" val="6093367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anim calcmode="lin" valueType="num">
                                      <p:cBhvr>
                                        <p:cTn id="34" dur="500" fill="hold"/>
                                        <p:tgtEl>
                                          <p:spTgt spid="20"/>
                                        </p:tgtEl>
                                        <p:attrNameLst>
                                          <p:attrName>ppt_x</p:attrName>
                                        </p:attrNameLst>
                                      </p:cBhvr>
                                      <p:tavLst>
                                        <p:tav tm="0">
                                          <p:val>
                                            <p:strVal val="#ppt_x"/>
                                          </p:val>
                                        </p:tav>
                                        <p:tav tm="100000">
                                          <p:val>
                                            <p:strVal val="#ppt_x"/>
                                          </p:val>
                                        </p:tav>
                                      </p:tavLst>
                                    </p:anim>
                                    <p:anim calcmode="lin" valueType="num">
                                      <p:cBhvr>
                                        <p:cTn id="35" dur="500" fill="hold"/>
                                        <p:tgtEl>
                                          <p:spTgt spid="20"/>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8" grpId="0"/>
      <p:bldP spid="19" grpId="0"/>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371" y="1427"/>
            <a:ext cx="2646878"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安全用电预防措施</a:t>
            </a:r>
          </a:p>
        </p:txBody>
      </p:sp>
      <p:sp>
        <p:nvSpPr>
          <p:cNvPr id="4"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1371" y="1218637"/>
            <a:ext cx="864039" cy="608702"/>
            <a:chOff x="883762" y="2580876"/>
            <a:chExt cx="1352672" cy="1352671"/>
          </a:xfrm>
        </p:grpSpPr>
        <p:sp>
          <p:nvSpPr>
            <p:cNvPr id="8"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9" name="TextBox 9"/>
            <p:cNvSpPr txBox="1">
              <a:spLocks noChangeArrowheads="1"/>
            </p:cNvSpPr>
            <p:nvPr/>
          </p:nvSpPr>
          <p:spPr bwMode="auto">
            <a:xfrm>
              <a:off x="1241822" y="2822898"/>
              <a:ext cx="636551" cy="889133"/>
            </a:xfrm>
            <a:prstGeom prst="rect">
              <a:avLst/>
            </a:prstGeom>
            <a:noFill/>
            <a:ln>
              <a:noFill/>
            </a:ln>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9</a:t>
              </a:r>
            </a:p>
          </p:txBody>
        </p:sp>
      </p:grpSp>
      <p:sp>
        <p:nvSpPr>
          <p:cNvPr id="10" name="矩形 9"/>
          <p:cNvSpPr/>
          <p:nvPr/>
        </p:nvSpPr>
        <p:spPr>
          <a:xfrm>
            <a:off x="2282802" y="992418"/>
            <a:ext cx="5763917" cy="1200329"/>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发现电器设备冒烟或闻到异味</a:t>
            </a:r>
            <a:r>
              <a:rPr lang="en-US" altLang="zh-CN" sz="2400" b="1" dirty="0">
                <a:solidFill>
                  <a:srgbClr val="2464CB"/>
                </a:solidFill>
                <a:latin typeface="Arial" pitchFamily="34" charset="0"/>
                <a:ea typeface="微软雅黑" pitchFamily="34" charset="-122"/>
                <a:cs typeface="Arial" pitchFamily="34" charset="0"/>
              </a:rPr>
              <a:t>(</a:t>
            </a:r>
            <a:r>
              <a:rPr lang="zh-CN" altLang="en-US" sz="2400" b="1" dirty="0">
                <a:solidFill>
                  <a:srgbClr val="2464CB"/>
                </a:solidFill>
                <a:latin typeface="Arial" pitchFamily="34" charset="0"/>
                <a:ea typeface="微软雅黑" pitchFamily="34" charset="-122"/>
                <a:cs typeface="Arial" pitchFamily="34" charset="0"/>
              </a:rPr>
              <a:t>焦味</a:t>
            </a:r>
            <a:r>
              <a:rPr lang="en-US" altLang="zh-CN" sz="2400" b="1" dirty="0">
                <a:solidFill>
                  <a:srgbClr val="2464CB"/>
                </a:solidFill>
                <a:latin typeface="Arial" pitchFamily="34" charset="0"/>
                <a:ea typeface="微软雅黑" pitchFamily="34" charset="-122"/>
                <a:cs typeface="Arial" pitchFamily="34" charset="0"/>
              </a:rPr>
              <a:t>)</a:t>
            </a:r>
            <a:r>
              <a:rPr lang="zh-CN" altLang="en-US" sz="2400" b="1" dirty="0">
                <a:solidFill>
                  <a:srgbClr val="2464CB"/>
                </a:solidFill>
                <a:latin typeface="Arial" pitchFamily="34" charset="0"/>
                <a:ea typeface="微软雅黑" pitchFamily="34" charset="-122"/>
                <a:cs typeface="Arial" pitchFamily="34" charset="0"/>
              </a:rPr>
              <a:t>时，要迅速切断电源，通知电工检查和维修，避免扩大故障范围和发生触电事故</a:t>
            </a:r>
            <a:r>
              <a:rPr lang="en-US" altLang="zh-CN" sz="2400" b="1" dirty="0">
                <a:solidFill>
                  <a:srgbClr val="2464CB"/>
                </a:solidFill>
                <a:latin typeface="Arial" pitchFamily="34" charset="0"/>
                <a:ea typeface="微软雅黑" pitchFamily="34" charset="-122"/>
                <a:cs typeface="Arial" pitchFamily="34" charset="0"/>
              </a:rPr>
              <a:t>.</a:t>
            </a:r>
            <a:endParaRPr lang="zh-CN" altLang="en-US" sz="2400" b="1" dirty="0">
              <a:solidFill>
                <a:srgbClr val="2464CB"/>
              </a:solidFill>
              <a:latin typeface="Arial" pitchFamily="34" charset="0"/>
              <a:ea typeface="微软雅黑" pitchFamily="34" charset="-122"/>
              <a:cs typeface="Arial" pitchFamily="34" charset="0"/>
            </a:endParaRPr>
          </a:p>
        </p:txBody>
      </p:sp>
      <p:grpSp>
        <p:nvGrpSpPr>
          <p:cNvPr id="15" name="组合 14"/>
          <p:cNvGrpSpPr/>
          <p:nvPr/>
        </p:nvGrpSpPr>
        <p:grpSpPr>
          <a:xfrm>
            <a:off x="1045828" y="2998424"/>
            <a:ext cx="864039" cy="608702"/>
            <a:chOff x="675621" y="4206476"/>
            <a:chExt cx="1352672" cy="1352671"/>
          </a:xfrm>
        </p:grpSpPr>
        <p:sp>
          <p:nvSpPr>
            <p:cNvPr id="16"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17" name="TextBox 9"/>
            <p:cNvSpPr txBox="1">
              <a:spLocks noChangeArrowheads="1"/>
            </p:cNvSpPr>
            <p:nvPr/>
          </p:nvSpPr>
          <p:spPr bwMode="auto">
            <a:xfrm>
              <a:off x="946516" y="4405952"/>
              <a:ext cx="810884" cy="889133"/>
            </a:xfrm>
            <a:prstGeom prst="rect">
              <a:avLst/>
            </a:prstGeom>
            <a:noFill/>
            <a:ln>
              <a:noFill/>
            </a:ln>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10</a:t>
              </a:r>
            </a:p>
          </p:txBody>
        </p:sp>
      </p:grpSp>
      <p:sp>
        <p:nvSpPr>
          <p:cNvPr id="18" name="矩形 17"/>
          <p:cNvSpPr/>
          <p:nvPr/>
        </p:nvSpPr>
        <p:spPr>
          <a:xfrm>
            <a:off x="2196175" y="2717143"/>
            <a:ext cx="5706166" cy="1200329"/>
          </a:xfrm>
          <a:prstGeom prst="rect">
            <a:avLst/>
          </a:prstGeom>
        </p:spPr>
        <p:txBody>
          <a:bodyPr wrap="square">
            <a:spAutoFit/>
          </a:bodyPr>
          <a:lstStyle/>
          <a:p>
            <a:r>
              <a:rPr lang="zh-CN" altLang="en-US" sz="2400" b="1" dirty="0">
                <a:solidFill>
                  <a:srgbClr val="2464CB"/>
                </a:solidFill>
                <a:latin typeface="Arial" pitchFamily="34" charset="0"/>
                <a:ea typeface="微软雅黑" pitchFamily="34" charset="-122"/>
                <a:cs typeface="Arial" pitchFamily="34" charset="0"/>
              </a:rPr>
              <a:t>操作者在电工维修设备的时候，不能擅自离开，要进行监护，等待维修完毕后的试车</a:t>
            </a:r>
            <a:r>
              <a:rPr lang="en-US" altLang="zh-CN" sz="2400" b="1" dirty="0">
                <a:solidFill>
                  <a:srgbClr val="2464CB"/>
                </a:solidFill>
                <a:latin typeface="Arial" pitchFamily="34" charset="0"/>
                <a:ea typeface="微软雅黑" pitchFamily="34" charset="-122"/>
                <a:cs typeface="Arial" pitchFamily="34" charset="0"/>
              </a:rPr>
              <a:t>.</a:t>
            </a:r>
            <a:endParaRPr lang="zh-CN" altLang="en-US" sz="2400" b="1" dirty="0">
              <a:solidFill>
                <a:srgbClr val="2464CB"/>
              </a:solidFill>
              <a:latin typeface="Arial" pitchFamily="34" charset="0"/>
              <a:ea typeface="微软雅黑" pitchFamily="34" charset="-122"/>
              <a:cs typeface="Arial" pitchFamily="34" charset="0"/>
            </a:endParaRPr>
          </a:p>
        </p:txBody>
      </p:sp>
    </p:spTree>
    <p:custDataLst>
      <p:tags r:id="rId1"/>
    </p:custDataLst>
    <p:extLst>
      <p:ext uri="{BB962C8B-B14F-4D97-AF65-F5344CB8AC3E}">
        <p14:creationId xmlns:p14="http://schemas.microsoft.com/office/powerpoint/2010/main" val="2859217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1371" y="1427"/>
            <a:ext cx="2646878" cy="461665"/>
          </a:xfrm>
          <a:prstGeom prst="rect">
            <a:avLst/>
          </a:prstGeom>
        </p:spPr>
        <p:txBody>
          <a:bodyPr wrap="none">
            <a:spAutoFit/>
          </a:bodyPr>
          <a:lstStyle/>
          <a:p>
            <a:pPr lvl="0"/>
            <a:r>
              <a:rPr lang="zh-CN" altLang="en-US" sz="2400" b="1" dirty="0">
                <a:solidFill>
                  <a:prstClr val="white"/>
                </a:solidFill>
                <a:latin typeface="Arial" pitchFamily="34" charset="0"/>
                <a:ea typeface="微软雅黑" pitchFamily="34" charset="-122"/>
                <a:cs typeface="Arial" pitchFamily="34" charset="0"/>
              </a:rPr>
              <a:t>安全用电预防措施</a:t>
            </a:r>
          </a:p>
        </p:txBody>
      </p:sp>
      <p:sp>
        <p:nvSpPr>
          <p:cNvPr id="4"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101371" y="1218637"/>
            <a:ext cx="864039" cy="608702"/>
            <a:chOff x="883762" y="2580876"/>
            <a:chExt cx="1352672" cy="1352671"/>
          </a:xfrm>
        </p:grpSpPr>
        <p:sp>
          <p:nvSpPr>
            <p:cNvPr id="8" name="Oval 3"/>
            <p:cNvSpPr>
              <a:spLocks noChangeArrowheads="1"/>
            </p:cNvSpPr>
            <p:nvPr/>
          </p:nvSpPr>
          <p:spPr bwMode="auto">
            <a:xfrm>
              <a:off x="883762" y="25808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9" name="TextBox 9"/>
            <p:cNvSpPr txBox="1">
              <a:spLocks noChangeArrowheads="1"/>
            </p:cNvSpPr>
            <p:nvPr/>
          </p:nvSpPr>
          <p:spPr bwMode="auto">
            <a:xfrm>
              <a:off x="1097841" y="2812645"/>
              <a:ext cx="780746" cy="889133"/>
            </a:xfrm>
            <a:prstGeom prst="rect">
              <a:avLst/>
            </a:prstGeom>
            <a:noFill/>
            <a:ln>
              <a:noFill/>
            </a:ln>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11</a:t>
              </a:r>
            </a:p>
          </p:txBody>
        </p:sp>
      </p:grpSp>
      <p:sp>
        <p:nvSpPr>
          <p:cNvPr id="10" name="矩形 9"/>
          <p:cNvSpPr/>
          <p:nvPr/>
        </p:nvSpPr>
        <p:spPr>
          <a:xfrm>
            <a:off x="2282802" y="992418"/>
            <a:ext cx="5763917" cy="1384995"/>
          </a:xfrm>
          <a:prstGeom prst="rect">
            <a:avLst/>
          </a:prstGeom>
        </p:spPr>
        <p:txBody>
          <a:bodyPr wrap="square">
            <a:spAutoFit/>
          </a:bodyPr>
          <a:lstStyle/>
          <a:p>
            <a:r>
              <a:rPr lang="zh-CN" altLang="en-US" sz="2000" b="1" dirty="0">
                <a:solidFill>
                  <a:srgbClr val="2464CB"/>
                </a:solidFill>
                <a:latin typeface="Arial" pitchFamily="34" charset="0"/>
                <a:ea typeface="微软雅黑" pitchFamily="34" charset="-122"/>
                <a:cs typeface="Arial" pitchFamily="34" charset="0"/>
              </a:rPr>
              <a:t>熟悉自己生产现场或宿舍主空气断路器</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俗称总闸</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位置</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如车间、施工现场、办公室、宿舍等</a:t>
            </a:r>
            <a:r>
              <a:rPr lang="en-US" altLang="zh-CN" sz="2000" b="1" dirty="0">
                <a:solidFill>
                  <a:srgbClr val="2464CB"/>
                </a:solidFill>
                <a:latin typeface="Arial" pitchFamily="34" charset="0"/>
                <a:ea typeface="微软雅黑" pitchFamily="34" charset="-122"/>
                <a:cs typeface="Arial" pitchFamily="34" charset="0"/>
              </a:rPr>
              <a:t>) ,</a:t>
            </a:r>
            <a:r>
              <a:rPr lang="zh-CN" altLang="en-US" sz="2000" b="1" dirty="0">
                <a:solidFill>
                  <a:srgbClr val="2464CB"/>
                </a:solidFill>
                <a:latin typeface="Arial" pitchFamily="34" charset="0"/>
                <a:ea typeface="微软雅黑" pitchFamily="34" charset="-122"/>
                <a:cs typeface="Arial" pitchFamily="34" charset="0"/>
              </a:rPr>
              <a:t>一旦发生火灾、触电或其它电气事故时</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应第一时间切断电源避免造成更大的财产损失和人身伤亡事故</a:t>
            </a:r>
            <a:r>
              <a:rPr lang="zh-CN" altLang="en-US" sz="2400" b="1" dirty="0">
                <a:solidFill>
                  <a:srgbClr val="2464CB"/>
                </a:solidFill>
                <a:latin typeface="Arial" pitchFamily="34" charset="0"/>
                <a:ea typeface="微软雅黑" pitchFamily="34" charset="-122"/>
                <a:cs typeface="Arial" pitchFamily="34" charset="0"/>
              </a:rPr>
              <a:t>。</a:t>
            </a:r>
          </a:p>
        </p:txBody>
      </p:sp>
      <p:grpSp>
        <p:nvGrpSpPr>
          <p:cNvPr id="15" name="组合 14"/>
          <p:cNvGrpSpPr/>
          <p:nvPr/>
        </p:nvGrpSpPr>
        <p:grpSpPr>
          <a:xfrm>
            <a:off x="1045828" y="2998424"/>
            <a:ext cx="864039" cy="608702"/>
            <a:chOff x="675621" y="4206476"/>
            <a:chExt cx="1352672" cy="1352671"/>
          </a:xfrm>
        </p:grpSpPr>
        <p:sp>
          <p:nvSpPr>
            <p:cNvPr id="16" name="Oval 3"/>
            <p:cNvSpPr>
              <a:spLocks noChangeArrowheads="1"/>
            </p:cNvSpPr>
            <p:nvPr/>
          </p:nvSpPr>
          <p:spPr bwMode="auto">
            <a:xfrm>
              <a:off x="675621" y="4206476"/>
              <a:ext cx="1352672" cy="1352671"/>
            </a:xfrm>
            <a:prstGeom prst="ellipse">
              <a:avLst/>
            </a:prstGeom>
            <a:solidFill>
              <a:srgbClr val="54A9EA"/>
            </a:solidFill>
            <a:ln w="9525">
              <a:noFill/>
              <a:round/>
              <a:headEnd/>
              <a:tailEnd/>
            </a:ln>
            <a:effectLst>
              <a:outerShdw blurRad="40000" dist="23000" dir="5400000" rotWithShape="0">
                <a:srgbClr val="808080">
                  <a:alpha val="34999"/>
                </a:srgbClr>
              </a:outerShdw>
            </a:effectLst>
          </p:spPr>
          <p:txBody>
            <a:bodyPr anchor="ctr"/>
            <a:lstStyle/>
            <a:p>
              <a:pPr algn="ctr">
                <a:defRPr/>
              </a:pPr>
              <a:endParaRPr lang="zh-CN" altLang="zh-CN" sz="1260" kern="0">
                <a:solidFill>
                  <a:srgbClr val="FFFFFF"/>
                </a:solidFill>
                <a:latin typeface="微软雅黑"/>
                <a:ea typeface="微软雅黑"/>
              </a:endParaRPr>
            </a:p>
          </p:txBody>
        </p:sp>
        <p:sp>
          <p:nvSpPr>
            <p:cNvPr id="17" name="TextBox 9"/>
            <p:cNvSpPr txBox="1">
              <a:spLocks noChangeArrowheads="1"/>
            </p:cNvSpPr>
            <p:nvPr/>
          </p:nvSpPr>
          <p:spPr bwMode="auto">
            <a:xfrm>
              <a:off x="946516" y="4405952"/>
              <a:ext cx="810884" cy="889133"/>
            </a:xfrm>
            <a:prstGeom prst="rect">
              <a:avLst/>
            </a:prstGeom>
            <a:noFill/>
            <a:ln>
              <a:noFill/>
            </a:ln>
          </p:spPr>
          <p:txBody>
            <a:bodyPr wrap="square">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a:r>
                <a:rPr lang="nb-NO" altLang="zh-CN" sz="2000" dirty="0">
                  <a:solidFill>
                    <a:srgbClr val="FFFFFF"/>
                  </a:solidFill>
                  <a:latin typeface="微软雅黑" pitchFamily="34" charset="-122"/>
                  <a:ea typeface="微软雅黑" pitchFamily="34" charset="-122"/>
                </a:rPr>
                <a:t>12</a:t>
              </a:r>
            </a:p>
          </p:txBody>
        </p:sp>
      </p:grpSp>
      <p:sp>
        <p:nvSpPr>
          <p:cNvPr id="18" name="矩形 17"/>
          <p:cNvSpPr/>
          <p:nvPr/>
        </p:nvSpPr>
        <p:spPr>
          <a:xfrm>
            <a:off x="2196175" y="2717143"/>
            <a:ext cx="5706166" cy="1015663"/>
          </a:xfrm>
          <a:prstGeom prst="rect">
            <a:avLst/>
          </a:prstGeom>
        </p:spPr>
        <p:txBody>
          <a:bodyPr wrap="square">
            <a:spAutoFit/>
          </a:bodyPr>
          <a:lstStyle/>
          <a:p>
            <a:r>
              <a:rPr lang="zh-CN" altLang="en-US" sz="2000" b="1" dirty="0">
                <a:solidFill>
                  <a:srgbClr val="2464CB"/>
                </a:solidFill>
                <a:latin typeface="Arial" pitchFamily="34" charset="0"/>
                <a:ea typeface="微软雅黑" pitchFamily="34" charset="-122"/>
                <a:cs typeface="Arial" pitchFamily="34" charset="0"/>
              </a:rPr>
              <a:t>珍惜电力资源，养成安全用电和节约用电的良好习惯</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当要长时间离开或不使用时</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要确定切断电源</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特别是电热电器</a:t>
            </a:r>
            <a:r>
              <a:rPr lang="en-US" altLang="zh-CN" sz="2000" b="1" dirty="0">
                <a:solidFill>
                  <a:srgbClr val="2464CB"/>
                </a:solidFill>
                <a:latin typeface="Arial" pitchFamily="34" charset="0"/>
                <a:ea typeface="微软雅黑" pitchFamily="34" charset="-122"/>
                <a:cs typeface="Arial" pitchFamily="34" charset="0"/>
              </a:rPr>
              <a:t>)</a:t>
            </a:r>
            <a:r>
              <a:rPr lang="zh-CN" altLang="en-US" sz="2000" b="1" dirty="0">
                <a:solidFill>
                  <a:srgbClr val="2464CB"/>
                </a:solidFill>
                <a:latin typeface="Arial" pitchFamily="34" charset="0"/>
                <a:ea typeface="微软雅黑" pitchFamily="34" charset="-122"/>
                <a:cs typeface="Arial" pitchFamily="34" charset="0"/>
              </a:rPr>
              <a:t>的情况下才能离开。</a:t>
            </a:r>
          </a:p>
        </p:txBody>
      </p:sp>
    </p:spTree>
    <p:custDataLst>
      <p:tags r:id="rId1"/>
    </p:custDataLst>
    <p:extLst>
      <p:ext uri="{BB962C8B-B14F-4D97-AF65-F5344CB8AC3E}">
        <p14:creationId xmlns:p14="http://schemas.microsoft.com/office/powerpoint/2010/main" val="296312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anim calcmode="lin" valueType="num">
                                      <p:cBhvr>
                                        <p:cTn id="21" dur="500" fill="hold"/>
                                        <p:tgtEl>
                                          <p:spTgt spid="15"/>
                                        </p:tgtEl>
                                        <p:attrNameLst>
                                          <p:attrName>ppt_x</p:attrName>
                                        </p:attrNameLst>
                                      </p:cBhvr>
                                      <p:tavLst>
                                        <p:tav tm="0">
                                          <p:val>
                                            <p:strVal val="#ppt_x"/>
                                          </p:val>
                                        </p:tav>
                                        <p:tav tm="100000">
                                          <p:val>
                                            <p:strVal val="#ppt_x"/>
                                          </p:val>
                                        </p:tav>
                                      </p:tavLst>
                                    </p:anim>
                                    <p:anim calcmode="lin" valueType="num">
                                      <p:cBhvr>
                                        <p:cTn id="22" dur="500" fill="hold"/>
                                        <p:tgtEl>
                                          <p:spTgt spid="15"/>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1"/>
          <p:cNvSpPr/>
          <p:nvPr/>
        </p:nvSpPr>
        <p:spPr>
          <a:xfrm>
            <a:off x="1962819" y="999122"/>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5" name="椭圆 1"/>
          <p:cNvSpPr/>
          <p:nvPr/>
        </p:nvSpPr>
        <p:spPr>
          <a:xfrm>
            <a:off x="1848037" y="2105242"/>
            <a:ext cx="630680" cy="1261359"/>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6" name="椭圆 1"/>
          <p:cNvSpPr/>
          <p:nvPr/>
        </p:nvSpPr>
        <p:spPr>
          <a:xfrm rot="5400000">
            <a:off x="1759038" y="3226667"/>
            <a:ext cx="1255390"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7" name="椭圆 1"/>
          <p:cNvSpPr/>
          <p:nvPr/>
        </p:nvSpPr>
        <p:spPr>
          <a:xfrm rot="10800000">
            <a:off x="840786" y="825311"/>
            <a:ext cx="1255389" cy="1261359"/>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38" name="椭圆 1"/>
          <p:cNvSpPr/>
          <p:nvPr/>
        </p:nvSpPr>
        <p:spPr>
          <a:xfrm rot="6199008">
            <a:off x="1079053" y="2734384"/>
            <a:ext cx="630680" cy="118838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7EC4FA"/>
          </a:solidFill>
          <a:ln w="25400" cap="flat" cmpd="sng" algn="ctr">
            <a:noFill/>
            <a:prstDash val="solid"/>
          </a:ln>
          <a:effectLst/>
        </p:spPr>
        <p:txBody>
          <a:bodyPr rtlCol="0" anchor="ctr"/>
          <a:lstStyle/>
          <a:p>
            <a:pPr algn="ctr" defTabSz="822960">
              <a:defRPr/>
            </a:pPr>
            <a:endParaRPr lang="zh-CN" altLang="en-US" sz="1260" kern="0">
              <a:solidFill>
                <a:sysClr val="window" lastClr="FFFFFF"/>
              </a:solidFill>
              <a:latin typeface="Calibri"/>
              <a:ea typeface="宋体"/>
            </a:endParaRPr>
          </a:p>
        </p:txBody>
      </p:sp>
      <p:sp>
        <p:nvSpPr>
          <p:cNvPr id="41" name="TextBox 40"/>
          <p:cNvSpPr txBox="1"/>
          <p:nvPr/>
        </p:nvSpPr>
        <p:spPr>
          <a:xfrm>
            <a:off x="1163637" y="1038870"/>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itchFamily="34" charset="0"/>
                <a:ea typeface="微软雅黑" pitchFamily="34" charset="-122"/>
              </a:rPr>
              <a:t>A</a:t>
            </a:r>
            <a:endParaRPr lang="zh-CN" altLang="en-US" sz="3240" b="1" kern="0" dirty="0">
              <a:solidFill>
                <a:srgbClr val="0070C0"/>
              </a:solidFill>
              <a:latin typeface="Arial Black" pitchFamily="34" charset="0"/>
              <a:ea typeface="微软雅黑" pitchFamily="34" charset="-122"/>
            </a:endParaRPr>
          </a:p>
        </p:txBody>
      </p:sp>
      <p:sp>
        <p:nvSpPr>
          <p:cNvPr id="42" name="TextBox 41"/>
          <p:cNvSpPr txBox="1"/>
          <p:nvPr/>
        </p:nvSpPr>
        <p:spPr>
          <a:xfrm>
            <a:off x="2260226" y="3564341"/>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itchFamily="34" charset="0"/>
                <a:ea typeface="微软雅黑" pitchFamily="34" charset="-122"/>
              </a:rPr>
              <a:t>D</a:t>
            </a:r>
            <a:endParaRPr lang="zh-CN" altLang="en-US" sz="3240" b="1" kern="0" dirty="0">
              <a:solidFill>
                <a:srgbClr val="0070C0"/>
              </a:solidFill>
              <a:latin typeface="Arial Black" pitchFamily="34" charset="0"/>
              <a:ea typeface="微软雅黑" pitchFamily="34" charset="-122"/>
            </a:endParaRPr>
          </a:p>
        </p:txBody>
      </p:sp>
      <p:sp>
        <p:nvSpPr>
          <p:cNvPr id="43" name="TextBox 42"/>
          <p:cNvSpPr txBox="1"/>
          <p:nvPr/>
        </p:nvSpPr>
        <p:spPr>
          <a:xfrm>
            <a:off x="3192534" y="781299"/>
            <a:ext cx="5253790" cy="571951"/>
          </a:xfrm>
          <a:prstGeom prst="rect">
            <a:avLst/>
          </a:prstGeom>
          <a:noFill/>
        </p:spPr>
        <p:txBody>
          <a:bodyPr wrap="square" rtlCol="0">
            <a:spAutoFit/>
          </a:bodyPr>
          <a:lstStyle/>
          <a:p>
            <a:pPr defTabSz="822960">
              <a:lnSpc>
                <a:spcPct val="130000"/>
              </a:lnSpc>
              <a:defRPr/>
            </a:pPr>
            <a:r>
              <a:rPr lang="zh-CN" altLang="en-US" sz="1260" kern="0" dirty="0">
                <a:solidFill>
                  <a:srgbClr val="FF0000"/>
                </a:solidFill>
                <a:latin typeface="微软雅黑" pitchFamily="34" charset="-122"/>
                <a:ea typeface="微软雅黑" pitchFamily="34" charset="-122"/>
              </a:rPr>
              <a:t>车间内的电气设品不要随便乱点。自己使用的设备、工具如果电气部分出了故障，不得私自修理，也不得带故障运行，应立即通知电工检修</a:t>
            </a:r>
            <a:endParaRPr lang="en-US" altLang="zh-CN" sz="1260" kern="0" dirty="0">
              <a:solidFill>
                <a:srgbClr val="FF0000"/>
              </a:solidFill>
              <a:latin typeface="微软雅黑" pitchFamily="34" charset="-122"/>
              <a:ea typeface="微软雅黑" pitchFamily="34" charset="-122"/>
            </a:endParaRPr>
          </a:p>
        </p:txBody>
      </p:sp>
      <p:sp>
        <p:nvSpPr>
          <p:cNvPr id="44" name="TextBox 43"/>
          <p:cNvSpPr txBox="1"/>
          <p:nvPr/>
        </p:nvSpPr>
        <p:spPr>
          <a:xfrm>
            <a:off x="3192534" y="3564341"/>
            <a:ext cx="5009072" cy="571951"/>
          </a:xfrm>
          <a:prstGeom prst="rect">
            <a:avLst/>
          </a:prstGeom>
          <a:noFill/>
        </p:spPr>
        <p:txBody>
          <a:bodyPr wrap="square" rtlCol="0">
            <a:spAutoFit/>
          </a:bodyPr>
          <a:lstStyle/>
          <a:p>
            <a:pPr defTabSz="822960">
              <a:lnSpc>
                <a:spcPct val="130000"/>
              </a:lnSpc>
              <a:defRPr/>
            </a:pPr>
            <a:r>
              <a:rPr lang="zh-CN" altLang="en-US" sz="1260" kern="0" dirty="0">
                <a:solidFill>
                  <a:srgbClr val="FF0000"/>
                </a:solidFill>
                <a:latin typeface="微软雅黑" pitchFamily="34" charset="-122"/>
                <a:ea typeface="微软雅黑" pitchFamily="34" charset="-122"/>
              </a:rPr>
              <a:t>使用的电气设备、外壳必须按照有关安全规程、必须进行保护性接地接零，对于接地设施要经常进行检查</a:t>
            </a:r>
            <a:endParaRPr lang="en-US" altLang="zh-CN" sz="1260" kern="0" dirty="0">
              <a:solidFill>
                <a:srgbClr val="FF0000"/>
              </a:solidFill>
              <a:latin typeface="微软雅黑" pitchFamily="34" charset="-122"/>
              <a:ea typeface="微软雅黑" pitchFamily="34" charset="-122"/>
            </a:endParaRPr>
          </a:p>
        </p:txBody>
      </p:sp>
      <p:sp>
        <p:nvSpPr>
          <p:cNvPr id="13" name="TextBox 12"/>
          <p:cNvSpPr txBox="1"/>
          <p:nvPr/>
        </p:nvSpPr>
        <p:spPr>
          <a:xfrm>
            <a:off x="1066892" y="97766"/>
            <a:ext cx="1569660" cy="369332"/>
          </a:xfrm>
          <a:prstGeom prst="rect">
            <a:avLst/>
          </a:prstGeom>
          <a:noFill/>
        </p:spPr>
        <p:txBody>
          <a:bodyPr wrap="none" rtlCol="0">
            <a:spAutoFit/>
          </a:bodyPr>
          <a:lstStyle/>
          <a:p>
            <a:pPr lvl="0"/>
            <a:r>
              <a:rPr lang="zh-CN" altLang="en-US" sz="1800" b="1" dirty="0">
                <a:solidFill>
                  <a:prstClr val="white"/>
                </a:solidFill>
                <a:latin typeface="Arial" pitchFamily="34" charset="0"/>
                <a:ea typeface="微软雅黑" pitchFamily="34" charset="-122"/>
                <a:cs typeface="Arial" pitchFamily="34" charset="0"/>
              </a:rPr>
              <a:t>安全用电常识</a:t>
            </a:r>
          </a:p>
        </p:txBody>
      </p:sp>
      <p:sp>
        <p:nvSpPr>
          <p:cNvPr id="15" name="TextBox 14"/>
          <p:cNvSpPr txBox="1"/>
          <p:nvPr/>
        </p:nvSpPr>
        <p:spPr>
          <a:xfrm>
            <a:off x="2359757" y="1470753"/>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itchFamily="34" charset="0"/>
                <a:ea typeface="微软雅黑" pitchFamily="34" charset="-122"/>
              </a:rPr>
              <a:t>B</a:t>
            </a:r>
            <a:endParaRPr lang="zh-CN" altLang="en-US" sz="3240" b="1" kern="0" dirty="0">
              <a:solidFill>
                <a:srgbClr val="0070C0"/>
              </a:solidFill>
              <a:latin typeface="Arial Black" pitchFamily="34" charset="0"/>
              <a:ea typeface="微软雅黑" pitchFamily="34" charset="-122"/>
            </a:endParaRPr>
          </a:p>
        </p:txBody>
      </p:sp>
      <p:sp>
        <p:nvSpPr>
          <p:cNvPr id="16" name="TextBox 15"/>
          <p:cNvSpPr txBox="1"/>
          <p:nvPr/>
        </p:nvSpPr>
        <p:spPr>
          <a:xfrm>
            <a:off x="1274020" y="2440455"/>
            <a:ext cx="461512" cy="590931"/>
          </a:xfrm>
          <a:prstGeom prst="rect">
            <a:avLst/>
          </a:prstGeom>
          <a:noFill/>
        </p:spPr>
        <p:txBody>
          <a:bodyPr wrap="square" rtlCol="0">
            <a:spAutoFit/>
          </a:bodyPr>
          <a:lstStyle/>
          <a:p>
            <a:pPr defTabSz="822960">
              <a:defRPr/>
            </a:pPr>
            <a:r>
              <a:rPr lang="en-US" altLang="zh-CN" sz="3240" b="1" kern="0" dirty="0">
                <a:solidFill>
                  <a:srgbClr val="0070C0"/>
                </a:solidFill>
                <a:latin typeface="Arial Black" pitchFamily="34" charset="0"/>
                <a:ea typeface="微软雅黑" pitchFamily="34" charset="-122"/>
              </a:rPr>
              <a:t>C</a:t>
            </a:r>
            <a:endParaRPr lang="zh-CN" altLang="en-US" sz="3240" b="1" kern="0" dirty="0">
              <a:solidFill>
                <a:srgbClr val="0070C0"/>
              </a:solidFill>
              <a:latin typeface="Arial Black" pitchFamily="34" charset="0"/>
              <a:ea typeface="微软雅黑" pitchFamily="34" charset="-122"/>
            </a:endParaRPr>
          </a:p>
        </p:txBody>
      </p:sp>
      <p:sp>
        <p:nvSpPr>
          <p:cNvPr id="17"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344934" y="1494847"/>
            <a:ext cx="5011246" cy="848502"/>
          </a:xfrm>
          <a:prstGeom prst="rect">
            <a:avLst/>
          </a:prstGeom>
          <a:noFill/>
        </p:spPr>
        <p:txBody>
          <a:bodyPr wrap="square" rtlCol="0">
            <a:spAutoFit/>
          </a:bodyPr>
          <a:lstStyle/>
          <a:p>
            <a:pPr defTabSz="822960">
              <a:lnSpc>
                <a:spcPct val="130000"/>
              </a:lnSpc>
              <a:defRPr/>
            </a:pPr>
            <a:r>
              <a:rPr lang="zh-CN" altLang="en-US" sz="1260" kern="0" dirty="0">
                <a:solidFill>
                  <a:srgbClr val="FF0000"/>
                </a:solidFill>
                <a:latin typeface="微软雅黑" pitchFamily="34" charset="-122"/>
                <a:ea typeface="微软雅黑" pitchFamily="34" charset="-122"/>
              </a:rPr>
              <a:t>自己经常接触和使用的配电箱、配电板、闸刀开关，按钮开关、插座以及导线等，必领保持良好、安全，不得将带电部分裸露出来，如有故障及时通知电工维修。</a:t>
            </a:r>
            <a:endParaRPr lang="en-US" altLang="zh-CN" sz="1260" kern="0" dirty="0">
              <a:solidFill>
                <a:srgbClr val="FF0000"/>
              </a:solidFill>
              <a:latin typeface="微软雅黑" pitchFamily="34" charset="-122"/>
              <a:ea typeface="微软雅黑" pitchFamily="34" charset="-122"/>
            </a:endParaRPr>
          </a:p>
        </p:txBody>
      </p:sp>
      <p:sp>
        <p:nvSpPr>
          <p:cNvPr id="20" name="TextBox 19"/>
          <p:cNvSpPr txBox="1"/>
          <p:nvPr/>
        </p:nvSpPr>
        <p:spPr>
          <a:xfrm>
            <a:off x="2359757" y="2440455"/>
            <a:ext cx="5011246" cy="571951"/>
          </a:xfrm>
          <a:prstGeom prst="rect">
            <a:avLst/>
          </a:prstGeom>
          <a:noFill/>
        </p:spPr>
        <p:txBody>
          <a:bodyPr wrap="square" rtlCol="0">
            <a:spAutoFit/>
          </a:bodyPr>
          <a:lstStyle/>
          <a:p>
            <a:pPr defTabSz="822960">
              <a:lnSpc>
                <a:spcPct val="130000"/>
              </a:lnSpc>
              <a:defRPr/>
            </a:pPr>
            <a:r>
              <a:rPr lang="zh-CN" altLang="en-US" sz="1260" kern="0" dirty="0">
                <a:solidFill>
                  <a:srgbClr val="FF0000"/>
                </a:solidFill>
                <a:latin typeface="微软雅黑" pitchFamily="34" charset="-122"/>
                <a:ea typeface="微软雅黑" pitchFamily="34" charset="-122"/>
              </a:rPr>
              <a:t>工厂内的移动式用电工具，如砂轮机、手电钻、切割机等电动工具必须安装漏电保护开关，实行一机一闸保护</a:t>
            </a:r>
            <a:endParaRPr lang="en-US" altLang="zh-CN" sz="1260" kern="0" dirty="0">
              <a:solidFill>
                <a:srgbClr val="FF0000"/>
              </a:solidFill>
              <a:latin typeface="微软雅黑" pitchFamily="34" charset="-122"/>
              <a:ea typeface="微软雅黑" pitchFamily="34" charset="-122"/>
            </a:endParaRPr>
          </a:p>
        </p:txBody>
      </p:sp>
    </p:spTree>
    <p:custDataLst>
      <p:tags r:id="rId1"/>
    </p:custDataLst>
    <p:extLst>
      <p:ext uri="{BB962C8B-B14F-4D97-AF65-F5344CB8AC3E}">
        <p14:creationId xmlns:p14="http://schemas.microsoft.com/office/powerpoint/2010/main" val="397880868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53" presetClass="entr" presetSubtype="16" fill="hold" grpId="0" nodeType="withEffect">
                                  <p:stCondLst>
                                    <p:cond delay="10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par>
                                <p:cTn id="21" presetID="22" presetClass="entr" presetSubtype="1" fill="hold" grpId="0" nodeType="withEffect">
                                  <p:stCondLst>
                                    <p:cond delay="315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par>
                                <p:cTn id="24" presetID="22" presetClass="entr" presetSubtype="1" fill="hold" grpId="0" nodeType="withEffect">
                                  <p:stCondLst>
                                    <p:cond delay="120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par>
                                <p:cTn id="27" presetID="22" presetClass="entr" presetSubtype="1" fill="hold" grpId="0" nodeType="withEffect">
                                  <p:stCondLst>
                                    <p:cond delay="170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par>
                                <p:cTn id="30" presetID="53" presetClass="entr" presetSubtype="16" fill="hold" grpId="0" nodeType="withEffect">
                                  <p:stCondLst>
                                    <p:cond delay="17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22" presetClass="entr" presetSubtype="1" fill="hold" grpId="0" nodeType="withEffect">
                                  <p:stCondLst>
                                    <p:cond delay="325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par>
                                <p:cTn id="38" presetID="22" presetClass="entr" presetSubtype="2" fill="hold" grpId="0" nodeType="withEffect">
                                  <p:stCondLst>
                                    <p:cond delay="2250"/>
                                  </p:stCondLst>
                                  <p:childTnLst>
                                    <p:set>
                                      <p:cBhvr>
                                        <p:cTn id="39" dur="1" fill="hold">
                                          <p:stCondLst>
                                            <p:cond delay="0"/>
                                          </p:stCondLst>
                                        </p:cTn>
                                        <p:tgtEl>
                                          <p:spTgt spid="38"/>
                                        </p:tgtEl>
                                        <p:attrNameLst>
                                          <p:attrName>style.visibility</p:attrName>
                                        </p:attrNameLst>
                                      </p:cBhvr>
                                      <p:to>
                                        <p:strVal val="visible"/>
                                      </p:to>
                                    </p:set>
                                    <p:animEffect transition="in" filter="wipe(right)">
                                      <p:cBhvr>
                                        <p:cTn id="40" dur="500"/>
                                        <p:tgtEl>
                                          <p:spTgt spid="38"/>
                                        </p:tgtEl>
                                      </p:cBhvr>
                                    </p:animEffect>
                                  </p:childTnLst>
                                </p:cTn>
                              </p:par>
                              <p:par>
                                <p:cTn id="41" presetID="53" presetClass="entr" presetSubtype="16" fill="hold" grpId="0" nodeType="withEffect">
                                  <p:stCondLst>
                                    <p:cond delay="225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295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par>
                                <p:cTn id="51" presetID="22" presetClass="entr" presetSubtype="1" fill="hold" grpId="0" nodeType="withEffect">
                                  <p:stCondLst>
                                    <p:cond delay="3250"/>
                                  </p:stCondLst>
                                  <p:childTnLst>
                                    <p:set>
                                      <p:cBhvr>
                                        <p:cTn id="52" dur="1" fill="hold">
                                          <p:stCondLst>
                                            <p:cond delay="0"/>
                                          </p:stCondLst>
                                        </p:cTn>
                                        <p:tgtEl>
                                          <p:spTgt spid="19"/>
                                        </p:tgtEl>
                                        <p:attrNameLst>
                                          <p:attrName>style.visibility</p:attrName>
                                        </p:attrNameLst>
                                      </p:cBhvr>
                                      <p:to>
                                        <p:strVal val="visible"/>
                                      </p:to>
                                    </p:set>
                                    <p:animEffect transition="in" filter="wipe(up)">
                                      <p:cBhvr>
                                        <p:cTn id="53" dur="500"/>
                                        <p:tgtEl>
                                          <p:spTgt spid="19"/>
                                        </p:tgtEl>
                                      </p:cBhvr>
                                    </p:animEffect>
                                  </p:childTnLst>
                                </p:cTn>
                              </p:par>
                              <p:par>
                                <p:cTn id="54" presetID="22" presetClass="entr" presetSubtype="1" fill="hold" grpId="0" nodeType="withEffect">
                                  <p:stCondLst>
                                    <p:cond delay="325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41" grpId="0"/>
      <p:bldP spid="42" grpId="0"/>
      <p:bldP spid="43" grpId="0"/>
      <p:bldP spid="44" grpId="0"/>
      <p:bldP spid="13" grpId="0"/>
      <p:bldP spid="15" grpId="0"/>
      <p:bldP spid="16" grpId="0"/>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66892" y="97766"/>
            <a:ext cx="1415772" cy="338554"/>
          </a:xfrm>
          <a:prstGeom prst="rect">
            <a:avLst/>
          </a:prstGeom>
          <a:noFill/>
        </p:spPr>
        <p:txBody>
          <a:bodyPr wrap="none" rtlCol="0">
            <a:spAutoFit/>
          </a:bodyPr>
          <a:lstStyle/>
          <a:p>
            <a:pPr lvl="0"/>
            <a:r>
              <a:rPr lang="zh-CN" altLang="en-US" sz="1600" b="1" dirty="0">
                <a:solidFill>
                  <a:prstClr val="white"/>
                </a:solidFill>
                <a:latin typeface="Arial" pitchFamily="34" charset="0"/>
                <a:ea typeface="微软雅黑" pitchFamily="34" charset="-122"/>
                <a:cs typeface="Arial" pitchFamily="34" charset="0"/>
              </a:rPr>
              <a:t>安全用电常识</a:t>
            </a:r>
          </a:p>
        </p:txBody>
      </p:sp>
      <p:sp>
        <p:nvSpPr>
          <p:cNvPr id="20" name="文本框 19"/>
          <p:cNvSpPr txBox="1"/>
          <p:nvPr/>
        </p:nvSpPr>
        <p:spPr>
          <a:xfrm>
            <a:off x="466049" y="108905"/>
            <a:ext cx="432017"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3286636" y="1264149"/>
            <a:ext cx="1276594" cy="1685077"/>
            <a:chOff x="3143818" y="1404609"/>
            <a:chExt cx="1418438" cy="1872307"/>
          </a:xfrm>
        </p:grpSpPr>
        <p:sp>
          <p:nvSpPr>
            <p:cNvPr id="22" name="圆角矩形 21"/>
            <p:cNvSpPr/>
            <p:nvPr/>
          </p:nvSpPr>
          <p:spPr bwMode="auto">
            <a:xfrm>
              <a:off x="3143818" y="1462323"/>
              <a:ext cx="1418438" cy="1771285"/>
            </a:xfrm>
            <a:prstGeom prst="roundRect">
              <a:avLst>
                <a:gd name="adj" fmla="val 0"/>
              </a:avLst>
            </a:prstGeom>
            <a:solidFill>
              <a:srgbClr val="54A9EA"/>
            </a:solidFill>
            <a:ln w="9525" algn="ctr">
              <a:noFill/>
              <a:miter lim="800000"/>
              <a:headEnd/>
              <a:tailEnd/>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3" name="矩形 22"/>
            <p:cNvSpPr/>
            <p:nvPr/>
          </p:nvSpPr>
          <p:spPr>
            <a:xfrm>
              <a:off x="3276415" y="1404609"/>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itchFamily="34" charset="0"/>
                  <a:ea typeface="微软雅黑" pitchFamily="34" charset="-122"/>
                  <a:cs typeface="Arial" pitchFamily="34" charset="0"/>
                </a:rPr>
                <a:t>1</a:t>
              </a:r>
              <a:endParaRPr lang="zh-CN" altLang="en-US" sz="10350" b="1" i="1" kern="0" dirty="0">
                <a:solidFill>
                  <a:srgbClr val="92E4F2"/>
                </a:solidFill>
                <a:latin typeface="Arial" pitchFamily="34" charset="0"/>
                <a:ea typeface="微软雅黑" pitchFamily="34" charset="-122"/>
                <a:cs typeface="Arial" pitchFamily="34" charset="0"/>
              </a:endParaRPr>
            </a:p>
          </p:txBody>
        </p:sp>
      </p:grpSp>
      <p:grpSp>
        <p:nvGrpSpPr>
          <p:cNvPr id="24" name="组合 23"/>
          <p:cNvGrpSpPr/>
          <p:nvPr/>
        </p:nvGrpSpPr>
        <p:grpSpPr>
          <a:xfrm>
            <a:off x="4693573" y="1264149"/>
            <a:ext cx="1276594" cy="1685077"/>
            <a:chOff x="4707081" y="1404609"/>
            <a:chExt cx="1418438" cy="1872307"/>
          </a:xfrm>
        </p:grpSpPr>
        <p:sp>
          <p:nvSpPr>
            <p:cNvPr id="25" name="圆角矩形 24"/>
            <p:cNvSpPr/>
            <p:nvPr/>
          </p:nvSpPr>
          <p:spPr bwMode="auto">
            <a:xfrm>
              <a:off x="4707081" y="1462323"/>
              <a:ext cx="1418438" cy="1771285"/>
            </a:xfrm>
            <a:prstGeom prst="roundRect">
              <a:avLst>
                <a:gd name="adj" fmla="val 0"/>
              </a:avLst>
            </a:prstGeom>
            <a:solidFill>
              <a:srgbClr val="54A9EA"/>
            </a:solidFill>
            <a:ln w="9525" algn="ctr">
              <a:noFill/>
              <a:miter lim="800000"/>
              <a:headEnd/>
              <a:tailEnd/>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26" name="矩形 25"/>
            <p:cNvSpPr/>
            <p:nvPr/>
          </p:nvSpPr>
          <p:spPr>
            <a:xfrm>
              <a:off x="4928199" y="1404609"/>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itchFamily="34" charset="0"/>
                  <a:ea typeface="微软雅黑" pitchFamily="34" charset="-122"/>
                  <a:cs typeface="Arial" pitchFamily="34" charset="0"/>
                </a:rPr>
                <a:t>2</a:t>
              </a:r>
              <a:endParaRPr lang="zh-CN" altLang="en-US" sz="10350" b="1" i="1" kern="0" dirty="0">
                <a:solidFill>
                  <a:srgbClr val="92E4F2"/>
                </a:solidFill>
                <a:latin typeface="Arial" pitchFamily="34" charset="0"/>
                <a:ea typeface="微软雅黑" pitchFamily="34" charset="-122"/>
                <a:cs typeface="Arial" pitchFamily="34" charset="0"/>
              </a:endParaRPr>
            </a:p>
          </p:txBody>
        </p:sp>
      </p:grpSp>
      <p:grpSp>
        <p:nvGrpSpPr>
          <p:cNvPr id="29" name="组合 28"/>
          <p:cNvGrpSpPr/>
          <p:nvPr/>
        </p:nvGrpSpPr>
        <p:grpSpPr>
          <a:xfrm>
            <a:off x="3286636" y="2989645"/>
            <a:ext cx="1276594" cy="1685077"/>
            <a:chOff x="3143818" y="3321827"/>
            <a:chExt cx="1418438" cy="1872307"/>
          </a:xfrm>
        </p:grpSpPr>
        <p:sp>
          <p:nvSpPr>
            <p:cNvPr id="30" name="圆角矩形 29"/>
            <p:cNvSpPr/>
            <p:nvPr/>
          </p:nvSpPr>
          <p:spPr bwMode="auto">
            <a:xfrm>
              <a:off x="3143818" y="3379541"/>
              <a:ext cx="1418438" cy="1771214"/>
            </a:xfrm>
            <a:prstGeom prst="roundRect">
              <a:avLst>
                <a:gd name="adj" fmla="val 0"/>
              </a:avLst>
            </a:prstGeom>
            <a:solidFill>
              <a:srgbClr val="7EC4FA"/>
            </a:solidFill>
            <a:ln w="9525" algn="ctr">
              <a:noFill/>
              <a:miter lim="800000"/>
              <a:headEnd/>
              <a:tailEnd/>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31" name="矩形 30"/>
            <p:cNvSpPr/>
            <p:nvPr/>
          </p:nvSpPr>
          <p:spPr>
            <a:xfrm>
              <a:off x="3276415" y="3321827"/>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itchFamily="34" charset="0"/>
                  <a:ea typeface="微软雅黑" pitchFamily="34" charset="-122"/>
                  <a:cs typeface="Arial" pitchFamily="34" charset="0"/>
                </a:rPr>
                <a:t>3</a:t>
              </a:r>
              <a:endParaRPr lang="zh-CN" altLang="en-US" sz="10350" b="1" i="1" kern="0" dirty="0">
                <a:solidFill>
                  <a:srgbClr val="92E4F2"/>
                </a:solidFill>
                <a:latin typeface="Arial" pitchFamily="34" charset="0"/>
                <a:ea typeface="微软雅黑" pitchFamily="34" charset="-122"/>
                <a:cs typeface="Arial" pitchFamily="34" charset="0"/>
              </a:endParaRPr>
            </a:p>
          </p:txBody>
        </p:sp>
      </p:grpSp>
      <p:grpSp>
        <p:nvGrpSpPr>
          <p:cNvPr id="32" name="组合 31"/>
          <p:cNvGrpSpPr/>
          <p:nvPr/>
        </p:nvGrpSpPr>
        <p:grpSpPr>
          <a:xfrm>
            <a:off x="4693573" y="2989645"/>
            <a:ext cx="1276594" cy="1685077"/>
            <a:chOff x="4707081" y="3321827"/>
            <a:chExt cx="1418438" cy="1872307"/>
          </a:xfrm>
        </p:grpSpPr>
        <p:sp>
          <p:nvSpPr>
            <p:cNvPr id="33" name="圆角矩形 32"/>
            <p:cNvSpPr/>
            <p:nvPr/>
          </p:nvSpPr>
          <p:spPr bwMode="auto">
            <a:xfrm>
              <a:off x="4707081" y="3379541"/>
              <a:ext cx="1418438" cy="1771214"/>
            </a:xfrm>
            <a:prstGeom prst="roundRect">
              <a:avLst>
                <a:gd name="adj" fmla="val 0"/>
              </a:avLst>
            </a:prstGeom>
            <a:solidFill>
              <a:srgbClr val="7EC4FA"/>
            </a:solidFill>
            <a:ln w="9525" algn="ctr">
              <a:noFill/>
              <a:miter lim="800000"/>
              <a:headEnd/>
              <a:tailEnd/>
            </a:ln>
            <a:effectLst/>
          </p:spPr>
          <p:txBody>
            <a:bodyPr wrap="none" anchor="ctr"/>
            <a:lstStyle/>
            <a:p>
              <a:pPr algn="ctr" defTabSz="822960">
                <a:defRPr/>
              </a:pPr>
              <a:endParaRPr lang="zh-CN" altLang="en-US" sz="1440" b="1" kern="0"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34" name="矩形 33"/>
            <p:cNvSpPr/>
            <p:nvPr/>
          </p:nvSpPr>
          <p:spPr>
            <a:xfrm>
              <a:off x="4928199" y="3321827"/>
              <a:ext cx="1024497" cy="1872307"/>
            </a:xfrm>
            <a:prstGeom prst="rect">
              <a:avLst/>
            </a:prstGeom>
          </p:spPr>
          <p:txBody>
            <a:bodyPr wrap="none" anchor="ctr">
              <a:spAutoFit/>
            </a:bodyPr>
            <a:lstStyle/>
            <a:p>
              <a:pPr algn="ctr" defTabSz="822960">
                <a:defRPr/>
              </a:pPr>
              <a:r>
                <a:rPr lang="en-US" altLang="zh-CN" sz="10350" b="1" i="1" kern="0" dirty="0">
                  <a:solidFill>
                    <a:srgbClr val="92E4F2"/>
                  </a:solidFill>
                  <a:latin typeface="Arial" pitchFamily="34" charset="0"/>
                  <a:ea typeface="微软雅黑" pitchFamily="34" charset="-122"/>
                  <a:cs typeface="Arial" pitchFamily="34" charset="0"/>
                </a:rPr>
                <a:t>4</a:t>
              </a:r>
              <a:endParaRPr lang="zh-CN" altLang="en-US" sz="10350" b="1" i="1" kern="0" dirty="0">
                <a:solidFill>
                  <a:srgbClr val="92E4F2"/>
                </a:solidFill>
                <a:latin typeface="Arial" pitchFamily="34" charset="0"/>
                <a:ea typeface="微软雅黑" pitchFamily="34" charset="-122"/>
                <a:cs typeface="Arial" pitchFamily="34" charset="0"/>
              </a:endParaRPr>
            </a:p>
          </p:txBody>
        </p:sp>
      </p:grpSp>
      <p:grpSp>
        <p:nvGrpSpPr>
          <p:cNvPr id="35" name="组合 34"/>
          <p:cNvGrpSpPr/>
          <p:nvPr/>
        </p:nvGrpSpPr>
        <p:grpSpPr>
          <a:xfrm>
            <a:off x="937355" y="1320212"/>
            <a:ext cx="2349281" cy="1585914"/>
            <a:chOff x="533506" y="1466902"/>
            <a:chExt cx="2610312" cy="1762127"/>
          </a:xfrm>
        </p:grpSpPr>
        <p:sp>
          <p:nvSpPr>
            <p:cNvPr id="36" name="AutoShape 106"/>
            <p:cNvSpPr>
              <a:spLocks noChangeArrowheads="1"/>
            </p:cNvSpPr>
            <p:nvPr/>
          </p:nvSpPr>
          <p:spPr bwMode="auto">
            <a:xfrm>
              <a:off x="533506" y="1466902"/>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headEnd/>
              <a:tailEnd/>
            </a:ln>
            <a:effectLst/>
          </p:spPr>
          <p:txBody>
            <a:bodyPr vert="horz" wrap="none" lIns="82296" tIns="41148" rIns="82296" bIns="41148" numCol="1" anchor="ctr" anchorCtr="0" compatLnSpc="1">
              <a:prstTxWarp prst="textNoShape">
                <a:avLst/>
              </a:prstTxWarp>
            </a:bodyPr>
            <a:lstStyle/>
            <a:p>
              <a:pPr algn="ctr" defTabSz="822960">
                <a:lnSpc>
                  <a:spcPct val="150000"/>
                </a:lnSpc>
                <a:buClr>
                  <a:srgbClr val="007EEA"/>
                </a:buClr>
                <a:defRPr/>
              </a:pPr>
              <a:endParaRPr lang="zh-CN" altLang="en-US" sz="1080" kern="0" dirty="0">
                <a:solidFill>
                  <a:sysClr val="windowText" lastClr="000000"/>
                </a:solidFill>
                <a:latin typeface="微软雅黑"/>
                <a:ea typeface="微软雅黑"/>
              </a:endParaRPr>
            </a:p>
          </p:txBody>
        </p:sp>
        <p:sp>
          <p:nvSpPr>
            <p:cNvPr id="37" name="矩形 36"/>
            <p:cNvSpPr/>
            <p:nvPr/>
          </p:nvSpPr>
          <p:spPr>
            <a:xfrm>
              <a:off x="664254" y="1657849"/>
              <a:ext cx="2348815" cy="1487587"/>
            </a:xfrm>
            <a:prstGeom prst="rect">
              <a:avLst/>
            </a:prstGeom>
            <a:noFill/>
            <a:ln w="9525" algn="ctr">
              <a:noFill/>
              <a:round/>
              <a:headEnd/>
              <a:tailEnd/>
            </a:ln>
            <a:effectLst/>
          </p:spPr>
          <p:txBody>
            <a:bodyPr wrap="square">
              <a:spAutoFit/>
            </a:bodyPr>
            <a:lstStyle/>
            <a:p>
              <a:pPr>
                <a:lnSpc>
                  <a:spcPct val="150000"/>
                </a:lnSpc>
                <a:buClr>
                  <a:schemeClr val="accent1"/>
                </a:buClr>
              </a:pPr>
              <a:r>
                <a:rPr lang="zh-CN" altLang="en-US" sz="1800" dirty="0">
                  <a:solidFill>
                    <a:srgbClr val="00B050"/>
                  </a:solidFill>
                  <a:latin typeface="微软雅黑" pitchFamily="34" charset="-122"/>
                  <a:ea typeface="微软雅黑" pitchFamily="34" charset="-122"/>
                </a:rPr>
                <a:t>珍惜电力资源，养成安全用和节约用电的良好习惯</a:t>
              </a:r>
            </a:p>
          </p:txBody>
        </p:sp>
      </p:grpSp>
      <p:grpSp>
        <p:nvGrpSpPr>
          <p:cNvPr id="38" name="组合 37"/>
          <p:cNvGrpSpPr/>
          <p:nvPr/>
        </p:nvGrpSpPr>
        <p:grpSpPr>
          <a:xfrm>
            <a:off x="937355" y="3041588"/>
            <a:ext cx="2349281" cy="1585914"/>
            <a:chOff x="533506" y="3379541"/>
            <a:chExt cx="2610312" cy="1762127"/>
          </a:xfrm>
        </p:grpSpPr>
        <p:sp>
          <p:nvSpPr>
            <p:cNvPr id="39" name="AutoShape 106"/>
            <p:cNvSpPr>
              <a:spLocks noChangeArrowheads="1"/>
            </p:cNvSpPr>
            <p:nvPr/>
          </p:nvSpPr>
          <p:spPr bwMode="auto">
            <a:xfrm>
              <a:off x="533506"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headEnd/>
              <a:tailEnd/>
            </a:ln>
            <a:effectLst/>
          </p:spPr>
          <p:txBody>
            <a:bodyPr vert="horz" wrap="none" lIns="82296" tIns="41148" rIns="82296" bIns="41148" numCol="1" anchor="ctr" anchorCtr="0" compatLnSpc="1">
              <a:prstTxWarp prst="textNoShape">
                <a:avLst/>
              </a:prstTxWarp>
            </a:bodyPr>
            <a:lstStyle/>
            <a:p>
              <a:pPr algn="ctr" defTabSz="822960">
                <a:lnSpc>
                  <a:spcPct val="150000"/>
                </a:lnSpc>
                <a:buClr>
                  <a:srgbClr val="007EEA"/>
                </a:buClr>
                <a:defRPr/>
              </a:pPr>
              <a:endParaRPr lang="zh-CN" altLang="en-US" sz="1080" kern="0" dirty="0">
                <a:solidFill>
                  <a:sysClr val="windowText" lastClr="000000"/>
                </a:solidFill>
                <a:latin typeface="微软雅黑"/>
                <a:ea typeface="微软雅黑"/>
              </a:endParaRPr>
            </a:p>
          </p:txBody>
        </p:sp>
        <p:sp>
          <p:nvSpPr>
            <p:cNvPr id="40" name="矩形 39"/>
            <p:cNvSpPr/>
            <p:nvPr/>
          </p:nvSpPr>
          <p:spPr>
            <a:xfrm>
              <a:off x="664254" y="3725896"/>
              <a:ext cx="2348815" cy="971564"/>
            </a:xfrm>
            <a:prstGeom prst="rect">
              <a:avLst/>
            </a:prstGeom>
            <a:noFill/>
            <a:ln w="9525" algn="ctr">
              <a:noFill/>
              <a:round/>
              <a:headEnd/>
              <a:tailEnd/>
            </a:ln>
            <a:effectLst/>
          </p:spPr>
          <p:txBody>
            <a:bodyPr wrap="square">
              <a:spAutoFit/>
            </a:bodyPr>
            <a:lstStyle/>
            <a:p>
              <a:pPr>
                <a:lnSpc>
                  <a:spcPct val="150000"/>
                </a:lnSpc>
                <a:buClr>
                  <a:schemeClr val="accent1"/>
                </a:buClr>
              </a:pPr>
              <a:r>
                <a:rPr lang="zh-CN" altLang="en-US" sz="1800" dirty="0">
                  <a:solidFill>
                    <a:srgbClr val="00B050"/>
                  </a:solidFill>
                  <a:latin typeface="微软雅黑" pitchFamily="34" charset="-122"/>
                  <a:ea typeface="微软雅黑" pitchFamily="34" charset="-122"/>
                </a:rPr>
                <a:t>按照操作规程正确操作电器设备</a:t>
              </a:r>
            </a:p>
          </p:txBody>
        </p:sp>
      </p:grpSp>
      <p:grpSp>
        <p:nvGrpSpPr>
          <p:cNvPr id="41" name="组合 40"/>
          <p:cNvGrpSpPr/>
          <p:nvPr/>
        </p:nvGrpSpPr>
        <p:grpSpPr>
          <a:xfrm>
            <a:off x="6013632" y="1336224"/>
            <a:ext cx="2349281" cy="1585914"/>
            <a:chOff x="6173813" y="1484694"/>
            <a:chExt cx="2610312" cy="1762126"/>
          </a:xfrm>
        </p:grpSpPr>
        <p:sp>
          <p:nvSpPr>
            <p:cNvPr id="42" name="AutoShape 106"/>
            <p:cNvSpPr>
              <a:spLocks noChangeArrowheads="1"/>
            </p:cNvSpPr>
            <p:nvPr/>
          </p:nvSpPr>
          <p:spPr bwMode="auto">
            <a:xfrm flipH="1">
              <a:off x="6173813" y="1484694"/>
              <a:ext cx="2610312" cy="1762126"/>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headEnd/>
              <a:tailEnd/>
            </a:ln>
            <a:effectLst/>
          </p:spPr>
          <p:txBody>
            <a:bodyPr vert="horz" wrap="none" lIns="82296" tIns="41148" rIns="82296" bIns="41148" numCol="1" anchor="ctr" anchorCtr="0" compatLnSpc="1">
              <a:prstTxWarp prst="textNoShape">
                <a:avLst/>
              </a:prstTxWarp>
            </a:bodyPr>
            <a:lstStyle/>
            <a:p>
              <a:pPr algn="ctr" defTabSz="822960">
                <a:lnSpc>
                  <a:spcPct val="150000"/>
                </a:lnSpc>
                <a:buClr>
                  <a:srgbClr val="007EEA"/>
                </a:buClr>
                <a:defRPr/>
              </a:pPr>
              <a:endParaRPr lang="zh-CN" altLang="en-US" sz="1080" kern="0" dirty="0">
                <a:solidFill>
                  <a:sysClr val="windowText" lastClr="000000"/>
                </a:solidFill>
                <a:latin typeface="微软雅黑"/>
                <a:ea typeface="微软雅黑"/>
              </a:endParaRPr>
            </a:p>
          </p:txBody>
        </p:sp>
        <p:sp>
          <p:nvSpPr>
            <p:cNvPr id="43" name="矩形 42"/>
            <p:cNvSpPr/>
            <p:nvPr/>
          </p:nvSpPr>
          <p:spPr>
            <a:xfrm>
              <a:off x="6270344" y="1723059"/>
              <a:ext cx="2348815" cy="1285394"/>
            </a:xfrm>
            <a:prstGeom prst="rect">
              <a:avLst/>
            </a:prstGeom>
            <a:noFill/>
            <a:ln w="9525" algn="ctr">
              <a:noFill/>
              <a:round/>
              <a:headEnd/>
              <a:tailEnd/>
            </a:ln>
            <a:effectLst/>
          </p:spPr>
          <p:txBody>
            <a:bodyPr wrap="square">
              <a:spAutoFit/>
            </a:bodyPr>
            <a:lstStyle/>
            <a:p>
              <a:pPr>
                <a:lnSpc>
                  <a:spcPct val="150000"/>
                </a:lnSpc>
                <a:buClr>
                  <a:schemeClr val="accent1"/>
                </a:buClr>
              </a:pPr>
              <a:r>
                <a:rPr lang="zh-CN" altLang="en-US" sz="1600" dirty="0">
                  <a:solidFill>
                    <a:srgbClr val="00B050"/>
                  </a:solidFill>
                  <a:latin typeface="微软雅黑" pitchFamily="34" charset="-122"/>
                  <a:ea typeface="微软雅黑" pitchFamily="34" charset="-122"/>
                </a:rPr>
                <a:t>一旦发生火灾、触电或其它电气事故时，应第一时间切断电源</a:t>
              </a:r>
            </a:p>
          </p:txBody>
        </p:sp>
      </p:grpSp>
      <p:grpSp>
        <p:nvGrpSpPr>
          <p:cNvPr id="44" name="组合 43"/>
          <p:cNvGrpSpPr/>
          <p:nvPr/>
        </p:nvGrpSpPr>
        <p:grpSpPr>
          <a:xfrm>
            <a:off x="5970166" y="3041588"/>
            <a:ext cx="2349281" cy="1585914"/>
            <a:chOff x="6125518" y="3379541"/>
            <a:chExt cx="2610312" cy="1762127"/>
          </a:xfrm>
        </p:grpSpPr>
        <p:sp>
          <p:nvSpPr>
            <p:cNvPr id="45" name="AutoShape 106"/>
            <p:cNvSpPr>
              <a:spLocks noChangeArrowheads="1"/>
            </p:cNvSpPr>
            <p:nvPr/>
          </p:nvSpPr>
          <p:spPr bwMode="auto">
            <a:xfrm flipH="1">
              <a:off x="6125518" y="3379541"/>
              <a:ext cx="2610312" cy="1762127"/>
            </a:xfrm>
            <a:prstGeom prst="roundRect">
              <a:avLst>
                <a:gd name="adj" fmla="val 0"/>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headEnd/>
              <a:tailEnd/>
            </a:ln>
            <a:effectLst/>
          </p:spPr>
          <p:txBody>
            <a:bodyPr vert="horz" wrap="none" lIns="82296" tIns="41148" rIns="82296" bIns="41148" numCol="1" anchor="ctr" anchorCtr="0" compatLnSpc="1">
              <a:prstTxWarp prst="textNoShape">
                <a:avLst/>
              </a:prstTxWarp>
            </a:bodyPr>
            <a:lstStyle/>
            <a:p>
              <a:pPr algn="ctr" defTabSz="822960">
                <a:lnSpc>
                  <a:spcPct val="150000"/>
                </a:lnSpc>
                <a:buClr>
                  <a:srgbClr val="007EEA"/>
                </a:buClr>
                <a:defRPr/>
              </a:pPr>
              <a:endParaRPr lang="zh-CN" altLang="en-US" sz="1080" kern="0" dirty="0">
                <a:solidFill>
                  <a:sysClr val="windowText" lastClr="000000"/>
                </a:solidFill>
                <a:latin typeface="微软雅黑"/>
                <a:ea typeface="微软雅黑"/>
              </a:endParaRPr>
            </a:p>
          </p:txBody>
        </p:sp>
        <p:sp>
          <p:nvSpPr>
            <p:cNvPr id="46" name="矩形 45"/>
            <p:cNvSpPr/>
            <p:nvPr/>
          </p:nvSpPr>
          <p:spPr>
            <a:xfrm>
              <a:off x="6256266" y="3725896"/>
              <a:ext cx="2348815" cy="1025922"/>
            </a:xfrm>
            <a:prstGeom prst="rect">
              <a:avLst/>
            </a:prstGeom>
            <a:noFill/>
            <a:ln w="9525" algn="ctr">
              <a:noFill/>
              <a:round/>
              <a:headEnd/>
              <a:tailEnd/>
            </a:ln>
            <a:effectLst/>
          </p:spPr>
          <p:txBody>
            <a:bodyPr wrap="square">
              <a:spAutoFit/>
            </a:bodyPr>
            <a:lstStyle/>
            <a:p>
              <a:pPr>
                <a:lnSpc>
                  <a:spcPct val="150000"/>
                </a:lnSpc>
                <a:buClr>
                  <a:schemeClr val="accent1"/>
                </a:buClr>
              </a:pPr>
              <a:r>
                <a:rPr lang="zh-CN" altLang="en-US" sz="1800" dirty="0">
                  <a:solidFill>
                    <a:srgbClr val="00B050"/>
                  </a:solidFill>
                  <a:latin typeface="微软雅黑" pitchFamily="34" charset="-122"/>
                  <a:ea typeface="微软雅黑" pitchFamily="34" charset="-122"/>
                </a:rPr>
                <a:t>不接触低压带电体</a:t>
              </a:r>
              <a:endParaRPr lang="en-US" altLang="zh-CN" sz="1800" dirty="0">
                <a:solidFill>
                  <a:srgbClr val="00B050"/>
                </a:solidFill>
                <a:latin typeface="微软雅黑" pitchFamily="34" charset="-122"/>
                <a:ea typeface="微软雅黑" pitchFamily="34" charset="-122"/>
              </a:endParaRPr>
            </a:p>
            <a:p>
              <a:pPr>
                <a:lnSpc>
                  <a:spcPct val="150000"/>
                </a:lnSpc>
                <a:buClr>
                  <a:schemeClr val="accent1"/>
                </a:buClr>
              </a:pPr>
              <a:r>
                <a:rPr lang="zh-CN" altLang="en-US" sz="1800" dirty="0">
                  <a:solidFill>
                    <a:srgbClr val="00B050"/>
                  </a:solidFill>
                  <a:latin typeface="微软雅黑" pitchFamily="34" charset="-122"/>
                  <a:ea typeface="微软雅黑" pitchFamily="34" charset="-122"/>
                </a:rPr>
                <a:t>不靠近高压带电体</a:t>
              </a:r>
            </a:p>
          </p:txBody>
        </p:sp>
      </p:grpSp>
      <p:grpSp>
        <p:nvGrpSpPr>
          <p:cNvPr id="47" name="组合 46"/>
          <p:cNvGrpSpPr/>
          <p:nvPr/>
        </p:nvGrpSpPr>
        <p:grpSpPr>
          <a:xfrm>
            <a:off x="4015817" y="2386485"/>
            <a:ext cx="1242777" cy="1276436"/>
            <a:chOff x="3954018" y="2651650"/>
            <a:chExt cx="1380863" cy="1418262"/>
          </a:xfrm>
        </p:grpSpPr>
        <p:grpSp>
          <p:nvGrpSpPr>
            <p:cNvPr id="48" name="组合 47"/>
            <p:cNvGrpSpPr/>
            <p:nvPr/>
          </p:nvGrpSpPr>
          <p:grpSpPr>
            <a:xfrm>
              <a:off x="3954018" y="2651650"/>
              <a:ext cx="1380863" cy="1418262"/>
              <a:chOff x="-2175792" y="3087687"/>
              <a:chExt cx="1524000" cy="1565276"/>
            </a:xfrm>
          </p:grpSpPr>
          <p:sp>
            <p:nvSpPr>
              <p:cNvPr id="52" name="Oval 12"/>
              <p:cNvSpPr>
                <a:spLocks noChangeArrowheads="1"/>
              </p:cNvSpPr>
              <p:nvPr/>
            </p:nvSpPr>
            <p:spPr bwMode="auto">
              <a:xfrm>
                <a:off x="-2175792" y="4076700"/>
                <a:ext cx="1524000" cy="576263"/>
              </a:xfrm>
              <a:prstGeom prst="ellipse">
                <a:avLst/>
              </a:prstGeom>
              <a:gradFill rotWithShape="1">
                <a:gsLst>
                  <a:gs pos="0">
                    <a:srgbClr val="000000"/>
                  </a:gs>
                  <a:gs pos="100000">
                    <a:srgbClr val="000000">
                      <a:gamma/>
                      <a:shade val="46275"/>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215" kern="0">
                  <a:solidFill>
                    <a:sysClr val="windowText" lastClr="000000"/>
                  </a:solidFill>
                </a:endParaRPr>
              </a:p>
            </p:txBody>
          </p:sp>
          <p:sp>
            <p:nvSpPr>
              <p:cNvPr id="53" name="Oval 13"/>
              <p:cNvSpPr>
                <a:spLocks noChangeArrowheads="1"/>
              </p:cNvSpPr>
              <p:nvPr/>
            </p:nvSpPr>
            <p:spPr bwMode="auto">
              <a:xfrm>
                <a:off x="-2104355" y="3087687"/>
                <a:ext cx="1384300" cy="1370013"/>
              </a:xfrm>
              <a:prstGeom prst="ellipse">
                <a:avLst/>
              </a:prstGeom>
              <a:solidFill>
                <a:srgbClr val="54A9EA"/>
              </a:solidFill>
              <a:ln w="6350" algn="ctr">
                <a:noFill/>
                <a:round/>
                <a:headEnd/>
                <a:tailEnd/>
              </a:ln>
              <a:effectLst/>
            </p:spPr>
            <p:txBody>
              <a:bodyPr wrap="none" anchor="ctr"/>
              <a:lstStyle/>
              <a:p>
                <a:pPr algn="ctr" defTabSz="822960">
                  <a:spcBef>
                    <a:spcPct val="20000"/>
                  </a:spcBef>
                  <a:buClr>
                    <a:srgbClr val="E1B40C"/>
                  </a:buClr>
                  <a:defRPr/>
                </a:pPr>
                <a:r>
                  <a:rPr lang="zh-CN" altLang="en-US" sz="3200" b="1" kern="0" dirty="0">
                    <a:solidFill>
                      <a:srgbClr val="FF0000"/>
                    </a:solidFill>
                    <a:latin typeface="微软雅黑" pitchFamily="34" charset="-122"/>
                    <a:ea typeface="微软雅黑" pitchFamily="34" charset="-122"/>
                  </a:rPr>
                  <a:t>安全</a:t>
                </a:r>
                <a:endParaRPr lang="en-US" altLang="zh-CN" sz="3200" b="1" kern="0" dirty="0">
                  <a:solidFill>
                    <a:srgbClr val="FF0000"/>
                  </a:solidFill>
                  <a:latin typeface="微软雅黑" pitchFamily="34" charset="-122"/>
                  <a:ea typeface="微软雅黑" pitchFamily="34" charset="-122"/>
                </a:endParaRPr>
              </a:p>
              <a:p>
                <a:pPr algn="ctr" defTabSz="822960">
                  <a:spcBef>
                    <a:spcPct val="20000"/>
                  </a:spcBef>
                  <a:buClr>
                    <a:srgbClr val="E1B40C"/>
                  </a:buClr>
                  <a:defRPr/>
                </a:pPr>
                <a:r>
                  <a:rPr lang="zh-CN" altLang="en-US" sz="3200" b="1" kern="0" dirty="0">
                    <a:solidFill>
                      <a:srgbClr val="FF0000"/>
                    </a:solidFill>
                    <a:latin typeface="微软雅黑" pitchFamily="34" charset="-122"/>
                    <a:ea typeface="微软雅黑" pitchFamily="34" charset="-122"/>
                  </a:rPr>
                  <a:t>用电</a:t>
                </a:r>
                <a:endParaRPr lang="en-US" altLang="zh-CN" sz="3200" b="1" kern="0" dirty="0">
                  <a:solidFill>
                    <a:srgbClr val="FF0000"/>
                  </a:solidFill>
                  <a:latin typeface="微软雅黑" pitchFamily="34" charset="-122"/>
                  <a:ea typeface="微软雅黑" pitchFamily="34" charset="-122"/>
                </a:endParaRPr>
              </a:p>
            </p:txBody>
          </p:sp>
        </p:grpSp>
        <p:grpSp>
          <p:nvGrpSpPr>
            <p:cNvPr id="49" name="组合 48"/>
            <p:cNvGrpSpPr/>
            <p:nvPr/>
          </p:nvGrpSpPr>
          <p:grpSpPr>
            <a:xfrm>
              <a:off x="4080857" y="2675588"/>
              <a:ext cx="1130521" cy="374951"/>
              <a:chOff x="1258957" y="3851531"/>
              <a:chExt cx="1792119" cy="594381"/>
            </a:xfrm>
          </p:grpSpPr>
          <p:sp>
            <p:nvSpPr>
              <p:cNvPr id="50" name="Oval 10"/>
              <p:cNvSpPr>
                <a:spLocks noChangeArrowheads="1"/>
              </p:cNvSpPr>
              <p:nvPr/>
            </p:nvSpPr>
            <p:spPr bwMode="auto">
              <a:xfrm>
                <a:off x="1530715" y="4078461"/>
                <a:ext cx="352654" cy="350958"/>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2960">
                  <a:defRPr/>
                </a:pPr>
                <a:endParaRPr lang="zh-CN" altLang="en-US" sz="1440" kern="0">
                  <a:solidFill>
                    <a:sysClr val="windowText" lastClr="000000"/>
                  </a:solidFill>
                </a:endParaRPr>
              </a:p>
            </p:txBody>
          </p:sp>
          <p:sp>
            <p:nvSpPr>
              <p:cNvPr id="51" name="Freeform 12"/>
              <p:cNvSpPr>
                <a:spLocks/>
              </p:cNvSpPr>
              <p:nvPr/>
            </p:nvSpPr>
            <p:spPr bwMode="auto">
              <a:xfrm>
                <a:off x="1258957" y="3851531"/>
                <a:ext cx="1792119" cy="594381"/>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FFFFF">
                      <a:gamma/>
                      <a:shade val="46275"/>
                      <a:invGamma/>
                      <a:alpha val="0"/>
                    </a:srgbClr>
                  </a:gs>
                </a:gsLst>
                <a:lin ang="540000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defTabSz="822960">
                  <a:defRPr/>
                </a:pPr>
                <a:endParaRPr lang="zh-CN" altLang="en-US" sz="1440" kern="0">
                  <a:solidFill>
                    <a:sysClr val="windowText" lastClr="000000"/>
                  </a:solidFill>
                </a:endParaRPr>
              </a:p>
            </p:txBody>
          </p:sp>
        </p:grpSp>
      </p:grpSp>
    </p:spTree>
    <p:custDataLst>
      <p:tags r:id="rId1"/>
    </p:custDataLst>
    <p:extLst>
      <p:ext uri="{BB962C8B-B14F-4D97-AF65-F5344CB8AC3E}">
        <p14:creationId xmlns:p14="http://schemas.microsoft.com/office/powerpoint/2010/main" val="326404134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50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75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2" presetClass="entr" presetSubtype="8" fill="hold" nodeType="withEffect">
                                  <p:stCondLst>
                                    <p:cond delay="20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25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1+#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250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0-#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75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1+#ppt_w/2"/>
                                          </p:val>
                                        </p:tav>
                                        <p:tav tm="100000">
                                          <p:val>
                                            <p:strVal val="#ppt_x"/>
                                          </p:val>
                                        </p:tav>
                                      </p:tavLst>
                                    </p:anim>
                                    <p:anim calcmode="lin" valueType="num">
                                      <p:cBhvr additive="base">
                                        <p:cTn id="37" dur="500" fill="hold"/>
                                        <p:tgtEl>
                                          <p:spTgt spid="44"/>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53" presetClass="entr" presetSubtype="0"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p:cTn id="41" dur="200" fill="hold"/>
                                        <p:tgtEl>
                                          <p:spTgt spid="47"/>
                                        </p:tgtEl>
                                        <p:attrNameLst>
                                          <p:attrName>ppt_w</p:attrName>
                                        </p:attrNameLst>
                                      </p:cBhvr>
                                      <p:tavLst>
                                        <p:tav tm="0">
                                          <p:val>
                                            <p:fltVal val="0"/>
                                          </p:val>
                                        </p:tav>
                                        <p:tav tm="100000">
                                          <p:val>
                                            <p:strVal val="#ppt_w"/>
                                          </p:val>
                                        </p:tav>
                                      </p:tavLst>
                                    </p:anim>
                                    <p:anim calcmode="lin" valueType="num">
                                      <p:cBhvr>
                                        <p:cTn id="42" dur="200" fill="hold"/>
                                        <p:tgtEl>
                                          <p:spTgt spid="47"/>
                                        </p:tgtEl>
                                        <p:attrNameLst>
                                          <p:attrName>ppt_h</p:attrName>
                                        </p:attrNameLst>
                                      </p:cBhvr>
                                      <p:tavLst>
                                        <p:tav tm="0">
                                          <p:val>
                                            <p:fltVal val="0"/>
                                          </p:val>
                                        </p:tav>
                                        <p:tav tm="100000">
                                          <p:val>
                                            <p:strVal val="#ppt_h"/>
                                          </p:val>
                                        </p:tav>
                                      </p:tavLst>
                                    </p:anim>
                                    <p:animEffect transition="in" filter="fade">
                                      <p:cBhvr>
                                        <p:cTn id="43" dur="200"/>
                                        <p:tgtEl>
                                          <p:spTgt spid="47"/>
                                        </p:tgtEl>
                                      </p:cBhvr>
                                    </p:animEffect>
                                  </p:childTnLst>
                                </p:cTn>
                              </p:par>
                            </p:childTnLst>
                          </p:cTn>
                        </p:par>
                        <p:par>
                          <p:cTn id="44" fill="hold">
                            <p:stCondLst>
                              <p:cond delay="4200"/>
                            </p:stCondLst>
                            <p:childTnLst>
                              <p:par>
                                <p:cTn id="45" presetID="6" presetClass="emph" presetSubtype="0" fill="hold" nodeType="afterEffect">
                                  <p:stCondLst>
                                    <p:cond delay="0"/>
                                  </p:stCondLst>
                                  <p:childTnLst>
                                    <p:animScale>
                                      <p:cBhvr>
                                        <p:cTn id="46" dur="100" fill="hold"/>
                                        <p:tgtEl>
                                          <p:spTgt spid="47"/>
                                        </p:tgtEl>
                                      </p:cBhvr>
                                      <p:by x="115000" y="115000"/>
                                    </p:animScale>
                                  </p:childTnLst>
                                </p:cTn>
                              </p:par>
                              <p:par>
                                <p:cTn id="47" presetID="6" presetClass="emph" presetSubtype="0" fill="hold" nodeType="withEffect">
                                  <p:stCondLst>
                                    <p:cond delay="200"/>
                                  </p:stCondLst>
                                  <p:childTnLst>
                                    <p:animScale>
                                      <p:cBhvr>
                                        <p:cTn id="48" dur="100" fill="hold"/>
                                        <p:tgtEl>
                                          <p:spTgt spid="47"/>
                                        </p:tgtEl>
                                      </p:cBhvr>
                                      <p:by x="85000" y="85000"/>
                                    </p:animScale>
                                  </p:childTnLst>
                                </p:cTn>
                              </p:par>
                            </p:childTnLst>
                          </p:cTn>
                        </p:par>
                        <p:par>
                          <p:cTn id="49" fill="hold">
                            <p:stCondLst>
                              <p:cond delay="4500"/>
                            </p:stCondLst>
                            <p:childTnLst>
                              <p:par>
                                <p:cTn id="50" presetID="6" presetClass="emph" presetSubtype="0" fill="hold" nodeType="afterEffect">
                                  <p:stCondLst>
                                    <p:cond delay="0"/>
                                  </p:stCondLst>
                                  <p:childTnLst>
                                    <p:animScale>
                                      <p:cBhvr>
                                        <p:cTn id="51" dur="100" fill="hold"/>
                                        <p:tgtEl>
                                          <p:spTgt spid="47"/>
                                        </p:tgtEl>
                                      </p:cBhvr>
                                      <p:by x="105000" y="105000"/>
                                    </p:animScale>
                                  </p:childTnLst>
                                </p:cTn>
                              </p:par>
                              <p:par>
                                <p:cTn id="52" presetID="6" presetClass="emph" presetSubtype="0" fill="hold" nodeType="withEffect">
                                  <p:stCondLst>
                                    <p:cond delay="200"/>
                                  </p:stCondLst>
                                  <p:childTnLst>
                                    <p:animScale>
                                      <p:cBhvr>
                                        <p:cTn id="53" dur="100" fill="hold"/>
                                        <p:tgtEl>
                                          <p:spTgt spid="4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37061" y="1134783"/>
            <a:ext cx="352901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zh-CN" altLang="en-US" sz="1215"/>
          </a:p>
        </p:txBody>
      </p:sp>
      <p:sp>
        <p:nvSpPr>
          <p:cNvPr id="16" name="Rectangle 8"/>
          <p:cNvSpPr>
            <a:spLocks noChangeArrowheads="1"/>
          </p:cNvSpPr>
          <p:nvPr/>
        </p:nvSpPr>
        <p:spPr bwMode="auto">
          <a:xfrm>
            <a:off x="942775" y="2774672"/>
            <a:ext cx="297751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anchor="t" anchorCtr="0" compatLnSpc="1">
            <a:prstTxWarp prst="textNoShape">
              <a:avLst/>
            </a:prstTxWarp>
          </a:bodyPr>
          <a:lstStyle/>
          <a:p>
            <a:endParaRPr lang="zh-CN" altLang="en-US" sz="1215"/>
          </a:p>
        </p:txBody>
      </p:sp>
      <p:sp>
        <p:nvSpPr>
          <p:cNvPr id="22" name="Freeform 13"/>
          <p:cNvSpPr>
            <a:spLocks noEditPoints="1"/>
          </p:cNvSpPr>
          <p:nvPr/>
        </p:nvSpPr>
        <p:spPr bwMode="auto">
          <a:xfrm>
            <a:off x="936184" y="1117320"/>
            <a:ext cx="507207" cy="301625"/>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rgbClr val="54A9EA"/>
          </a:solidFill>
          <a:ln>
            <a:noFill/>
          </a:ln>
        </p:spPr>
        <p:txBody>
          <a:bodyPr/>
          <a:lstStyle/>
          <a:p>
            <a:endParaRPr lang="zh-CN" altLang="en-US" sz="1440"/>
          </a:p>
        </p:txBody>
      </p:sp>
      <p:grpSp>
        <p:nvGrpSpPr>
          <p:cNvPr id="2" name="组合 1"/>
          <p:cNvGrpSpPr/>
          <p:nvPr/>
        </p:nvGrpSpPr>
        <p:grpSpPr>
          <a:xfrm>
            <a:off x="1017623" y="1708023"/>
            <a:ext cx="344328" cy="520701"/>
            <a:chOff x="3609754" y="1145766"/>
            <a:chExt cx="382587" cy="578557"/>
          </a:xfrm>
          <a:solidFill>
            <a:srgbClr val="92E4F2"/>
          </a:solidFill>
        </p:grpSpPr>
        <p:sp>
          <p:nvSpPr>
            <p:cNvPr id="69657" name="Freeform 40"/>
            <p:cNvSpPr>
              <a:spLocks noEditPoints="1"/>
            </p:cNvSpPr>
            <p:nvPr/>
          </p:nvSpPr>
          <p:spPr bwMode="auto">
            <a:xfrm>
              <a:off x="3687541" y="1440336"/>
              <a:ext cx="301625" cy="283987"/>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grpFill/>
            <a:ln>
              <a:noFill/>
            </a:ln>
          </p:spPr>
          <p:txBody>
            <a:bodyPr/>
            <a:lstStyle/>
            <a:p>
              <a:endParaRPr lang="zh-CN" altLang="en-US" sz="1440"/>
            </a:p>
          </p:txBody>
        </p:sp>
        <p:sp>
          <p:nvSpPr>
            <p:cNvPr id="69658" name="Freeform 41"/>
            <p:cNvSpPr>
              <a:spLocks/>
            </p:cNvSpPr>
            <p:nvPr/>
          </p:nvSpPr>
          <p:spPr bwMode="auto">
            <a:xfrm>
              <a:off x="3690716" y="1436808"/>
              <a:ext cx="301625" cy="26282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grpFill/>
            <a:ln>
              <a:noFill/>
            </a:ln>
          </p:spPr>
          <p:txBody>
            <a:bodyPr/>
            <a:lstStyle/>
            <a:p>
              <a:endParaRPr lang="zh-CN" altLang="en-US" sz="1440"/>
            </a:p>
          </p:txBody>
        </p:sp>
        <p:sp>
          <p:nvSpPr>
            <p:cNvPr id="69659" name="Freeform 42"/>
            <p:cNvSpPr>
              <a:spLocks/>
            </p:cNvSpPr>
            <p:nvPr/>
          </p:nvSpPr>
          <p:spPr bwMode="auto">
            <a:xfrm>
              <a:off x="3638329" y="1193391"/>
              <a:ext cx="334963" cy="425098"/>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grpFill/>
            <a:ln>
              <a:noFill/>
            </a:ln>
          </p:spPr>
          <p:txBody>
            <a:bodyPr/>
            <a:lstStyle/>
            <a:p>
              <a:endParaRPr lang="zh-CN" altLang="en-US" sz="1440"/>
            </a:p>
          </p:txBody>
        </p:sp>
        <p:sp>
          <p:nvSpPr>
            <p:cNvPr id="69660" name="Freeform 43"/>
            <p:cNvSpPr>
              <a:spLocks/>
            </p:cNvSpPr>
            <p:nvPr/>
          </p:nvSpPr>
          <p:spPr bwMode="auto">
            <a:xfrm>
              <a:off x="3736754" y="1244544"/>
              <a:ext cx="169863" cy="195792"/>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grpFill/>
            <a:ln>
              <a:noFill/>
            </a:ln>
          </p:spPr>
          <p:txBody>
            <a:bodyPr/>
            <a:lstStyle/>
            <a:p>
              <a:endParaRPr lang="zh-CN" altLang="en-US" sz="1440"/>
            </a:p>
          </p:txBody>
        </p:sp>
        <p:sp>
          <p:nvSpPr>
            <p:cNvPr id="69661" name="Freeform 44"/>
            <p:cNvSpPr>
              <a:spLocks/>
            </p:cNvSpPr>
            <p:nvPr/>
          </p:nvSpPr>
          <p:spPr bwMode="auto">
            <a:xfrm>
              <a:off x="3635153" y="1269238"/>
              <a:ext cx="141288" cy="375709"/>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grpFill/>
            <a:ln>
              <a:noFill/>
            </a:ln>
          </p:spPr>
          <p:txBody>
            <a:bodyPr/>
            <a:lstStyle/>
            <a:p>
              <a:endParaRPr lang="zh-CN" altLang="en-US" sz="1440"/>
            </a:p>
          </p:txBody>
        </p:sp>
        <p:sp>
          <p:nvSpPr>
            <p:cNvPr id="69662" name="Freeform 45"/>
            <p:cNvSpPr>
              <a:spLocks/>
            </p:cNvSpPr>
            <p:nvPr/>
          </p:nvSpPr>
          <p:spPr bwMode="auto">
            <a:xfrm>
              <a:off x="3609754" y="1166933"/>
              <a:ext cx="80963" cy="74083"/>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grpFill/>
            <a:ln>
              <a:noFill/>
            </a:ln>
          </p:spPr>
          <p:txBody>
            <a:bodyPr/>
            <a:lstStyle/>
            <a:p>
              <a:endParaRPr lang="zh-CN" altLang="en-US" sz="1440"/>
            </a:p>
          </p:txBody>
        </p:sp>
        <p:sp>
          <p:nvSpPr>
            <p:cNvPr id="69663" name="Freeform 46"/>
            <p:cNvSpPr>
              <a:spLocks/>
            </p:cNvSpPr>
            <p:nvPr/>
          </p:nvSpPr>
          <p:spPr bwMode="auto">
            <a:xfrm>
              <a:off x="3658966" y="1175752"/>
              <a:ext cx="31750" cy="58209"/>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grpFill/>
            <a:ln>
              <a:noFill/>
            </a:ln>
          </p:spPr>
          <p:txBody>
            <a:bodyPr/>
            <a:lstStyle/>
            <a:p>
              <a:endParaRPr lang="zh-CN" altLang="en-US" sz="1440"/>
            </a:p>
          </p:txBody>
        </p:sp>
        <p:sp>
          <p:nvSpPr>
            <p:cNvPr id="69664" name="Freeform 47"/>
            <p:cNvSpPr>
              <a:spLocks/>
            </p:cNvSpPr>
            <p:nvPr/>
          </p:nvSpPr>
          <p:spPr bwMode="auto">
            <a:xfrm>
              <a:off x="3658966" y="1145766"/>
              <a:ext cx="96838" cy="91722"/>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grpFill/>
            <a:ln>
              <a:noFill/>
            </a:ln>
          </p:spPr>
          <p:txBody>
            <a:bodyPr/>
            <a:lstStyle/>
            <a:p>
              <a:endParaRPr lang="zh-CN" altLang="en-US" sz="1440"/>
            </a:p>
          </p:txBody>
        </p:sp>
      </p:grpSp>
      <p:sp>
        <p:nvSpPr>
          <p:cNvPr id="67" name="矩形 1"/>
          <p:cNvSpPr>
            <a:spLocks noChangeArrowheads="1"/>
          </p:cNvSpPr>
          <p:nvPr/>
        </p:nvSpPr>
        <p:spPr bwMode="auto">
          <a:xfrm>
            <a:off x="1843549" y="1708023"/>
            <a:ext cx="3819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latin typeface="微软雅黑" panose="020B0503020204020204" pitchFamily="34" charset="-122"/>
                <a:ea typeface="微软雅黑" panose="020B0503020204020204" pitchFamily="34" charset="-122"/>
              </a:rPr>
              <a:t>安全用电知识</a:t>
            </a:r>
          </a:p>
        </p:txBody>
      </p:sp>
      <p:sp>
        <p:nvSpPr>
          <p:cNvPr id="69" name="矩形 1"/>
          <p:cNvSpPr>
            <a:spLocks noChangeArrowheads="1"/>
          </p:cNvSpPr>
          <p:nvPr/>
        </p:nvSpPr>
        <p:spPr bwMode="auto">
          <a:xfrm>
            <a:off x="1767521" y="887152"/>
            <a:ext cx="355876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dirty="0">
                <a:latin typeface="微软雅黑" pitchFamily="34" charset="-122"/>
                <a:ea typeface="微软雅黑" pitchFamily="34" charset="-122"/>
              </a:rPr>
              <a:t>三宁公司电气发展历程</a:t>
            </a:r>
          </a:p>
        </p:txBody>
      </p:sp>
      <p:sp>
        <p:nvSpPr>
          <p:cNvPr id="53" name="TextBox 52"/>
          <p:cNvSpPr txBox="1"/>
          <p:nvPr/>
        </p:nvSpPr>
        <p:spPr>
          <a:xfrm>
            <a:off x="1066892" y="97766"/>
            <a:ext cx="1018227" cy="341632"/>
          </a:xfrm>
          <a:prstGeom prst="rect">
            <a:avLst/>
          </a:prstGeom>
          <a:noFill/>
        </p:spPr>
        <p:txBody>
          <a:bodyPr wrap="none" rtlCol="0">
            <a:spAutoFit/>
          </a:bodyPr>
          <a:lstStyle/>
          <a:p>
            <a:r>
              <a:rPr lang="zh-CN" altLang="en-US" sz="1620" dirty="0">
                <a:solidFill>
                  <a:schemeClr val="bg1"/>
                </a:solidFill>
                <a:latin typeface="微软雅黑" panose="020B0503020204020204" pitchFamily="34" charset="-122"/>
                <a:ea typeface="微软雅黑" panose="020B0503020204020204" pitchFamily="34" charset="-122"/>
              </a:rPr>
              <a:t>课堂回顾</a:t>
            </a:r>
          </a:p>
        </p:txBody>
      </p:sp>
      <p:grpSp>
        <p:nvGrpSpPr>
          <p:cNvPr id="55" name="组合 54"/>
          <p:cNvGrpSpPr/>
          <p:nvPr/>
        </p:nvGrpSpPr>
        <p:grpSpPr>
          <a:xfrm>
            <a:off x="2385575" y="2206499"/>
            <a:ext cx="3352800" cy="431800"/>
            <a:chOff x="3403600" y="863600"/>
            <a:chExt cx="3352800" cy="431800"/>
          </a:xfrm>
        </p:grpSpPr>
        <p:grpSp>
          <p:nvGrpSpPr>
            <p:cNvPr id="56" name="组合 55"/>
            <p:cNvGrpSpPr/>
            <p:nvPr/>
          </p:nvGrpSpPr>
          <p:grpSpPr>
            <a:xfrm>
              <a:off x="3403600" y="863600"/>
              <a:ext cx="3352800" cy="431800"/>
              <a:chOff x="3403600" y="863600"/>
              <a:chExt cx="3352800" cy="431800"/>
            </a:xfrm>
          </p:grpSpPr>
          <p:sp>
            <p:nvSpPr>
              <p:cNvPr id="59" name="剪去对角的矩形 58"/>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对角圆角矩形 59"/>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8" name="文本框 20"/>
            <p:cNvSpPr txBox="1"/>
            <p:nvPr/>
          </p:nvSpPr>
          <p:spPr>
            <a:xfrm>
              <a:off x="4024431" y="879445"/>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触电的危害</a:t>
              </a:r>
            </a:p>
          </p:txBody>
        </p:sp>
      </p:grpSp>
      <p:grpSp>
        <p:nvGrpSpPr>
          <p:cNvPr id="61" name="组合 60"/>
          <p:cNvGrpSpPr/>
          <p:nvPr/>
        </p:nvGrpSpPr>
        <p:grpSpPr>
          <a:xfrm>
            <a:off x="2379274" y="2695327"/>
            <a:ext cx="3352800" cy="431800"/>
            <a:chOff x="3403600" y="863600"/>
            <a:chExt cx="3352800" cy="431800"/>
          </a:xfrm>
        </p:grpSpPr>
        <p:grpSp>
          <p:nvGrpSpPr>
            <p:cNvPr id="62" name="组合 61"/>
            <p:cNvGrpSpPr/>
            <p:nvPr/>
          </p:nvGrpSpPr>
          <p:grpSpPr>
            <a:xfrm>
              <a:off x="3403600" y="863600"/>
              <a:ext cx="3352800" cy="431800"/>
              <a:chOff x="3403600" y="863600"/>
              <a:chExt cx="3352800" cy="431800"/>
            </a:xfrm>
          </p:grpSpPr>
          <p:sp>
            <p:nvSpPr>
              <p:cNvPr id="65" name="剪去对角的矩形 64"/>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对角圆角矩形 65"/>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4" name="文本框 20"/>
            <p:cNvSpPr txBox="1"/>
            <p:nvPr/>
          </p:nvSpPr>
          <p:spPr>
            <a:xfrm>
              <a:off x="4024431" y="879445"/>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触电的方式</a:t>
              </a:r>
            </a:p>
          </p:txBody>
        </p:sp>
      </p:grpSp>
      <p:grpSp>
        <p:nvGrpSpPr>
          <p:cNvPr id="72" name="组合 71"/>
          <p:cNvGrpSpPr/>
          <p:nvPr/>
        </p:nvGrpSpPr>
        <p:grpSpPr>
          <a:xfrm>
            <a:off x="2368158" y="3187816"/>
            <a:ext cx="3352800" cy="431800"/>
            <a:chOff x="3403600" y="863600"/>
            <a:chExt cx="3352800" cy="431800"/>
          </a:xfrm>
        </p:grpSpPr>
        <p:grpSp>
          <p:nvGrpSpPr>
            <p:cNvPr id="73" name="组合 72"/>
            <p:cNvGrpSpPr/>
            <p:nvPr/>
          </p:nvGrpSpPr>
          <p:grpSpPr>
            <a:xfrm>
              <a:off x="3403600" y="863600"/>
              <a:ext cx="3352800" cy="431800"/>
              <a:chOff x="3403600" y="863600"/>
              <a:chExt cx="3352800" cy="431800"/>
            </a:xfrm>
          </p:grpSpPr>
          <p:sp>
            <p:nvSpPr>
              <p:cNvPr id="76" name="剪去对角的矩形 75"/>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对角圆角矩形 76"/>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5" name="文本框 20"/>
            <p:cNvSpPr txBox="1"/>
            <p:nvPr/>
          </p:nvSpPr>
          <p:spPr>
            <a:xfrm>
              <a:off x="4024431" y="879445"/>
              <a:ext cx="1467068"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触电的急救</a:t>
              </a:r>
            </a:p>
          </p:txBody>
        </p:sp>
      </p:grpSp>
      <p:grpSp>
        <p:nvGrpSpPr>
          <p:cNvPr id="78" name="组合 77"/>
          <p:cNvGrpSpPr/>
          <p:nvPr/>
        </p:nvGrpSpPr>
        <p:grpSpPr>
          <a:xfrm>
            <a:off x="2368158" y="3691528"/>
            <a:ext cx="3352800" cy="431800"/>
            <a:chOff x="3403600" y="863600"/>
            <a:chExt cx="3352800" cy="431800"/>
          </a:xfrm>
        </p:grpSpPr>
        <p:grpSp>
          <p:nvGrpSpPr>
            <p:cNvPr id="79" name="组合 78"/>
            <p:cNvGrpSpPr/>
            <p:nvPr/>
          </p:nvGrpSpPr>
          <p:grpSpPr>
            <a:xfrm>
              <a:off x="3403600" y="863600"/>
              <a:ext cx="3352800" cy="431800"/>
              <a:chOff x="3403600" y="863600"/>
              <a:chExt cx="3352800" cy="431800"/>
            </a:xfrm>
          </p:grpSpPr>
          <p:sp>
            <p:nvSpPr>
              <p:cNvPr id="82" name="剪去对角的矩形 81"/>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对角圆角矩形 82"/>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1" name="文本框 20"/>
            <p:cNvSpPr txBox="1"/>
            <p:nvPr/>
          </p:nvSpPr>
          <p:spPr>
            <a:xfrm>
              <a:off x="4024431" y="879445"/>
              <a:ext cx="2236510"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安全用电预防措施</a:t>
              </a:r>
            </a:p>
          </p:txBody>
        </p:sp>
      </p:grpSp>
      <p:grpSp>
        <p:nvGrpSpPr>
          <p:cNvPr id="84" name="组合 83"/>
          <p:cNvGrpSpPr/>
          <p:nvPr/>
        </p:nvGrpSpPr>
        <p:grpSpPr>
          <a:xfrm>
            <a:off x="2387208" y="4160558"/>
            <a:ext cx="3352800" cy="431800"/>
            <a:chOff x="3403600" y="863600"/>
            <a:chExt cx="3352800" cy="431800"/>
          </a:xfrm>
        </p:grpSpPr>
        <p:grpSp>
          <p:nvGrpSpPr>
            <p:cNvPr id="85" name="组合 84"/>
            <p:cNvGrpSpPr/>
            <p:nvPr/>
          </p:nvGrpSpPr>
          <p:grpSpPr>
            <a:xfrm>
              <a:off x="3403600" y="863600"/>
              <a:ext cx="3352800" cy="431800"/>
              <a:chOff x="3403600" y="863600"/>
              <a:chExt cx="3352800" cy="431800"/>
            </a:xfrm>
          </p:grpSpPr>
          <p:sp>
            <p:nvSpPr>
              <p:cNvPr id="88" name="剪去对角的矩形 87"/>
              <p:cNvSpPr/>
              <p:nvPr/>
            </p:nvSpPr>
            <p:spPr>
              <a:xfrm>
                <a:off x="3403600" y="863600"/>
                <a:ext cx="3352800" cy="431800"/>
              </a:xfrm>
              <a:prstGeom prst="snip2DiagRect">
                <a:avLst/>
              </a:prstGeom>
              <a:solidFill>
                <a:srgbClr val="246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对角圆角矩形 88"/>
              <p:cNvSpPr/>
              <p:nvPr/>
            </p:nvSpPr>
            <p:spPr>
              <a:xfrm>
                <a:off x="3924300" y="863600"/>
                <a:ext cx="47625" cy="4318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文本框 19"/>
            <p:cNvSpPr txBox="1"/>
            <p:nvPr/>
          </p:nvSpPr>
          <p:spPr>
            <a:xfrm>
              <a:off x="3403600" y="879445"/>
              <a:ext cx="519563"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7" name="文本框 20"/>
            <p:cNvSpPr txBox="1"/>
            <p:nvPr/>
          </p:nvSpPr>
          <p:spPr>
            <a:xfrm>
              <a:off x="4024431" y="879445"/>
              <a:ext cx="1723549" cy="400110"/>
            </a:xfrm>
            <a:prstGeom prst="rect">
              <a:avLst/>
            </a:prstGeom>
            <a:no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安全用电常识</a:t>
              </a:r>
            </a:p>
          </p:txBody>
        </p:sp>
      </p:grpSp>
    </p:spTree>
    <p:extLst>
      <p:ext uri="{BB962C8B-B14F-4D97-AF65-F5344CB8AC3E}">
        <p14:creationId xmlns:p14="http://schemas.microsoft.com/office/powerpoint/2010/main" val="125029160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1+#ppt_w/2"/>
                                          </p:val>
                                        </p:tav>
                                        <p:tav tm="100000">
                                          <p:val>
                                            <p:strVal val="#ppt_x"/>
                                          </p:val>
                                        </p:tav>
                                      </p:tavLst>
                                    </p:anim>
                                    <p:anim calcmode="lin" valueType="num">
                                      <p:cBhvr additive="base">
                                        <p:cTn id="16" dur="50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15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2" presetClass="entr" presetSubtype="2"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par>
                                <p:cTn id="25" presetID="23" presetClass="entr" presetSubtype="36"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750" fill="hold"/>
                                        <p:tgtEl>
                                          <p:spTgt spid="55"/>
                                        </p:tgtEl>
                                        <p:attrNameLst>
                                          <p:attrName>ppt_w</p:attrName>
                                        </p:attrNameLst>
                                      </p:cBhvr>
                                      <p:tavLst>
                                        <p:tav tm="0">
                                          <p:val>
                                            <p:strVal val="(6*min(max(#ppt_w*#ppt_h,.3),1)-7.4)/-.7*#ppt_w"/>
                                          </p:val>
                                        </p:tav>
                                        <p:tav tm="100000">
                                          <p:val>
                                            <p:strVal val="#ppt_w"/>
                                          </p:val>
                                        </p:tav>
                                      </p:tavLst>
                                    </p:anim>
                                    <p:anim calcmode="lin" valueType="num">
                                      <p:cBhvr>
                                        <p:cTn id="28" dur="750" fill="hold"/>
                                        <p:tgtEl>
                                          <p:spTgt spid="55"/>
                                        </p:tgtEl>
                                        <p:attrNameLst>
                                          <p:attrName>ppt_h</p:attrName>
                                        </p:attrNameLst>
                                      </p:cBhvr>
                                      <p:tavLst>
                                        <p:tav tm="0">
                                          <p:val>
                                            <p:strVal val="(6*min(max(#ppt_w*#ppt_h,.3),1)-7.4)/-.7*#ppt_h"/>
                                          </p:val>
                                        </p:tav>
                                        <p:tav tm="100000">
                                          <p:val>
                                            <p:strVal val="#ppt_h"/>
                                          </p:val>
                                        </p:tav>
                                      </p:tavLst>
                                    </p:anim>
                                    <p:anim calcmode="lin" valueType="num">
                                      <p:cBhvr>
                                        <p:cTn id="29" dur="750" fill="hold"/>
                                        <p:tgtEl>
                                          <p:spTgt spid="55"/>
                                        </p:tgtEl>
                                        <p:attrNameLst>
                                          <p:attrName>ppt_x</p:attrName>
                                        </p:attrNameLst>
                                      </p:cBhvr>
                                      <p:tavLst>
                                        <p:tav tm="0">
                                          <p:val>
                                            <p:fltVal val="0.5"/>
                                          </p:val>
                                        </p:tav>
                                        <p:tav tm="100000">
                                          <p:val>
                                            <p:strVal val="#ppt_x"/>
                                          </p:val>
                                        </p:tav>
                                      </p:tavLst>
                                    </p:anim>
                                    <p:anim calcmode="lin" valueType="num">
                                      <p:cBhvr>
                                        <p:cTn id="30" dur="750" fill="hold"/>
                                        <p:tgtEl>
                                          <p:spTgt spid="55"/>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1900"/>
                            </p:stCondLst>
                            <p:childTnLst>
                              <p:par>
                                <p:cTn id="32" presetID="23" presetClass="entr" presetSubtype="36"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750" fill="hold"/>
                                        <p:tgtEl>
                                          <p:spTgt spid="61"/>
                                        </p:tgtEl>
                                        <p:attrNameLst>
                                          <p:attrName>ppt_w</p:attrName>
                                        </p:attrNameLst>
                                      </p:cBhvr>
                                      <p:tavLst>
                                        <p:tav tm="0">
                                          <p:val>
                                            <p:strVal val="(6*min(max(#ppt_w*#ppt_h,.3),1)-7.4)/-.7*#ppt_w"/>
                                          </p:val>
                                        </p:tav>
                                        <p:tav tm="100000">
                                          <p:val>
                                            <p:strVal val="#ppt_w"/>
                                          </p:val>
                                        </p:tav>
                                      </p:tavLst>
                                    </p:anim>
                                    <p:anim calcmode="lin" valueType="num">
                                      <p:cBhvr>
                                        <p:cTn id="35" dur="750" fill="hold"/>
                                        <p:tgtEl>
                                          <p:spTgt spid="61"/>
                                        </p:tgtEl>
                                        <p:attrNameLst>
                                          <p:attrName>ppt_h</p:attrName>
                                        </p:attrNameLst>
                                      </p:cBhvr>
                                      <p:tavLst>
                                        <p:tav tm="0">
                                          <p:val>
                                            <p:strVal val="(6*min(max(#ppt_w*#ppt_h,.3),1)-7.4)/-.7*#ppt_h"/>
                                          </p:val>
                                        </p:tav>
                                        <p:tav tm="100000">
                                          <p:val>
                                            <p:strVal val="#ppt_h"/>
                                          </p:val>
                                        </p:tav>
                                      </p:tavLst>
                                    </p:anim>
                                    <p:anim calcmode="lin" valueType="num">
                                      <p:cBhvr>
                                        <p:cTn id="36" dur="750" fill="hold"/>
                                        <p:tgtEl>
                                          <p:spTgt spid="61"/>
                                        </p:tgtEl>
                                        <p:attrNameLst>
                                          <p:attrName>ppt_x</p:attrName>
                                        </p:attrNameLst>
                                      </p:cBhvr>
                                      <p:tavLst>
                                        <p:tav tm="0">
                                          <p:val>
                                            <p:fltVal val="0.5"/>
                                          </p:val>
                                        </p:tav>
                                        <p:tav tm="100000">
                                          <p:val>
                                            <p:strVal val="#ppt_x"/>
                                          </p:val>
                                        </p:tav>
                                      </p:tavLst>
                                    </p:anim>
                                    <p:anim calcmode="lin" valueType="num">
                                      <p:cBhvr>
                                        <p:cTn id="37" dur="75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2650"/>
                            </p:stCondLst>
                            <p:childTnLst>
                              <p:par>
                                <p:cTn id="39" presetID="23" presetClass="entr" presetSubtype="36"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750" fill="hold"/>
                                        <p:tgtEl>
                                          <p:spTgt spid="72"/>
                                        </p:tgtEl>
                                        <p:attrNameLst>
                                          <p:attrName>ppt_w</p:attrName>
                                        </p:attrNameLst>
                                      </p:cBhvr>
                                      <p:tavLst>
                                        <p:tav tm="0">
                                          <p:val>
                                            <p:strVal val="(6*min(max(#ppt_w*#ppt_h,.3),1)-7.4)/-.7*#ppt_w"/>
                                          </p:val>
                                        </p:tav>
                                        <p:tav tm="100000">
                                          <p:val>
                                            <p:strVal val="#ppt_w"/>
                                          </p:val>
                                        </p:tav>
                                      </p:tavLst>
                                    </p:anim>
                                    <p:anim calcmode="lin" valueType="num">
                                      <p:cBhvr>
                                        <p:cTn id="42" dur="750" fill="hold"/>
                                        <p:tgtEl>
                                          <p:spTgt spid="72"/>
                                        </p:tgtEl>
                                        <p:attrNameLst>
                                          <p:attrName>ppt_h</p:attrName>
                                        </p:attrNameLst>
                                      </p:cBhvr>
                                      <p:tavLst>
                                        <p:tav tm="0">
                                          <p:val>
                                            <p:strVal val="(6*min(max(#ppt_w*#ppt_h,.3),1)-7.4)/-.7*#ppt_h"/>
                                          </p:val>
                                        </p:tav>
                                        <p:tav tm="100000">
                                          <p:val>
                                            <p:strVal val="#ppt_h"/>
                                          </p:val>
                                        </p:tav>
                                      </p:tavLst>
                                    </p:anim>
                                    <p:anim calcmode="lin" valueType="num">
                                      <p:cBhvr>
                                        <p:cTn id="43" dur="750" fill="hold"/>
                                        <p:tgtEl>
                                          <p:spTgt spid="72"/>
                                        </p:tgtEl>
                                        <p:attrNameLst>
                                          <p:attrName>ppt_x</p:attrName>
                                        </p:attrNameLst>
                                      </p:cBhvr>
                                      <p:tavLst>
                                        <p:tav tm="0">
                                          <p:val>
                                            <p:fltVal val="0.5"/>
                                          </p:val>
                                        </p:tav>
                                        <p:tav tm="100000">
                                          <p:val>
                                            <p:strVal val="#ppt_x"/>
                                          </p:val>
                                        </p:tav>
                                      </p:tavLst>
                                    </p:anim>
                                    <p:anim calcmode="lin" valueType="num">
                                      <p:cBhvr>
                                        <p:cTn id="44" dur="75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3400"/>
                            </p:stCondLst>
                            <p:childTnLst>
                              <p:par>
                                <p:cTn id="46" presetID="23" presetClass="entr" presetSubtype="36" fill="hold" nodeType="afterEffect">
                                  <p:stCondLst>
                                    <p:cond delay="0"/>
                                  </p:stCondLst>
                                  <p:childTnLst>
                                    <p:set>
                                      <p:cBhvr>
                                        <p:cTn id="47" dur="1" fill="hold">
                                          <p:stCondLst>
                                            <p:cond delay="0"/>
                                          </p:stCondLst>
                                        </p:cTn>
                                        <p:tgtEl>
                                          <p:spTgt spid="78"/>
                                        </p:tgtEl>
                                        <p:attrNameLst>
                                          <p:attrName>style.visibility</p:attrName>
                                        </p:attrNameLst>
                                      </p:cBhvr>
                                      <p:to>
                                        <p:strVal val="visible"/>
                                      </p:to>
                                    </p:set>
                                    <p:anim calcmode="lin" valueType="num">
                                      <p:cBhvr>
                                        <p:cTn id="48" dur="750" fill="hold"/>
                                        <p:tgtEl>
                                          <p:spTgt spid="78"/>
                                        </p:tgtEl>
                                        <p:attrNameLst>
                                          <p:attrName>ppt_w</p:attrName>
                                        </p:attrNameLst>
                                      </p:cBhvr>
                                      <p:tavLst>
                                        <p:tav tm="0">
                                          <p:val>
                                            <p:strVal val="(6*min(max(#ppt_w*#ppt_h,.3),1)-7.4)/-.7*#ppt_w"/>
                                          </p:val>
                                        </p:tav>
                                        <p:tav tm="100000">
                                          <p:val>
                                            <p:strVal val="#ppt_w"/>
                                          </p:val>
                                        </p:tav>
                                      </p:tavLst>
                                    </p:anim>
                                    <p:anim calcmode="lin" valueType="num">
                                      <p:cBhvr>
                                        <p:cTn id="49" dur="750" fill="hold"/>
                                        <p:tgtEl>
                                          <p:spTgt spid="78"/>
                                        </p:tgtEl>
                                        <p:attrNameLst>
                                          <p:attrName>ppt_h</p:attrName>
                                        </p:attrNameLst>
                                      </p:cBhvr>
                                      <p:tavLst>
                                        <p:tav tm="0">
                                          <p:val>
                                            <p:strVal val="(6*min(max(#ppt_w*#ppt_h,.3),1)-7.4)/-.7*#ppt_h"/>
                                          </p:val>
                                        </p:tav>
                                        <p:tav tm="100000">
                                          <p:val>
                                            <p:strVal val="#ppt_h"/>
                                          </p:val>
                                        </p:tav>
                                      </p:tavLst>
                                    </p:anim>
                                    <p:anim calcmode="lin" valueType="num">
                                      <p:cBhvr>
                                        <p:cTn id="50" dur="750" fill="hold"/>
                                        <p:tgtEl>
                                          <p:spTgt spid="78"/>
                                        </p:tgtEl>
                                        <p:attrNameLst>
                                          <p:attrName>ppt_x</p:attrName>
                                        </p:attrNameLst>
                                      </p:cBhvr>
                                      <p:tavLst>
                                        <p:tav tm="0">
                                          <p:val>
                                            <p:fltVal val="0.5"/>
                                          </p:val>
                                        </p:tav>
                                        <p:tav tm="100000">
                                          <p:val>
                                            <p:strVal val="#ppt_x"/>
                                          </p:val>
                                        </p:tav>
                                      </p:tavLst>
                                    </p:anim>
                                    <p:anim calcmode="lin" valueType="num">
                                      <p:cBhvr>
                                        <p:cTn id="51" dur="750" fill="hold"/>
                                        <p:tgtEl>
                                          <p:spTgt spid="78"/>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150"/>
                            </p:stCondLst>
                            <p:childTnLst>
                              <p:par>
                                <p:cTn id="53" presetID="23" presetClass="entr" presetSubtype="36"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 calcmode="lin" valueType="num">
                                      <p:cBhvr>
                                        <p:cTn id="55" dur="750" fill="hold"/>
                                        <p:tgtEl>
                                          <p:spTgt spid="84"/>
                                        </p:tgtEl>
                                        <p:attrNameLst>
                                          <p:attrName>ppt_w</p:attrName>
                                        </p:attrNameLst>
                                      </p:cBhvr>
                                      <p:tavLst>
                                        <p:tav tm="0">
                                          <p:val>
                                            <p:strVal val="(6*min(max(#ppt_w*#ppt_h,.3),1)-7.4)/-.7*#ppt_w"/>
                                          </p:val>
                                        </p:tav>
                                        <p:tav tm="100000">
                                          <p:val>
                                            <p:strVal val="#ppt_w"/>
                                          </p:val>
                                        </p:tav>
                                      </p:tavLst>
                                    </p:anim>
                                    <p:anim calcmode="lin" valueType="num">
                                      <p:cBhvr>
                                        <p:cTn id="56" dur="750" fill="hold"/>
                                        <p:tgtEl>
                                          <p:spTgt spid="84"/>
                                        </p:tgtEl>
                                        <p:attrNameLst>
                                          <p:attrName>ppt_h</p:attrName>
                                        </p:attrNameLst>
                                      </p:cBhvr>
                                      <p:tavLst>
                                        <p:tav tm="0">
                                          <p:val>
                                            <p:strVal val="(6*min(max(#ppt_w*#ppt_h,.3),1)-7.4)/-.7*#ppt_h"/>
                                          </p:val>
                                        </p:tav>
                                        <p:tav tm="100000">
                                          <p:val>
                                            <p:strVal val="#ppt_h"/>
                                          </p:val>
                                        </p:tav>
                                      </p:tavLst>
                                    </p:anim>
                                    <p:anim calcmode="lin" valueType="num">
                                      <p:cBhvr>
                                        <p:cTn id="57" dur="750" fill="hold"/>
                                        <p:tgtEl>
                                          <p:spTgt spid="84"/>
                                        </p:tgtEl>
                                        <p:attrNameLst>
                                          <p:attrName>ppt_x</p:attrName>
                                        </p:attrNameLst>
                                      </p:cBhvr>
                                      <p:tavLst>
                                        <p:tav tm="0">
                                          <p:val>
                                            <p:fltVal val="0.5"/>
                                          </p:val>
                                        </p:tav>
                                        <p:tav tm="100000">
                                          <p:val>
                                            <p:strVal val="#ppt_x"/>
                                          </p:val>
                                        </p:tav>
                                      </p:tavLst>
                                    </p:anim>
                                    <p:anim calcmode="lin" valueType="num">
                                      <p:cBhvr>
                                        <p:cTn id="58" dur="750" fill="hold"/>
                                        <p:tgtEl>
                                          <p:spTgt spid="8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7" grpId="0"/>
      <p:bldP spid="69" grpId="0"/>
      <p:bldP spid="5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 y="20508"/>
            <a:ext cx="9141291" cy="5143499"/>
          </a:xfrm>
          <a:prstGeom prst="rect">
            <a:avLst/>
          </a:prstGeom>
        </p:spPr>
      </p:pic>
      <p:sp>
        <p:nvSpPr>
          <p:cNvPr id="7" name="文本框 6"/>
          <p:cNvSpPr txBox="1"/>
          <p:nvPr/>
        </p:nvSpPr>
        <p:spPr>
          <a:xfrm>
            <a:off x="1400546" y="1930539"/>
            <a:ext cx="6340198" cy="1323439"/>
          </a:xfrm>
          <a:prstGeom prst="rect">
            <a:avLst/>
          </a:prstGeom>
          <a:noFill/>
        </p:spPr>
        <p:txBody>
          <a:bodyPr wrap="none" rtlCol="0">
            <a:spAutoFit/>
          </a:bodyPr>
          <a:lstStyle/>
          <a:p>
            <a:pPr algn="ctr"/>
            <a:r>
              <a:rPr lang="zh-CN" altLang="en-US" sz="80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谢谢大家聆听</a:t>
            </a:r>
          </a:p>
        </p:txBody>
      </p:sp>
    </p:spTree>
    <p:extLst>
      <p:ext uri="{BB962C8B-B14F-4D97-AF65-F5344CB8AC3E}">
        <p14:creationId xmlns:p14="http://schemas.microsoft.com/office/powerpoint/2010/main" val="2890439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矩形 126"/>
          <p:cNvSpPr/>
          <p:nvPr/>
        </p:nvSpPr>
        <p:spPr>
          <a:xfrm>
            <a:off x="4254366" y="1444470"/>
            <a:ext cx="4446872" cy="2806922"/>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1993</a:t>
            </a:r>
            <a:r>
              <a:rPr lang="zh-CN" altLang="en-US" sz="2520" b="1" kern="10" dirty="0">
                <a:solidFill>
                  <a:srgbClr val="0067B4"/>
                </a:solidFill>
                <a:latin typeface="微软雅黑" pitchFamily="34" charset="-122"/>
                <a:ea typeface="微软雅黑" pitchFamily="34" charset="-122"/>
              </a:rPr>
              <a:t>年改制为国有控股股份公司，</a:t>
            </a:r>
            <a:r>
              <a:rPr lang="en-US" altLang="zh-CN" sz="2520" b="1" kern="10" dirty="0">
                <a:solidFill>
                  <a:srgbClr val="0067B4"/>
                </a:solidFill>
                <a:latin typeface="微软雅黑" pitchFamily="34" charset="-122"/>
                <a:ea typeface="微软雅黑" pitchFamily="34" charset="-122"/>
              </a:rPr>
              <a:t>2001</a:t>
            </a:r>
            <a:r>
              <a:rPr lang="zh-CN" altLang="en-US" sz="2520" b="1" kern="10" dirty="0">
                <a:solidFill>
                  <a:srgbClr val="0067B4"/>
                </a:solidFill>
                <a:latin typeface="微软雅黑" pitchFamily="34" charset="-122"/>
                <a:ea typeface="微软雅黑" pitchFamily="34" charset="-122"/>
              </a:rPr>
              <a:t>年改制为民营企业，伴随着公司发展，电气设施设备逐渐增多，皮带机、电动葫芦等大量应用，改变了工人作业强度。传统电力控制系统在公司大量应用。</a:t>
            </a:r>
          </a:p>
        </p:txBody>
      </p:sp>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78" y="1472200"/>
            <a:ext cx="3743242" cy="2473352"/>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661543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7"/>
                                        </p:tgtEl>
                                        <p:attrNameLst>
                                          <p:attrName>style.visibility</p:attrName>
                                        </p:attrNameLst>
                                      </p:cBhvr>
                                      <p:to>
                                        <p:strVal val="visible"/>
                                      </p:to>
                                    </p:set>
                                    <p:anim calcmode="lin" valueType="num">
                                      <p:cBhvr>
                                        <p:cTn id="7"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7"/>
                                        </p:tgtEl>
                                        <p:attrNameLst>
                                          <p:attrName>ppt_y</p:attrName>
                                        </p:attrNameLst>
                                      </p:cBhvr>
                                      <p:tavLst>
                                        <p:tav tm="0">
                                          <p:val>
                                            <p:strVal val="#ppt_y"/>
                                          </p:val>
                                        </p:tav>
                                        <p:tav tm="100000">
                                          <p:val>
                                            <p:strVal val="#ppt_y"/>
                                          </p:val>
                                        </p:tav>
                                      </p:tavLst>
                                    </p:anim>
                                    <p:anim calcmode="lin" valueType="num">
                                      <p:cBhvr>
                                        <p:cTn id="9"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7"/>
                                        </p:tgtEl>
                                      </p:cBhvr>
                                    </p:animEffect>
                                  </p:childTnLst>
                                </p:cTn>
                              </p:par>
                              <p:par>
                                <p:cTn id="12" presetID="2" presetClass="entr" presetSubtype="2" fill="hold" grpId="0" nodeType="withEffect">
                                  <p:stCondLst>
                                    <p:cond delay="0"/>
                                  </p:stCondLst>
                                  <p:iterate type="lt">
                                    <p:tmPct val="10000"/>
                                  </p:iterate>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1+#ppt_w/2"/>
                                          </p:val>
                                        </p:tav>
                                        <p:tav tm="100000">
                                          <p:val>
                                            <p:strVal val="#ppt_x"/>
                                          </p:val>
                                        </p:tav>
                                      </p:tavLst>
                                    </p:anim>
                                    <p:anim calcmode="lin" valueType="num">
                                      <p:cBhvr additive="base">
                                        <p:cTn id="15"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4331369" y="1521132"/>
            <a:ext cx="4126933" cy="2031325"/>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2005</a:t>
            </a:r>
            <a:r>
              <a:rPr lang="zh-CN" altLang="en-US" sz="2520" b="1" kern="10" dirty="0">
                <a:solidFill>
                  <a:srgbClr val="0067B4"/>
                </a:solidFill>
                <a:latin typeface="微软雅黑" pitchFamily="34" charset="-122"/>
                <a:ea typeface="微软雅黑" pitchFamily="34" charset="-122"/>
              </a:rPr>
              <a:t>年</a:t>
            </a:r>
            <a:r>
              <a:rPr lang="en-US" altLang="zh-CN" sz="2520" b="1" kern="10" dirty="0">
                <a:solidFill>
                  <a:srgbClr val="0067B4"/>
                </a:solidFill>
                <a:latin typeface="微软雅黑" pitchFamily="34" charset="-122"/>
                <a:ea typeface="微软雅黑" pitchFamily="34" charset="-122"/>
              </a:rPr>
              <a:t>1-3</a:t>
            </a:r>
            <a:r>
              <a:rPr lang="zh-CN" altLang="en-US" sz="2520" b="1" kern="10" dirty="0">
                <a:solidFill>
                  <a:srgbClr val="0067B4"/>
                </a:solidFill>
                <a:latin typeface="微软雅黑" pitchFamily="34" charset="-122"/>
                <a:ea typeface="微软雅黑" pitchFamily="34" charset="-122"/>
              </a:rPr>
              <a:t>月公司第一台发电机建成，功率</a:t>
            </a:r>
            <a:r>
              <a:rPr lang="en-US" altLang="zh-CN" sz="2520" b="1" kern="10" dirty="0">
                <a:solidFill>
                  <a:srgbClr val="0067B4"/>
                </a:solidFill>
                <a:latin typeface="微软雅黑" pitchFamily="34" charset="-122"/>
                <a:ea typeface="微软雅黑" pitchFamily="34" charset="-122"/>
              </a:rPr>
              <a:t>1500KW</a:t>
            </a:r>
            <a:r>
              <a:rPr lang="zh-CN" altLang="en-US" sz="2520" b="1" kern="10" dirty="0">
                <a:solidFill>
                  <a:srgbClr val="0067B4"/>
                </a:solidFill>
                <a:latin typeface="微软雅黑" pitchFamily="34" charset="-122"/>
                <a:ea typeface="微软雅黑" pitchFamily="34" charset="-122"/>
              </a:rPr>
              <a:t>，第一台发电机的并网发电为今后大型机组的安装和调试提供了宝贵的经验。</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39" y="1584294"/>
            <a:ext cx="3429000" cy="19050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082860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3869356" y="1521132"/>
            <a:ext cx="4126933" cy="2031325"/>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2005</a:t>
            </a:r>
            <a:r>
              <a:rPr lang="zh-CN" altLang="en-US" sz="2520" b="1" kern="10" dirty="0">
                <a:solidFill>
                  <a:srgbClr val="0067B4"/>
                </a:solidFill>
                <a:latin typeface="微软雅黑" pitchFamily="34" charset="-122"/>
                <a:ea typeface="微软雅黑" pitchFamily="34" charset="-122"/>
              </a:rPr>
              <a:t>年</a:t>
            </a:r>
            <a:r>
              <a:rPr lang="en-US" altLang="zh-CN" sz="2520" b="1" kern="10" dirty="0">
                <a:solidFill>
                  <a:srgbClr val="0067B4"/>
                </a:solidFill>
                <a:latin typeface="微软雅黑" pitchFamily="34" charset="-122"/>
                <a:ea typeface="微软雅黑" pitchFamily="34" charset="-122"/>
              </a:rPr>
              <a:t>8-10</a:t>
            </a:r>
            <a:r>
              <a:rPr lang="zh-CN" altLang="en-US" sz="2520" b="1" kern="10" dirty="0">
                <a:solidFill>
                  <a:srgbClr val="0067B4"/>
                </a:solidFill>
                <a:latin typeface="微软雅黑" pitchFamily="34" charset="-122"/>
                <a:ea typeface="微软雅黑" pitchFamily="34" charset="-122"/>
              </a:rPr>
              <a:t>月磷肥厂磺酸车间</a:t>
            </a:r>
            <a:r>
              <a:rPr lang="en-US" altLang="zh-CN" sz="2520" b="1" kern="10" dirty="0">
                <a:solidFill>
                  <a:srgbClr val="0067B4"/>
                </a:solidFill>
                <a:latin typeface="微软雅黑" pitchFamily="34" charset="-122"/>
                <a:ea typeface="微软雅黑" pitchFamily="34" charset="-122"/>
              </a:rPr>
              <a:t>7500KW2#</a:t>
            </a:r>
            <a:r>
              <a:rPr lang="zh-CN" altLang="en-US" sz="2520" b="1" kern="10" dirty="0">
                <a:solidFill>
                  <a:srgbClr val="0067B4"/>
                </a:solidFill>
                <a:latin typeface="微软雅黑" pitchFamily="34" charset="-122"/>
                <a:ea typeface="微软雅黑" pitchFamily="34" charset="-122"/>
              </a:rPr>
              <a:t>发电机机组安装投产，发电机组利用余热进行发电，为打造绿色三宁奠定了基础。</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75" y="1521132"/>
            <a:ext cx="2502827" cy="189168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35663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100" fill="hold"/>
                                        <p:tgtEl>
                                          <p:spTgt spid="2"/>
                                        </p:tgtEl>
                                        <p:attrNameLst>
                                          <p:attrName>ppt_x</p:attrName>
                                        </p:attrNameLst>
                                      </p:cBhvr>
                                      <p:tavLst>
                                        <p:tav tm="0">
                                          <p:val>
                                            <p:strVal val="#ppt_x"/>
                                          </p:val>
                                        </p:tav>
                                        <p:tav tm="100000">
                                          <p:val>
                                            <p:strVal val="#ppt_x"/>
                                          </p:val>
                                        </p:tav>
                                      </p:tavLst>
                                    </p:anim>
                                    <p:anim calcmode="lin" valueType="num">
                                      <p:cBhvr additive="base">
                                        <p:cTn id="13" dur="11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2050"/>
                            </p:stCondLst>
                            <p:childTnLst>
                              <p:par>
                                <p:cTn id="15" presetID="41" presetClass="entr" presetSubtype="0" fill="hold" grpId="0" nodeType="afterEffect">
                                  <p:stCondLst>
                                    <p:cond delay="110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91" y="97766"/>
            <a:ext cx="4227004" cy="369332"/>
          </a:xfrm>
          <a:prstGeom prst="rect">
            <a:avLst/>
          </a:prstGeom>
          <a:noFill/>
        </p:spPr>
        <p:txBody>
          <a:bodyPr wrap="squar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三宁公司电力发展历程</a:t>
            </a:r>
          </a:p>
        </p:txBody>
      </p:sp>
      <p:sp>
        <p:nvSpPr>
          <p:cNvPr id="7" name="矩形 6"/>
          <p:cNvSpPr/>
          <p:nvPr/>
        </p:nvSpPr>
        <p:spPr>
          <a:xfrm>
            <a:off x="3869355" y="1309376"/>
            <a:ext cx="4126933" cy="2806922"/>
          </a:xfrm>
          <a:prstGeom prst="rect">
            <a:avLst/>
          </a:prstGeom>
          <a:noFill/>
        </p:spPr>
        <p:txBody>
          <a:bodyPr wrap="square">
            <a:spAutoFit/>
          </a:bodyPr>
          <a:lstStyle/>
          <a:p>
            <a:pPr defTabSz="822960">
              <a:defRPr/>
            </a:pPr>
            <a:r>
              <a:rPr lang="en-US" altLang="zh-CN" sz="2520" b="1" kern="10" dirty="0">
                <a:solidFill>
                  <a:srgbClr val="0067B4"/>
                </a:solidFill>
                <a:latin typeface="微软雅黑" pitchFamily="34" charset="-122"/>
                <a:ea typeface="微软雅黑" pitchFamily="34" charset="-122"/>
              </a:rPr>
              <a:t>2006</a:t>
            </a:r>
            <a:r>
              <a:rPr lang="zh-CN" altLang="en-US" sz="2520" b="1" kern="10" dirty="0">
                <a:solidFill>
                  <a:srgbClr val="0067B4"/>
                </a:solidFill>
                <a:latin typeface="微软雅黑" pitchFamily="34" charset="-122"/>
                <a:ea typeface="微软雅黑" pitchFamily="34" charset="-122"/>
              </a:rPr>
              <a:t>年</a:t>
            </a:r>
            <a:r>
              <a:rPr lang="en-US" altLang="zh-CN" sz="2520" b="1" kern="10" dirty="0">
                <a:solidFill>
                  <a:srgbClr val="0067B4"/>
                </a:solidFill>
                <a:latin typeface="微软雅黑" pitchFamily="34" charset="-122"/>
                <a:ea typeface="微软雅黑" pitchFamily="34" charset="-122"/>
              </a:rPr>
              <a:t>1-6</a:t>
            </a:r>
            <a:r>
              <a:rPr lang="zh-CN" altLang="en-US" sz="2520" b="1" kern="10" dirty="0">
                <a:solidFill>
                  <a:srgbClr val="0067B4"/>
                </a:solidFill>
                <a:latin typeface="微软雅黑" pitchFamily="34" charset="-122"/>
                <a:ea typeface="微软雅黑" pitchFamily="34" charset="-122"/>
              </a:rPr>
              <a:t>月氮肥厂</a:t>
            </a:r>
            <a:r>
              <a:rPr lang="en-US" altLang="zh-CN" sz="2520" b="1" kern="10" dirty="0">
                <a:solidFill>
                  <a:srgbClr val="0067B4"/>
                </a:solidFill>
                <a:latin typeface="微软雅黑" pitchFamily="34" charset="-122"/>
                <a:ea typeface="微软雅黑" pitchFamily="34" charset="-122"/>
              </a:rPr>
              <a:t>12# 10KV</a:t>
            </a:r>
            <a:r>
              <a:rPr lang="zh-CN" altLang="en-US" sz="2520" b="1" kern="10" dirty="0">
                <a:solidFill>
                  <a:srgbClr val="0067B4"/>
                </a:solidFill>
                <a:latin typeface="微软雅黑" pitchFamily="34" charset="-122"/>
                <a:ea typeface="微软雅黑" pitchFamily="34" charset="-122"/>
              </a:rPr>
              <a:t>压缩机组建成，压缩机的安装和调试均由三宁员工完；同年</a:t>
            </a:r>
            <a:r>
              <a:rPr lang="en-US" altLang="zh-CN" sz="2520" b="1" kern="10" dirty="0">
                <a:solidFill>
                  <a:srgbClr val="0067B4"/>
                </a:solidFill>
                <a:latin typeface="微软雅黑" pitchFamily="34" charset="-122"/>
                <a:ea typeface="微软雅黑" pitchFamily="34" charset="-122"/>
              </a:rPr>
              <a:t>11#</a:t>
            </a:r>
            <a:r>
              <a:rPr lang="zh-CN" altLang="en-US" sz="2520" b="1" kern="10" dirty="0">
                <a:solidFill>
                  <a:srgbClr val="0067B4"/>
                </a:solidFill>
                <a:latin typeface="微软雅黑" pitchFamily="34" charset="-122"/>
                <a:ea typeface="微软雅黑" pitchFamily="34" charset="-122"/>
              </a:rPr>
              <a:t>压缩机投产；在积累足够的经验下，将原有</a:t>
            </a:r>
            <a:r>
              <a:rPr lang="en-US" altLang="zh-CN" sz="2520" b="1" kern="10" dirty="0">
                <a:solidFill>
                  <a:srgbClr val="0067B4"/>
                </a:solidFill>
                <a:latin typeface="微软雅黑" pitchFamily="34" charset="-122"/>
                <a:ea typeface="微软雅黑" pitchFamily="34" charset="-122"/>
              </a:rPr>
              <a:t>4-10#</a:t>
            </a:r>
            <a:r>
              <a:rPr lang="zh-CN" altLang="en-US" sz="2520" b="1" kern="10" dirty="0">
                <a:solidFill>
                  <a:srgbClr val="0067B4"/>
                </a:solidFill>
                <a:latin typeface="微软雅黑" pitchFamily="34" charset="-122"/>
                <a:ea typeface="微软雅黑" pitchFamily="34" charset="-122"/>
              </a:rPr>
              <a:t>低压压缩机改为单片机控制，大大提高稳定性。</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84" y="1414914"/>
            <a:ext cx="3388092" cy="253144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735663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10.xml><?xml version="1.0" encoding="utf-8"?>
<p:tagLst xmlns:a="http://schemas.openxmlformats.org/drawingml/2006/main" xmlns:r="http://schemas.openxmlformats.org/officeDocument/2006/relationships" xmlns:p="http://schemas.openxmlformats.org/presentationml/2006/main">
  <p:tag name="TIMING" val="|3.7"/>
</p:tagLst>
</file>

<file path=ppt/tags/tag11.xml><?xml version="1.0" encoding="utf-8"?>
<p:tagLst xmlns:a="http://schemas.openxmlformats.org/drawingml/2006/main" xmlns:r="http://schemas.openxmlformats.org/officeDocument/2006/relationships" xmlns:p="http://schemas.openxmlformats.org/presentationml/2006/main">
  <p:tag name="TIMING" val="|3.7"/>
</p:tagLst>
</file>

<file path=ppt/tags/tag12.xml><?xml version="1.0" encoding="utf-8"?>
<p:tagLst xmlns:a="http://schemas.openxmlformats.org/drawingml/2006/main" xmlns:r="http://schemas.openxmlformats.org/officeDocument/2006/relationships" xmlns:p="http://schemas.openxmlformats.org/presentationml/2006/main">
  <p:tag name="TIMING" val="|3.7"/>
</p:tagLst>
</file>

<file path=ppt/tags/tag13.xml><?xml version="1.0" encoding="utf-8"?>
<p:tagLst xmlns:a="http://schemas.openxmlformats.org/drawingml/2006/main" xmlns:r="http://schemas.openxmlformats.org/officeDocument/2006/relationships" xmlns:p="http://schemas.openxmlformats.org/presentationml/2006/main">
  <p:tag name="TIMING" val="|3.7"/>
</p:tagLst>
</file>

<file path=ppt/tags/tag14.xml><?xml version="1.0" encoding="utf-8"?>
<p:tagLst xmlns:a="http://schemas.openxmlformats.org/drawingml/2006/main" xmlns:r="http://schemas.openxmlformats.org/officeDocument/2006/relationships" xmlns:p="http://schemas.openxmlformats.org/presentationml/2006/main">
  <p:tag name="TIMING" val="|3.7"/>
</p:tagLst>
</file>

<file path=ppt/tags/tag15.xml><?xml version="1.0" encoding="utf-8"?>
<p:tagLst xmlns:a="http://schemas.openxmlformats.org/drawingml/2006/main" xmlns:r="http://schemas.openxmlformats.org/officeDocument/2006/relationships" xmlns:p="http://schemas.openxmlformats.org/presentationml/2006/main">
  <p:tag name="TIMING" val="|3.7"/>
</p:tagLst>
</file>

<file path=ppt/tags/tag16.xml><?xml version="1.0" encoding="utf-8"?>
<p:tagLst xmlns:a="http://schemas.openxmlformats.org/drawingml/2006/main" xmlns:r="http://schemas.openxmlformats.org/officeDocument/2006/relationships" xmlns:p="http://schemas.openxmlformats.org/presentationml/2006/main">
  <p:tag name="TIMING" val="|3.7"/>
</p:tagLst>
</file>

<file path=ppt/tags/tag17.xml><?xml version="1.0" encoding="utf-8"?>
<p:tagLst xmlns:a="http://schemas.openxmlformats.org/drawingml/2006/main" xmlns:r="http://schemas.openxmlformats.org/officeDocument/2006/relationships" xmlns:p="http://schemas.openxmlformats.org/presentationml/2006/main">
  <p:tag name="TIMING" val="|3.7"/>
</p:tagLst>
</file>

<file path=ppt/tags/tag18.xml><?xml version="1.0" encoding="utf-8"?>
<p:tagLst xmlns:a="http://schemas.openxmlformats.org/drawingml/2006/main" xmlns:r="http://schemas.openxmlformats.org/officeDocument/2006/relationships" xmlns:p="http://schemas.openxmlformats.org/presentationml/2006/main">
  <p:tag name="TIMING" val="|3.7"/>
</p:tagLst>
</file>

<file path=ppt/tags/tag19.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20.xml><?xml version="1.0" encoding="utf-8"?>
<p:tagLst xmlns:a="http://schemas.openxmlformats.org/drawingml/2006/main" xmlns:r="http://schemas.openxmlformats.org/officeDocument/2006/relationships" xmlns:p="http://schemas.openxmlformats.org/presentationml/2006/main">
  <p:tag name="TIMING" val="|3.7"/>
</p:tagLst>
</file>

<file path=ppt/tags/tag21.xml><?xml version="1.0" encoding="utf-8"?>
<p:tagLst xmlns:a="http://schemas.openxmlformats.org/drawingml/2006/main" xmlns:r="http://schemas.openxmlformats.org/officeDocument/2006/relationships" xmlns:p="http://schemas.openxmlformats.org/presentationml/2006/main">
  <p:tag name="TIMING" val="|3.7"/>
</p:tagLst>
</file>

<file path=ppt/tags/tag22.xml><?xml version="1.0" encoding="utf-8"?>
<p:tagLst xmlns:a="http://schemas.openxmlformats.org/drawingml/2006/main" xmlns:r="http://schemas.openxmlformats.org/officeDocument/2006/relationships" xmlns:p="http://schemas.openxmlformats.org/presentationml/2006/main">
  <p:tag name="TIMING" val="|3.7"/>
</p:tagLst>
</file>

<file path=ppt/tags/tag23.xml><?xml version="1.0" encoding="utf-8"?>
<p:tagLst xmlns:a="http://schemas.openxmlformats.org/drawingml/2006/main" xmlns:r="http://schemas.openxmlformats.org/officeDocument/2006/relationships" xmlns:p="http://schemas.openxmlformats.org/presentationml/2006/main">
  <p:tag name="TIMING" val="|3.7"/>
</p:tagLst>
</file>

<file path=ppt/tags/tag24.xml><?xml version="1.0" encoding="utf-8"?>
<p:tagLst xmlns:a="http://schemas.openxmlformats.org/drawingml/2006/main" xmlns:r="http://schemas.openxmlformats.org/officeDocument/2006/relationships" xmlns:p="http://schemas.openxmlformats.org/presentationml/2006/main">
  <p:tag name="TIMING" val="|3.1"/>
</p:tagLst>
</file>

<file path=ppt/tags/tag25.xml><?xml version="1.0" encoding="utf-8"?>
<p:tagLst xmlns:a="http://schemas.openxmlformats.org/drawingml/2006/main" xmlns:r="http://schemas.openxmlformats.org/officeDocument/2006/relationships" xmlns:p="http://schemas.openxmlformats.org/presentationml/2006/main">
  <p:tag name="TIMING" val="|3.1"/>
</p:tagLst>
</file>

<file path=ppt/tags/tag26.xml><?xml version="1.0" encoding="utf-8"?>
<p:tagLst xmlns:a="http://schemas.openxmlformats.org/drawingml/2006/main" xmlns:r="http://schemas.openxmlformats.org/officeDocument/2006/relationships" xmlns:p="http://schemas.openxmlformats.org/presentationml/2006/main">
  <p:tag name="TIMING" val="|3.1"/>
</p:tagLst>
</file>

<file path=ppt/tags/tag27.xml><?xml version="1.0" encoding="utf-8"?>
<p:tagLst xmlns:a="http://schemas.openxmlformats.org/drawingml/2006/main" xmlns:r="http://schemas.openxmlformats.org/officeDocument/2006/relationships" xmlns:p="http://schemas.openxmlformats.org/presentationml/2006/main">
  <p:tag name="TIMING" val="|3.1"/>
</p:tagLst>
</file>

<file path=ppt/tags/tag28.xml><?xml version="1.0" encoding="utf-8"?>
<p:tagLst xmlns:a="http://schemas.openxmlformats.org/drawingml/2006/main" xmlns:r="http://schemas.openxmlformats.org/officeDocument/2006/relationships" xmlns:p="http://schemas.openxmlformats.org/presentationml/2006/main">
  <p:tag name="TIMING" val="|3.1"/>
</p:tagLst>
</file>

<file path=ppt/tags/tag29.xml><?xml version="1.0" encoding="utf-8"?>
<p:tagLst xmlns:a="http://schemas.openxmlformats.org/drawingml/2006/main" xmlns:r="http://schemas.openxmlformats.org/officeDocument/2006/relationships" xmlns:p="http://schemas.openxmlformats.org/presentationml/2006/main">
  <p:tag name="TIMING" val="|3.1"/>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ags/tag30.xml><?xml version="1.0" encoding="utf-8"?>
<p:tagLst xmlns:a="http://schemas.openxmlformats.org/drawingml/2006/main" xmlns:r="http://schemas.openxmlformats.org/officeDocument/2006/relationships" xmlns:p="http://schemas.openxmlformats.org/presentationml/2006/main">
  <p:tag name="TIMING" val="|3.1"/>
</p:tagLst>
</file>

<file path=ppt/tags/tag31.xml><?xml version="1.0" encoding="utf-8"?>
<p:tagLst xmlns:a="http://schemas.openxmlformats.org/drawingml/2006/main" xmlns:r="http://schemas.openxmlformats.org/officeDocument/2006/relationships" xmlns:p="http://schemas.openxmlformats.org/presentationml/2006/main">
  <p:tag name="TIMING" val="|3.1"/>
</p:tagLst>
</file>

<file path=ppt/tags/tag32.xml><?xml version="1.0" encoding="utf-8"?>
<p:tagLst xmlns:a="http://schemas.openxmlformats.org/drawingml/2006/main" xmlns:r="http://schemas.openxmlformats.org/officeDocument/2006/relationships" xmlns:p="http://schemas.openxmlformats.org/presentationml/2006/main">
  <p:tag name="TIMING" val="|3.1"/>
</p:tagLst>
</file>

<file path=ppt/tags/tag33.xml><?xml version="1.0" encoding="utf-8"?>
<p:tagLst xmlns:a="http://schemas.openxmlformats.org/drawingml/2006/main" xmlns:r="http://schemas.openxmlformats.org/officeDocument/2006/relationships" xmlns:p="http://schemas.openxmlformats.org/presentationml/2006/main">
  <p:tag name="TIMING" val="|3.1"/>
</p:tagLst>
</file>

<file path=ppt/tags/tag34.xml><?xml version="1.0" encoding="utf-8"?>
<p:tagLst xmlns:a="http://schemas.openxmlformats.org/drawingml/2006/main" xmlns:r="http://schemas.openxmlformats.org/officeDocument/2006/relationships" xmlns:p="http://schemas.openxmlformats.org/presentationml/2006/main">
  <p:tag name="TIMING" val="|3.1"/>
</p:tagLst>
</file>

<file path=ppt/tags/tag35.xml><?xml version="1.0" encoding="utf-8"?>
<p:tagLst xmlns:a="http://schemas.openxmlformats.org/drawingml/2006/main" xmlns:r="http://schemas.openxmlformats.org/officeDocument/2006/relationships" xmlns:p="http://schemas.openxmlformats.org/presentationml/2006/main">
  <p:tag name="TIMING" val="|3.1"/>
</p:tagLst>
</file>

<file path=ppt/tags/tag36.xml><?xml version="1.0" encoding="utf-8"?>
<p:tagLst xmlns:a="http://schemas.openxmlformats.org/drawingml/2006/main" xmlns:r="http://schemas.openxmlformats.org/officeDocument/2006/relationships" xmlns:p="http://schemas.openxmlformats.org/presentationml/2006/main">
  <p:tag name="TIMING" val="|3.1"/>
</p:tagLst>
</file>

<file path=ppt/tags/tag37.xml><?xml version="1.0" encoding="utf-8"?>
<p:tagLst xmlns:a="http://schemas.openxmlformats.org/drawingml/2006/main" xmlns:r="http://schemas.openxmlformats.org/officeDocument/2006/relationships" xmlns:p="http://schemas.openxmlformats.org/presentationml/2006/main">
  <p:tag name="TIMING" val="|3.1"/>
</p:tagLst>
</file>

<file path=ppt/tags/tag38.xml><?xml version="1.0" encoding="utf-8"?>
<p:tagLst xmlns:a="http://schemas.openxmlformats.org/drawingml/2006/main" xmlns:r="http://schemas.openxmlformats.org/officeDocument/2006/relationships" xmlns:p="http://schemas.openxmlformats.org/presentationml/2006/main">
  <p:tag name="TIMING" val="|3.1"/>
</p:tagLst>
</file>

<file path=ppt/tags/tag39.xml><?xml version="1.0" encoding="utf-8"?>
<p:tagLst xmlns:a="http://schemas.openxmlformats.org/drawingml/2006/main" xmlns:r="http://schemas.openxmlformats.org/officeDocument/2006/relationships" xmlns:p="http://schemas.openxmlformats.org/presentationml/2006/main">
  <p:tag name="TIMING" val="|3.1"/>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40.xml><?xml version="1.0" encoding="utf-8"?>
<p:tagLst xmlns:a="http://schemas.openxmlformats.org/drawingml/2006/main" xmlns:r="http://schemas.openxmlformats.org/officeDocument/2006/relationships" xmlns:p="http://schemas.openxmlformats.org/presentationml/2006/main">
  <p:tag name="TIMING" val="|3.1"/>
</p:tagLst>
</file>

<file path=ppt/tags/tag41.xml><?xml version="1.0" encoding="utf-8"?>
<p:tagLst xmlns:a="http://schemas.openxmlformats.org/drawingml/2006/main" xmlns:r="http://schemas.openxmlformats.org/officeDocument/2006/relationships" xmlns:p="http://schemas.openxmlformats.org/presentationml/2006/main">
  <p:tag name="TIMING" val="|3.1"/>
</p:tagLst>
</file>

<file path=ppt/tags/tag42.xml><?xml version="1.0" encoding="utf-8"?>
<p:tagLst xmlns:a="http://schemas.openxmlformats.org/drawingml/2006/main" xmlns:r="http://schemas.openxmlformats.org/officeDocument/2006/relationships" xmlns:p="http://schemas.openxmlformats.org/presentationml/2006/main">
  <p:tag name="TIMING" val="|3.1"/>
</p:tagLst>
</file>

<file path=ppt/tags/tag43.xml><?xml version="1.0" encoding="utf-8"?>
<p:tagLst xmlns:a="http://schemas.openxmlformats.org/drawingml/2006/main" xmlns:r="http://schemas.openxmlformats.org/officeDocument/2006/relationships" xmlns:p="http://schemas.openxmlformats.org/presentationml/2006/main">
  <p:tag name="TIMING" val="|3.1"/>
</p:tagLst>
</file>

<file path=ppt/tags/tag44.xml><?xml version="1.0" encoding="utf-8"?>
<p:tagLst xmlns:a="http://schemas.openxmlformats.org/drawingml/2006/main" xmlns:r="http://schemas.openxmlformats.org/officeDocument/2006/relationships" xmlns:p="http://schemas.openxmlformats.org/presentationml/2006/main">
  <p:tag name="TIMING" val="|3.1"/>
</p:tagLst>
</file>

<file path=ppt/tags/tag45.xml><?xml version="1.0" encoding="utf-8"?>
<p:tagLst xmlns:a="http://schemas.openxmlformats.org/drawingml/2006/main" xmlns:r="http://schemas.openxmlformats.org/officeDocument/2006/relationships" xmlns:p="http://schemas.openxmlformats.org/presentationml/2006/main">
  <p:tag name="TIMING" val="|3.1"/>
</p:tagLst>
</file>

<file path=ppt/tags/tag46.xml><?xml version="1.0" encoding="utf-8"?>
<p:tagLst xmlns:a="http://schemas.openxmlformats.org/drawingml/2006/main" xmlns:r="http://schemas.openxmlformats.org/officeDocument/2006/relationships" xmlns:p="http://schemas.openxmlformats.org/presentationml/2006/main">
  <p:tag name="TIMING" val="|3.1"/>
</p:tagLst>
</file>

<file path=ppt/tags/tag47.xml><?xml version="1.0" encoding="utf-8"?>
<p:tagLst xmlns:a="http://schemas.openxmlformats.org/drawingml/2006/main" xmlns:r="http://schemas.openxmlformats.org/officeDocument/2006/relationships" xmlns:p="http://schemas.openxmlformats.org/presentationml/2006/main">
  <p:tag name="TIMING" val="|3.1"/>
</p:tagLst>
</file>

<file path=ppt/tags/tag48.xml><?xml version="1.0" encoding="utf-8"?>
<p:tagLst xmlns:a="http://schemas.openxmlformats.org/drawingml/2006/main" xmlns:r="http://schemas.openxmlformats.org/officeDocument/2006/relationships" xmlns:p="http://schemas.openxmlformats.org/presentationml/2006/main">
  <p:tag name="TIMING" val="|2.9"/>
</p:tagLst>
</file>

<file path=ppt/tags/tag49.xml><?xml version="1.0" encoding="utf-8"?>
<p:tagLst xmlns:a="http://schemas.openxmlformats.org/drawingml/2006/main" xmlns:r="http://schemas.openxmlformats.org/officeDocument/2006/relationships" xmlns:p="http://schemas.openxmlformats.org/presentationml/2006/main">
  <p:tag name="TIMING" val="|2.5"/>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ags/tag6.xml><?xml version="1.0" encoding="utf-8"?>
<p:tagLst xmlns:a="http://schemas.openxmlformats.org/drawingml/2006/main" xmlns:r="http://schemas.openxmlformats.org/officeDocument/2006/relationships" xmlns:p="http://schemas.openxmlformats.org/presentationml/2006/main">
  <p:tag name="TIMING" val="|3.7"/>
</p:tagLst>
</file>

<file path=ppt/tags/tag7.xml><?xml version="1.0" encoding="utf-8"?>
<p:tagLst xmlns:a="http://schemas.openxmlformats.org/drawingml/2006/main" xmlns:r="http://schemas.openxmlformats.org/officeDocument/2006/relationships" xmlns:p="http://schemas.openxmlformats.org/presentationml/2006/main">
  <p:tag name="TIMING" val="|3.7"/>
</p:tagLst>
</file>

<file path=ppt/tags/tag8.xml><?xml version="1.0" encoding="utf-8"?>
<p:tagLst xmlns:a="http://schemas.openxmlformats.org/drawingml/2006/main" xmlns:r="http://schemas.openxmlformats.org/officeDocument/2006/relationships" xmlns:p="http://schemas.openxmlformats.org/presentationml/2006/main">
  <p:tag name="TIMING" val="|3.7"/>
</p:tagLst>
</file>

<file path=ppt/tags/tag9.xml><?xml version="1.0" encoding="utf-8"?>
<p:tagLst xmlns:a="http://schemas.openxmlformats.org/drawingml/2006/main" xmlns:r="http://schemas.openxmlformats.org/officeDocument/2006/relationships" xmlns:p="http://schemas.openxmlformats.org/presentationml/2006/main">
  <p:tag name="TIMING" val="|3.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2258</TotalTime>
  <Words>2329</Words>
  <Application>Microsoft Office PowerPoint</Application>
  <PresentationFormat>全屏显示(16:9)</PresentationFormat>
  <Paragraphs>282</Paragraphs>
  <Slides>57</Slides>
  <Notes>31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57</vt:i4>
      </vt:variant>
    </vt:vector>
  </HeadingPairs>
  <TitlesOfParts>
    <vt:vector size="66" baseType="lpstr">
      <vt:lpstr>等线</vt:lpstr>
      <vt:lpstr>微软雅黑</vt:lpstr>
      <vt:lpstr>Arial</vt:lpstr>
      <vt:lpstr>Arial Black</vt:lpstr>
      <vt:lpstr>Calibri</vt:lpstr>
      <vt:lpstr>Century Gothic</vt:lpstr>
      <vt:lpstr>Courier New</vt:lpstr>
      <vt:lpstr>Palatino Linotype</vt:lpstr>
      <vt:lpstr>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化学化工工业</dc:title>
  <dc:creator>第一PPT</dc:creator>
  <cp:keywords>www.1ppt.com</cp:keywords>
  <cp:lastModifiedBy>Lin</cp:lastModifiedBy>
  <cp:revision>95</cp:revision>
  <dcterms:created xsi:type="dcterms:W3CDTF">2017-03-04T06:55:50Z</dcterms:created>
  <dcterms:modified xsi:type="dcterms:W3CDTF">2020-07-19T07:36:14Z</dcterms:modified>
</cp:coreProperties>
</file>