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3" r:id="rId3"/>
    <p:sldMasterId id="2147483677" r:id="rId4"/>
  </p:sldMasterIdLst>
  <p:notesMasterIdLst>
    <p:notesMasterId r:id="rId6"/>
  </p:notesMasterIdLst>
  <p:sldIdLst>
    <p:sldId id="570" r:id="rId5"/>
    <p:sldId id="281" r:id="rId7"/>
    <p:sldId id="297" r:id="rId8"/>
    <p:sldId id="476" r:id="rId9"/>
    <p:sldId id="440" r:id="rId10"/>
    <p:sldId id="360" r:id="rId11"/>
    <p:sldId id="282" r:id="rId12"/>
    <p:sldId id="517" r:id="rId13"/>
    <p:sldId id="261" r:id="rId14"/>
    <p:sldId id="397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571" r:id="rId24"/>
    <p:sldId id="477" r:id="rId25"/>
    <p:sldId id="304" r:id="rId26"/>
    <p:sldId id="286" r:id="rId27"/>
    <p:sldId id="276" r:id="rId28"/>
    <p:sldId id="301" r:id="rId29"/>
    <p:sldId id="293" r:id="rId30"/>
    <p:sldId id="335" r:id="rId31"/>
    <p:sldId id="336" r:id="rId32"/>
    <p:sldId id="300" r:id="rId33"/>
    <p:sldId id="333" r:id="rId34"/>
    <p:sldId id="307" r:id="rId35"/>
    <p:sldId id="429" r:id="rId36"/>
    <p:sldId id="430" r:id="rId37"/>
    <p:sldId id="337" r:id="rId38"/>
    <p:sldId id="334" r:id="rId39"/>
    <p:sldId id="351" r:id="rId40"/>
    <p:sldId id="298" r:id="rId41"/>
    <p:sldId id="299" r:id="rId42"/>
    <p:sldId id="260" r:id="rId43"/>
    <p:sldId id="342" r:id="rId44"/>
    <p:sldId id="296" r:id="rId45"/>
    <p:sldId id="306" r:id="rId46"/>
  </p:sldIdLst>
  <p:sldSz cx="10080625" cy="5759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sta Chen" initials="" lastIdx="1" clrIdx="0"/>
  <p:cmAuthor id="1" name="lenovo" initials="l" lastIdx="0" clrIdx="1"/>
  <p:cmAuthor id="2" name="YkSG-181030-2" initials="Y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09" autoAdjust="0"/>
  </p:normalViewPr>
  <p:slideViewPr>
    <p:cSldViewPr>
      <p:cViewPr varScale="1">
        <p:scale>
          <a:sx n="69" d="100"/>
          <a:sy n="69" d="100"/>
        </p:scale>
        <p:origin x="-996" y="-60"/>
      </p:cViewPr>
      <p:guideLst>
        <p:guide orient="horz" pos="1814"/>
        <p:guide pos="3174"/>
      </p:guideLst>
    </p:cSldViewPr>
  </p:slideViewPr>
  <p:notesTextViewPr>
    <p:cViewPr>
      <p:scale>
        <a:sx n="1" d="1"/>
        <a:sy n="1" d="1"/>
      </p:scale>
      <p:origin x="0" y="1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5" Type="http://schemas.openxmlformats.org/officeDocument/2006/relationships/slide" Target="slides/slide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8237" y="1143000"/>
            <a:ext cx="540152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1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用机械方法或其它方法穿透管线</a:t>
            </a:r>
            <a:endParaRPr lang="zh-CN" altLang="en-US" sz="1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、打开阀盖或单向阀及微小调整</a:t>
            </a:r>
            <a:endParaRPr lang="zh-CN" altLang="en-US" sz="1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、转换八字盲板、去除盲板、盲板法兰或栓塞</a:t>
            </a:r>
            <a:endParaRPr lang="zh-CN" altLang="en-US" sz="1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、打开管接、断开细管</a:t>
            </a:r>
            <a:endParaRPr lang="zh-CN" altLang="en-US" sz="1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断开管线，包括断开加/卸料软管</a:t>
            </a:r>
            <a:endParaRPr lang="zh-CN" altLang="en-US" sz="1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12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、开启检查孔</a:t>
            </a:r>
            <a:endParaRPr lang="zh-CN" altLang="en-US" sz="1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我们了解了管线打开的定义及危害，下面我们看一下如何安全的进行管线打开，了解一下管线打开的要求及步骤。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首先我们要知道管线打开的原则：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所有的管线开启都被视为具有潜在的液体、固体或气体等危险物料意外释放的可能。</a:t>
            </a:r>
            <a:endParaRPr lang="en-US" altLang="zh-CN" sz="1200" noProof="1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管线打开实行作业许可制，按照作业许可要求执行</a:t>
            </a:r>
            <a:endParaRPr lang="en-US" altLang="zh-CN" sz="1200" noProof="1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buFont typeface="Wingdings" panose="05000000000000000000" charset="0"/>
              <a:buNone/>
            </a:pPr>
            <a:r>
              <a:rPr lang="zh-CN" altLang="en-US" sz="1200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管线打开：首要是危害识别、清洁封闭管线</a:t>
            </a:r>
            <a:r>
              <a:rPr lang="en-US" altLang="zh-CN" sz="1200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</a:t>
            </a:r>
            <a:r>
              <a:rPr lang="zh-CN" altLang="en-US" sz="1200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设备，第二是做好个人防护，作业时两种措施同时实施。</a:t>
            </a:r>
            <a:r>
              <a:rPr lang="zh-CN" altLang="en-US" sz="1400" b="1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1400" b="1" noProof="1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管线打开分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个步骤进行，第一步，制定安全工作方案：</a:t>
            </a:r>
            <a:r>
              <a:rPr lang="zh-CN" altLang="en-US" sz="1200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制定安全工作方案，</a:t>
            </a:r>
            <a:r>
              <a:rPr lang="zh-CN" altLang="en-US" sz="1200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明确隔离点、打开的管线、打开方式、防护及应急措施等</a:t>
            </a:r>
            <a:endParaRPr lang="zh-CN" altLang="zh-CN" sz="1200" b="1" dirty="0" smtClean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第二步，清理置换：</a:t>
            </a:r>
            <a:r>
              <a:rPr lang="zh-CN" altLang="zh-CN" sz="1200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排空、清理、置换管道内内危险物质</a:t>
            </a:r>
            <a:endParaRPr lang="zh-CN" altLang="zh-CN" sz="1200" b="1" dirty="0" smtClean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第三步，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隔离：按照隔离方案进行隔离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第四步，检测确认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第五步：办理作业许可，管线打开，同时做好个体防护。</a:t>
            </a:r>
            <a:endParaRPr lang="zh-CN" altLang="en-US" sz="1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首先我们需要做一个安全工作方案，目的明确如何断开系统和清理管线</a:t>
            </a:r>
            <a:r>
              <a:rPr lang="en-US" altLang="zh-CN" dirty="0" smtClean="0"/>
              <a:t>/</a:t>
            </a:r>
            <a:r>
              <a:rPr lang="zh-CN" altLang="en-US" dirty="0" smtClean="0"/>
              <a:t>设备内危险介质。</a:t>
            </a:r>
            <a:endParaRPr lang="en-US" altLang="zh-CN" dirty="0" smtClean="0"/>
          </a:p>
          <a:p>
            <a:r>
              <a:rPr lang="zh-CN" altLang="en-US" dirty="0" smtClean="0"/>
              <a:t>可以在工艺流程图中标注在哪里泄压排空、排液、加置换气，标注隔离点</a:t>
            </a:r>
            <a:endParaRPr lang="en-US" altLang="zh-CN" sz="1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明确个人防护装备等安全措施要求；</a:t>
            </a:r>
            <a:endParaRPr lang="en-US" altLang="zh-CN" sz="1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主要从四</a:t>
            </a:r>
            <a:r>
              <a:rPr lang="zh-CN" altLang="en-US" dirty="0" smtClean="0"/>
              <a:t>个方面了解管线</a:t>
            </a:r>
            <a:r>
              <a:rPr lang="zh-CN" altLang="en-US" dirty="0" smtClean="0"/>
              <a:t>打开相关内容</a:t>
            </a:r>
            <a:r>
              <a:rPr lang="zh-CN" altLang="en-US" dirty="0" smtClean="0"/>
              <a:t>，先从一起案例管线打开引起的伤害事故，再了解管线打开的定义、危害、基本</a:t>
            </a:r>
            <a:r>
              <a:rPr lang="zh-CN" altLang="en-US" dirty="0" smtClean="0"/>
              <a:t>要求、总结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zh-CN" altLang="en-US" dirty="0" smtClean="0"/>
              <a:t>第二步清理，清理首先要做到与系统断开，采用排尽</a:t>
            </a:r>
            <a:r>
              <a:rPr lang="zh-CN" altLang="en-US" sz="1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、冲洗、置换、吹扫等方法；</a:t>
            </a:r>
            <a:endParaRPr lang="en-US" altLang="zh-CN" sz="1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0" hangingPunct="0"/>
            <a:r>
              <a:rPr lang="zh-CN" altLang="en-US" sz="1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那么</a:t>
            </a:r>
            <a:r>
              <a:rPr lang="zh-CN" altLang="en-US" dirty="0" smtClean="0"/>
              <a:t>到底怎么算一个清理合格标准呢？这里有一个清洁管线的标准</a:t>
            </a:r>
            <a:r>
              <a:rPr lang="zh-CN" altLang="en-US" sz="1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zh-CN" sz="1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清洁管线有三个条件：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x-none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系统温度低于</a:t>
            </a:r>
            <a:r>
              <a:rPr lang="en-US" altLang="zh-CN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60℃</a:t>
            </a:r>
            <a:r>
              <a:rPr lang="zh-CN" altLang="en-US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，高于</a:t>
            </a:r>
            <a:r>
              <a:rPr lang="en-US" altLang="zh-CN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-10℃</a:t>
            </a:r>
            <a:r>
              <a:rPr lang="zh-CN" altLang="en-US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或趋于环境温度；</a:t>
            </a:r>
            <a:r>
              <a:rPr lang="en-US" altLang="zh-CN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200" noProof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已达到大气压力；</a:t>
            </a:r>
            <a:r>
              <a:rPr lang="en-US" altLang="zh-CN" sz="1200" noProof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3</a:t>
            </a:r>
            <a:r>
              <a:rPr lang="zh-CN" altLang="en-US" sz="1200" noProof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、</a:t>
            </a:r>
            <a:r>
              <a:rPr lang="zh-CN" altLang="en-US" noProof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管线内介质的毒性、腐蚀性、易燃性等危险已减低到可接受的水平（以化学物质安全技术说明书为准）。</a:t>
            </a:r>
            <a:endParaRPr lang="zh-CN" altLang="en-US" spc="150" noProof="1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spc="150" noProof="1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pc="150" noProof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思考：现场是否有这样情况？会有什么问题？</a:t>
            </a:r>
            <a:endParaRPr lang="zh-CN" altLang="en-US" sz="12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 smtClean="0"/>
              <a:t>这个是什么？凹陷</a:t>
            </a:r>
            <a:r>
              <a:rPr lang="zh-CN" altLang="en-US" dirty="0" smtClean="0"/>
              <a:t>处、倾斜、堵塞</a:t>
            </a:r>
            <a:endParaRPr lang="en-US" altLang="zh-CN" dirty="0" smtClean="0"/>
          </a:p>
          <a:p>
            <a:r>
              <a:rPr lang="zh-CN" altLang="en-US" dirty="0" smtClean="0"/>
              <a:t>凹陷处这个可以通过外形考到，会有残夜积存；</a:t>
            </a:r>
            <a:endParaRPr lang="en-US" altLang="zh-CN" dirty="0" smtClean="0"/>
          </a:p>
          <a:p>
            <a:r>
              <a:rPr lang="zh-CN" altLang="en-US" dirty="0" smtClean="0"/>
              <a:t>倾斜这种也比较常见，这样会造成低点残留；</a:t>
            </a:r>
            <a:endParaRPr lang="en-US" altLang="zh-CN" dirty="0" smtClean="0"/>
          </a:p>
          <a:p>
            <a:r>
              <a:rPr lang="zh-CN" altLang="en-US" dirty="0" smtClean="0"/>
              <a:t>堵塞这种，一般与工艺介质有关，可以通过打开阀门通介质清洗等方式验证。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还有：回流（液体冷凝）</a:t>
            </a:r>
            <a:endParaRPr lang="en-US" altLang="zh-CN" dirty="0" smtClean="0"/>
          </a:p>
          <a:p>
            <a:r>
              <a:rPr lang="zh-CN" altLang="en-US" dirty="0" smtClean="0"/>
              <a:t>球阀、旋塞阀（结构上的原因会有料液，可以通过多开闭几次避免）</a:t>
            </a:r>
            <a:endParaRPr lang="en-US" altLang="zh-CN" dirty="0" smtClean="0"/>
          </a:p>
          <a:p>
            <a:r>
              <a:rPr lang="zh-CN" altLang="en-US" dirty="0" smtClean="0"/>
              <a:t>高处残存大量物料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55753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下面我们了解下有效隔离方式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双重隔离；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双阀加导淋：双隔断阀关闭、双阀之间的导淋常开；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简单介绍图例</a:t>
            </a:r>
            <a:endParaRPr kumimoji="0" lang="en-US" altLang="zh-CN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55753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隔断阀关闭并加盲板或盲法兰。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zh-CN" altLang="en-US" dirty="0" smtClean="0"/>
              <a:t>隔离方法采用有效隔离方式。</a:t>
            </a:r>
            <a:endParaRPr lang="en-US" altLang="zh-CN" dirty="0" smtClean="0"/>
          </a:p>
          <a:p>
            <a:pPr eaLnBrk="0" hangingPunct="0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不应使用单截止阀隔离，如需要应制定风险控制措施和应急预案。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控制阀不能单独作为隔离装置。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应对所有隔离点进行有效隔断，并进行标识。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执行上锁挂牌。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第四步检测确认，确认</a:t>
            </a:r>
            <a:r>
              <a:rPr lang="zh-CN" altLang="en-US" b="0" dirty="0" smtClean="0">
                <a:latin typeface="+mn-ea"/>
                <a:ea typeface="+mn-ea"/>
                <a:cs typeface="Arial" panose="020B0604020202020204" pitchFamily="34" charset="0"/>
              </a:rPr>
              <a:t>管线内物料、压力，温度状况，明确检测气体的种类、位置，进行检测。例如可以查看压力表、倒淋取样点检测等方式</a:t>
            </a:r>
            <a:endParaRPr lang="en-US" altLang="zh-CN" b="0" dirty="0" smtClean="0">
              <a:latin typeface="+mn-ea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 smtClean="0">
                <a:latin typeface="+mn-ea"/>
                <a:ea typeface="+mn-ea"/>
                <a:cs typeface="Arial" panose="020B0604020202020204" pitchFamily="34" charset="0"/>
              </a:rPr>
              <a:t>确认隔离点隔绝情况，并悬挂标识。</a:t>
            </a:r>
            <a:endParaRPr lang="zh-CN" altLang="en-US" b="0" dirty="0" smtClean="0">
              <a:latin typeface="+mn-ea"/>
              <a:ea typeface="+mn-ea"/>
              <a:cs typeface="Arial" panose="020B0604020202020204" pitchFamily="34" charset="0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申请作业许可证前，作业单位需检查确定管线</a:t>
            </a:r>
            <a:r>
              <a:rPr lang="en-US" altLang="zh-CN" dirty="0" smtClean="0"/>
              <a:t>/</a:t>
            </a:r>
            <a:r>
              <a:rPr lang="zh-CN" altLang="en-US" dirty="0" smtClean="0"/>
              <a:t>设备的打开位置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270" indent="0" eaLnBrk="1" hangingPunct="1">
              <a:buClr>
                <a:srgbClr val="800000"/>
              </a:buClr>
              <a:buNone/>
            </a:pPr>
            <a:r>
              <a:rPr lang="zh-CN" altLang="en-US" dirty="0" smtClean="0"/>
              <a:t>管线打开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</a:rPr>
              <a:t>由</a:t>
            </a:r>
            <a:r>
              <a:rPr lang="zh-CN" altLang="en-US" sz="1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生产技术部门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</a:rPr>
              <a:t>相关人员对《管线打开作业许可证》进行审查，由</a:t>
            </a:r>
            <a:r>
              <a:rPr lang="zh-CN" altLang="en-US" sz="1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属地单位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</a:rPr>
              <a:t>进行批准。</a:t>
            </a:r>
            <a:endParaRPr lang="zh-CN" altLang="en-US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第五步，办理作业许可，进行管线打开作业，作业时应明确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管线打开的具体位置，清楚周围冲淋设置位置（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</a:t>
            </a:r>
            <a:r>
              <a:rPr lang="en-US" altLang="zh-CN" sz="16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范围内）；</a:t>
            </a:r>
            <a:endParaRPr lang="en-US" altLang="zh-CN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切记管线打开过程中要全程安排专人监护，并采用合适的工具（如防爆区域须选用防爆工具等）</a:t>
            </a:r>
            <a:endParaRPr lang="zh-CN" altLang="en-US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在受管线影响的区域设置路障或警戒线 ，控制无关人员进入；</a:t>
            </a:r>
            <a:endParaRPr lang="zh-CN" altLang="en-US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打开管线时穿戴劳动防护，螺栓不可全部拆下（避免突发异常），先从人对面螺栓拆卸，避免正对人喷溅到人员。</a:t>
            </a:r>
            <a:endParaRPr lang="en-US" altLang="zh-CN" dirty="0" smtClean="0"/>
          </a:p>
          <a:p>
            <a:r>
              <a:rPr lang="zh-CN" altLang="en-US" dirty="0" smtClean="0"/>
              <a:t>上风向侧身使用工具（撬棍）在人员对面撬开法兰再次确认无气体、液体冒出。</a:t>
            </a:r>
            <a:endParaRPr lang="en-US" altLang="zh-CN" dirty="0" smtClean="0"/>
          </a:p>
          <a:p>
            <a:r>
              <a:rPr lang="zh-CN" altLang="en-US" dirty="0" smtClean="0"/>
              <a:t>如是防爆区使用防爆工具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这是一起管线打开过程中引起的硫酸灼伤事故，事故发生在山东的一家氯碱化工厂，检修人员拆卸</a:t>
            </a:r>
            <a:r>
              <a:rPr lang="zh-CN" altLang="zh-CN" sz="1200" b="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硫酸过滤器前后压力表</a:t>
            </a:r>
            <a:r>
              <a:rPr lang="zh-CN" altLang="en-US" dirty="0" smtClean="0"/>
              <a:t>阀门，拆卸过程中因管道内带压硫酸喷溅灼伤人员，事故直接原因：检修管道未有效切断，管道内介质未进行清理，检修人员在未穿戴特殊劳保用品的情况下进行检修导致人员灼伤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打开管线时穿戴劳动防护，螺栓不可全部拆下（避免突发异常），先从人对面螺栓拆卸，避免正对人喷溅到人员。</a:t>
            </a:r>
            <a:endParaRPr lang="en-US" altLang="zh-CN" dirty="0" smtClean="0"/>
          </a:p>
          <a:p>
            <a:r>
              <a:rPr lang="zh-CN" altLang="en-US" dirty="0" smtClean="0"/>
              <a:t>上风向侧身使用工具（撬棍）在人员对面撬开法兰再次确认无气体、液体冒出。</a:t>
            </a:r>
            <a:endParaRPr lang="en-US" altLang="zh-CN" dirty="0" smtClean="0"/>
          </a:p>
          <a:p>
            <a:r>
              <a:rPr lang="zh-CN" altLang="en-US" smtClean="0"/>
              <a:t>如是防爆区使用防爆工具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下面我们了解一下管线打开劳动防护选择，选择个人防护装备的关键要素包括下列各项</a:t>
            </a:r>
            <a:r>
              <a:rPr lang="en-US" altLang="zh-CN" dirty="0" smtClean="0"/>
              <a:t>: </a:t>
            </a:r>
            <a:endParaRPr lang="en-US" altLang="zh-CN" dirty="0" smtClean="0"/>
          </a:p>
          <a:p>
            <a:r>
              <a:rPr lang="en-US" altLang="zh-CN" dirty="0" smtClean="0"/>
              <a:t>⑴</a:t>
            </a:r>
            <a:r>
              <a:rPr lang="zh-CN" altLang="en-US" dirty="0" smtClean="0"/>
              <a:t>应有专业人员，包括使用个人防护装备的人员参与选择；（管线打开票证中可以做选择，作业负责人、作业人员参与选择）</a:t>
            </a:r>
            <a:endParaRPr lang="zh-CN" altLang="en-US" dirty="0" smtClean="0"/>
          </a:p>
          <a:p>
            <a:r>
              <a:rPr lang="zh-CN" altLang="en-US" dirty="0" smtClean="0"/>
              <a:t>⑵个人防护用品，现场使用前均应进行检查实用性和完好性；例如防毒面具型号、外表有无老化、气阀是否良好、实验密封性。</a:t>
            </a:r>
            <a:endParaRPr lang="zh-CN" altLang="en-US" dirty="0" smtClean="0"/>
          </a:p>
          <a:p>
            <a:r>
              <a:rPr lang="zh-CN" altLang="en-US" dirty="0" smtClean="0"/>
              <a:t>⑶制定和批准个人防护装备清单并随时可取。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这是涉及酸碱作业时劳动防护清单，我们每个属地可以根据自己区域内的危险物料做一个劳动防护清单，以便作业人员正确穿戴。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对含有剧毒物料管线打开，需制定安全作业方案，明确介质及危害性，打开位置及隔离情况、警戒区域、风向、应急救援。</a:t>
            </a:r>
            <a:endParaRPr lang="en-US" altLang="zh-CN" dirty="0" smtClean="0"/>
          </a:p>
          <a:p>
            <a:r>
              <a:rPr lang="zh-CN" altLang="en-US" dirty="0" smtClean="0"/>
              <a:t>穿戴劳动防护，至少</a:t>
            </a:r>
            <a:r>
              <a:rPr lang="en-US" altLang="zh-CN" dirty="0" smtClean="0"/>
              <a:t>2</a:t>
            </a:r>
            <a:r>
              <a:rPr lang="zh-CN" altLang="en-US" dirty="0" smtClean="0"/>
              <a:t>人作业，至少</a:t>
            </a:r>
            <a:r>
              <a:rPr lang="en-US" altLang="zh-CN" dirty="0" smtClean="0"/>
              <a:t>1</a:t>
            </a:r>
            <a:r>
              <a:rPr lang="zh-CN" altLang="en-US" dirty="0" smtClean="0"/>
              <a:t>人救援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四部分、总结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、管线打开管理程序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</a:rPr>
              <a:t>有效防止危险物料管线（设备）打开时造成人员伤亡发生。</a:t>
            </a:r>
            <a:r>
              <a:rPr lang="en-US" altLang="zh-CN" sz="120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</a:rPr>
              <a:t>下一步我们要建立管线打开程序</a:t>
            </a:r>
            <a:endParaRPr lang="en-US" altLang="zh-CN" sz="1200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、将我们的管线打开规范要求由属地对员工进行培训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、涉及到的管线打开作业，按照要求办理管线打开票证，按照管线打开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个步骤进行管线打开。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</a:rPr>
              <a:t>每个属地单位都要建立一个清单</a:t>
            </a:r>
            <a:r>
              <a:rPr lang="zh-CN" altLang="en-US" dirty="0" smtClean="0"/>
              <a:t>建立个体防护清单，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</a:rPr>
              <a:t>对使用特定的个人防护装备的人员实施有效培训。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问答环节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下面我们了解以下管线打开作业危害有哪些？可以从两部分、三方面来辨识。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各位老师好，今天我们讲管线打开，这个课程有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个目的，提供安全管理要求，确保管线打开作业人员安全，避免出现伤害事故。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我们通过以上事故案例，认识到管线打开过程中可能造成人员伤害事故</a:t>
            </a:r>
            <a:r>
              <a:rPr lang="zh-CN" altLang="en-US" dirty="0" smtClean="0"/>
              <a:t>，我们看一下哪些管线会造成人员伤害事故，它的定义（或者范围是哪些）及危害有哪些。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刚刚我们提到管线打开是指打开危险物料管线（设备），那么危险物料是指哪些呢？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危险物料有腐蚀物、有毒液体</a:t>
            </a:r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/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固体、有毒</a:t>
            </a:r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/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挥发气体、热介质（</a:t>
            </a:r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&gt; 60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℃）、氧化剂、低温介质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（</a:t>
            </a:r>
            <a:r>
              <a:rPr lang="en-US" altLang="zh-CN" sz="1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&lt; -10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℃</a:t>
            </a:r>
            <a:r>
              <a:rPr lang="zh-CN" altLang="en-US" sz="1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）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、易燃物、高压系统和窒息物。</a:t>
            </a:r>
            <a:endParaRPr lang="zh-CN" altLang="en-US" sz="1200" dirty="0" smtClean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下面我们看一看日常生产检修活动中哪些属于管线打开作业。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、打开法兰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、</a:t>
            </a:r>
            <a:r>
              <a:rPr lang="zh-CN" altLang="en-US" sz="1200" b="1" dirty="0" smtClean="0">
                <a:solidFill>
                  <a:schemeClr val="tx1"/>
                </a:solidFill>
                <a:latin typeface="+mn-ea"/>
                <a:ea typeface="+mn-ea"/>
                <a:cs typeface="黑体" panose="02010609060101010101" charset="-122"/>
              </a:rPr>
              <a:t>拆除一个或多个法兰螺栓</a:t>
            </a:r>
            <a:endParaRPr lang="zh-CN" altLang="en-US" sz="1200" b="1" dirty="0" smtClean="0">
              <a:solidFill>
                <a:schemeClr val="tx1"/>
              </a:solidFill>
              <a:latin typeface="+mn-ea"/>
              <a:ea typeface="+mn-ea"/>
              <a:cs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image" Target="../media/image3.png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image" Target="file:///C:\Users\D69LXP2\Desktop\400px_tools/pic_temp/whole_pic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80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686006" y="5606000"/>
            <a:ext cx="3098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defRPr/>
            </a:pPr>
            <a:endParaRPr lang="en-US" dirty="0">
              <a:solidFill>
                <a:srgbClr val="2F2B2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00" y="1600006"/>
            <a:ext cx="8316000" cy="1279999"/>
          </a:xfrm>
          <a:solidFill>
            <a:srgbClr val="FFC000"/>
          </a:solidFill>
        </p:spPr>
        <p:txBody>
          <a:bodyPr anchor="b"/>
          <a:lstStyle>
            <a:lvl1pPr>
              <a:defRPr sz="403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909" y="2953973"/>
            <a:ext cx="7123200" cy="896000"/>
          </a:xfrm>
        </p:spPr>
        <p:txBody>
          <a:bodyPr>
            <a:normAutofit/>
          </a:bodyPr>
          <a:lstStyle>
            <a:lvl1pPr marL="0" indent="0" algn="l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5EC3-2067-4BD4-930E-10BFE42D6658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976" y="18415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1EFA-89DB-471F-9E10-96342A357BEE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9826" y="35918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000" y="230669"/>
            <a:ext cx="1932000" cy="4914667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230669"/>
            <a:ext cx="6636000" cy="49146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0318-D240-4710-ADC7-51841EA4A7F7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5936" y="14027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59000" y="5154587"/>
            <a:ext cx="1170574" cy="31754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0697F-D92A-44AE-9631-4DF4FB2C44EF}" type="slidenum">
              <a:rPr lang="en-GB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GB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5500" y="888000"/>
            <a:ext cx="9149000" cy="4021333"/>
          </a:xfrm>
        </p:spPr>
        <p:txBody>
          <a:bodyPr/>
          <a:lstStyle>
            <a:lvl1pPr>
              <a:spcBef>
                <a:spcPts val="2015"/>
              </a:spcBef>
              <a:defRPr/>
            </a:lvl1pPr>
            <a:lvl2pPr>
              <a:spcBef>
                <a:spcPct val="90000"/>
              </a:spcBef>
              <a:defRPr/>
            </a:lvl2pPr>
            <a:lvl3pPr>
              <a:spcBef>
                <a:spcPct val="90000"/>
              </a:spcBef>
              <a:defRPr/>
            </a:lvl3pPr>
            <a:lvl4pPr>
              <a:spcBef>
                <a:spcPct val="90000"/>
              </a:spcBef>
              <a:defRPr/>
            </a:lvl4pPr>
            <a:lvl5pPr>
              <a:spcBef>
                <a:spcPct val="90000"/>
              </a:spcBef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GB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5594" y="28055"/>
            <a:ext cx="2385807" cy="764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auto">
          <a:xfrm>
            <a:off x="0" y="2090949"/>
            <a:ext cx="10080000" cy="3676322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59000" y="197563"/>
            <a:ext cx="9560863" cy="803351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48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59000" y="1026529"/>
            <a:ext cx="9560862" cy="555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ts val="220"/>
              </a:spcBef>
              <a:spcAft>
                <a:spcPct val="0"/>
              </a:spcAft>
              <a:buFontTx/>
              <a:buNone/>
              <a:defRPr lang="en-GB" sz="2465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5" name="Snip Single Corner Rectangle 14"/>
          <p:cNvSpPr/>
          <p:nvPr userDrawn="1"/>
        </p:nvSpPr>
        <p:spPr>
          <a:xfrm>
            <a:off x="10174027" y="48421"/>
            <a:ext cx="2002866" cy="1655111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Generic Front Cover</a:t>
            </a:r>
            <a:endParaRPr lang="en-GB" sz="1050" b="1" dirty="0" smtClean="0">
              <a:solidFill>
                <a:schemeClr val="accent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  <a:endParaRPr lang="en-GB" sz="900" b="1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is the generic slide front cover, but you can also make a selection from the Minerva Slide Front Cover Library or customise your own front cover by using the Custom Cover Slide from the Slide Bank or Basic Slide set.</a:t>
            </a:r>
            <a:endParaRPr lang="en-GB" sz="9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725668" y="5459479"/>
            <a:ext cx="908307" cy="262642"/>
          </a:xfr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>
            <p:custDataLst>
              <p:tags r:id="rId2"/>
            </p:custDataLst>
          </p:nvPr>
        </p:nvSpPr>
        <p:spPr>
          <a:xfrm>
            <a:off x="686006" y="5606000"/>
            <a:ext cx="3098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defRPr/>
            </a:pPr>
            <a:endParaRPr lang="en-US" dirty="0">
              <a:solidFill>
                <a:srgbClr val="2F2B2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56000" y="1600006"/>
            <a:ext cx="8316000" cy="1279999"/>
          </a:xfrm>
          <a:solidFill>
            <a:srgbClr val="FFC000"/>
          </a:solidFill>
        </p:spPr>
        <p:txBody>
          <a:bodyPr anchor="b"/>
          <a:lstStyle>
            <a:lvl1pPr>
              <a:defRPr sz="403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54909" y="2953973"/>
            <a:ext cx="7123200" cy="896000"/>
          </a:xfrm>
        </p:spPr>
        <p:txBody>
          <a:bodyPr>
            <a:normAutofit/>
          </a:bodyPr>
          <a:lstStyle>
            <a:lvl1pPr marL="0" indent="0" algn="l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5EC3-2067-4BD4-930E-10BFE42D6658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10976" y="18415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0000" y="0"/>
            <a:ext cx="7140000" cy="686333"/>
          </a:xfrm>
        </p:spPr>
        <p:txBody>
          <a:bodyPr/>
          <a:lstStyle>
            <a:lvl1pPr>
              <a:defRPr sz="3585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4000" y="1088000"/>
            <a:ext cx="8400000" cy="428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8A02-082F-4CF8-AABB-1E1F1459DC21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cxnSp>
        <p:nvCxnSpPr>
          <p:cNvPr id="7" name="直接连接符 6"/>
          <p:cNvCxnSpPr/>
          <p:nvPr userDrawn="1">
            <p:custDataLst>
              <p:tags r:id="rId6"/>
            </p:custDataLst>
          </p:nvPr>
        </p:nvCxnSpPr>
        <p:spPr>
          <a:xfrm>
            <a:off x="420000" y="686333"/>
            <a:ext cx="71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29430" y="38350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6262" y="4608001"/>
            <a:ext cx="8443749" cy="981333"/>
          </a:xfrm>
        </p:spPr>
        <p:txBody>
          <a:bodyPr anchor="t"/>
          <a:lstStyle>
            <a:lvl1pPr algn="l">
              <a:defRPr sz="403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96262" y="3236002"/>
            <a:ext cx="6763749" cy="1372001"/>
          </a:xfrm>
        </p:spPr>
        <p:txBody>
          <a:bodyPr anchor="b"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511810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2pPr>
            <a:lvl3pPr marL="1024255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3pPr>
            <a:lvl4pPr marL="153606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4pPr>
            <a:lvl5pPr marL="204787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5pPr>
            <a:lvl6pPr marL="255968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6pPr>
            <a:lvl7pPr marL="307213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7pPr>
            <a:lvl8pPr marL="358394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8pPr>
            <a:lvl9pPr marL="409575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2600-64DF-4C99-9D04-5FAA359D5222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09436" y="59538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0000" y="1662"/>
            <a:ext cx="7140000" cy="661333"/>
          </a:xfrm>
        </p:spPr>
        <p:txBody>
          <a:bodyPr/>
          <a:lstStyle>
            <a:lvl1pPr>
              <a:defRPr sz="35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4000" y="1290240"/>
            <a:ext cx="4032000" cy="3855360"/>
          </a:xfrm>
        </p:spPr>
        <p:txBody>
          <a:bodyPr/>
          <a:lstStyle>
            <a:lvl1pPr>
              <a:defRPr sz="3135"/>
            </a:lvl1pPr>
            <a:lvl2pPr>
              <a:defRPr sz="2690"/>
            </a:lvl2pPr>
            <a:lvl3pPr>
              <a:defRPr sz="2240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72000" y="1290240"/>
            <a:ext cx="4032000" cy="3855360"/>
          </a:xfrm>
        </p:spPr>
        <p:txBody>
          <a:bodyPr/>
          <a:lstStyle>
            <a:lvl1pPr>
              <a:defRPr sz="3135"/>
            </a:lvl1pPr>
            <a:lvl2pPr>
              <a:defRPr sz="2690"/>
            </a:lvl2pPr>
            <a:lvl3pPr>
              <a:defRPr sz="2240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45B3-A9C0-4495-A7BA-1BB0E85A726E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>
            <a:off x="420000" y="686333"/>
            <a:ext cx="71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09826" y="45511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0000" y="0"/>
            <a:ext cx="7140000" cy="661333"/>
          </a:xfrm>
        </p:spPr>
        <p:txBody>
          <a:bodyPr/>
          <a:lstStyle>
            <a:lvl1pPr>
              <a:defRPr sz="35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4000" y="1289334"/>
            <a:ext cx="4032000" cy="537333"/>
          </a:xfrm>
        </p:spPr>
        <p:txBody>
          <a:bodyPr anchor="b">
            <a:noAutofit/>
          </a:bodyPr>
          <a:lstStyle>
            <a:lvl1pPr marL="0" indent="0" algn="ctr">
              <a:buNone/>
              <a:defRPr sz="2240" b="1">
                <a:solidFill>
                  <a:schemeClr val="tx2"/>
                </a:solidFill>
              </a:defRPr>
            </a:lvl1pPr>
            <a:lvl2pPr marL="511810" indent="0">
              <a:buNone/>
              <a:defRPr sz="2240" b="1"/>
            </a:lvl2pPr>
            <a:lvl3pPr marL="1024255" indent="0">
              <a:buNone/>
              <a:defRPr sz="2015" b="1"/>
            </a:lvl3pPr>
            <a:lvl4pPr marL="1536065" indent="0">
              <a:buNone/>
              <a:defRPr sz="1790" b="1"/>
            </a:lvl4pPr>
            <a:lvl5pPr marL="2047875" indent="0">
              <a:buNone/>
              <a:defRPr sz="1790" b="1"/>
            </a:lvl5pPr>
            <a:lvl6pPr marL="2559685" indent="0">
              <a:buNone/>
              <a:defRPr sz="1790" b="1"/>
            </a:lvl6pPr>
            <a:lvl7pPr marL="3072130" indent="0">
              <a:buNone/>
              <a:defRPr sz="1790" b="1"/>
            </a:lvl7pPr>
            <a:lvl8pPr marL="3583940" indent="0">
              <a:buNone/>
              <a:defRPr sz="1790" b="1"/>
            </a:lvl8pPr>
            <a:lvl9pPr marL="4095750" indent="0">
              <a:buNone/>
              <a:defRPr sz="179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4000" y="1826666"/>
            <a:ext cx="4032000" cy="3318667"/>
          </a:xfrm>
        </p:spPr>
        <p:txBody>
          <a:bodyPr/>
          <a:lstStyle>
            <a:lvl1pPr>
              <a:defRPr sz="2690"/>
            </a:lvl1pPr>
            <a:lvl2pPr>
              <a:defRPr sz="2240"/>
            </a:lvl2pPr>
            <a:lvl3pPr>
              <a:defRPr sz="2015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872000" y="1289334"/>
            <a:ext cx="4032000" cy="537333"/>
          </a:xfrm>
        </p:spPr>
        <p:txBody>
          <a:bodyPr anchor="b">
            <a:noAutofit/>
          </a:bodyPr>
          <a:lstStyle>
            <a:lvl1pPr marL="0" indent="0" algn="ctr">
              <a:buNone/>
              <a:defRPr sz="2240" b="1">
                <a:solidFill>
                  <a:schemeClr val="tx2"/>
                </a:solidFill>
              </a:defRPr>
            </a:lvl1pPr>
            <a:lvl2pPr marL="511810" indent="0">
              <a:buNone/>
              <a:defRPr sz="2240" b="1"/>
            </a:lvl2pPr>
            <a:lvl3pPr marL="1024255" indent="0">
              <a:buNone/>
              <a:defRPr sz="2015" b="1"/>
            </a:lvl3pPr>
            <a:lvl4pPr marL="1536065" indent="0">
              <a:buNone/>
              <a:defRPr sz="1790" b="1"/>
            </a:lvl4pPr>
            <a:lvl5pPr marL="2047875" indent="0">
              <a:buNone/>
              <a:defRPr sz="1790" b="1"/>
            </a:lvl5pPr>
            <a:lvl6pPr marL="2559685" indent="0">
              <a:buNone/>
              <a:defRPr sz="1790" b="1"/>
            </a:lvl6pPr>
            <a:lvl7pPr marL="3072130" indent="0">
              <a:buNone/>
              <a:defRPr sz="1790" b="1"/>
            </a:lvl7pPr>
            <a:lvl8pPr marL="3583940" indent="0">
              <a:buNone/>
              <a:defRPr sz="1790" b="1"/>
            </a:lvl8pPr>
            <a:lvl9pPr marL="4095750" indent="0">
              <a:buNone/>
              <a:defRPr sz="179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872000" y="1826666"/>
            <a:ext cx="4032000" cy="3318667"/>
          </a:xfrm>
        </p:spPr>
        <p:txBody>
          <a:bodyPr/>
          <a:lstStyle>
            <a:lvl1pPr>
              <a:defRPr sz="2690"/>
            </a:lvl1pPr>
            <a:lvl2pPr>
              <a:defRPr sz="2240"/>
            </a:lvl2pPr>
            <a:lvl3pPr>
              <a:defRPr sz="2015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9507-0D3F-4E5F-A24C-82E0FD106F78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9"/>
            </p:custDataLst>
          </p:nvPr>
        </p:nvCxnSpPr>
        <p:spPr>
          <a:xfrm>
            <a:off x="420000" y="686333"/>
            <a:ext cx="71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01814" y="28055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00" y="0"/>
            <a:ext cx="7140000" cy="686333"/>
          </a:xfrm>
        </p:spPr>
        <p:txBody>
          <a:bodyPr/>
          <a:lstStyle>
            <a:lvl1pPr>
              <a:defRPr sz="358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88000"/>
            <a:ext cx="8400000" cy="4288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8A02-082F-4CF8-AABB-1E1F1459DC21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20000" y="686333"/>
            <a:ext cx="71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9430" y="38350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17370" y="1600003"/>
            <a:ext cx="8400000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AFDE-0CC8-4CE9-884E-3601AB74BD7C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12521" y="73566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7B63-19F1-4371-9DDA-955232E6C8F7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98713" y="59538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6001" y="4615680"/>
            <a:ext cx="8568000" cy="499200"/>
          </a:xfrm>
        </p:spPr>
        <p:txBody>
          <a:bodyPr anchor="b"/>
          <a:lstStyle>
            <a:lvl1pPr algn="ctr">
              <a:defRPr sz="2465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36011" y="5120000"/>
            <a:ext cx="8568001" cy="512000"/>
          </a:xfrm>
        </p:spPr>
        <p:txBody>
          <a:bodyPr>
            <a:normAutofit/>
          </a:bodyPr>
          <a:lstStyle>
            <a:lvl1pPr marL="0" indent="0" algn="ctr">
              <a:buNone/>
              <a:defRPr sz="1790"/>
            </a:lvl1pPr>
            <a:lvl2pPr marL="511810" indent="0">
              <a:buNone/>
              <a:defRPr sz="1345"/>
            </a:lvl2pPr>
            <a:lvl3pPr marL="1024255" indent="0">
              <a:buNone/>
              <a:defRPr sz="1120"/>
            </a:lvl3pPr>
            <a:lvl4pPr marL="1536065" indent="0">
              <a:buNone/>
              <a:defRPr sz="1010"/>
            </a:lvl4pPr>
            <a:lvl5pPr marL="2047875" indent="0">
              <a:buNone/>
              <a:defRPr sz="1010"/>
            </a:lvl5pPr>
            <a:lvl6pPr marL="2559685" indent="0">
              <a:buNone/>
              <a:defRPr sz="1010"/>
            </a:lvl6pPr>
            <a:lvl7pPr marL="3072130" indent="0">
              <a:buNone/>
              <a:defRPr sz="1010"/>
            </a:lvl7pPr>
            <a:lvl8pPr marL="3583940" indent="0">
              <a:buNone/>
              <a:defRPr sz="1010"/>
            </a:lvl8pPr>
            <a:lvl9pPr marL="4095750" indent="0">
              <a:buNone/>
              <a:defRPr sz="101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000" y="320000"/>
            <a:ext cx="8568000" cy="4151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DE11-3E47-4CC0-AA1D-A45481387381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98713" y="31484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2640" y="4615456"/>
            <a:ext cx="8568000" cy="499424"/>
          </a:xfrm>
        </p:spPr>
        <p:txBody>
          <a:bodyPr anchor="b"/>
          <a:lstStyle>
            <a:lvl1pPr algn="ctr">
              <a:defRPr sz="2465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0" y="0"/>
            <a:ext cx="9324000" cy="4608000"/>
          </a:xfrm>
        </p:spPr>
        <p:txBody>
          <a:bodyPr rtlCol="0">
            <a:normAutofit/>
          </a:bodyPr>
          <a:lstStyle>
            <a:lvl1pPr marL="0" indent="0">
              <a:buNone/>
              <a:defRPr sz="3585"/>
            </a:lvl1pPr>
            <a:lvl2pPr marL="511810" indent="0">
              <a:buNone/>
              <a:defRPr sz="3135"/>
            </a:lvl2pPr>
            <a:lvl3pPr marL="1024255" indent="0">
              <a:buNone/>
              <a:defRPr sz="2690"/>
            </a:lvl3pPr>
            <a:lvl4pPr marL="1536065" indent="0">
              <a:buNone/>
              <a:defRPr sz="2240"/>
            </a:lvl4pPr>
            <a:lvl5pPr marL="2047875" indent="0">
              <a:buNone/>
              <a:defRPr sz="2240"/>
            </a:lvl5pPr>
            <a:lvl6pPr marL="2559685" indent="0">
              <a:buNone/>
              <a:defRPr sz="2240"/>
            </a:lvl6pPr>
            <a:lvl7pPr marL="3072130" indent="0">
              <a:buNone/>
              <a:defRPr sz="2240"/>
            </a:lvl7pPr>
            <a:lvl8pPr marL="3583940" indent="0">
              <a:buNone/>
              <a:defRPr sz="2240"/>
            </a:lvl8pPr>
            <a:lvl9pPr marL="4095750" indent="0">
              <a:buNone/>
              <a:defRPr sz="224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332640" y="5120000"/>
            <a:ext cx="8568000" cy="514560"/>
          </a:xfrm>
        </p:spPr>
        <p:txBody>
          <a:bodyPr>
            <a:normAutofit/>
          </a:bodyPr>
          <a:lstStyle>
            <a:lvl1pPr marL="0" indent="0" algn="ctr">
              <a:buNone/>
              <a:defRPr sz="1790"/>
            </a:lvl1pPr>
            <a:lvl2pPr marL="511810" indent="0">
              <a:buNone/>
              <a:defRPr sz="1345"/>
            </a:lvl2pPr>
            <a:lvl3pPr marL="1024255" indent="0">
              <a:buNone/>
              <a:defRPr sz="1120"/>
            </a:lvl3pPr>
            <a:lvl4pPr marL="1536065" indent="0">
              <a:buNone/>
              <a:defRPr sz="1010"/>
            </a:lvl4pPr>
            <a:lvl5pPr marL="2047875" indent="0">
              <a:buNone/>
              <a:defRPr sz="1010"/>
            </a:lvl5pPr>
            <a:lvl6pPr marL="2559685" indent="0">
              <a:buNone/>
              <a:defRPr sz="1010"/>
            </a:lvl6pPr>
            <a:lvl7pPr marL="3072130" indent="0">
              <a:buNone/>
              <a:defRPr sz="1010"/>
            </a:lvl7pPr>
            <a:lvl8pPr marL="3583940" indent="0">
              <a:buNone/>
              <a:defRPr sz="1010"/>
            </a:lvl8pPr>
            <a:lvl9pPr marL="4095750" indent="0">
              <a:buNone/>
              <a:defRPr sz="101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F076-0CDF-4817-896F-A9E316396CCE}" type="datetime1">
              <a:rPr lang="en-US" smtClean="0">
                <a:solidFill>
                  <a:srgbClr val="DFDCB7"/>
                </a:solidFill>
              </a:rPr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38193" y="0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1EFA-89DB-471F-9E10-96342A357BEE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09826" y="35918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08000" y="230669"/>
            <a:ext cx="1932000" cy="491466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4000" y="230669"/>
            <a:ext cx="6636000" cy="4914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0318-D240-4710-ADC7-51841EA4A7F7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25936" y="14027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259000" y="5154587"/>
            <a:ext cx="1170574" cy="31754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0697F-D92A-44AE-9631-4DF4FB2C44EF}" type="slidenum">
              <a:rPr lang="en-GB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GB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675500" y="888000"/>
            <a:ext cx="9149000" cy="4021333"/>
          </a:xfrm>
        </p:spPr>
        <p:txBody>
          <a:bodyPr/>
          <a:lstStyle>
            <a:lvl1pPr>
              <a:spcBef>
                <a:spcPts val="2015"/>
              </a:spcBef>
              <a:defRPr/>
            </a:lvl1pPr>
            <a:lvl2pPr>
              <a:spcBef>
                <a:spcPct val="90000"/>
              </a:spcBef>
              <a:defRPr/>
            </a:lvl2pPr>
            <a:lvl3pPr>
              <a:spcBef>
                <a:spcPct val="90000"/>
              </a:spcBef>
              <a:defRPr/>
            </a:lvl3pPr>
            <a:lvl4pPr>
              <a:spcBef>
                <a:spcPct val="90000"/>
              </a:spcBef>
              <a:defRPr/>
            </a:lvl4pPr>
            <a:lvl5pPr>
              <a:spcBef>
                <a:spcPct val="90000"/>
              </a:spcBef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GB" dirty="0"/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95594" y="28055"/>
            <a:ext cx="2385807" cy="764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auto">
          <a:xfrm>
            <a:off x="0" y="2090949"/>
            <a:ext cx="10080000" cy="3676322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59000" y="197563"/>
            <a:ext cx="9560863" cy="803351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48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59000" y="1026529"/>
            <a:ext cx="9560862" cy="555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ts val="220"/>
              </a:spcBef>
              <a:spcAft>
                <a:spcPct val="0"/>
              </a:spcAft>
              <a:buFontTx/>
              <a:buNone/>
              <a:defRPr lang="en-GB" sz="2465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5" name="Snip Single Corner Rectangle 14"/>
          <p:cNvSpPr/>
          <p:nvPr userDrawn="1"/>
        </p:nvSpPr>
        <p:spPr>
          <a:xfrm>
            <a:off x="10174027" y="48421"/>
            <a:ext cx="2002866" cy="1655111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Generic Front Cover</a:t>
            </a:r>
            <a:endParaRPr lang="en-GB" sz="1050" b="1" dirty="0" smtClean="0">
              <a:solidFill>
                <a:schemeClr val="accent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  <a:endParaRPr lang="en-GB" sz="900" b="1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is the generic slide front cover, but you can also make a selection from the Minerva Slide Front Cover Library or customise your own front cover by using the Custom Cover Slide from the Slide Bank or Basic Slide set.</a:t>
            </a:r>
            <a:endParaRPr lang="en-GB" sz="9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0000" y="0"/>
            <a:ext cx="7140000" cy="686333"/>
          </a:xfrm>
        </p:spPr>
        <p:txBody>
          <a:bodyPr/>
          <a:lstStyle>
            <a:lvl1pPr>
              <a:defRPr sz="358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4000" y="1088000"/>
            <a:ext cx="8400000" cy="4288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8A02-082F-4CF8-AABB-1E1F1459DC21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cxnSp>
        <p:nvCxnSpPr>
          <p:cNvPr id="7" name="直接连接符 6"/>
          <p:cNvCxnSpPr/>
          <p:nvPr userDrawn="1">
            <p:custDataLst>
              <p:tags r:id="rId6"/>
            </p:custDataLst>
          </p:nvPr>
        </p:nvCxnSpPr>
        <p:spPr>
          <a:xfrm>
            <a:off x="420000" y="686333"/>
            <a:ext cx="71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29430" y="38350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9"/>
            <a:ext cx="10080625" cy="5670352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44549"/>
            <a:ext cx="10080625" cy="5670352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90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0" y="44549"/>
            <a:ext cx="6504602" cy="567035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9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7119441" y="5294737"/>
            <a:ext cx="2232422" cy="261938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62" y="4608001"/>
            <a:ext cx="8443749" cy="981333"/>
          </a:xfrm>
        </p:spPr>
        <p:txBody>
          <a:bodyPr anchor="t"/>
          <a:lstStyle>
            <a:lvl1pPr algn="l">
              <a:defRPr sz="403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262" y="3236002"/>
            <a:ext cx="6763749" cy="1372001"/>
          </a:xfrm>
        </p:spPr>
        <p:txBody>
          <a:bodyPr anchor="b"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511810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2pPr>
            <a:lvl3pPr marL="1024255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3pPr>
            <a:lvl4pPr marL="153606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4pPr>
            <a:lvl5pPr marL="204787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5pPr>
            <a:lvl6pPr marL="2559685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6pPr>
            <a:lvl7pPr marL="307213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7pPr>
            <a:lvl8pPr marL="358394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8pPr>
            <a:lvl9pPr marL="409575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2600-64DF-4C99-9D04-5FAA359D5222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9436" y="59538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686006" y="5606000"/>
            <a:ext cx="3098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defRPr/>
            </a:pPr>
            <a:endParaRPr lang="en-US" dirty="0">
              <a:solidFill>
                <a:srgbClr val="2F2B2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00" y="1600006"/>
            <a:ext cx="8316000" cy="1279999"/>
          </a:xfrm>
          <a:solidFill>
            <a:srgbClr val="FFC000"/>
          </a:solidFill>
        </p:spPr>
        <p:txBody>
          <a:bodyPr anchor="b"/>
          <a:lstStyle>
            <a:lvl1pPr>
              <a:defRPr sz="403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909" y="2953973"/>
            <a:ext cx="7123200" cy="896000"/>
          </a:xfrm>
        </p:spPr>
        <p:txBody>
          <a:bodyPr>
            <a:normAutofit/>
          </a:bodyPr>
          <a:lstStyle>
            <a:lvl1pPr marL="0" indent="0" algn="l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5EC3-2067-4BD4-930E-10BFE42D6658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976" y="18415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00" y="1662"/>
            <a:ext cx="7140000" cy="661333"/>
          </a:xfrm>
        </p:spPr>
        <p:txBody>
          <a:bodyPr/>
          <a:lstStyle>
            <a:lvl1pPr>
              <a:defRPr sz="358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290240"/>
            <a:ext cx="4032000" cy="3855360"/>
          </a:xfrm>
        </p:spPr>
        <p:txBody>
          <a:bodyPr/>
          <a:lstStyle>
            <a:lvl1pPr>
              <a:defRPr sz="3135"/>
            </a:lvl1pPr>
            <a:lvl2pPr>
              <a:defRPr sz="2690"/>
            </a:lvl2pPr>
            <a:lvl3pPr>
              <a:defRPr sz="2240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000" y="1290240"/>
            <a:ext cx="4032000" cy="3855360"/>
          </a:xfrm>
        </p:spPr>
        <p:txBody>
          <a:bodyPr/>
          <a:lstStyle>
            <a:lvl1pPr>
              <a:defRPr sz="3135"/>
            </a:lvl1pPr>
            <a:lvl2pPr>
              <a:defRPr sz="2690"/>
            </a:lvl2pPr>
            <a:lvl3pPr>
              <a:defRPr sz="2240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45B3-A9C0-4495-A7BA-1BB0E85A726E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20000" y="686333"/>
            <a:ext cx="71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9826" y="45511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00" y="0"/>
            <a:ext cx="7140000" cy="661333"/>
          </a:xfrm>
        </p:spPr>
        <p:txBody>
          <a:bodyPr/>
          <a:lstStyle>
            <a:lvl1pPr>
              <a:defRPr sz="358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289334"/>
            <a:ext cx="4032000" cy="537333"/>
          </a:xfrm>
        </p:spPr>
        <p:txBody>
          <a:bodyPr anchor="b">
            <a:noAutofit/>
          </a:bodyPr>
          <a:lstStyle>
            <a:lvl1pPr marL="0" indent="0" algn="ctr">
              <a:buNone/>
              <a:defRPr sz="2240" b="1">
                <a:solidFill>
                  <a:schemeClr val="tx2"/>
                </a:solidFill>
              </a:defRPr>
            </a:lvl1pPr>
            <a:lvl2pPr marL="511810" indent="0">
              <a:buNone/>
              <a:defRPr sz="2240" b="1"/>
            </a:lvl2pPr>
            <a:lvl3pPr marL="1024255" indent="0">
              <a:buNone/>
              <a:defRPr sz="2015" b="1"/>
            </a:lvl3pPr>
            <a:lvl4pPr marL="1536065" indent="0">
              <a:buNone/>
              <a:defRPr sz="1790" b="1"/>
            </a:lvl4pPr>
            <a:lvl5pPr marL="2047875" indent="0">
              <a:buNone/>
              <a:defRPr sz="1790" b="1"/>
            </a:lvl5pPr>
            <a:lvl6pPr marL="2559685" indent="0">
              <a:buNone/>
              <a:defRPr sz="1790" b="1"/>
            </a:lvl6pPr>
            <a:lvl7pPr marL="3072130" indent="0">
              <a:buNone/>
              <a:defRPr sz="1790" b="1"/>
            </a:lvl7pPr>
            <a:lvl8pPr marL="3583940" indent="0">
              <a:buNone/>
              <a:defRPr sz="1790" b="1"/>
            </a:lvl8pPr>
            <a:lvl9pPr marL="4095750" indent="0">
              <a:buNone/>
              <a:defRPr sz="17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1826666"/>
            <a:ext cx="4032000" cy="3318667"/>
          </a:xfrm>
        </p:spPr>
        <p:txBody>
          <a:bodyPr/>
          <a:lstStyle>
            <a:lvl1pPr>
              <a:defRPr sz="2690"/>
            </a:lvl1pPr>
            <a:lvl2pPr>
              <a:defRPr sz="2240"/>
            </a:lvl2pPr>
            <a:lvl3pPr>
              <a:defRPr sz="2015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2000" y="1289334"/>
            <a:ext cx="4032000" cy="537333"/>
          </a:xfrm>
        </p:spPr>
        <p:txBody>
          <a:bodyPr anchor="b">
            <a:noAutofit/>
          </a:bodyPr>
          <a:lstStyle>
            <a:lvl1pPr marL="0" indent="0" algn="ctr">
              <a:buNone/>
              <a:defRPr sz="2240" b="1">
                <a:solidFill>
                  <a:schemeClr val="tx2"/>
                </a:solidFill>
              </a:defRPr>
            </a:lvl1pPr>
            <a:lvl2pPr marL="511810" indent="0">
              <a:buNone/>
              <a:defRPr sz="2240" b="1"/>
            </a:lvl2pPr>
            <a:lvl3pPr marL="1024255" indent="0">
              <a:buNone/>
              <a:defRPr sz="2015" b="1"/>
            </a:lvl3pPr>
            <a:lvl4pPr marL="1536065" indent="0">
              <a:buNone/>
              <a:defRPr sz="1790" b="1"/>
            </a:lvl4pPr>
            <a:lvl5pPr marL="2047875" indent="0">
              <a:buNone/>
              <a:defRPr sz="1790" b="1"/>
            </a:lvl5pPr>
            <a:lvl6pPr marL="2559685" indent="0">
              <a:buNone/>
              <a:defRPr sz="1790" b="1"/>
            </a:lvl6pPr>
            <a:lvl7pPr marL="3072130" indent="0">
              <a:buNone/>
              <a:defRPr sz="1790" b="1"/>
            </a:lvl7pPr>
            <a:lvl8pPr marL="3583940" indent="0">
              <a:buNone/>
              <a:defRPr sz="1790" b="1"/>
            </a:lvl8pPr>
            <a:lvl9pPr marL="4095750" indent="0">
              <a:buNone/>
              <a:defRPr sz="17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2000" y="1826666"/>
            <a:ext cx="4032000" cy="3318667"/>
          </a:xfrm>
        </p:spPr>
        <p:txBody>
          <a:bodyPr/>
          <a:lstStyle>
            <a:lvl1pPr>
              <a:defRPr sz="2690"/>
            </a:lvl1pPr>
            <a:lvl2pPr>
              <a:defRPr sz="2240"/>
            </a:lvl2pPr>
            <a:lvl3pPr>
              <a:defRPr sz="2015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9507-0D3F-4E5F-A24C-82E0FD106F78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420000" y="686333"/>
            <a:ext cx="71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814" y="28055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370" y="1600003"/>
            <a:ext cx="8400000" cy="960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AFDE-0CC8-4CE9-884E-3601AB74BD7C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521" y="73566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7B63-19F1-4371-9DDA-955232E6C8F7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8713" y="59538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1" y="4615680"/>
            <a:ext cx="8568000" cy="499200"/>
          </a:xfrm>
        </p:spPr>
        <p:txBody>
          <a:bodyPr anchor="b"/>
          <a:lstStyle>
            <a:lvl1pPr algn="ctr">
              <a:defRPr sz="2465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11" y="5120000"/>
            <a:ext cx="8568001" cy="512000"/>
          </a:xfrm>
        </p:spPr>
        <p:txBody>
          <a:bodyPr>
            <a:normAutofit/>
          </a:bodyPr>
          <a:lstStyle>
            <a:lvl1pPr marL="0" indent="0" algn="ctr">
              <a:buNone/>
              <a:defRPr sz="1790"/>
            </a:lvl1pPr>
            <a:lvl2pPr marL="511810" indent="0">
              <a:buNone/>
              <a:defRPr sz="1345"/>
            </a:lvl2pPr>
            <a:lvl3pPr marL="1024255" indent="0">
              <a:buNone/>
              <a:defRPr sz="1120"/>
            </a:lvl3pPr>
            <a:lvl4pPr marL="1536065" indent="0">
              <a:buNone/>
              <a:defRPr sz="1010"/>
            </a:lvl4pPr>
            <a:lvl5pPr marL="2047875" indent="0">
              <a:buNone/>
              <a:defRPr sz="1010"/>
            </a:lvl5pPr>
            <a:lvl6pPr marL="2559685" indent="0">
              <a:buNone/>
              <a:defRPr sz="1010"/>
            </a:lvl6pPr>
            <a:lvl7pPr marL="3072130" indent="0">
              <a:buNone/>
              <a:defRPr sz="1010"/>
            </a:lvl7pPr>
            <a:lvl8pPr marL="3583940" indent="0">
              <a:buNone/>
              <a:defRPr sz="1010"/>
            </a:lvl8pPr>
            <a:lvl9pPr marL="4095750" indent="0">
              <a:buNone/>
              <a:defRPr sz="10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6000" y="320000"/>
            <a:ext cx="8568000" cy="415146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DE11-3E47-4CC0-AA1D-A45481387381}" type="datetime1">
              <a:rPr lang="en-US" smtClean="0">
                <a:solidFill>
                  <a:srgbClr val="DFDCB7"/>
                </a:solidFill>
              </a:rPr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8713" y="31484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40" y="4615456"/>
            <a:ext cx="8568000" cy="499424"/>
          </a:xfrm>
        </p:spPr>
        <p:txBody>
          <a:bodyPr anchor="b"/>
          <a:lstStyle>
            <a:lvl1pPr algn="ctr">
              <a:defRPr sz="2465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324000" cy="4608000"/>
          </a:xfrm>
        </p:spPr>
        <p:txBody>
          <a:bodyPr rtlCol="0">
            <a:normAutofit/>
          </a:bodyPr>
          <a:lstStyle>
            <a:lvl1pPr marL="0" indent="0">
              <a:buNone/>
              <a:defRPr sz="3585"/>
            </a:lvl1pPr>
            <a:lvl2pPr marL="511810" indent="0">
              <a:buNone/>
              <a:defRPr sz="3135"/>
            </a:lvl2pPr>
            <a:lvl3pPr marL="1024255" indent="0">
              <a:buNone/>
              <a:defRPr sz="2690"/>
            </a:lvl3pPr>
            <a:lvl4pPr marL="1536065" indent="0">
              <a:buNone/>
              <a:defRPr sz="2240"/>
            </a:lvl4pPr>
            <a:lvl5pPr marL="2047875" indent="0">
              <a:buNone/>
              <a:defRPr sz="2240"/>
            </a:lvl5pPr>
            <a:lvl6pPr marL="2559685" indent="0">
              <a:buNone/>
              <a:defRPr sz="2240"/>
            </a:lvl6pPr>
            <a:lvl7pPr marL="3072130" indent="0">
              <a:buNone/>
              <a:defRPr sz="2240"/>
            </a:lvl7pPr>
            <a:lvl8pPr marL="3583940" indent="0">
              <a:buNone/>
              <a:defRPr sz="2240"/>
            </a:lvl8pPr>
            <a:lvl9pPr marL="4095750" indent="0">
              <a:buNone/>
              <a:defRPr sz="224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2640" y="5120000"/>
            <a:ext cx="8568000" cy="514560"/>
          </a:xfrm>
        </p:spPr>
        <p:txBody>
          <a:bodyPr>
            <a:normAutofit/>
          </a:bodyPr>
          <a:lstStyle>
            <a:lvl1pPr marL="0" indent="0" algn="ctr">
              <a:buNone/>
              <a:defRPr sz="1790"/>
            </a:lvl1pPr>
            <a:lvl2pPr marL="511810" indent="0">
              <a:buNone/>
              <a:defRPr sz="1345"/>
            </a:lvl2pPr>
            <a:lvl3pPr marL="1024255" indent="0">
              <a:buNone/>
              <a:defRPr sz="1120"/>
            </a:lvl3pPr>
            <a:lvl4pPr marL="1536065" indent="0">
              <a:buNone/>
              <a:defRPr sz="1010"/>
            </a:lvl4pPr>
            <a:lvl5pPr marL="2047875" indent="0">
              <a:buNone/>
              <a:defRPr sz="1010"/>
            </a:lvl5pPr>
            <a:lvl6pPr marL="2559685" indent="0">
              <a:buNone/>
              <a:defRPr sz="1010"/>
            </a:lvl6pPr>
            <a:lvl7pPr marL="3072130" indent="0">
              <a:buNone/>
              <a:defRPr sz="1010"/>
            </a:lvl7pPr>
            <a:lvl8pPr marL="3583940" indent="0">
              <a:buNone/>
              <a:defRPr sz="1010"/>
            </a:lvl8pPr>
            <a:lvl9pPr marL="4095750" indent="0">
              <a:buNone/>
              <a:defRPr sz="10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F076-0CDF-4817-896F-A9E316396CCE}" type="datetime1">
              <a:rPr lang="en-US" smtClean="0">
                <a:solidFill>
                  <a:srgbClr val="DFDCB7"/>
                </a:solidFill>
              </a:rPr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8193" y="0"/>
            <a:ext cx="2385807" cy="7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2" Type="http://schemas.openxmlformats.org/officeDocument/2006/relationships/theme" Target="../theme/theme2.xml"/><Relationship Id="rId21" Type="http://schemas.openxmlformats.org/officeDocument/2006/relationships/image" Target="../media/image3.png"/><Relationship Id="rId20" Type="http://schemas.openxmlformats.org/officeDocument/2006/relationships/tags" Target="../tags/tag73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1" Type="http://schemas.openxmlformats.org/officeDocument/2006/relationships/image" Target="../media/image3.png"/><Relationship Id="rId10" Type="http://schemas.openxmlformats.org/officeDocument/2006/relationships/tags" Target="../tags/tag9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231000"/>
            <a:ext cx="8400000" cy="9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00" y="1344000"/>
            <a:ext cx="8400000" cy="4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9324000" y="0"/>
            <a:ext cx="756000" cy="57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4000" y="4608000"/>
            <a:ext cx="75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fld id="{5093981A-FF57-4C7F-A80A-599D8C9E5F2E}" type="slidenum">
              <a:rPr lang="en-US" sz="1200">
                <a:solidFill>
                  <a:srgbClr val="FFFFFF"/>
                </a:solidFill>
              </a:rPr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689702" y="3348966"/>
            <a:ext cx="1956938" cy="41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345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660167" y="1330966"/>
            <a:ext cx="2016000" cy="41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345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fld id="{4F860447-74DC-49EA-A6C3-E306290B3097}" type="datetime1">
              <a:rPr lang="en-US" smtClean="0">
                <a:solidFill>
                  <a:srgbClr val="DFDCB7"/>
                </a:solidFill>
              </a:rPr>
            </a:fld>
            <a:endParaRPr lang="en-US" dirty="0">
              <a:solidFill>
                <a:srgbClr val="DFDCB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94643" y="21891"/>
            <a:ext cx="2385807" cy="7646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15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84175" indent="-255905" algn="l" rtl="0" eaLnBrk="1" fontAlgn="base" hangingPunct="1">
        <a:spcBef>
          <a:spcPts val="11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65" kern="1200">
          <a:solidFill>
            <a:schemeClr val="tx1"/>
          </a:solidFill>
          <a:latin typeface="+mn-lt"/>
          <a:ea typeface="+mn-ea"/>
          <a:cs typeface="+mn-cs"/>
        </a:defRPr>
      </a:lvl1pPr>
      <a:lvl2pPr marL="716915" indent="-255905" algn="l" rtl="0" eaLnBrk="1" fontAlgn="base" hangingPunct="1">
        <a:spcBef>
          <a:spcPts val="11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125855" indent="-255905" algn="l" rtl="0" eaLnBrk="1" fontAlgn="base" hangingPunct="1">
        <a:spcBef>
          <a:spcPts val="11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3195" indent="-255905" algn="l" rtl="0" eaLnBrk="1" fontAlgn="base" hangingPunct="1">
        <a:spcBef>
          <a:spcPts val="11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740535" indent="-255905" algn="l" rtl="0" eaLnBrk="1" fontAlgn="base" hangingPunct="1">
        <a:spcBef>
          <a:spcPts val="11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5pPr>
      <a:lvl6pPr marL="1945640" indent="-205105" algn="l" defTabSz="1024255" rtl="0" eaLnBrk="1" latinLnBrk="0" hangingPunct="1">
        <a:spcBef>
          <a:spcPts val="110"/>
        </a:spcBef>
        <a:buClr>
          <a:schemeClr val="accent1"/>
        </a:buClr>
        <a:buFont typeface="Arial" panose="020B0604020202020204" pitchFamily="34" charset="0"/>
        <a:buChar char="•"/>
        <a:defRPr sz="157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110" indent="-205105" algn="l" defTabSz="1024255" rtl="0" eaLnBrk="1" latinLnBrk="0" hangingPunct="1">
        <a:spcBef>
          <a:spcPts val="110"/>
        </a:spcBef>
        <a:buClr>
          <a:schemeClr val="accent2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7pPr>
      <a:lvl8pPr marL="2355215" indent="-205105" algn="l" defTabSz="1024255" rtl="0" eaLnBrk="1" latinLnBrk="0" hangingPunct="1">
        <a:spcBef>
          <a:spcPts val="110"/>
        </a:spcBef>
        <a:buClr>
          <a:schemeClr val="accent3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8pPr>
      <a:lvl9pPr marL="2559685" indent="-205105" algn="l" defTabSz="1024255" rtl="0" eaLnBrk="1" latinLnBrk="0" hangingPunct="1">
        <a:spcBef>
          <a:spcPts val="110"/>
        </a:spcBef>
        <a:buClr>
          <a:schemeClr val="accent4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2pPr>
      <a:lvl3pPr marL="102425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53606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4pPr>
      <a:lvl5pPr marL="204787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5pPr>
      <a:lvl6pPr marL="255968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6pPr>
      <a:lvl7pPr marL="307213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7pPr>
      <a:lvl8pPr marL="358394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8pPr>
      <a:lvl9pPr marL="409575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4000" y="231000"/>
            <a:ext cx="8400000" cy="9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04000" y="1344000"/>
            <a:ext cx="8400000" cy="4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7" name="Rectangle 6"/>
          <p:cNvSpPr/>
          <p:nvPr>
            <p:custDataLst>
              <p:tags r:id="rId16"/>
            </p:custDataLst>
          </p:nvPr>
        </p:nvSpPr>
        <p:spPr>
          <a:xfrm>
            <a:off x="9324000" y="0"/>
            <a:ext cx="756000" cy="57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17"/>
            </p:custDataLst>
          </p:nvPr>
        </p:nvSpPr>
        <p:spPr>
          <a:xfrm>
            <a:off x="9324000" y="4608000"/>
            <a:ext cx="75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fld id="{5093981A-FF57-4C7F-A80A-599D8C9E5F2E}" type="slidenum">
              <a:rPr lang="en-US" sz="1200">
                <a:solidFill>
                  <a:srgbClr val="FFFFFF"/>
                </a:solidFill>
              </a:rPr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 rot="16200000">
            <a:off x="8689702" y="3348966"/>
            <a:ext cx="1956938" cy="41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345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 rot="16200000">
            <a:off x="8660167" y="1330966"/>
            <a:ext cx="2016000" cy="41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345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fld id="{4F860447-74DC-49EA-A6C3-E306290B3097}" type="datetime1">
              <a:rPr lang="en-US" smtClean="0">
                <a:solidFill>
                  <a:srgbClr val="DFDCB7"/>
                </a:solidFill>
              </a:rPr>
            </a:fld>
            <a:endParaRPr lang="en-US" dirty="0">
              <a:solidFill>
                <a:srgbClr val="DFDCB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894643" y="21891"/>
            <a:ext cx="2385807" cy="7646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15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84175" indent="-255905" algn="l" rtl="0" eaLnBrk="1" fontAlgn="base" hangingPunct="1">
        <a:spcBef>
          <a:spcPts val="11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65" kern="1200">
          <a:solidFill>
            <a:schemeClr val="tx1"/>
          </a:solidFill>
          <a:latin typeface="+mn-lt"/>
          <a:ea typeface="+mn-ea"/>
          <a:cs typeface="+mn-cs"/>
        </a:defRPr>
      </a:lvl1pPr>
      <a:lvl2pPr marL="716915" indent="-255905" algn="l" rtl="0" eaLnBrk="1" fontAlgn="base" hangingPunct="1">
        <a:spcBef>
          <a:spcPts val="11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125855" indent="-255905" algn="l" rtl="0" eaLnBrk="1" fontAlgn="base" hangingPunct="1">
        <a:spcBef>
          <a:spcPts val="11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3195" indent="-255905" algn="l" rtl="0" eaLnBrk="1" fontAlgn="base" hangingPunct="1">
        <a:spcBef>
          <a:spcPts val="11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740535" indent="-255905" algn="l" rtl="0" eaLnBrk="1" fontAlgn="base" hangingPunct="1">
        <a:spcBef>
          <a:spcPts val="11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5pPr>
      <a:lvl6pPr marL="1945640" indent="-205105" algn="l" defTabSz="1024255" rtl="0" eaLnBrk="1" latinLnBrk="0" hangingPunct="1">
        <a:spcBef>
          <a:spcPts val="110"/>
        </a:spcBef>
        <a:buClr>
          <a:schemeClr val="accent1"/>
        </a:buClr>
        <a:buFont typeface="Arial" panose="020B0604020202020204" pitchFamily="34" charset="0"/>
        <a:buChar char="•"/>
        <a:defRPr sz="157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110" indent="-205105" algn="l" defTabSz="1024255" rtl="0" eaLnBrk="1" latinLnBrk="0" hangingPunct="1">
        <a:spcBef>
          <a:spcPts val="110"/>
        </a:spcBef>
        <a:buClr>
          <a:schemeClr val="accent2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7pPr>
      <a:lvl8pPr marL="2355215" indent="-205105" algn="l" defTabSz="1024255" rtl="0" eaLnBrk="1" latinLnBrk="0" hangingPunct="1">
        <a:spcBef>
          <a:spcPts val="110"/>
        </a:spcBef>
        <a:buClr>
          <a:schemeClr val="accent3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8pPr>
      <a:lvl9pPr marL="2559685" indent="-205105" algn="l" defTabSz="1024255" rtl="0" eaLnBrk="1" latinLnBrk="0" hangingPunct="1">
        <a:spcBef>
          <a:spcPts val="110"/>
        </a:spcBef>
        <a:buClr>
          <a:schemeClr val="accent4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2pPr>
      <a:lvl3pPr marL="102425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53606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4pPr>
      <a:lvl5pPr marL="204787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5pPr>
      <a:lvl6pPr marL="255968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6pPr>
      <a:lvl7pPr marL="307213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7pPr>
      <a:lvl8pPr marL="358394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8pPr>
      <a:lvl9pPr marL="409575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4000" y="231000"/>
            <a:ext cx="8400000" cy="9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504000" y="1344000"/>
            <a:ext cx="8400000" cy="4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9324000" y="0"/>
            <a:ext cx="756000" cy="57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9324000" y="4608000"/>
            <a:ext cx="756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fld id="{5093981A-FF57-4C7F-A80A-599D8C9E5F2E}" type="slidenum">
              <a:rPr lang="en-US" sz="1200">
                <a:solidFill>
                  <a:srgbClr val="FFFFFF"/>
                </a:solidFill>
              </a:rPr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 rot="16200000">
            <a:off x="8689702" y="3348966"/>
            <a:ext cx="1956938" cy="41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345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 rot="16200000">
            <a:off x="8660167" y="1330966"/>
            <a:ext cx="2016000" cy="41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345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fld id="{4F860447-74DC-49EA-A6C3-E306290B3097}" type="datetime1">
              <a:rPr lang="en-US" smtClean="0">
                <a:solidFill>
                  <a:srgbClr val="DFDCB7"/>
                </a:solidFill>
              </a:rPr>
            </a:fld>
            <a:endParaRPr lang="en-US" dirty="0">
              <a:solidFill>
                <a:srgbClr val="DFDCB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894643" y="21891"/>
            <a:ext cx="2385807" cy="7646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15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84175" indent="-255905" algn="l" rtl="0" eaLnBrk="1" fontAlgn="base" hangingPunct="1">
        <a:spcBef>
          <a:spcPts val="11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65" kern="1200">
          <a:solidFill>
            <a:schemeClr val="tx1"/>
          </a:solidFill>
          <a:latin typeface="+mn-lt"/>
          <a:ea typeface="+mn-ea"/>
          <a:cs typeface="+mn-cs"/>
        </a:defRPr>
      </a:lvl1pPr>
      <a:lvl2pPr marL="716915" indent="-255905" algn="l" rtl="0" eaLnBrk="1" fontAlgn="base" hangingPunct="1">
        <a:spcBef>
          <a:spcPts val="11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125855" indent="-255905" algn="l" rtl="0" eaLnBrk="1" fontAlgn="base" hangingPunct="1">
        <a:spcBef>
          <a:spcPts val="11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3195" indent="-255905" algn="l" rtl="0" eaLnBrk="1" fontAlgn="base" hangingPunct="1">
        <a:spcBef>
          <a:spcPts val="11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740535" indent="-255905" algn="l" rtl="0" eaLnBrk="1" fontAlgn="base" hangingPunct="1">
        <a:spcBef>
          <a:spcPts val="11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5pPr>
      <a:lvl6pPr marL="1945640" indent="-205105" algn="l" defTabSz="1024255" rtl="0" eaLnBrk="1" latinLnBrk="0" hangingPunct="1">
        <a:spcBef>
          <a:spcPts val="110"/>
        </a:spcBef>
        <a:buClr>
          <a:schemeClr val="accent1"/>
        </a:buClr>
        <a:buFont typeface="Arial" panose="020B0604020202020204" pitchFamily="34" charset="0"/>
        <a:buChar char="•"/>
        <a:defRPr sz="157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110" indent="-205105" algn="l" defTabSz="1024255" rtl="0" eaLnBrk="1" latinLnBrk="0" hangingPunct="1">
        <a:spcBef>
          <a:spcPts val="110"/>
        </a:spcBef>
        <a:buClr>
          <a:schemeClr val="accent2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7pPr>
      <a:lvl8pPr marL="2355215" indent="-205105" algn="l" defTabSz="1024255" rtl="0" eaLnBrk="1" latinLnBrk="0" hangingPunct="1">
        <a:spcBef>
          <a:spcPts val="110"/>
        </a:spcBef>
        <a:buClr>
          <a:schemeClr val="accent3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8pPr>
      <a:lvl9pPr marL="2559685" indent="-205105" algn="l" defTabSz="1024255" rtl="0" eaLnBrk="1" latinLnBrk="0" hangingPunct="1">
        <a:spcBef>
          <a:spcPts val="110"/>
        </a:spcBef>
        <a:buClr>
          <a:schemeClr val="accent4"/>
        </a:buClr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2pPr>
      <a:lvl3pPr marL="102425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53606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4pPr>
      <a:lvl5pPr marL="204787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5pPr>
      <a:lvl6pPr marL="2559685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6pPr>
      <a:lvl7pPr marL="307213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7pPr>
      <a:lvl8pPr marL="358394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8pPr>
      <a:lvl9pPr marL="4095750" algn="l" defTabSz="1024255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9.jpeg"/><Relationship Id="rId3" Type="http://schemas.openxmlformats.org/officeDocument/2006/relationships/tags" Target="../tags/tag139.xml"/><Relationship Id="rId2" Type="http://schemas.openxmlformats.org/officeDocument/2006/relationships/image" Target="../media/image8.png"/><Relationship Id="rId1" Type="http://schemas.openxmlformats.org/officeDocument/2006/relationships/tags" Target="../tags/tag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ags" Target="../tags/tag1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tags" Target="../tags/tag1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28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5" Type="http://schemas.openxmlformats.org/officeDocument/2006/relationships/notesSlide" Target="../notesSlides/notesSlide16.xml"/><Relationship Id="rId24" Type="http://schemas.openxmlformats.org/officeDocument/2006/relationships/slideLayout" Target="../slideLayouts/slideLayout28.xml"/><Relationship Id="rId23" Type="http://schemas.openxmlformats.org/officeDocument/2006/relationships/tags" Target="../tags/tag172.xml"/><Relationship Id="rId22" Type="http://schemas.openxmlformats.org/officeDocument/2006/relationships/tags" Target="../tags/tag171.xml"/><Relationship Id="rId21" Type="http://schemas.openxmlformats.org/officeDocument/2006/relationships/tags" Target="../tags/tag170.xml"/><Relationship Id="rId20" Type="http://schemas.openxmlformats.org/officeDocument/2006/relationships/tags" Target="../tags/tag169.xml"/><Relationship Id="rId2" Type="http://schemas.openxmlformats.org/officeDocument/2006/relationships/tags" Target="../tags/tag151.xml"/><Relationship Id="rId19" Type="http://schemas.openxmlformats.org/officeDocument/2006/relationships/tags" Target="../tags/tag168.xml"/><Relationship Id="rId18" Type="http://schemas.openxmlformats.org/officeDocument/2006/relationships/tags" Target="../tags/tag167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3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5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8.png"/><Relationship Id="rId2" Type="http://schemas.openxmlformats.org/officeDocument/2006/relationships/tags" Target="../tags/tag185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6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3" Type="http://schemas.openxmlformats.org/officeDocument/2006/relationships/notesSlide" Target="../notesSlides/notesSlide3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87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5" Type="http://schemas.openxmlformats.org/officeDocument/2006/relationships/notesSlide" Target="../notesSlides/notesSlide34.xml"/><Relationship Id="rId24" Type="http://schemas.openxmlformats.org/officeDocument/2006/relationships/slideLayout" Target="../slideLayouts/slideLayout28.xml"/><Relationship Id="rId23" Type="http://schemas.openxmlformats.org/officeDocument/2006/relationships/tags" Target="../tags/tag220.xml"/><Relationship Id="rId22" Type="http://schemas.openxmlformats.org/officeDocument/2006/relationships/tags" Target="../tags/tag219.xml"/><Relationship Id="rId21" Type="http://schemas.openxmlformats.org/officeDocument/2006/relationships/tags" Target="../tags/tag218.xml"/><Relationship Id="rId20" Type="http://schemas.openxmlformats.org/officeDocument/2006/relationships/tags" Target="../tags/tag217.xml"/><Relationship Id="rId2" Type="http://schemas.openxmlformats.org/officeDocument/2006/relationships/tags" Target="../tags/tag199.xml"/><Relationship Id="rId19" Type="http://schemas.openxmlformats.org/officeDocument/2006/relationships/tags" Target="../tags/tag216.xml"/><Relationship Id="rId18" Type="http://schemas.openxmlformats.org/officeDocument/2006/relationships/tags" Target="../tags/tag215.xml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tags" Target="../tags/tag1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4" Type="http://schemas.openxmlformats.org/officeDocument/2006/relationships/notesSlide" Target="../notesSlides/notesSlide6.xml"/><Relationship Id="rId23" Type="http://schemas.openxmlformats.org/officeDocument/2006/relationships/slideLayout" Target="../slideLayouts/slideLayout2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tags" Target="../tags/tag117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2500" y="1504756"/>
            <a:ext cx="8316000" cy="1279999"/>
          </a:xfrm>
        </p:spPr>
        <p:txBody>
          <a:bodyPr/>
          <a:lstStyle/>
          <a:p>
            <a:pPr algn="ctr">
              <a:lnSpc>
                <a:spcPct val="320000"/>
              </a:lnSpc>
            </a:pPr>
            <a:r>
              <a:rPr lang="zh-CN" altLang="en-US" dirty="0"/>
              <a:t>管线打开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48709" y="4463368"/>
            <a:ext cx="7123200" cy="896000"/>
          </a:xfrm>
        </p:spPr>
        <p:txBody>
          <a:bodyPr/>
          <a:lstStyle/>
          <a:p>
            <a:pPr algn="r"/>
            <a:r>
              <a:rPr lang="zh-CN" altLang="en-US" sz="20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上海瑞迈企业管理咨询有限公司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algn="r"/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讨论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检修作业过程管线打开作业有</a:t>
            </a:r>
            <a:r>
              <a:rPr lang="zh-CN" altLang="en-US" sz="2460">
                <a:sym typeface="+mn-ea"/>
              </a:rPr>
              <a:t>哪些？</a:t>
            </a:r>
            <a:endParaRPr lang="zh-CN" altLang="en-US" sz="246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/>
          <p:nvPr/>
        </p:nvSpPr>
        <p:spPr>
          <a:xfrm>
            <a:off x="1175173" y="246805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67" y="2505857"/>
            <a:ext cx="4559565" cy="11252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Box 5"/>
          <p:cNvSpPr txBox="1"/>
          <p:nvPr/>
        </p:nvSpPr>
        <p:spPr>
          <a:xfrm>
            <a:off x="1394527" y="1371861"/>
            <a:ext cx="18669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、打开法兰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48" y="2609770"/>
            <a:ext cx="2009141" cy="1505189"/>
          </a:xfrm>
          <a:prstGeom prst="rect">
            <a:avLst/>
          </a:prstGeom>
          <a:noFill/>
          <a:ln w="57150" cap="flat" cmpd="thickThin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52928" dir="19101987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564" t="44536" r="19374" b="12036"/>
          <a:stretch>
            <a:fillRect/>
          </a:stretch>
        </p:blipFill>
        <p:spPr>
          <a:xfrm>
            <a:off x="969051" y="2526744"/>
            <a:ext cx="5231500" cy="1453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TextBox 4"/>
          <p:cNvSpPr txBox="1"/>
          <p:nvPr/>
        </p:nvSpPr>
        <p:spPr>
          <a:xfrm>
            <a:off x="1258061" y="1301129"/>
            <a:ext cx="40093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、拆除一个或多个法兰螺栓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555" name="TextBox 5"/>
          <p:cNvSpPr txBox="1"/>
          <p:nvPr/>
        </p:nvSpPr>
        <p:spPr>
          <a:xfrm>
            <a:off x="1065424" y="339593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图片 26" descr="15692_66818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99100" y="2600315"/>
            <a:ext cx="2138462" cy="1443862"/>
          </a:xfrm>
          <a:prstGeom prst="rect">
            <a:avLst/>
          </a:prstGeom>
          <a:noFill/>
          <a:ln w="57150" cap="flat" cmpd="thickThin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52928" dir="13701987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/>
          <p:nvPr/>
        </p:nvSpPr>
        <p:spPr>
          <a:xfrm>
            <a:off x="1421659" y="388410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78" name="TextBox 3"/>
          <p:cNvSpPr txBox="1"/>
          <p:nvPr/>
        </p:nvSpPr>
        <p:spPr>
          <a:xfrm>
            <a:off x="1636130" y="1463604"/>
            <a:ext cx="49098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用机械方法或其它方法穿透管线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1911" y="2383772"/>
            <a:ext cx="2583753" cy="1935815"/>
          </a:xfrm>
          <a:prstGeom prst="rect">
            <a:avLst/>
          </a:prstGeom>
          <a:noFill/>
          <a:ln w="57150" cap="flat" cmpd="thickThin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1"/>
          <a:srcRect t="28343"/>
          <a:stretch>
            <a:fillRect/>
          </a:stretch>
        </p:blipFill>
        <p:spPr>
          <a:xfrm>
            <a:off x="1920610" y="2279782"/>
            <a:ext cx="6140747" cy="17998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TextBox 3"/>
          <p:cNvSpPr txBox="1"/>
          <p:nvPr/>
        </p:nvSpPr>
        <p:spPr>
          <a:xfrm>
            <a:off x="1050184" y="389045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Box 4"/>
          <p:cNvSpPr txBox="1"/>
          <p:nvPr/>
        </p:nvSpPr>
        <p:spPr>
          <a:xfrm>
            <a:off x="1275782" y="1356374"/>
            <a:ext cx="46215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、打开阀盖或单向阀及微小调整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/>
          <p:nvPr/>
        </p:nvSpPr>
        <p:spPr>
          <a:xfrm>
            <a:off x="1254654" y="254425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6" name="TextBox 2"/>
          <p:cNvSpPr txBox="1"/>
          <p:nvPr/>
        </p:nvSpPr>
        <p:spPr>
          <a:xfrm>
            <a:off x="1390394" y="1106382"/>
            <a:ext cx="6457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、转换八字盲板、去除盲板、盲板法兰或栓塞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4341" name="Picture 6" descr="20141211_0922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2852" y="2417277"/>
            <a:ext cx="2615750" cy="2134463"/>
          </a:xfrm>
          <a:prstGeom prst="rect">
            <a:avLst/>
          </a:prstGeom>
          <a:noFill/>
          <a:ln w="57150" cap="flat" cmpd="thickThin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37372" dir="19578595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342" name="Picture 2" descr="305-Removing Blind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36" y="2479939"/>
            <a:ext cx="2494428" cy="2009141"/>
          </a:xfrm>
          <a:prstGeom prst="rect">
            <a:avLst/>
          </a:prstGeom>
          <a:noFill/>
          <a:ln w="57150" cap="flat" cmpd="thickThin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79605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1"/>
          <a:srcRect t="28113"/>
          <a:stretch>
            <a:fillRect/>
          </a:stretch>
        </p:blipFill>
        <p:spPr>
          <a:xfrm>
            <a:off x="1920610" y="1979811"/>
            <a:ext cx="5827444" cy="25197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TextBox 2"/>
          <p:cNvSpPr txBox="1"/>
          <p:nvPr/>
        </p:nvSpPr>
        <p:spPr>
          <a:xfrm>
            <a:off x="1010179" y="349675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Box 3"/>
          <p:cNvSpPr txBox="1"/>
          <p:nvPr/>
        </p:nvSpPr>
        <p:spPr>
          <a:xfrm>
            <a:off x="1107954" y="1157010"/>
            <a:ext cx="343395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、打开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管接、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断开细管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/>
          <p:nvPr/>
        </p:nvSpPr>
        <p:spPr>
          <a:xfrm>
            <a:off x="670454" y="309035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4" name="TextBox 2"/>
          <p:cNvSpPr txBox="1"/>
          <p:nvPr/>
        </p:nvSpPr>
        <p:spPr>
          <a:xfrm>
            <a:off x="854445" y="1166509"/>
            <a:ext cx="50622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0" hangingPunct="0"/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断开管线，包括断开加/卸料软管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24380" y="2090420"/>
            <a:ext cx="3020695" cy="20605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/>
          <p:nvPr/>
        </p:nvSpPr>
        <p:spPr>
          <a:xfrm>
            <a:off x="939694" y="278555"/>
            <a:ext cx="40405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360" b="1" dirty="0">
                <a:solidFill>
                  <a:schemeClr val="tx1"/>
                </a:solidFill>
                <a:latin typeface="Arial" panose="020B0604020202020204" pitchFamily="34" charset="0"/>
              </a:rPr>
              <a:t>典型的管线打开作业</a:t>
            </a:r>
            <a:endParaRPr lang="zh-CN" altLang="en-US" sz="336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TextBox 2"/>
          <p:cNvSpPr txBox="1"/>
          <p:nvPr/>
        </p:nvSpPr>
        <p:spPr>
          <a:xfrm>
            <a:off x="1225285" y="1210266"/>
            <a:ext cx="21729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、开启检查孔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1"/>
          <a:srcRect l="33217" t="36237" r="33260"/>
          <a:stretch>
            <a:fillRect/>
          </a:stretch>
        </p:blipFill>
        <p:spPr>
          <a:xfrm>
            <a:off x="2908631" y="2442038"/>
            <a:ext cx="2639748" cy="251975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管线打开与盲板抽堵区别和联系</a:t>
            </a: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588319" y="2789353"/>
            <a:ext cx="1614870" cy="807435"/>
          </a:xfrm>
          <a:prstGeom prst="rect">
            <a:avLst/>
          </a:prstGeom>
          <a:solidFill>
            <a:srgbClr val="1F74AD"/>
          </a:solidFill>
          <a:ln w="19050" cap="flat" cmpd="sng" algn="ctr">
            <a:solidFill>
              <a:srgbClr val="1F74AD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6337" tIns="56337" rIns="56337" bIns="563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655">
              <a:solidFill>
                <a:sysClr val="window" lastClr="FFFFFF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2"/>
            </p:custDataLst>
          </p:nvPr>
        </p:nvSpPr>
        <p:spPr>
          <a:xfrm rot="18770822">
            <a:off x="3049354" y="2679236"/>
            <a:ext cx="1148735" cy="61742"/>
          </a:xfrm>
          <a:custGeom>
            <a:avLst/>
            <a:gdLst>
              <a:gd name="connsiteX0" fmla="*/ 0 w 1257468"/>
              <a:gd name="connsiteY0" fmla="*/ 17753 h 35507"/>
              <a:gd name="connsiteX1" fmla="*/ 1257468 w 125746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468" h="35507">
                <a:moveTo>
                  <a:pt x="0" y="17753"/>
                </a:moveTo>
                <a:lnTo>
                  <a:pt x="1257468" y="17753"/>
                </a:lnTo>
              </a:path>
            </a:pathLst>
          </a:custGeom>
          <a:noFill/>
          <a:ln w="1270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spcFirstLastPara="0" vert="horz" wrap="square" lIns="504358" tIns="-11313" rIns="504360" bIns="-11314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15" kern="1200"/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4027119" y="1799261"/>
            <a:ext cx="1614870" cy="807435"/>
          </a:xfrm>
          <a:prstGeom prst="rect">
            <a:avLst/>
          </a:prstGeom>
          <a:solidFill>
            <a:srgbClr val="3498DB"/>
          </a:solidFill>
          <a:ln w="19050" cap="flat" cmpd="sng" algn="ctr">
            <a:solidFill>
              <a:srgbClr val="3498DB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6337" tIns="56337" rIns="56337" bIns="563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655" dirty="0">
              <a:solidFill>
                <a:sysClr val="window" lastClr="FFFFFF"/>
              </a:solidFill>
            </a:endParaRPr>
          </a:p>
        </p:txBody>
      </p:sp>
      <p:sp>
        <p:nvSpPr>
          <p:cNvPr id="25" name="任意多边形: 形状 24"/>
          <p:cNvSpPr/>
          <p:nvPr>
            <p:custDataLst>
              <p:tags r:id="rId4"/>
            </p:custDataLst>
          </p:nvPr>
        </p:nvSpPr>
        <p:spPr>
          <a:xfrm rot="2829178" flipV="1">
            <a:off x="3053520" y="3477169"/>
            <a:ext cx="1134539" cy="139168"/>
          </a:xfrm>
          <a:custGeom>
            <a:avLst/>
            <a:gdLst>
              <a:gd name="connsiteX0" fmla="*/ 0 w 1257468"/>
              <a:gd name="connsiteY0" fmla="*/ 17753 h 35507"/>
              <a:gd name="connsiteX1" fmla="*/ 1257468 w 125746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468" h="35507">
                <a:moveTo>
                  <a:pt x="0" y="17753"/>
                </a:moveTo>
                <a:lnTo>
                  <a:pt x="1257468" y="17753"/>
                </a:lnTo>
              </a:path>
            </a:pathLst>
          </a:custGeom>
          <a:noFill/>
          <a:ln w="1270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spcFirstLastPara="0" vert="horz" wrap="square" lIns="504359" tIns="-11313" rIns="504359" bIns="-11314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15" kern="1200"/>
          </a:p>
        </p:txBody>
      </p:sp>
      <p:sp>
        <p:nvSpPr>
          <p:cNvPr id="44" name="矩形 43"/>
          <p:cNvSpPr/>
          <p:nvPr>
            <p:custDataLst>
              <p:tags r:id="rId5"/>
            </p:custDataLst>
          </p:nvPr>
        </p:nvSpPr>
        <p:spPr>
          <a:xfrm>
            <a:off x="4027119" y="3666821"/>
            <a:ext cx="1614870" cy="807435"/>
          </a:xfrm>
          <a:prstGeom prst="rect">
            <a:avLst/>
          </a:prstGeom>
          <a:solidFill>
            <a:srgbClr val="3498DB"/>
          </a:solidFill>
          <a:ln w="19050" cap="flat" cmpd="sng" algn="ctr">
            <a:solidFill>
              <a:srgbClr val="3498DB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6337" tIns="56337" rIns="56337" bIns="56337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655">
              <a:solidFill>
                <a:sysClr val="window" lastClr="FFFFFF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8409" y="2880213"/>
            <a:ext cx="1374689" cy="62571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管线打开作业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147209" y="1890123"/>
            <a:ext cx="1374689" cy="62571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2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盲板抽堵作业</a:t>
            </a:r>
            <a:endParaRPr lang="zh-CN" altLang="en-US" sz="12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147209" y="3757682"/>
            <a:ext cx="1374689" cy="625711"/>
          </a:xfrm>
          <a:prstGeom prst="rect">
            <a:avLst/>
          </a:prstGeom>
          <a:noFill/>
        </p:spPr>
        <p:txBody>
          <a:bodyPr wrap="square" rtlCol="0" anchor="ctr" anchorCtr="0"/>
          <a:p>
            <a:pPr algn="ctr">
              <a:lnSpc>
                <a:spcPct val="120000"/>
              </a:lnSpc>
            </a:pPr>
            <a:r>
              <a:rPr lang="zh-CN" altLang="en-US" sz="1200" spc="15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非盲板抽堵的管线打开作业</a:t>
            </a:r>
            <a:endParaRPr lang="zh-CN" altLang="en-US" sz="1200" spc="15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6830" y="1870710"/>
            <a:ext cx="213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执行盲板抽堵作业管理流程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86830" y="3879215"/>
            <a:ext cx="213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执行</a:t>
            </a:r>
            <a:r>
              <a:rPr lang="zh-CN" altLang="en-US"/>
              <a:t>管线打开</a:t>
            </a:r>
            <a:r>
              <a:rPr lang="zh-CN" altLang="en-US"/>
              <a:t>作业程序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>
            <p:custDataLst>
              <p:tags r:id="rId1"/>
            </p:custDataLst>
          </p:nvPr>
        </p:nvSpPr>
        <p:spPr bwMode="auto">
          <a:xfrm>
            <a:off x="945059" y="1270763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" name="梯形 87"/>
          <p:cNvSpPr/>
          <p:nvPr>
            <p:custDataLst>
              <p:tags r:id="rId2"/>
            </p:custDataLst>
          </p:nvPr>
        </p:nvSpPr>
        <p:spPr bwMode="auto">
          <a:xfrm flipV="1">
            <a:off x="1127245" y="1748543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9" name="梯形 88"/>
          <p:cNvSpPr/>
          <p:nvPr>
            <p:custDataLst>
              <p:tags r:id="rId3"/>
            </p:custDataLst>
          </p:nvPr>
        </p:nvSpPr>
        <p:spPr bwMode="auto">
          <a:xfrm>
            <a:off x="1127770" y="123243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>
            <p:custDataLst>
              <p:tags r:id="rId4"/>
            </p:custDataLst>
          </p:nvPr>
        </p:nvSpPr>
        <p:spPr bwMode="auto">
          <a:xfrm>
            <a:off x="1231201" y="1230336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01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1" name="文本框 90"/>
          <p:cNvSpPr txBox="1"/>
          <p:nvPr>
            <p:custDataLst>
              <p:tags r:id="rId5"/>
            </p:custDataLst>
          </p:nvPr>
        </p:nvSpPr>
        <p:spPr>
          <a:xfrm>
            <a:off x="1864360" y="1304290"/>
            <a:ext cx="2981960" cy="3994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案例分享及管线打开目的</a:t>
            </a:r>
            <a:endParaRPr lang="zh-CN" altLang="en-US" sz="1600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3" name="圆角矩形 92"/>
          <p:cNvSpPr/>
          <p:nvPr>
            <p:custDataLst>
              <p:tags r:id="rId6"/>
            </p:custDataLst>
          </p:nvPr>
        </p:nvSpPr>
        <p:spPr bwMode="auto">
          <a:xfrm>
            <a:off x="945059" y="2184845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4" name="梯形 93"/>
          <p:cNvSpPr/>
          <p:nvPr>
            <p:custDataLst>
              <p:tags r:id="rId7"/>
            </p:custDataLst>
          </p:nvPr>
        </p:nvSpPr>
        <p:spPr bwMode="auto">
          <a:xfrm flipV="1">
            <a:off x="1127245" y="2662624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5" name="梯形 94"/>
          <p:cNvSpPr/>
          <p:nvPr>
            <p:custDataLst>
              <p:tags r:id="rId8"/>
            </p:custDataLst>
          </p:nvPr>
        </p:nvSpPr>
        <p:spPr bwMode="auto">
          <a:xfrm>
            <a:off x="1127770" y="2146517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6" name="矩形 95"/>
          <p:cNvSpPr/>
          <p:nvPr>
            <p:custDataLst>
              <p:tags r:id="rId9"/>
            </p:custDataLst>
          </p:nvPr>
        </p:nvSpPr>
        <p:spPr bwMode="auto">
          <a:xfrm>
            <a:off x="1231201" y="2144417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02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7" name="文本框 96"/>
          <p:cNvSpPr txBox="1"/>
          <p:nvPr>
            <p:custDataLst>
              <p:tags r:id="rId10"/>
            </p:custDataLst>
          </p:nvPr>
        </p:nvSpPr>
        <p:spPr>
          <a:xfrm>
            <a:off x="1864391" y="2218447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管线打开定义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9" name="圆角矩形 98"/>
          <p:cNvSpPr/>
          <p:nvPr>
            <p:custDataLst>
              <p:tags r:id="rId11"/>
            </p:custDataLst>
          </p:nvPr>
        </p:nvSpPr>
        <p:spPr bwMode="auto">
          <a:xfrm>
            <a:off x="945059" y="3098927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0" name="梯形 99"/>
          <p:cNvSpPr/>
          <p:nvPr>
            <p:custDataLst>
              <p:tags r:id="rId12"/>
            </p:custDataLst>
          </p:nvPr>
        </p:nvSpPr>
        <p:spPr bwMode="auto">
          <a:xfrm flipV="1">
            <a:off x="1127245" y="357670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1" name="梯形 100"/>
          <p:cNvSpPr/>
          <p:nvPr>
            <p:custDataLst>
              <p:tags r:id="rId13"/>
            </p:custDataLst>
          </p:nvPr>
        </p:nvSpPr>
        <p:spPr bwMode="auto">
          <a:xfrm>
            <a:off x="1127770" y="3060599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2" name="矩形 101"/>
          <p:cNvSpPr/>
          <p:nvPr>
            <p:custDataLst>
              <p:tags r:id="rId14"/>
            </p:custDataLst>
          </p:nvPr>
        </p:nvSpPr>
        <p:spPr bwMode="auto">
          <a:xfrm>
            <a:off x="1231201" y="3058499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03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3" name="文本框 102"/>
          <p:cNvSpPr txBox="1"/>
          <p:nvPr>
            <p:custDataLst>
              <p:tags r:id="rId15"/>
            </p:custDataLst>
          </p:nvPr>
        </p:nvSpPr>
        <p:spPr>
          <a:xfrm>
            <a:off x="1864391" y="3132529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管线打开要求及步骤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5" name="圆角矩形 104"/>
          <p:cNvSpPr/>
          <p:nvPr>
            <p:custDataLst>
              <p:tags r:id="rId16"/>
            </p:custDataLst>
          </p:nvPr>
        </p:nvSpPr>
        <p:spPr bwMode="auto">
          <a:xfrm>
            <a:off x="945059" y="4013008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6" name="梯形 105"/>
          <p:cNvSpPr/>
          <p:nvPr>
            <p:custDataLst>
              <p:tags r:id="rId17"/>
            </p:custDataLst>
          </p:nvPr>
        </p:nvSpPr>
        <p:spPr bwMode="auto">
          <a:xfrm flipV="1">
            <a:off x="1127245" y="4490788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7" name="梯形 106"/>
          <p:cNvSpPr/>
          <p:nvPr>
            <p:custDataLst>
              <p:tags r:id="rId18"/>
            </p:custDataLst>
          </p:nvPr>
        </p:nvSpPr>
        <p:spPr bwMode="auto">
          <a:xfrm>
            <a:off x="1127770" y="3974681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8" name="矩形 107"/>
          <p:cNvSpPr/>
          <p:nvPr>
            <p:custDataLst>
              <p:tags r:id="rId19"/>
            </p:custDataLst>
          </p:nvPr>
        </p:nvSpPr>
        <p:spPr bwMode="auto">
          <a:xfrm>
            <a:off x="1231201" y="3972581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04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9" name="文本框 108"/>
          <p:cNvSpPr txBox="1"/>
          <p:nvPr>
            <p:custDataLst>
              <p:tags r:id="rId20"/>
            </p:custDataLst>
          </p:nvPr>
        </p:nvSpPr>
        <p:spPr>
          <a:xfrm>
            <a:off x="1864391" y="4046610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总结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508635" y="192405"/>
            <a:ext cx="8616950" cy="38100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/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目录</a:t>
            </a:r>
            <a:endParaRPr kumimoji="0" lang="zh-CN" altLang="en-US" sz="3600" b="1" i="0" u="none" strike="noStrike" kern="1200" cap="none" spc="300" normalizeH="0" baseline="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755" y="2095360"/>
            <a:ext cx="8400000" cy="960000"/>
          </a:xfrm>
        </p:spPr>
        <p:txBody>
          <a:bodyPr/>
          <a:p>
            <a:pPr algn="ctr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如何安全的进行管线打开作业？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>
            <p:custDataLst>
              <p:tags r:id="rId1"/>
            </p:custDataLst>
          </p:nvPr>
        </p:nvSpPr>
        <p:spPr bwMode="auto">
          <a:xfrm>
            <a:off x="945059" y="1270763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" name="梯形 87"/>
          <p:cNvSpPr/>
          <p:nvPr>
            <p:custDataLst>
              <p:tags r:id="rId2"/>
            </p:custDataLst>
          </p:nvPr>
        </p:nvSpPr>
        <p:spPr bwMode="auto">
          <a:xfrm flipV="1">
            <a:off x="1127245" y="1748543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9" name="梯形 88"/>
          <p:cNvSpPr/>
          <p:nvPr>
            <p:custDataLst>
              <p:tags r:id="rId3"/>
            </p:custDataLst>
          </p:nvPr>
        </p:nvSpPr>
        <p:spPr bwMode="auto">
          <a:xfrm>
            <a:off x="1127770" y="123243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>
            <p:custDataLst>
              <p:tags r:id="rId4"/>
            </p:custDataLst>
          </p:nvPr>
        </p:nvSpPr>
        <p:spPr bwMode="auto">
          <a:xfrm>
            <a:off x="1231201" y="1230336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01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1" name="文本框 90"/>
          <p:cNvSpPr txBox="1"/>
          <p:nvPr>
            <p:custDataLst>
              <p:tags r:id="rId5"/>
            </p:custDataLst>
          </p:nvPr>
        </p:nvSpPr>
        <p:spPr>
          <a:xfrm>
            <a:off x="1864360" y="1304290"/>
            <a:ext cx="2942590" cy="3994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案例分享及管线打开目的</a:t>
            </a:r>
            <a:endParaRPr lang="zh-CN" altLang="en-US" sz="1600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3" name="圆角矩形 92"/>
          <p:cNvSpPr/>
          <p:nvPr>
            <p:custDataLst>
              <p:tags r:id="rId6"/>
            </p:custDataLst>
          </p:nvPr>
        </p:nvSpPr>
        <p:spPr bwMode="auto">
          <a:xfrm>
            <a:off x="945059" y="2184845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4" name="梯形 93"/>
          <p:cNvSpPr/>
          <p:nvPr>
            <p:custDataLst>
              <p:tags r:id="rId7"/>
            </p:custDataLst>
          </p:nvPr>
        </p:nvSpPr>
        <p:spPr bwMode="auto">
          <a:xfrm flipV="1">
            <a:off x="1127245" y="2662624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5" name="梯形 94"/>
          <p:cNvSpPr/>
          <p:nvPr>
            <p:custDataLst>
              <p:tags r:id="rId8"/>
            </p:custDataLst>
          </p:nvPr>
        </p:nvSpPr>
        <p:spPr bwMode="auto">
          <a:xfrm>
            <a:off x="1127770" y="2146517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6" name="矩形 95"/>
          <p:cNvSpPr/>
          <p:nvPr>
            <p:custDataLst>
              <p:tags r:id="rId9"/>
            </p:custDataLst>
          </p:nvPr>
        </p:nvSpPr>
        <p:spPr bwMode="auto">
          <a:xfrm>
            <a:off x="1231201" y="2144417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02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7" name="文本框 96"/>
          <p:cNvSpPr txBox="1"/>
          <p:nvPr>
            <p:custDataLst>
              <p:tags r:id="rId10"/>
            </p:custDataLst>
          </p:nvPr>
        </p:nvSpPr>
        <p:spPr>
          <a:xfrm>
            <a:off x="1864391" y="2218447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管线打开定义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9" name="圆角矩形 98"/>
          <p:cNvSpPr/>
          <p:nvPr>
            <p:custDataLst>
              <p:tags r:id="rId11"/>
            </p:custDataLst>
          </p:nvPr>
        </p:nvSpPr>
        <p:spPr bwMode="auto">
          <a:xfrm>
            <a:off x="945059" y="3098927"/>
            <a:ext cx="4620286" cy="4756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0" name="梯形 99"/>
          <p:cNvSpPr/>
          <p:nvPr>
            <p:custDataLst>
              <p:tags r:id="rId12"/>
            </p:custDataLst>
          </p:nvPr>
        </p:nvSpPr>
        <p:spPr bwMode="auto">
          <a:xfrm flipV="1">
            <a:off x="1127245" y="357670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1" name="梯形 100"/>
          <p:cNvSpPr/>
          <p:nvPr>
            <p:custDataLst>
              <p:tags r:id="rId13"/>
            </p:custDataLst>
          </p:nvPr>
        </p:nvSpPr>
        <p:spPr bwMode="auto">
          <a:xfrm>
            <a:off x="1127770" y="3060599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2" name="矩形 101"/>
          <p:cNvSpPr/>
          <p:nvPr>
            <p:custDataLst>
              <p:tags r:id="rId14"/>
            </p:custDataLst>
          </p:nvPr>
        </p:nvSpPr>
        <p:spPr bwMode="auto">
          <a:xfrm>
            <a:off x="1231201" y="3058499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03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3" name="文本框 102"/>
          <p:cNvSpPr txBox="1"/>
          <p:nvPr>
            <p:custDataLst>
              <p:tags r:id="rId15"/>
            </p:custDataLst>
          </p:nvPr>
        </p:nvSpPr>
        <p:spPr>
          <a:xfrm>
            <a:off x="1864391" y="3137609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管线打开要求及步骤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5" name="圆角矩形 104"/>
          <p:cNvSpPr/>
          <p:nvPr>
            <p:custDataLst>
              <p:tags r:id="rId16"/>
            </p:custDataLst>
          </p:nvPr>
        </p:nvSpPr>
        <p:spPr bwMode="auto">
          <a:xfrm>
            <a:off x="945059" y="4013008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6" name="梯形 105"/>
          <p:cNvSpPr/>
          <p:nvPr>
            <p:custDataLst>
              <p:tags r:id="rId17"/>
            </p:custDataLst>
          </p:nvPr>
        </p:nvSpPr>
        <p:spPr bwMode="auto">
          <a:xfrm flipV="1">
            <a:off x="1127245" y="4490788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7" name="梯形 106"/>
          <p:cNvSpPr/>
          <p:nvPr>
            <p:custDataLst>
              <p:tags r:id="rId18"/>
            </p:custDataLst>
          </p:nvPr>
        </p:nvSpPr>
        <p:spPr bwMode="auto">
          <a:xfrm>
            <a:off x="1127770" y="3974681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8" name="矩形 107"/>
          <p:cNvSpPr/>
          <p:nvPr>
            <p:custDataLst>
              <p:tags r:id="rId19"/>
            </p:custDataLst>
          </p:nvPr>
        </p:nvSpPr>
        <p:spPr bwMode="auto">
          <a:xfrm>
            <a:off x="1231201" y="3972581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04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9" name="文本框 108"/>
          <p:cNvSpPr txBox="1"/>
          <p:nvPr>
            <p:custDataLst>
              <p:tags r:id="rId20"/>
            </p:custDataLst>
          </p:nvPr>
        </p:nvSpPr>
        <p:spPr>
          <a:xfrm>
            <a:off x="1864391" y="4046610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总结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7752598" y="1905507"/>
            <a:ext cx="916116" cy="1449615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500" spc="2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  <a:endParaRPr lang="zh-CN" altLang="en-US" sz="4500" spc="200">
              <a:solidFill>
                <a:schemeClr val="bg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508635" y="192405"/>
            <a:ext cx="8616950" cy="38100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/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目录</a:t>
            </a:r>
            <a:endParaRPr kumimoji="0" lang="zh-CN" altLang="en-US" sz="3600" b="1" i="0" u="none" strike="noStrike" kern="1200" cap="none" spc="300" normalizeH="0" baseline="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/>
          <p:nvPr/>
        </p:nvSpPr>
        <p:spPr>
          <a:xfrm>
            <a:off x="443865" y="1108710"/>
            <a:ext cx="7715250" cy="366254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zh-CN" altLang="en-US" sz="2000" noProof="1" smtClean="0">
                <a:latin typeface="黑体" panose="02010609060101010101" charset="-122"/>
                <a:ea typeface="黑体" panose="02010609060101010101" charset="-122"/>
              </a:rPr>
              <a:t>原则：</a:t>
            </a:r>
            <a:r>
              <a:rPr lang="zh-CN" altLang="en-US" sz="2000" b="1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所有</a:t>
            </a:r>
            <a:r>
              <a:rPr lang="zh-CN" altLang="en-US" sz="20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的管线开启都被视为具有潜在的液体、固体或气体等危险物料意外释放的可能</a:t>
            </a:r>
            <a:r>
              <a:rPr lang="zh-CN" altLang="en-US" sz="2000" b="1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lang="en-US" altLang="zh-CN" sz="2000" b="1" noProof="1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en-US" altLang="zh-CN" sz="2000" noProof="1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管线打开实行作业许可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制，按照作业许可要求执行。</a:t>
            </a:r>
            <a:endParaRPr lang="en-US" altLang="zh-CN" sz="2000" dirty="0" smtClean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en-US" altLang="zh-CN" sz="2000" dirty="0" smtClean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管线打开：首要是危害识别、清洁封闭管线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/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设备，第二是做好个人防护，作业时两种措施同时实施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en-US" altLang="zh-CN" sz="2000" noProof="1">
              <a:latin typeface="Arial" panose="020B0604020202020204" pitchFamily="34" charset="0"/>
            </a:endParaRPr>
          </a:p>
          <a:p>
            <a:pPr eaLnBrk="0" hangingPunct="0"/>
            <a:endParaRPr lang="en-US" altLang="zh-CN" sz="2400" b="1" noProof="1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</a:t>
            </a:r>
            <a:endParaRPr lang="zh-CN" altLang="en-US" sz="2400" b="1" noProof="1">
              <a:latin typeface="Arial" panose="020B0604020202020204" pitchFamily="34" charset="0"/>
            </a:endParaRPr>
          </a:p>
          <a:p>
            <a:pPr eaLnBrk="0" hangingPunct="0"/>
            <a:endParaRPr lang="zh-CN" altLang="en-US" sz="2400" b="1" noProof="1">
              <a:latin typeface="Arial" panose="020B0604020202020204" pitchFamily="34" charset="0"/>
            </a:endParaRPr>
          </a:p>
        </p:txBody>
      </p:sp>
      <p:sp>
        <p:nvSpPr>
          <p:cNvPr id="33794" name="矩形 2"/>
          <p:cNvSpPr/>
          <p:nvPr/>
        </p:nvSpPr>
        <p:spPr>
          <a:xfrm>
            <a:off x="372745" y="117793"/>
            <a:ext cx="36311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、管线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打开基本要求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7880" y="4233545"/>
            <a:ext cx="5440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化工安全检修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七个对待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endParaRPr lang="en-US" alt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66223" y="3566160"/>
            <a:ext cx="5080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1、无气当有气对待；2、无压当有压对待；3、无毒当有毒对待；4、无电当有电对待；5、无液当有液对待；6、无险当有险对待；7、无腐蚀当有腐蚀对待。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2416572" y="534431"/>
            <a:ext cx="4046281" cy="830588"/>
          </a:xfrm>
          <a:prstGeom prst="roundRect">
            <a:avLst>
              <a:gd name="adj" fmla="val 127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 sz="1510"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white">
          <a:xfrm>
            <a:off x="2596555" y="725080"/>
            <a:ext cx="3838300" cy="7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345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制定安全工作方案，</a:t>
            </a:r>
            <a:r>
              <a:rPr lang="zh-CN" altLang="en-US" sz="1340" b="1" dirty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明确隔离点、打开</a:t>
            </a:r>
            <a:r>
              <a:rPr lang="zh-CN" altLang="en-US" sz="1340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的管线、打开方式、防护及应急措施等</a:t>
            </a:r>
            <a:endParaRPr lang="zh-CN" altLang="zh-CN" sz="1340" b="1" dirty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endParaRPr lang="zh-CN" altLang="zh-CN" sz="1340" b="1" dirty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1652645" y="425108"/>
            <a:ext cx="1039901" cy="1038568"/>
            <a:chOff x="802" y="845"/>
            <a:chExt cx="827" cy="82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 sz="1510" dirty="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1712639" y="717081"/>
            <a:ext cx="90924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51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安全工作方案</a:t>
            </a:r>
            <a:endParaRPr lang="zh-CN" altLang="en-US" sz="151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2589007" y="1475674"/>
            <a:ext cx="4046281" cy="830588"/>
          </a:xfrm>
          <a:prstGeom prst="roundRect">
            <a:avLst>
              <a:gd name="adj" fmla="val 1272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 eaLnBrk="1" hangingPunct="1"/>
            <a:r>
              <a:rPr lang="zh-CN" altLang="zh-CN" sz="1345" b="1" dirty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排空、清理、置换管道内内危险物质</a:t>
            </a:r>
            <a:endParaRPr lang="zh-CN" altLang="zh-CN" sz="1345" b="1" dirty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6340198" y="1366352"/>
            <a:ext cx="1039901" cy="1038568"/>
            <a:chOff x="802" y="845"/>
            <a:chExt cx="827" cy="82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6400191" y="1658324"/>
            <a:ext cx="907914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1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清理置换</a:t>
            </a:r>
            <a:endParaRPr lang="zh-CN" altLang="en-US" sz="151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551865" y="2431784"/>
            <a:ext cx="4046281" cy="830587"/>
          </a:xfrm>
          <a:prstGeom prst="roundRect">
            <a:avLst>
              <a:gd name="adj" fmla="val 1272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zh-CN" sz="1510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</a:t>
            </a:r>
            <a:endParaRPr lang="en-US" altLang="zh-CN" sz="1510" b="1" dirty="0" smtClean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l"/>
            <a:r>
              <a:rPr lang="zh-CN" altLang="en-US" sz="1510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按照方案隔离，对隔离点上锁挂牌</a:t>
            </a:r>
            <a:endParaRPr lang="en-US" altLang="zh-CN" sz="1510" b="1" dirty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1510" b="1" dirty="0" smtClean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gray">
          <a:xfrm>
            <a:off x="1652905" y="2306320"/>
            <a:ext cx="1040130" cy="1038860"/>
          </a:xfrm>
          <a:prstGeom prst="ellipse">
            <a:avLst/>
          </a:prstGeom>
          <a:solidFill>
            <a:srgbClr val="F8F8F8"/>
          </a:solidFill>
          <a:ln w="38100">
            <a:solidFill>
              <a:schemeClr val="hlink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zh-CN" sz="1510"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gray">
          <a:xfrm>
            <a:off x="1695450" y="2348865"/>
            <a:ext cx="953135" cy="953135"/>
          </a:xfrm>
          <a:prstGeom prst="ellipse">
            <a:avLst/>
          </a:prstGeom>
          <a:noFill/>
          <a:ln w="38100">
            <a:solidFill>
              <a:schemeClr val="hlink">
                <a:alpha val="7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zh-CN" sz="1510"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gray">
          <a:xfrm>
            <a:off x="1737995" y="2394585"/>
            <a:ext cx="867410" cy="867410"/>
          </a:xfrm>
          <a:prstGeom prst="ellipse">
            <a:avLst/>
          </a:prstGeom>
          <a:noFill/>
          <a:ln w="38100">
            <a:solidFill>
              <a:schemeClr val="hlink">
                <a:alpha val="3019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zh-CN" sz="1510"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1719624" y="2663004"/>
            <a:ext cx="909247" cy="3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1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隔离</a:t>
            </a:r>
            <a:endParaRPr lang="zh-CN" altLang="en-US" sz="151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2473880" y="3357923"/>
            <a:ext cx="4046281" cy="829254"/>
          </a:xfrm>
          <a:prstGeom prst="roundRect">
            <a:avLst>
              <a:gd name="adj" fmla="val 1272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 sz="1510"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white">
          <a:xfrm>
            <a:off x="2495299" y="3522332"/>
            <a:ext cx="383830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345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检查确认管线内物料、压力，温度状况，明确</a:t>
            </a:r>
            <a:r>
              <a:rPr lang="zh-CN" altLang="en-US" sz="1345" b="1" dirty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检测气体的种类、</a:t>
            </a:r>
            <a:r>
              <a:rPr lang="zh-CN" altLang="en-US" sz="1345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位置，进行检测；</a:t>
            </a:r>
            <a:endParaRPr lang="en-US" altLang="zh-CN" sz="1345" b="1" dirty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 bwMode="auto">
          <a:xfrm>
            <a:off x="6256186" y="3248600"/>
            <a:ext cx="1039901" cy="1038567"/>
            <a:chOff x="802" y="845"/>
            <a:chExt cx="827" cy="826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6316180" y="3539239"/>
            <a:ext cx="907914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1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检测确认</a:t>
            </a:r>
            <a:endParaRPr lang="en-US" altLang="zh-CN" sz="151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867410" y="153035"/>
            <a:ext cx="700405" cy="3876040"/>
          </a:xfrm>
        </p:spPr>
        <p:txBody>
          <a:bodyPr vert="horz" lIns="76792" tIns="38396" rIns="76792" bIns="38396" rtlCol="0"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管线打开五个步骤</a:t>
            </a:r>
            <a:endParaRPr lang="zh-CN" altLang="en-US" sz="24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2483817" y="4564477"/>
            <a:ext cx="4046281" cy="830587"/>
          </a:xfrm>
          <a:prstGeom prst="roundRect">
            <a:avLst>
              <a:gd name="adj" fmla="val 1272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eaLnBrk="1" hangingPunct="1"/>
            <a:endParaRPr lang="zh-CN" altLang="zh-CN" sz="1510"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white">
          <a:xfrm>
            <a:off x="2759846" y="4824596"/>
            <a:ext cx="383830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345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按照要求穿戴劳保用品，必要时</a:t>
            </a:r>
            <a:r>
              <a:rPr lang="zh-CN" altLang="en-US" sz="1340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制定救援方案</a:t>
            </a:r>
            <a:r>
              <a:rPr lang="zh-CN" altLang="en-US" sz="1345" b="1" dirty="0" smtClean="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  <a:endParaRPr lang="en-US" altLang="zh-CN" sz="1345" b="1" dirty="0">
              <a:solidFill>
                <a:srgbClr val="F8F8F8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5" name="Group 19"/>
          <p:cNvGrpSpPr/>
          <p:nvPr/>
        </p:nvGrpSpPr>
        <p:grpSpPr bwMode="auto">
          <a:xfrm>
            <a:off x="1719890" y="4455154"/>
            <a:ext cx="1039901" cy="1038567"/>
            <a:chOff x="802" y="845"/>
            <a:chExt cx="827" cy="826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hlink">
                  <a:alpha val="70195"/>
                </a:schemeClr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 sz="1510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 Box 23"/>
          <p:cNvSpPr txBox="1">
            <a:spLocks noChangeArrowheads="1"/>
          </p:cNvSpPr>
          <p:nvPr/>
        </p:nvSpPr>
        <p:spPr bwMode="gray">
          <a:xfrm>
            <a:off x="1779884" y="4747126"/>
            <a:ext cx="90924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1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个体防护</a:t>
            </a:r>
            <a:endParaRPr lang="en-US" altLang="zh-CN" sz="151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03822" y="4400785"/>
            <a:ext cx="6954439" cy="0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下箭头 39"/>
          <p:cNvSpPr/>
          <p:nvPr/>
        </p:nvSpPr>
        <p:spPr>
          <a:xfrm>
            <a:off x="7391116" y="2017687"/>
            <a:ext cx="584789" cy="231360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8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必须持证打开</a:t>
            </a:r>
            <a:endParaRPr lang="zh-CN" altLang="en-US" sz="168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）安全工作方案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04190" y="1191260"/>
            <a:ext cx="7925435" cy="4021455"/>
          </a:xfrm>
        </p:spPr>
        <p:txBody>
          <a:bodyPr/>
          <a:lstStyle/>
          <a:p>
            <a:pPr eaLnBrk="0" hangingPunct="0"/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制定清理计划，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应具体描述关闭的阀门、排空点和隔离上锁点等，必要时应提供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示意图（工艺流程图）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；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eaLnBrk="0" hangingPunct="0"/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明确安全措施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，包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括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管线打开过程中的冷却、充氮措施和个人防护装备的要求；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8270" indent="0">
              <a:buNone/>
            </a:pP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083" t="21083" r="9250" b="15352"/>
          <a:stretch>
            <a:fillRect/>
          </a:stretch>
        </p:blipFill>
        <p:spPr>
          <a:xfrm>
            <a:off x="875665" y="3303270"/>
            <a:ext cx="4819015" cy="19888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</a:rPr>
              <a:t>）清理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38913" name="TextBox 2"/>
          <p:cNvSpPr txBox="1"/>
          <p:nvPr/>
        </p:nvSpPr>
        <p:spPr>
          <a:xfrm>
            <a:off x="541020" y="822008"/>
            <a:ext cx="74295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需要打开的管线或设备必须与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系统断开，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其中的物料应采用排尽、冲洗、置换、吹扫等方法除尽。</a:t>
            </a:r>
            <a:endParaRPr lang="en-US" altLang="zh-CN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0" hangingPunct="0"/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清理合格达到清洁管线标准：</a:t>
            </a:r>
            <a:endParaRPr lang="en-US" altLang="zh-CN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484" name="任意多边形 6"/>
          <p:cNvSpPr/>
          <p:nvPr>
            <p:custDataLst>
              <p:tags r:id="rId1"/>
            </p:custDataLst>
          </p:nvPr>
        </p:nvSpPr>
        <p:spPr>
          <a:xfrm>
            <a:off x="619125" y="2081848"/>
            <a:ext cx="985838" cy="1001712"/>
          </a:xfrm>
          <a:custGeom>
            <a:avLst/>
            <a:gdLst/>
            <a:ahLst/>
            <a:cxnLst>
              <a:cxn ang="0">
                <a:pos x="107593" y="107593"/>
              </a:cxn>
              <a:cxn ang="0">
                <a:pos x="107593" y="595904"/>
              </a:cxn>
              <a:cxn ang="0">
                <a:pos x="406068" y="894377"/>
              </a:cxn>
              <a:cxn ang="0">
                <a:pos x="880927" y="894377"/>
              </a:cxn>
              <a:cxn ang="0">
                <a:pos x="880927" y="406068"/>
              </a:cxn>
              <a:cxn ang="0">
                <a:pos x="582452" y="107593"/>
              </a:cxn>
              <a:cxn ang="0">
                <a:pos x="0" y="0"/>
              </a:cxn>
              <a:cxn ang="0">
                <a:pos x="635468" y="0"/>
              </a:cxn>
              <a:cxn ang="0">
                <a:pos x="981348" y="281900"/>
              </a:cxn>
              <a:cxn ang="0">
                <a:pos x="985063" y="318752"/>
              </a:cxn>
              <a:cxn ang="0">
                <a:pos x="985063" y="1001971"/>
              </a:cxn>
              <a:cxn ang="0">
                <a:pos x="879309" y="1001971"/>
              </a:cxn>
              <a:cxn ang="0">
                <a:pos x="428693" y="1001971"/>
              </a:cxn>
              <a:cxn ang="0">
                <a:pos x="353053" y="1001971"/>
              </a:cxn>
              <a:cxn ang="0">
                <a:pos x="0" y="648918"/>
              </a:cxn>
              <a:cxn ang="0">
                <a:pos x="0" y="107856"/>
              </a:cxn>
              <a:cxn ang="0">
                <a:pos x="0" y="13449"/>
              </a:cxn>
            </a:cxnLst>
            <a:rect l="0" t="0" r="0" b="0"/>
            <a:pathLst>
              <a:path w="705880" h="717996">
                <a:moveTo>
                  <a:pt x="77100" y="77100"/>
                </a:moveTo>
                <a:lnTo>
                  <a:pt x="77100" y="427015"/>
                </a:lnTo>
                <a:cubicBezTo>
                  <a:pt x="77100" y="545138"/>
                  <a:pt x="172858" y="640896"/>
                  <a:pt x="290982" y="640896"/>
                </a:cubicBezTo>
                <a:lnTo>
                  <a:pt x="631258" y="640896"/>
                </a:lnTo>
                <a:lnTo>
                  <a:pt x="631258" y="290982"/>
                </a:lnTo>
                <a:cubicBezTo>
                  <a:pt x="631258" y="172858"/>
                  <a:pt x="535500" y="77100"/>
                  <a:pt x="417376" y="77100"/>
                </a:cubicBezTo>
                <a:close/>
                <a:moveTo>
                  <a:pt x="0" y="0"/>
                </a:moveTo>
                <a:lnTo>
                  <a:pt x="455366" y="0"/>
                </a:lnTo>
                <a:cubicBezTo>
                  <a:pt x="577624" y="0"/>
                  <a:pt x="679627" y="86721"/>
                  <a:pt x="703218" y="202005"/>
                </a:cubicBezTo>
                <a:lnTo>
                  <a:pt x="705880" y="228413"/>
                </a:lnTo>
                <a:lnTo>
                  <a:pt x="705880" y="717996"/>
                </a:lnTo>
                <a:lnTo>
                  <a:pt x="630099" y="717996"/>
                </a:lnTo>
                <a:lnTo>
                  <a:pt x="307195" y="717996"/>
                </a:lnTo>
                <a:lnTo>
                  <a:pt x="252992" y="717996"/>
                </a:lnTo>
                <a:cubicBezTo>
                  <a:pt x="113268" y="717996"/>
                  <a:pt x="0" y="604728"/>
                  <a:pt x="0" y="465004"/>
                </a:cubicBezTo>
                <a:lnTo>
                  <a:pt x="0" y="77288"/>
                </a:lnTo>
                <a:lnTo>
                  <a:pt x="0" y="9638"/>
                </a:lnTo>
                <a:close/>
              </a:path>
            </a:pathLst>
          </a:custGeom>
          <a:solidFill>
            <a:srgbClr val="1F74AD"/>
          </a:solidFill>
          <a:ln w="1270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0485" name="直接连接符 7"/>
          <p:cNvCxnSpPr/>
          <p:nvPr>
            <p:custDataLst>
              <p:tags r:id="rId2"/>
            </p:custDataLst>
          </p:nvPr>
        </p:nvCxnSpPr>
        <p:spPr>
          <a:xfrm>
            <a:off x="1439863" y="3072448"/>
            <a:ext cx="5499100" cy="0"/>
          </a:xfrm>
          <a:prstGeom prst="line">
            <a:avLst/>
          </a:prstGeom>
          <a:ln w="6350" cap="flat" cmpd="sng">
            <a:solidFill>
              <a:srgbClr val="1F74AD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658938" y="2407285"/>
            <a:ext cx="5534025" cy="663575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20000"/>
              </a:lnSpc>
            </a:pPr>
            <a:r>
              <a:rPr lang="zh-CN" altLang="x-non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系统温度低于</a:t>
            </a:r>
            <a:r>
              <a:rPr lang="en-US" altLang="zh-CN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60℃</a:t>
            </a:r>
            <a:r>
              <a:rPr lang="zh-CN" altLang="en-US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，高于</a:t>
            </a:r>
            <a:r>
              <a:rPr lang="en-US" altLang="zh-CN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-10℃</a:t>
            </a:r>
            <a:r>
              <a:rPr lang="zh-CN" altLang="en-US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或趋于环境温度；</a:t>
            </a:r>
            <a:endParaRPr lang="zh-CN" altLang="en-US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487" name="任意多边形 20"/>
          <p:cNvSpPr/>
          <p:nvPr>
            <p:custDataLst>
              <p:tags r:id="rId4"/>
            </p:custDataLst>
          </p:nvPr>
        </p:nvSpPr>
        <p:spPr>
          <a:xfrm>
            <a:off x="619125" y="3250248"/>
            <a:ext cx="985838" cy="1001712"/>
          </a:xfrm>
          <a:custGeom>
            <a:avLst/>
            <a:gdLst/>
            <a:ahLst/>
            <a:cxnLst>
              <a:cxn ang="0">
                <a:pos x="107593" y="107593"/>
              </a:cxn>
              <a:cxn ang="0">
                <a:pos x="107593" y="595904"/>
              </a:cxn>
              <a:cxn ang="0">
                <a:pos x="406068" y="894377"/>
              </a:cxn>
              <a:cxn ang="0">
                <a:pos x="880927" y="894377"/>
              </a:cxn>
              <a:cxn ang="0">
                <a:pos x="880927" y="406068"/>
              </a:cxn>
              <a:cxn ang="0">
                <a:pos x="582452" y="107593"/>
              </a:cxn>
              <a:cxn ang="0">
                <a:pos x="0" y="0"/>
              </a:cxn>
              <a:cxn ang="0">
                <a:pos x="635468" y="0"/>
              </a:cxn>
              <a:cxn ang="0">
                <a:pos x="981348" y="281900"/>
              </a:cxn>
              <a:cxn ang="0">
                <a:pos x="985063" y="318752"/>
              </a:cxn>
              <a:cxn ang="0">
                <a:pos x="985063" y="1001971"/>
              </a:cxn>
              <a:cxn ang="0">
                <a:pos x="879309" y="1001971"/>
              </a:cxn>
              <a:cxn ang="0">
                <a:pos x="428693" y="1001971"/>
              </a:cxn>
              <a:cxn ang="0">
                <a:pos x="353053" y="1001971"/>
              </a:cxn>
              <a:cxn ang="0">
                <a:pos x="0" y="648918"/>
              </a:cxn>
              <a:cxn ang="0">
                <a:pos x="0" y="107856"/>
              </a:cxn>
              <a:cxn ang="0">
                <a:pos x="0" y="13449"/>
              </a:cxn>
            </a:cxnLst>
            <a:rect l="0" t="0" r="0" b="0"/>
            <a:pathLst>
              <a:path w="705880" h="717996">
                <a:moveTo>
                  <a:pt x="77100" y="77100"/>
                </a:moveTo>
                <a:lnTo>
                  <a:pt x="77100" y="427015"/>
                </a:lnTo>
                <a:cubicBezTo>
                  <a:pt x="77100" y="545138"/>
                  <a:pt x="172858" y="640896"/>
                  <a:pt x="290982" y="640896"/>
                </a:cubicBezTo>
                <a:lnTo>
                  <a:pt x="631258" y="640896"/>
                </a:lnTo>
                <a:lnTo>
                  <a:pt x="631258" y="290982"/>
                </a:lnTo>
                <a:cubicBezTo>
                  <a:pt x="631258" y="172858"/>
                  <a:pt x="535500" y="77100"/>
                  <a:pt x="417376" y="77100"/>
                </a:cubicBezTo>
                <a:close/>
                <a:moveTo>
                  <a:pt x="0" y="0"/>
                </a:moveTo>
                <a:lnTo>
                  <a:pt x="455366" y="0"/>
                </a:lnTo>
                <a:cubicBezTo>
                  <a:pt x="577624" y="0"/>
                  <a:pt x="679627" y="86721"/>
                  <a:pt x="703218" y="202005"/>
                </a:cubicBezTo>
                <a:lnTo>
                  <a:pt x="705880" y="228413"/>
                </a:lnTo>
                <a:lnTo>
                  <a:pt x="705880" y="717996"/>
                </a:lnTo>
                <a:lnTo>
                  <a:pt x="630099" y="717996"/>
                </a:lnTo>
                <a:lnTo>
                  <a:pt x="307195" y="717996"/>
                </a:lnTo>
                <a:lnTo>
                  <a:pt x="252992" y="717996"/>
                </a:lnTo>
                <a:cubicBezTo>
                  <a:pt x="113268" y="717996"/>
                  <a:pt x="0" y="604728"/>
                  <a:pt x="0" y="465004"/>
                </a:cubicBezTo>
                <a:lnTo>
                  <a:pt x="0" y="77288"/>
                </a:lnTo>
                <a:lnTo>
                  <a:pt x="0" y="9638"/>
                </a:lnTo>
                <a:close/>
              </a:path>
            </a:pathLst>
          </a:custGeom>
          <a:solidFill>
            <a:srgbClr val="3498DB"/>
          </a:solidFill>
          <a:ln w="1270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0488" name="直接连接符 21"/>
          <p:cNvCxnSpPr/>
          <p:nvPr>
            <p:custDataLst>
              <p:tags r:id="rId5"/>
            </p:custDataLst>
          </p:nvPr>
        </p:nvCxnSpPr>
        <p:spPr>
          <a:xfrm>
            <a:off x="1439863" y="4239260"/>
            <a:ext cx="5499100" cy="0"/>
          </a:xfrm>
          <a:prstGeom prst="line">
            <a:avLst/>
          </a:prstGeom>
          <a:ln w="6350" cap="flat" cmpd="sng">
            <a:solidFill>
              <a:srgbClr val="3498DB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658938" y="3575685"/>
            <a:ext cx="4922838" cy="6635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已达到大气压力；</a:t>
            </a:r>
            <a:endParaRPr lang="zh-CN" altLang="en-US" sz="2000" spc="15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20490" name="任意多边形 26"/>
          <p:cNvSpPr/>
          <p:nvPr>
            <p:custDataLst>
              <p:tags r:id="rId7"/>
            </p:custDataLst>
          </p:nvPr>
        </p:nvSpPr>
        <p:spPr>
          <a:xfrm>
            <a:off x="619125" y="4417060"/>
            <a:ext cx="985838" cy="1003300"/>
          </a:xfrm>
          <a:custGeom>
            <a:avLst/>
            <a:gdLst/>
            <a:ahLst/>
            <a:cxnLst>
              <a:cxn ang="0">
                <a:pos x="107593" y="107593"/>
              </a:cxn>
              <a:cxn ang="0">
                <a:pos x="107593" y="595904"/>
              </a:cxn>
              <a:cxn ang="0">
                <a:pos x="406068" y="894377"/>
              </a:cxn>
              <a:cxn ang="0">
                <a:pos x="880927" y="894377"/>
              </a:cxn>
              <a:cxn ang="0">
                <a:pos x="880927" y="406068"/>
              </a:cxn>
              <a:cxn ang="0">
                <a:pos x="582452" y="107593"/>
              </a:cxn>
              <a:cxn ang="0">
                <a:pos x="0" y="0"/>
              </a:cxn>
              <a:cxn ang="0">
                <a:pos x="635468" y="0"/>
              </a:cxn>
              <a:cxn ang="0">
                <a:pos x="981348" y="281900"/>
              </a:cxn>
              <a:cxn ang="0">
                <a:pos x="985063" y="318752"/>
              </a:cxn>
              <a:cxn ang="0">
                <a:pos x="985063" y="1001971"/>
              </a:cxn>
              <a:cxn ang="0">
                <a:pos x="879309" y="1001971"/>
              </a:cxn>
              <a:cxn ang="0">
                <a:pos x="428693" y="1001971"/>
              </a:cxn>
              <a:cxn ang="0">
                <a:pos x="353053" y="1001971"/>
              </a:cxn>
              <a:cxn ang="0">
                <a:pos x="0" y="648918"/>
              </a:cxn>
              <a:cxn ang="0">
                <a:pos x="0" y="107856"/>
              </a:cxn>
              <a:cxn ang="0">
                <a:pos x="0" y="13449"/>
              </a:cxn>
            </a:cxnLst>
            <a:rect l="0" t="0" r="0" b="0"/>
            <a:pathLst>
              <a:path w="705880" h="717996">
                <a:moveTo>
                  <a:pt x="77100" y="77100"/>
                </a:moveTo>
                <a:lnTo>
                  <a:pt x="77100" y="427015"/>
                </a:lnTo>
                <a:cubicBezTo>
                  <a:pt x="77100" y="545138"/>
                  <a:pt x="172858" y="640896"/>
                  <a:pt x="290982" y="640896"/>
                </a:cubicBezTo>
                <a:lnTo>
                  <a:pt x="631258" y="640896"/>
                </a:lnTo>
                <a:lnTo>
                  <a:pt x="631258" y="290982"/>
                </a:lnTo>
                <a:cubicBezTo>
                  <a:pt x="631258" y="172858"/>
                  <a:pt x="535500" y="77100"/>
                  <a:pt x="417376" y="77100"/>
                </a:cubicBezTo>
                <a:close/>
                <a:moveTo>
                  <a:pt x="0" y="0"/>
                </a:moveTo>
                <a:lnTo>
                  <a:pt x="455366" y="0"/>
                </a:lnTo>
                <a:cubicBezTo>
                  <a:pt x="577624" y="0"/>
                  <a:pt x="679627" y="86721"/>
                  <a:pt x="703218" y="202005"/>
                </a:cubicBezTo>
                <a:lnTo>
                  <a:pt x="705880" y="228413"/>
                </a:lnTo>
                <a:lnTo>
                  <a:pt x="705880" y="717996"/>
                </a:lnTo>
                <a:lnTo>
                  <a:pt x="630099" y="717996"/>
                </a:lnTo>
                <a:lnTo>
                  <a:pt x="307195" y="717996"/>
                </a:lnTo>
                <a:lnTo>
                  <a:pt x="252992" y="717996"/>
                </a:lnTo>
                <a:cubicBezTo>
                  <a:pt x="113268" y="717996"/>
                  <a:pt x="0" y="604728"/>
                  <a:pt x="0" y="465004"/>
                </a:cubicBezTo>
                <a:lnTo>
                  <a:pt x="0" y="77288"/>
                </a:lnTo>
                <a:lnTo>
                  <a:pt x="0" y="9638"/>
                </a:lnTo>
                <a:close/>
              </a:path>
            </a:pathLst>
          </a:custGeom>
          <a:solidFill>
            <a:srgbClr val="1AA3AA"/>
          </a:solidFill>
          <a:ln w="1270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0491" name="直接连接符 27"/>
          <p:cNvCxnSpPr/>
          <p:nvPr>
            <p:custDataLst>
              <p:tags r:id="rId8"/>
            </p:custDataLst>
          </p:nvPr>
        </p:nvCxnSpPr>
        <p:spPr>
          <a:xfrm>
            <a:off x="1439863" y="5407660"/>
            <a:ext cx="5499100" cy="0"/>
          </a:xfrm>
          <a:prstGeom prst="line">
            <a:avLst/>
          </a:prstGeom>
          <a:ln w="6350" cap="flat" cmpd="sng">
            <a:solidFill>
              <a:srgbClr val="1AA3AA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1658938" y="4586923"/>
            <a:ext cx="5449888" cy="66357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defTabSz="914400" eaLnBrk="0" hangingPunct="0">
              <a:tabLst>
                <a:tab pos="627380" algn="l"/>
              </a:tabLst>
            </a:pPr>
            <a:r>
              <a:rPr lang="zh-CN" altLang="en-US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管线内介质的毒性、腐蚀性、易燃性等危险已减低到可接受的水平（以化学物质安全技术说明书为准）。</a:t>
            </a:r>
            <a:endParaRPr lang="zh-CN" altLang="en-US" spc="15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20493" name="文本框 1"/>
          <p:cNvSpPr txBox="1"/>
          <p:nvPr>
            <p:custDataLst>
              <p:tags r:id="rId10"/>
            </p:custDataLst>
          </p:nvPr>
        </p:nvSpPr>
        <p:spPr>
          <a:xfrm>
            <a:off x="804863" y="2308860"/>
            <a:ext cx="6143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4" name="文本框 24"/>
          <p:cNvSpPr txBox="1"/>
          <p:nvPr>
            <p:custDataLst>
              <p:tags r:id="rId11"/>
            </p:custDataLst>
          </p:nvPr>
        </p:nvSpPr>
        <p:spPr>
          <a:xfrm>
            <a:off x="804863" y="3477260"/>
            <a:ext cx="6143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5" name="文本框 28"/>
          <p:cNvSpPr txBox="1"/>
          <p:nvPr>
            <p:custDataLst>
              <p:tags r:id="rId12"/>
            </p:custDataLst>
          </p:nvPr>
        </p:nvSpPr>
        <p:spPr>
          <a:xfrm>
            <a:off x="804863" y="4663123"/>
            <a:ext cx="6143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idx="4294967295"/>
          </p:nvPr>
        </p:nvSpPr>
        <p:spPr>
          <a:xfrm>
            <a:off x="811213" y="1298575"/>
            <a:ext cx="7540625" cy="4800600"/>
          </a:xfrm>
        </p:spPr>
        <p:txBody>
          <a:bodyPr vert="horz" wrap="square" anchor="t"/>
          <a:lstStyle/>
          <a:p>
            <a:pPr marL="0" indent="0" eaLnBrk="1" hangingPunct="1">
              <a:buNone/>
            </a:pPr>
            <a:r>
              <a:rPr lang="en-US" altLang="zh-CN" sz="2400" dirty="0">
                <a:sym typeface="微软雅黑" panose="020B0503020204020204" charset="-122"/>
              </a:rPr>
              <a:t>1. </a:t>
            </a:r>
            <a:r>
              <a:rPr lang="zh-CN" altLang="en-US" sz="2400" dirty="0">
                <a:sym typeface="微软雅黑" panose="020B0503020204020204" charset="-122"/>
              </a:rPr>
              <a:t>凹陷处</a:t>
            </a:r>
            <a:endParaRPr lang="zh-CN" altLang="en-US" sz="2400" dirty="0"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sym typeface="微软雅黑" panose="020B0503020204020204" charset="-122"/>
              </a:rPr>
              <a:t>2. </a:t>
            </a:r>
            <a:r>
              <a:rPr lang="zh-CN" altLang="en-US" sz="2400" dirty="0">
                <a:sym typeface="微软雅黑" panose="020B0503020204020204" charset="-122"/>
              </a:rPr>
              <a:t>倾斜</a:t>
            </a:r>
            <a:endParaRPr lang="zh-CN" altLang="en-US" sz="2400" dirty="0"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sym typeface="微软雅黑" panose="020B0503020204020204" charset="-122"/>
              </a:rPr>
              <a:t>3. </a:t>
            </a:r>
            <a:r>
              <a:rPr lang="zh-CN" altLang="en-US" sz="2400" dirty="0">
                <a:sym typeface="微软雅黑" panose="020B0503020204020204" charset="-122"/>
              </a:rPr>
              <a:t>堵塞 （管道或阀门）</a:t>
            </a:r>
            <a:endParaRPr lang="en-US" altLang="zh-CN" sz="2400" dirty="0"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000" dirty="0">
              <a:sym typeface="微软雅黑" panose="020B0503020204020204" charset="-122"/>
            </a:endParaRP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0363" y="1341438"/>
            <a:ext cx="3025775" cy="76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2714625"/>
            <a:ext cx="3811588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38" y="4033838"/>
            <a:ext cx="1990725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82270" y="165100"/>
            <a:ext cx="6194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思考：现场是否有这样情况？会有什么问题？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/>
        </p:nvSpPr>
        <p:spPr>
          <a:xfrm>
            <a:off x="386080" y="755333"/>
            <a:ext cx="8562975" cy="4800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16230" indent="-316230" algn="l" rtl="0" eaLnBrk="0" fontAlgn="base" hangingPunct="0">
              <a:lnSpc>
                <a:spcPct val="114000"/>
              </a:lnSpc>
              <a:spcBef>
                <a:spcPts val="550"/>
              </a:spcBef>
              <a:spcAft>
                <a:spcPts val="550"/>
              </a:spcAft>
              <a:buSzPct val="60000"/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27075" indent="-304800" algn="l" rtl="0" eaLnBrk="0" fontAlgn="base" hangingPunct="0">
              <a:lnSpc>
                <a:spcPct val="114000"/>
              </a:lnSpc>
              <a:spcBef>
                <a:spcPts val="550"/>
              </a:spcBef>
              <a:spcAft>
                <a:spcPts val="550"/>
              </a:spcAft>
              <a:buSzPct val="60000"/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241425" indent="-325755" algn="l" rtl="0" eaLnBrk="0" fontAlgn="base" hangingPunct="0">
              <a:lnSpc>
                <a:spcPct val="114000"/>
              </a:lnSpc>
              <a:spcBef>
                <a:spcPts val="550"/>
              </a:spcBef>
              <a:spcAft>
                <a:spcPts val="550"/>
              </a:spcAft>
              <a:buSzPct val="60000"/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19250" indent="-2095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1995805" indent="-2095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418080" indent="-21082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215" b="1">
                <a:solidFill>
                  <a:schemeClr val="bg1"/>
                </a:solidFill>
                <a:latin typeface="+mn-lt"/>
                <a:ea typeface="+mn-ea"/>
              </a:defRPr>
            </a:lvl6pPr>
            <a:lvl7pPr marL="2839720" indent="-21082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215" b="1">
                <a:solidFill>
                  <a:schemeClr val="bg1"/>
                </a:solidFill>
                <a:latin typeface="+mn-lt"/>
                <a:ea typeface="+mn-ea"/>
              </a:defRPr>
            </a:lvl7pPr>
            <a:lvl8pPr marL="3261995" indent="-21082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215" b="1">
                <a:solidFill>
                  <a:schemeClr val="bg1"/>
                </a:solidFill>
                <a:latin typeface="+mn-lt"/>
                <a:ea typeface="+mn-ea"/>
              </a:defRPr>
            </a:lvl8pPr>
            <a:lvl9pPr marL="3684270" indent="-21082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215" b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zh-CN" sz="2400" dirty="0">
                <a:solidFill>
                  <a:schemeClr val="tx1"/>
                </a:solidFill>
                <a:sym typeface="微软雅黑" panose="020B0503020204020204" charset="-122"/>
              </a:rPr>
              <a:t>4. </a:t>
            </a:r>
            <a:r>
              <a:rPr lang="zh-CN" altLang="en-US" sz="2400" dirty="0">
                <a:solidFill>
                  <a:schemeClr val="tx1"/>
                </a:solidFill>
                <a:sym typeface="微软雅黑" panose="020B0503020204020204" charset="-122"/>
              </a:rPr>
              <a:t>回流 （热交换器、套管等）</a:t>
            </a:r>
            <a:endParaRPr lang="en-US" altLang="zh-CN" sz="2400" dirty="0">
              <a:solidFill>
                <a:schemeClr val="tx1"/>
              </a:solidFill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olidFill>
                <a:schemeClr val="tx1"/>
              </a:solidFill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olidFill>
                <a:schemeClr val="tx1"/>
              </a:solidFill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solidFill>
                  <a:schemeClr val="tx1"/>
                </a:solidFill>
                <a:sym typeface="微软雅黑" panose="020B0503020204020204" charset="-122"/>
              </a:rPr>
              <a:t>5. </a:t>
            </a:r>
            <a:r>
              <a:rPr lang="zh-CN" altLang="en-US" sz="2400" dirty="0">
                <a:solidFill>
                  <a:schemeClr val="tx1"/>
                </a:solidFill>
                <a:sym typeface="微软雅黑" panose="020B0503020204020204" charset="-122"/>
              </a:rPr>
              <a:t>球阀、旋塞阀液体残留</a:t>
            </a:r>
            <a:endParaRPr lang="zh-CN" altLang="en-US" sz="2400" dirty="0">
              <a:solidFill>
                <a:schemeClr val="tx1"/>
              </a:solidFill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olidFill>
                <a:schemeClr val="tx1"/>
              </a:solidFill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>
                <a:solidFill>
                  <a:schemeClr val="tx1"/>
                </a:solidFill>
                <a:sym typeface="微软雅黑" panose="020B0503020204020204" charset="-122"/>
              </a:rPr>
              <a:t>6. </a:t>
            </a:r>
            <a:r>
              <a:rPr lang="zh-CN" altLang="en-US" sz="2400" dirty="0">
                <a:solidFill>
                  <a:schemeClr val="tx1"/>
                </a:solidFill>
                <a:sym typeface="微软雅黑" panose="020B0503020204020204" charset="-122"/>
              </a:rPr>
              <a:t>势能</a:t>
            </a:r>
            <a:endParaRPr lang="zh-CN" altLang="en-US" sz="2400" dirty="0">
              <a:solidFill>
                <a:schemeClr val="tx1"/>
              </a:solidFill>
              <a:sym typeface="微软雅黑" panose="020B0503020204020204" charset="-122"/>
            </a:endParaRPr>
          </a:p>
          <a:p>
            <a:pPr marL="0" indent="0" eaLnBrk="1" hangingPunct="1">
              <a:buNone/>
            </a:pPr>
            <a:endParaRPr lang="zh-CN" altLang="en-US" sz="2400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pic>
        <p:nvPicPr>
          <p:cNvPr id="55299" name="Picture 3" descr="TRAPS_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093" y="755333"/>
            <a:ext cx="3975100" cy="143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Picture 6" descr="TRAPS_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93" y="4043045"/>
            <a:ext cx="3048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图片 3"/>
          <p:cNvPicPr>
            <a:picLocks noChangeAspect="1"/>
          </p:cNvPicPr>
          <p:nvPr/>
        </p:nvPicPr>
        <p:blipFill>
          <a:blip r:embed="rId3"/>
          <a:srcRect l="24605" t="11148" r="28734" b="26898"/>
          <a:stretch>
            <a:fillRect/>
          </a:stretch>
        </p:blipFill>
        <p:spPr>
          <a:xfrm>
            <a:off x="5695950" y="2432685"/>
            <a:ext cx="1937385" cy="1445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/>
          <p:nvPr/>
        </p:nvSpPr>
        <p:spPr>
          <a:xfrm>
            <a:off x="1023990" y="550228"/>
            <a:ext cx="358944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有效隔离方式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双重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隔离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05180" y="1369060"/>
            <a:ext cx="7201535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凡符合下列条件之一的即为双重隔离：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55753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a)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双阀加导淋：双隔断阀关闭、双阀之间的导淋常开；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55753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b)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隔断阀关闭并加盲板或盲法兰。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150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2790" y="3362733"/>
            <a:ext cx="1686506" cy="1614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" name="Group 4"/>
          <p:cNvGrpSpPr/>
          <p:nvPr/>
        </p:nvGrpSpPr>
        <p:grpSpPr>
          <a:xfrm>
            <a:off x="706870" y="3497333"/>
            <a:ext cx="5747452" cy="1480382"/>
            <a:chOff x="-229" y="57"/>
            <a:chExt cx="4144" cy="896"/>
          </a:xfrm>
        </p:grpSpPr>
        <p:graphicFrame>
          <p:nvGraphicFramePr>
            <p:cNvPr id="21510" name="Object 5"/>
            <p:cNvGraphicFramePr>
              <a:graphicFrameLocks noChangeAspect="1"/>
            </p:cNvGraphicFramePr>
            <p:nvPr/>
          </p:nvGraphicFramePr>
          <p:xfrm>
            <a:off x="405" y="75"/>
            <a:ext cx="3510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name="" r:id="rId2" imgW="5572125" imgH="1162050" progId="">
                    <p:embed/>
                  </p:oleObj>
                </mc:Choice>
                <mc:Fallback>
                  <p:oleObj name="" r:id="rId2" imgW="5572125" imgH="1162050" progId="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05" y="75"/>
                          <a:ext cx="3510" cy="7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1" name="Line 6"/>
            <p:cNvSpPr/>
            <p:nvPr/>
          </p:nvSpPr>
          <p:spPr>
            <a:xfrm>
              <a:off x="0" y="467"/>
              <a:ext cx="384" cy="0"/>
            </a:xfrm>
            <a:prstGeom prst="line">
              <a:avLst/>
            </a:prstGeom>
            <a:ln w="12700" cap="sq" cmpd="sng">
              <a:solidFill>
                <a:schemeClr val="bg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wrap="none" anchor="ctr"/>
            <a:lstStyle/>
            <a:p>
              <a:endParaRPr lang="zh-CN" altLang="en-US" sz="151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12" name="Text Box 7"/>
            <p:cNvSpPr txBox="1"/>
            <p:nvPr/>
          </p:nvSpPr>
          <p:spPr>
            <a:xfrm>
              <a:off x="-229" y="222"/>
              <a:ext cx="692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zh-CN" sz="151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物料来向</a:t>
              </a:r>
              <a:endParaRPr lang="zh-CN" altLang="zh-CN" sz="15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13" name="Text Box 8"/>
            <p:cNvSpPr txBox="1"/>
            <p:nvPr/>
          </p:nvSpPr>
          <p:spPr>
            <a:xfrm>
              <a:off x="857" y="75"/>
              <a:ext cx="692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zh-CN" sz="1510" dirty="0">
                  <a:latin typeface="微软雅黑" panose="020B0503020204020204" charset="-122"/>
                  <a:ea typeface="微软雅黑" panose="020B0503020204020204" charset="-122"/>
                </a:rPr>
                <a:t>关闭阀门</a:t>
              </a:r>
              <a:endParaRPr lang="zh-CN" altLang="zh-CN" sz="201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14" name="Text Box 9"/>
            <p:cNvSpPr txBox="1"/>
            <p:nvPr/>
          </p:nvSpPr>
          <p:spPr>
            <a:xfrm>
              <a:off x="2368" y="75"/>
              <a:ext cx="692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zh-CN" sz="1510" dirty="0">
                  <a:latin typeface="微软雅黑" panose="020B0503020204020204" charset="-122"/>
                  <a:ea typeface="微软雅黑" panose="020B0503020204020204" charset="-122"/>
                </a:rPr>
                <a:t>关闭阀门</a:t>
              </a:r>
              <a:endParaRPr lang="zh-CN" altLang="zh-CN" sz="201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15" name="Text Box 10"/>
            <p:cNvSpPr txBox="1"/>
            <p:nvPr/>
          </p:nvSpPr>
          <p:spPr>
            <a:xfrm>
              <a:off x="1258" y="772"/>
              <a:ext cx="884" cy="1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zh-CN" sz="1345" dirty="0">
                  <a:latin typeface="微软雅黑" panose="020B0503020204020204" charset="-122"/>
                  <a:ea typeface="微软雅黑" panose="020B0503020204020204" charset="-122"/>
                </a:rPr>
                <a:t>排放阀门开启</a:t>
              </a:r>
              <a:endParaRPr lang="zh-CN" altLang="zh-CN" sz="134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16" name="Text Box 11"/>
            <p:cNvSpPr txBox="1"/>
            <p:nvPr/>
          </p:nvSpPr>
          <p:spPr>
            <a:xfrm>
              <a:off x="3024" y="57"/>
              <a:ext cx="72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zh-CN" sz="1510">
                  <a:latin typeface="微软雅黑" panose="020B0503020204020204" charset="-122"/>
                  <a:ea typeface="微软雅黑" panose="020B0503020204020204" charset="-122"/>
                </a:rPr>
                <a:t>工作区域</a:t>
              </a:r>
              <a:endParaRPr lang="zh-CN" altLang="zh-CN" sz="2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517" name="矩形 1"/>
          <p:cNvSpPr/>
          <p:nvPr/>
        </p:nvSpPr>
        <p:spPr>
          <a:xfrm>
            <a:off x="3407945" y="2857394"/>
            <a:ext cx="1729740" cy="4013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015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有效隔离方式</a:t>
            </a:r>
            <a:endParaRPr lang="zh-CN" altLang="en-US" sz="2015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Line 6"/>
          <p:cNvSpPr/>
          <p:nvPr/>
        </p:nvSpPr>
        <p:spPr>
          <a:xfrm>
            <a:off x="706483" y="4131475"/>
            <a:ext cx="634166" cy="0"/>
          </a:xfrm>
          <a:prstGeom prst="line">
            <a:avLst/>
          </a:prstGeom>
          <a:ln>
            <a:headEnd type="none" w="med" len="med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7"/>
          <p:cNvSpPr txBox="1"/>
          <p:nvPr/>
        </p:nvSpPr>
        <p:spPr>
          <a:xfrm>
            <a:off x="452120" y="3653283"/>
            <a:ext cx="1142821" cy="367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物料来向</a:t>
            </a:r>
            <a:endParaRPr lang="zh-CN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308475" y="4736465"/>
            <a:ext cx="730885" cy="503555"/>
          </a:xfrm>
          <a:prstGeom prst="wedgeRoundRectCallout">
            <a:avLst>
              <a:gd name="adj1" fmla="val -162127"/>
              <a:gd name="adj2" fmla="val -880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常开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962" name="矩形 3"/>
          <p:cNvSpPr/>
          <p:nvPr/>
        </p:nvSpPr>
        <p:spPr>
          <a:xfrm>
            <a:off x="706596" y="90338"/>
            <a:ext cx="15608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）隔离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/>
          <p:nvPr/>
        </p:nvSpPr>
        <p:spPr>
          <a:xfrm>
            <a:off x="638956" y="340219"/>
            <a:ext cx="250581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隔离（续）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" y="947420"/>
            <a:ext cx="2533015" cy="1990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70" y="1088390"/>
            <a:ext cx="2714625" cy="18497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8810" y="2938145"/>
            <a:ext cx="3154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控制阀不能单独作为隔离装置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08830" y="3001645"/>
            <a:ext cx="3804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不建议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使用单截止阀隔断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" y="3369945"/>
            <a:ext cx="2346325" cy="1748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8045" y="526859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上锁挂牌，明显标识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案例分享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38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465" y="2190115"/>
            <a:ext cx="4161790" cy="2342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05790" y="948055"/>
            <a:ext cx="82003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2011年山东某氯碱化工厂在检修过程中：8月4日9时05分左右，李某按仪表安排一人拆卸硫酸过滤器前后压力表下手阀，王某与李某一起拆卸阀门，管线内带压的介质浓硫酸便喷溅到人身上，造成王某小腹表皮严重灼伤（冲洗不当），乔某两大腿上部严重灼伤，李某、聂某胳膊、脸部有轻微灼伤点。</a:t>
            </a:r>
            <a:endParaRPr lang="zh-CN" altLang="en-US" sz="1600" b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290" y="4860925"/>
            <a:ext cx="79794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 b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事故直接</a:t>
            </a:r>
            <a:r>
              <a:rPr lang="zh-CN" sz="1600" b="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原因</a:t>
            </a:r>
            <a:r>
              <a:rPr lang="zh-CN" altLang="en-US" sz="1600" b="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1600" dirty="0" smtClean="0">
                <a:latin typeface="黑体" panose="02010609060101010101" charset="-122"/>
                <a:ea typeface="黑体" panose="02010609060101010101" charset="-122"/>
              </a:rPr>
              <a:t>检修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管道未有效切断，管道内介质未进行清理，检修人员在未穿戴特殊劳保用品的情况下进行检修导致人员</a:t>
            </a:r>
            <a:r>
              <a:rPr lang="zh-CN" altLang="en-US" sz="1600" dirty="0" smtClean="0">
                <a:latin typeface="黑体" panose="02010609060101010101" charset="-122"/>
                <a:ea typeface="黑体" panose="02010609060101010101" charset="-122"/>
              </a:rPr>
              <a:t>灼伤。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/>
          <p:nvPr/>
        </p:nvSpPr>
        <p:spPr>
          <a:xfrm>
            <a:off x="638956" y="340219"/>
            <a:ext cx="219643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）检测确认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1986" name="矩形 3"/>
          <p:cNvSpPr/>
          <p:nvPr/>
        </p:nvSpPr>
        <p:spPr>
          <a:xfrm>
            <a:off x="788670" y="1096645"/>
            <a:ext cx="748538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 dirty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检查确认管线内物料、压力，温度状况，明确检测气体的种类、位置，</a:t>
            </a:r>
            <a:r>
              <a:rPr lang="zh-CN" altLang="en-US" b="1" dirty="0" smtClean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进行检测。</a:t>
            </a:r>
            <a:endParaRPr lang="en-US" altLang="zh-CN" b="1" dirty="0" smtClean="0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b="1" dirty="0" smtClean="0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48" y="2686804"/>
            <a:ext cx="2037606" cy="20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033463" y="1748473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400" b="1">
                <a:ea typeface="宋体" panose="02010600030101010101" pitchFamily="2" charset="-122"/>
              </a:rPr>
              <a:t>取样位置清单：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033463" y="2055812"/>
          <a:ext cx="647700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750"/>
                <a:gridCol w="1603375"/>
                <a:gridCol w="1000125"/>
                <a:gridCol w="1066800"/>
                <a:gridCol w="1060450"/>
                <a:gridCol w="1079500"/>
              </a:tblGrid>
              <a:tr h="213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序号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取样点位置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分析结果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取样人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分析人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取样时间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1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仿宋_GB2312" charset="0"/>
                          <a:cs typeface="仿宋_GB2312" charset="0"/>
                        </a:rPr>
                        <a:t>XX泵进口倒淋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0ppm 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XXX 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_GB2312" charset="0"/>
                          <a:cs typeface="仿宋_GB2312" charset="0"/>
                        </a:rPr>
                        <a:t>XXX 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latin typeface="仿宋_GB2312" charset="0"/>
                          <a:ea typeface="仿宋_GB2312" charset="0"/>
                          <a:cs typeface="仿宋_GB2312" charset="0"/>
                        </a:rPr>
                        <a:t>XX</a:t>
                      </a:r>
                      <a:endParaRPr lang="en-US" altLang="en-US" sz="1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80" y="2800985"/>
            <a:ext cx="2346325" cy="1748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7410" y="4724400"/>
            <a:ext cx="42062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b="1" dirty="0" smtClean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、</a:t>
            </a:r>
            <a:r>
              <a:rPr lang="zh-CN" altLang="en-US" b="1" dirty="0" smtClean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确认隔离点隔绝情况，并悬挂标识。</a:t>
            </a:r>
            <a:endParaRPr lang="zh-CN" altLang="en-US" b="1" dirty="0" smtClean="0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idx="1"/>
          </p:nvPr>
        </p:nvSpPr>
        <p:spPr>
          <a:xfrm>
            <a:off x="597378" y="1066655"/>
            <a:ext cx="6636700" cy="3238357"/>
          </a:xfrm>
        </p:spPr>
        <p:txBody>
          <a:bodyPr vert="horz" wrap="square" lIns="70885" tIns="35442" rIns="70885" bIns="35442" anchor="t"/>
          <a:lstStyle/>
          <a:p>
            <a:pPr>
              <a:buNone/>
            </a:pPr>
            <a:r>
              <a:rPr lang="zh-CN" altLang="en-US" sz="2400" u="sng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申请作业许可证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Wingdings" panose="05000000000000000000" charset="0"/>
              <a:buChar char="n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在签发作业许可证前，检查确定管线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设备的打开位置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5538" name="Rectangle 3"/>
          <p:cNvSpPr/>
          <p:nvPr/>
        </p:nvSpPr>
        <p:spPr>
          <a:xfrm>
            <a:off x="377860" y="198754"/>
            <a:ext cx="6911340" cy="414627"/>
          </a:xfrm>
          <a:prstGeom prst="rect">
            <a:avLst/>
          </a:prstGeom>
          <a:noFill/>
          <a:ln w="9525">
            <a:noFill/>
          </a:ln>
        </p:spPr>
        <p:txBody>
          <a:bodyPr lIns="71377" tIns="35688" rIns="71377" bIns="35688" anchor="t"/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管线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设备开启要求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作业许可证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/>
          </p:cNvSpPr>
          <p:nvPr>
            <p:ph type="body" idx="4294967295"/>
          </p:nvPr>
        </p:nvSpPr>
        <p:spPr>
          <a:xfrm>
            <a:off x="692150" y="1099185"/>
            <a:ext cx="7693025" cy="2432050"/>
          </a:xfrm>
        </p:spPr>
        <p:txBody>
          <a:bodyPr vert="horz" wrap="square" anchor="t"/>
          <a:lstStyle/>
          <a:p>
            <a:pPr marL="128270" indent="0" eaLnBrk="1" hangingPunct="1">
              <a:buClr>
                <a:srgbClr val="800000"/>
              </a:buClr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打开含有危险物料的管线需要办理管线打开许可证。管线打开许可证由作业单位申请，由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属地单位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相关人员对《管线打开作业许可证》进行审查，由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生计部门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进行批准。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6562" name="文本框 2"/>
          <p:cNvSpPr txBox="1"/>
          <p:nvPr/>
        </p:nvSpPr>
        <p:spPr>
          <a:xfrm>
            <a:off x="692326" y="284591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管线打开许可证的审批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3"/>
          <p:cNvSpPr/>
          <p:nvPr/>
        </p:nvSpPr>
        <p:spPr>
          <a:xfrm>
            <a:off x="781808" y="383739"/>
            <a:ext cx="219643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）打开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管线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329" y="1145565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办理作业许可方可作业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635" y="1529715"/>
            <a:ext cx="1671320" cy="1681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5652" t="18939" r="22926" b="16890"/>
          <a:stretch>
            <a:fillRect/>
          </a:stretch>
        </p:blipFill>
        <p:spPr>
          <a:xfrm>
            <a:off x="1108075" y="1609725"/>
            <a:ext cx="2687320" cy="160147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5073394" y="1145565"/>
            <a:ext cx="51845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明确冲淋设施位置（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m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范围内）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5" y="3444875"/>
            <a:ext cx="3175000" cy="186690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1562100" y="5073650"/>
            <a:ext cx="177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作业区域警戒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90" y="3561715"/>
            <a:ext cx="1037590" cy="13843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3471020"/>
            <a:ext cx="2087140" cy="157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6181905" y="5112385"/>
            <a:ext cx="177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专人监护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912" y="1841499"/>
            <a:ext cx="2255227" cy="215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620520" y="1295400"/>
            <a:ext cx="1724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穿戴劳动防护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0910" y="507365"/>
            <a:ext cx="2172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）打开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管线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>
            <a:fillRect/>
          </a:stretch>
        </p:blipFill>
        <p:spPr bwMode="auto">
          <a:xfrm>
            <a:off x="1439912" y="4043274"/>
            <a:ext cx="2255227" cy="141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1487" b="9154"/>
          <a:stretch>
            <a:fillRect/>
          </a:stretch>
        </p:blipFill>
        <p:spPr>
          <a:xfrm>
            <a:off x="5059680" y="1841500"/>
            <a:ext cx="2860675" cy="1758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5807075" y="2340610"/>
            <a:ext cx="360363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3200" b="1" i="0" u="none" strike="noStrike" cap="none" normalizeH="0" baseline="0" noProof="1" smtClean="0">
              <a:ln>
                <a:noFill/>
              </a:ln>
              <a:solidFill>
                <a:schemeClr val="bg1"/>
              </a:solidFill>
              <a:effectLst/>
              <a:latin typeface="Swis721 Hv BT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59680" y="4319905"/>
            <a:ext cx="3154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应从设备或管线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最小部分着手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9990" y="5088890"/>
            <a:ext cx="26206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防爆区域使用防爆工具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9695" y="3674745"/>
            <a:ext cx="2620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思考：打开位置降低管线打开风险？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图片 1"/>
          <p:cNvPicPr>
            <a:picLocks noChangeAspect="1"/>
          </p:cNvPicPr>
          <p:nvPr/>
        </p:nvPicPr>
        <p:blipFill>
          <a:blip r:embed="rId1"/>
          <a:srcRect l="18109" t="4852" r="32870" b="25851"/>
          <a:stretch>
            <a:fillRect/>
          </a:stretch>
        </p:blipFill>
        <p:spPr>
          <a:xfrm>
            <a:off x="5029200" y="1974215"/>
            <a:ext cx="3321685" cy="2643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092700" y="1414145"/>
            <a:ext cx="354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上风向侧身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0910" y="507365"/>
            <a:ext cx="2172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）打开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管线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8507730" y="2059305"/>
            <a:ext cx="750570" cy="1143000"/>
          </a:xfrm>
          <a:prstGeom prst="wedgeRectCallout">
            <a:avLst>
              <a:gd name="adj1" fmla="val -262774"/>
              <a:gd name="adj2" fmla="val 884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螺栓不可全部拆下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07685" y="4750435"/>
            <a:ext cx="2376170" cy="504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应从人对面螺栓开始拆卸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96340" y="1045845"/>
            <a:ext cx="6868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思考：开始拆卸过程需要注意什么？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8516" t="13704" r="29917" b="30028"/>
          <a:stretch>
            <a:fillRect/>
          </a:stretch>
        </p:blipFill>
        <p:spPr>
          <a:xfrm>
            <a:off x="1108075" y="1925955"/>
            <a:ext cx="3534410" cy="2691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90055" y="1414145"/>
            <a:ext cx="1920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先打开再次确认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9" grpId="1" animBg="1"/>
      <p:bldP spid="11" grpId="0" animBg="1"/>
      <p:bldP spid="11" grpId="1" animBg="1"/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body" idx="4294967295"/>
          </p:nvPr>
        </p:nvSpPr>
        <p:spPr>
          <a:xfrm>
            <a:off x="779780" y="1319530"/>
            <a:ext cx="7820025" cy="3583940"/>
          </a:xfrm>
        </p:spPr>
        <p:txBody>
          <a:bodyPr vert="horz" wrap="square" anchor="t"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选择个人防护装备的关键要素包括下列各项: </a:t>
            </a: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⑴应有专业人员，包括使用个人防护装备的人员参与选择；</a:t>
            </a: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⑵任何一种个人防护装备在采用前，应当由使用人员在现场测试其实用性，并确保其完好有效；</a:t>
            </a: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None/>
            </a:pP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None/>
            </a:pP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None/>
            </a:pP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eaLnBrk="1" hangingPunct="1">
              <a:buClr>
                <a:srgbClr val="800000"/>
              </a:buClr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⑶制定和批准个人防护装备清单并随时可取。</a:t>
            </a:r>
            <a:endParaRPr lang="zh-CN" alt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1350" y="40386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个人防护装备的选择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2078" t="57009" r="27125" b="29231"/>
          <a:stretch>
            <a:fillRect/>
          </a:stretch>
        </p:blipFill>
        <p:spPr>
          <a:xfrm>
            <a:off x="951865" y="1977390"/>
            <a:ext cx="5941060" cy="905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85" y="3296920"/>
            <a:ext cx="1606550" cy="1606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1070" y="3860165"/>
            <a:ext cx="5555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思考：防毒面具检查测试</a:t>
            </a:r>
            <a:r>
              <a:rPr lang="zh-CN" altLang="en-US" dirty="0"/>
              <a:t>哪些内容？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62505" y="4989830"/>
            <a:ext cx="5555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思考：涉酸碱作业穿戴有哪些？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03338" y="1460500"/>
          <a:ext cx="4438650" cy="2110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65"/>
                <a:gridCol w="2638425"/>
                <a:gridCol w="797560"/>
              </a:tblGrid>
              <a:tr h="33845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涉酸</a:t>
                      </a: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碱</a:t>
                      </a:r>
                      <a:r>
                        <a:rPr lang="zh-CN" altLang="en-US" sz="1600" b="0" dirty="0" smtClean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作业</a:t>
                      </a: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劳动防护</a:t>
                      </a:r>
                      <a:r>
                        <a:rPr lang="zh-CN" altLang="en-US" sz="1600" b="0" dirty="0" smtClean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清单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防护用品名称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备注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安全帽带防溅面罩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耐酸碱服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耐酸碱手套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耐酸碱鞋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63320" y="419735"/>
            <a:ext cx="262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个人防护装备清单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9520" y="4171315"/>
            <a:ext cx="7600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思考：什么时候穿、什么时候摘除防护？</a:t>
            </a:r>
            <a:endParaRPr lang="zh-CN" altLang="en-US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289040" y="1642745"/>
            <a:ext cx="2952115" cy="3312160"/>
          </a:xfrm>
          <a:prstGeom prst="wedgeRectCallout">
            <a:avLst>
              <a:gd name="adj1" fmla="val -80522"/>
              <a:gd name="adj2" fmla="val 331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dirty="0"/>
              <a:t> </a:t>
            </a:r>
            <a:r>
              <a:rPr lang="zh-CN" altLang="en-US" dirty="0"/>
              <a:t>⑴这项工作已经按计划完成；</a:t>
            </a:r>
            <a:endParaRPr lang="zh-CN" altLang="en-US" dirty="0"/>
          </a:p>
          <a:p>
            <a:pPr algn="l"/>
            <a:r>
              <a:rPr lang="zh-CN" altLang="en-US" dirty="0"/>
              <a:t>⑵管路或设备可以直接从这端看到另一端；</a:t>
            </a:r>
            <a:endParaRPr lang="zh-CN" altLang="en-US" dirty="0"/>
          </a:p>
          <a:p>
            <a:pPr algn="l"/>
            <a:r>
              <a:rPr lang="zh-CN" altLang="en-US" dirty="0"/>
              <a:t>⑶所有开封面都用密封装置加以密封，如盲板、管帽或丝堵。</a:t>
            </a:r>
            <a:endParaRPr lang="zh-CN" altLang="en-US" dirty="0"/>
          </a:p>
          <a:p>
            <a:pPr algn="l"/>
            <a:r>
              <a:rPr lang="zh-CN" altLang="en-US" dirty="0"/>
              <a:t>⑷管路或设备已经清洗或吹扫且被证明已排空且经分析合格，并且有一处已经打开，明确显示它是清洁管线。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剧毒物料管线打开要求</a:t>
            </a:r>
            <a:endParaRPr lang="zh-CN" altLang="en-US"/>
          </a:p>
        </p:txBody>
      </p:sp>
      <p:sp>
        <p:nvSpPr>
          <p:cNvPr id="47106" name="文本框 4"/>
          <p:cNvSpPr txBox="1"/>
          <p:nvPr>
            <p:custDataLst>
              <p:tags r:id="rId1"/>
            </p:custDataLst>
          </p:nvPr>
        </p:nvSpPr>
        <p:spPr>
          <a:xfrm>
            <a:off x="514350" y="876935"/>
            <a:ext cx="80486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对含有剧毒物料等可能立刻对生命和健康产生危害的管线（设备）打开作业时：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968375" y="1870710"/>
            <a:ext cx="2582863" cy="3800475"/>
          </a:xfrm>
          <a:prstGeom prst="roundRect">
            <a:avLst>
              <a:gd name="adj" fmla="val 7341"/>
            </a:avLst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6800" rIns="91440" bIns="45720" numCol="1" spcCol="0" rtlCol="0" fromWordArt="0" anchor="ctr" anchorCtr="0" forceAA="0" compatLnSpc="1">
            <a:noAutofit/>
          </a:bodyPr>
          <a:lstStyle/>
          <a:p>
            <a:pPr algn="just" fontAlgn="base">
              <a:lnSpc>
                <a:spcPct val="120000"/>
              </a:lnSpc>
            </a:pPr>
            <a:endParaRPr lang="pt-BR" altLang="zh-CN" sz="1400" strike="noStrike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400175" y="1870710"/>
            <a:ext cx="1720850" cy="795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txBody>
          <a:bodyPr rot="0" spcFirstLastPara="0" vertOverflow="overflow" horzOverflow="overflow" vert="horz" wrap="square" lIns="91440" tIns="45720" rIns="91440" bIns="46800" numCol="1" spcCol="0" rtlCol="0" fromWordArt="0" anchor="ctr" anchorCtr="0" forceAA="0" compatLnSpc="1">
            <a:normAutofit/>
          </a:bodyPr>
          <a:lstStyle/>
          <a:p>
            <a:pPr algn="ctr" fontAlgn="base">
              <a:lnSpc>
                <a:spcPct val="120000"/>
              </a:lnSpc>
            </a:pPr>
            <a:endParaRPr lang="en-US" altLang="zh-CN" sz="2000" b="1" strike="noStrike" spc="3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1400175" y="2570798"/>
            <a:ext cx="172085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>
            <p:custDataLst>
              <p:tags r:id="rId5"/>
            </p:custDataLst>
          </p:nvPr>
        </p:nvSpPr>
        <p:spPr>
          <a:xfrm>
            <a:off x="4527550" y="1870710"/>
            <a:ext cx="2047875" cy="3800475"/>
          </a:xfrm>
          <a:prstGeom prst="roundRect">
            <a:avLst>
              <a:gd name="adj" fmla="val 7341"/>
            </a:avLst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6800" rIns="91440" bIns="45720" numCol="1" spcCol="0" rtlCol="0" fromWordArt="0" anchor="ctr" anchorCtr="0" forceAA="0" compatLnSpc="1">
            <a:noAutofit/>
          </a:bodyPr>
          <a:lstStyle/>
          <a:p>
            <a:pPr algn="just" fontAlgn="base">
              <a:lnSpc>
                <a:spcPct val="120000"/>
              </a:lnSpc>
            </a:pPr>
            <a:endParaRPr lang="pt-BR" altLang="zh-CN" sz="1400" strike="noStrike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4691063" y="1870710"/>
            <a:ext cx="1720850" cy="795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rot="0" spcFirstLastPara="0" vertOverflow="overflow" horzOverflow="overflow" vert="horz" wrap="square" lIns="91440" tIns="45720" rIns="91440" bIns="46800" numCol="1" spcCol="0" rtlCol="0" fromWordArt="0" anchor="ctr" anchorCtr="0" forceAA="0" compatLnSpc="1">
            <a:normAutofit/>
          </a:bodyPr>
          <a:lstStyle/>
          <a:p>
            <a:pPr algn="ctr" fontAlgn="base">
              <a:lnSpc>
                <a:spcPct val="120000"/>
              </a:lnSpc>
            </a:pPr>
            <a:endParaRPr lang="en-US" altLang="zh-CN" sz="2000" b="1" strike="noStrike" spc="3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7"/>
            </p:custDataLst>
          </p:nvPr>
        </p:nvCxnSpPr>
        <p:spPr>
          <a:xfrm>
            <a:off x="4691063" y="2570798"/>
            <a:ext cx="172085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1436688" y="2019935"/>
            <a:ext cx="1647825" cy="496888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明确以下内容</a:t>
            </a:r>
            <a:endParaRPr lang="zh-CN" altLang="en-US" b="1" spc="3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4725988" y="2019935"/>
            <a:ext cx="1649413" cy="496888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穿戴劳动防护</a:t>
            </a:r>
            <a:endParaRPr lang="zh-CN" altLang="en-US" b="1" spc="3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4610100" y="2705735"/>
            <a:ext cx="1884363" cy="2195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、至少</a:t>
            </a: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人作业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、至少</a:t>
            </a: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人救援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1098550" y="2770823"/>
            <a:ext cx="2324100" cy="2844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50000"/>
              </a:lnSpc>
            </a:pP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、管线介质及危害性；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、管线打开位置及隔离情况；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、警戒区域、风向；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、风险管控措施；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5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、应急救援。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 </a:t>
            </a:r>
            <a:r>
              <a:rPr lang="zh-CN" altLang="en-US" sz="1600" spc="150" noProof="1">
                <a:latin typeface="微软雅黑" panose="020B0503020204020204" charset="-122"/>
                <a:ea typeface="微软雅黑" panose="020B0503020204020204" charset="-122"/>
              </a:rPr>
              <a:t>（安全作业方案</a:t>
            </a:r>
            <a:r>
              <a:rPr lang="zh-CN" altLang="en-US" sz="1600" spc="15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endParaRPr lang="zh-CN" altLang="en-US" sz="16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>
            <p:custDataLst>
              <p:tags r:id="rId1"/>
            </p:custDataLst>
          </p:nvPr>
        </p:nvSpPr>
        <p:spPr bwMode="auto">
          <a:xfrm>
            <a:off x="945059" y="1270763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" name="梯形 87"/>
          <p:cNvSpPr/>
          <p:nvPr>
            <p:custDataLst>
              <p:tags r:id="rId2"/>
            </p:custDataLst>
          </p:nvPr>
        </p:nvSpPr>
        <p:spPr bwMode="auto">
          <a:xfrm flipV="1">
            <a:off x="1127245" y="1748543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9" name="梯形 88"/>
          <p:cNvSpPr/>
          <p:nvPr>
            <p:custDataLst>
              <p:tags r:id="rId3"/>
            </p:custDataLst>
          </p:nvPr>
        </p:nvSpPr>
        <p:spPr bwMode="auto">
          <a:xfrm>
            <a:off x="1127770" y="123243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>
            <p:custDataLst>
              <p:tags r:id="rId4"/>
            </p:custDataLst>
          </p:nvPr>
        </p:nvSpPr>
        <p:spPr bwMode="auto">
          <a:xfrm>
            <a:off x="1231201" y="1230336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01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1" name="文本框 90"/>
          <p:cNvSpPr txBox="1"/>
          <p:nvPr>
            <p:custDataLst>
              <p:tags r:id="rId5"/>
            </p:custDataLst>
          </p:nvPr>
        </p:nvSpPr>
        <p:spPr>
          <a:xfrm>
            <a:off x="1864360" y="1304290"/>
            <a:ext cx="2871470" cy="3994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案例分享及管线打开目的</a:t>
            </a:r>
            <a:endParaRPr lang="zh-CN" altLang="en-US" sz="1600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3" name="圆角矩形 92"/>
          <p:cNvSpPr/>
          <p:nvPr>
            <p:custDataLst>
              <p:tags r:id="rId6"/>
            </p:custDataLst>
          </p:nvPr>
        </p:nvSpPr>
        <p:spPr bwMode="auto">
          <a:xfrm>
            <a:off x="945059" y="2184845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4" name="梯形 93"/>
          <p:cNvSpPr/>
          <p:nvPr>
            <p:custDataLst>
              <p:tags r:id="rId7"/>
            </p:custDataLst>
          </p:nvPr>
        </p:nvSpPr>
        <p:spPr bwMode="auto">
          <a:xfrm flipV="1">
            <a:off x="1127245" y="2662624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5" name="梯形 94"/>
          <p:cNvSpPr/>
          <p:nvPr>
            <p:custDataLst>
              <p:tags r:id="rId8"/>
            </p:custDataLst>
          </p:nvPr>
        </p:nvSpPr>
        <p:spPr bwMode="auto">
          <a:xfrm>
            <a:off x="1127770" y="2146517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6" name="矩形 95"/>
          <p:cNvSpPr/>
          <p:nvPr>
            <p:custDataLst>
              <p:tags r:id="rId9"/>
            </p:custDataLst>
          </p:nvPr>
        </p:nvSpPr>
        <p:spPr bwMode="auto">
          <a:xfrm>
            <a:off x="1231201" y="2144417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02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7" name="文本框 96"/>
          <p:cNvSpPr txBox="1"/>
          <p:nvPr>
            <p:custDataLst>
              <p:tags r:id="rId10"/>
            </p:custDataLst>
          </p:nvPr>
        </p:nvSpPr>
        <p:spPr>
          <a:xfrm>
            <a:off x="1864391" y="2218447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管线打开定义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9" name="圆角矩形 98"/>
          <p:cNvSpPr/>
          <p:nvPr>
            <p:custDataLst>
              <p:tags r:id="rId11"/>
            </p:custDataLst>
          </p:nvPr>
        </p:nvSpPr>
        <p:spPr bwMode="auto">
          <a:xfrm>
            <a:off x="945059" y="3098927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0" name="梯形 99"/>
          <p:cNvSpPr/>
          <p:nvPr>
            <p:custDataLst>
              <p:tags r:id="rId12"/>
            </p:custDataLst>
          </p:nvPr>
        </p:nvSpPr>
        <p:spPr bwMode="auto">
          <a:xfrm flipV="1">
            <a:off x="1127245" y="357670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1" name="梯形 100"/>
          <p:cNvSpPr/>
          <p:nvPr>
            <p:custDataLst>
              <p:tags r:id="rId13"/>
            </p:custDataLst>
          </p:nvPr>
        </p:nvSpPr>
        <p:spPr bwMode="auto">
          <a:xfrm>
            <a:off x="1127770" y="3060599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2" name="矩形 101"/>
          <p:cNvSpPr/>
          <p:nvPr>
            <p:custDataLst>
              <p:tags r:id="rId14"/>
            </p:custDataLst>
          </p:nvPr>
        </p:nvSpPr>
        <p:spPr bwMode="auto">
          <a:xfrm>
            <a:off x="1231201" y="3058499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03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3" name="文本框 102"/>
          <p:cNvSpPr txBox="1"/>
          <p:nvPr>
            <p:custDataLst>
              <p:tags r:id="rId15"/>
            </p:custDataLst>
          </p:nvPr>
        </p:nvSpPr>
        <p:spPr>
          <a:xfrm>
            <a:off x="1864391" y="3132529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管线打开要求及步骤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5" name="圆角矩形 104"/>
          <p:cNvSpPr/>
          <p:nvPr>
            <p:custDataLst>
              <p:tags r:id="rId16"/>
            </p:custDataLst>
          </p:nvPr>
        </p:nvSpPr>
        <p:spPr bwMode="auto">
          <a:xfrm>
            <a:off x="945059" y="4013008"/>
            <a:ext cx="4620286" cy="4756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6" name="梯形 105"/>
          <p:cNvSpPr/>
          <p:nvPr>
            <p:custDataLst>
              <p:tags r:id="rId17"/>
            </p:custDataLst>
          </p:nvPr>
        </p:nvSpPr>
        <p:spPr bwMode="auto">
          <a:xfrm flipV="1">
            <a:off x="1127245" y="4490788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7" name="梯形 106"/>
          <p:cNvSpPr/>
          <p:nvPr>
            <p:custDataLst>
              <p:tags r:id="rId18"/>
            </p:custDataLst>
          </p:nvPr>
        </p:nvSpPr>
        <p:spPr bwMode="auto">
          <a:xfrm>
            <a:off x="1127770" y="3974681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8" name="矩形 107"/>
          <p:cNvSpPr/>
          <p:nvPr>
            <p:custDataLst>
              <p:tags r:id="rId19"/>
            </p:custDataLst>
          </p:nvPr>
        </p:nvSpPr>
        <p:spPr bwMode="auto">
          <a:xfrm>
            <a:off x="1231201" y="3972581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04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9" name="文本框 108"/>
          <p:cNvSpPr txBox="1"/>
          <p:nvPr>
            <p:custDataLst>
              <p:tags r:id="rId20"/>
            </p:custDataLst>
          </p:nvPr>
        </p:nvSpPr>
        <p:spPr>
          <a:xfrm>
            <a:off x="1864391" y="4046610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总结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7752598" y="1905507"/>
            <a:ext cx="916116" cy="1449615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500" spc="2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  <a:endParaRPr lang="zh-CN" altLang="en-US" sz="4500" spc="200">
              <a:solidFill>
                <a:schemeClr val="bg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508635" y="192405"/>
            <a:ext cx="8616950" cy="38100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/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目录</a:t>
            </a:r>
            <a:endParaRPr kumimoji="0" lang="zh-CN" altLang="en-US" sz="3600" b="1" i="0" u="none" strike="noStrike" kern="1200" cap="none" spc="300" normalizeH="0" baseline="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57210" y="2590800"/>
            <a:ext cx="7140000" cy="686333"/>
          </a:xfrm>
        </p:spPr>
        <p:txBody>
          <a:bodyPr/>
          <a:p>
            <a:pPr algn="ctr"/>
            <a:r>
              <a:rPr lang="zh-CN" altLang="en-US"/>
              <a:t>管线打开存在的哪些危害？</a:t>
            </a:r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idx="1"/>
          </p:nvPr>
        </p:nvSpPr>
        <p:spPr>
          <a:xfrm>
            <a:off x="517525" y="1090930"/>
            <a:ext cx="7252970" cy="3830955"/>
          </a:xfrm>
        </p:spPr>
        <p:txBody>
          <a:bodyPr vert="horz" wrap="square" lIns="70885" tIns="35442" rIns="70885" bIns="35442" anchor="t"/>
          <a:lstStyle/>
          <a:p>
            <a:pPr algn="l" latinLnBrk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15" dirty="0">
                <a:latin typeface="黑体" panose="02010609060101010101" charset="-122"/>
                <a:ea typeface="黑体" panose="02010609060101010101" charset="-122"/>
              </a:rPr>
              <a:t>建立管线打开程序有效防止危险物料管线（设备）打开时造成人员伤害事故</a:t>
            </a:r>
            <a:r>
              <a:rPr lang="zh-CN" altLang="en-US" sz="2015" dirty="0" smtClean="0">
                <a:latin typeface="黑体" panose="02010609060101010101" charset="-122"/>
                <a:ea typeface="黑体" panose="02010609060101010101" charset="-122"/>
              </a:rPr>
              <a:t>发生。</a:t>
            </a:r>
            <a:endParaRPr lang="en-US" altLang="zh-CN" sz="2015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l" latinLnBrk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15" dirty="0" smtClean="0">
                <a:latin typeface="黑体" panose="02010609060101010101" charset="-122"/>
                <a:ea typeface="黑体" panose="02010609060101010101" charset="-122"/>
              </a:rPr>
              <a:t>建立管线打开程序，管线打开前制定安全工作方案。</a:t>
            </a:r>
            <a:endParaRPr lang="zh-CN" altLang="en-US" sz="2015" dirty="0">
              <a:latin typeface="黑体" panose="02010609060101010101" charset="-122"/>
              <a:ea typeface="黑体" panose="02010609060101010101" charset="-122"/>
            </a:endParaRPr>
          </a:p>
          <a:p>
            <a:pPr algn="l" latinLnBrk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15" dirty="0">
                <a:latin typeface="黑体" panose="02010609060101010101" charset="-122"/>
                <a:ea typeface="黑体" panose="02010609060101010101" charset="-122"/>
              </a:rPr>
              <a:t>管线打开规范要求及步骤由属地进行培训。</a:t>
            </a:r>
            <a:endParaRPr lang="zh-CN" altLang="en-US" sz="2015" dirty="0">
              <a:latin typeface="黑体" panose="02010609060101010101" charset="-122"/>
              <a:ea typeface="黑体" panose="02010609060101010101" charset="-122"/>
            </a:endParaRPr>
          </a:p>
          <a:p>
            <a:pPr algn="l" latinLnBrk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15" dirty="0">
                <a:latin typeface="黑体" panose="02010609060101010101" charset="-122"/>
                <a:ea typeface="黑体" panose="02010609060101010101" charset="-122"/>
              </a:rPr>
              <a:t>检维修作业涉及管线打开作业应按照管线打开要求，办理相关票证，并按照管线打开步骤进行安全作业。</a:t>
            </a:r>
            <a:endParaRPr lang="zh-CN" altLang="en-US" sz="2015" dirty="0">
              <a:latin typeface="黑体" panose="02010609060101010101" charset="-122"/>
              <a:ea typeface="黑体" panose="02010609060101010101" charset="-122"/>
            </a:endParaRPr>
          </a:p>
          <a:p>
            <a:pPr algn="l" latinLnBrk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15" dirty="0">
                <a:latin typeface="黑体" panose="02010609060101010101" charset="-122"/>
                <a:ea typeface="黑体" panose="02010609060101010101" charset="-122"/>
              </a:rPr>
              <a:t>每个属地单位都要建立一个清单,供随时使用。对使用特定的个人防护装备的人员实施有效培训。</a:t>
            </a:r>
            <a:endParaRPr lang="zh-CN" altLang="en-US" sz="2015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buNone/>
            </a:pPr>
            <a:endParaRPr lang="zh-CN" altLang="en-US" sz="2015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538" name="Rectangle 3"/>
          <p:cNvSpPr/>
          <p:nvPr/>
        </p:nvSpPr>
        <p:spPr>
          <a:xfrm>
            <a:off x="377860" y="198754"/>
            <a:ext cx="6911340" cy="414627"/>
          </a:xfrm>
          <a:prstGeom prst="rect">
            <a:avLst/>
          </a:prstGeom>
          <a:noFill/>
          <a:ln w="9525">
            <a:noFill/>
          </a:ln>
        </p:spPr>
        <p:txBody>
          <a:bodyPr lIns="71377" tIns="35688" rIns="71377" bIns="35688" anchor="t"/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总结：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3200" dirty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谢谢聆听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管线打开存在的</a:t>
            </a:r>
            <a:r>
              <a:rPr lang="zh-CN" altLang="en-US"/>
              <a:t>危害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管线内危害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介质本身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：腐蚀、中毒、烫伤、冻伤、窒息、着火爆炸。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工艺系统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：残余压力物理打击。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打开后影响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：着火、窒息（接触空气后反应）、掩埋。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工作组织危害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  ⑴打开错误管线；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  ⑵断开过程的管理</a:t>
            </a:r>
            <a:r>
              <a:rPr lang="zh-CN" altLang="en-US" sz="2460" dirty="0">
                <a:solidFill>
                  <a:srgbClr val="000000"/>
                </a:solidFill>
                <a:ea typeface="微软简隶书" pitchFamily="2" charset="-122"/>
                <a:sym typeface="微软雅黑" panose="020B0503020204020204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/>
          <p:nvPr/>
        </p:nvSpPr>
        <p:spPr>
          <a:xfrm>
            <a:off x="725170" y="1208405"/>
            <a:ext cx="8024495" cy="361251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eaLnBrk="0" fontAlgn="auto" hangingPunct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为管线打开作业提供规范的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安全管理要求</a:t>
            </a:r>
            <a:endParaRPr lang="en-US" altLang="zh-CN" sz="2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marL="342900" indent="-342900" eaLnBrk="0" fontAlgn="auto" hangingPunct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确保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管线打开作业人员安全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marL="428625" lvl="1" indent="-342900" eaLnBrk="1" fontAlgn="auto" hangingPunct="1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避免因管线打开作业导致任何伤害和事故的发生</a:t>
            </a: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marL="449580" lvl="1" indent="-363855" eaLnBrk="1" hangingPunct="1">
              <a:spcBef>
                <a:spcPct val="20000"/>
              </a:spcBef>
            </a:pPr>
            <a:endParaRPr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555" y="104140"/>
            <a:ext cx="10775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目的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>
            <p:custDataLst>
              <p:tags r:id="rId1"/>
            </p:custDataLst>
          </p:nvPr>
        </p:nvSpPr>
        <p:spPr bwMode="auto">
          <a:xfrm>
            <a:off x="945059" y="1270763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8" name="梯形 87"/>
          <p:cNvSpPr/>
          <p:nvPr>
            <p:custDataLst>
              <p:tags r:id="rId2"/>
            </p:custDataLst>
          </p:nvPr>
        </p:nvSpPr>
        <p:spPr bwMode="auto">
          <a:xfrm flipV="1">
            <a:off x="1127245" y="1748543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9" name="梯形 88"/>
          <p:cNvSpPr/>
          <p:nvPr>
            <p:custDataLst>
              <p:tags r:id="rId3"/>
            </p:custDataLst>
          </p:nvPr>
        </p:nvSpPr>
        <p:spPr bwMode="auto">
          <a:xfrm>
            <a:off x="1127770" y="123243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>
            <p:custDataLst>
              <p:tags r:id="rId4"/>
            </p:custDataLst>
          </p:nvPr>
        </p:nvSpPr>
        <p:spPr bwMode="auto">
          <a:xfrm>
            <a:off x="1231201" y="1230336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01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1" name="文本框 90"/>
          <p:cNvSpPr txBox="1"/>
          <p:nvPr>
            <p:custDataLst>
              <p:tags r:id="rId5"/>
            </p:custDataLst>
          </p:nvPr>
        </p:nvSpPr>
        <p:spPr>
          <a:xfrm>
            <a:off x="1864360" y="1304290"/>
            <a:ext cx="2863850" cy="3994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案例分享及管线打开目的</a:t>
            </a:r>
            <a:endParaRPr lang="zh-CN" altLang="en-US" sz="1600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3" name="圆角矩形 92"/>
          <p:cNvSpPr/>
          <p:nvPr>
            <p:custDataLst>
              <p:tags r:id="rId6"/>
            </p:custDataLst>
          </p:nvPr>
        </p:nvSpPr>
        <p:spPr bwMode="auto">
          <a:xfrm>
            <a:off x="945059" y="2184845"/>
            <a:ext cx="4620286" cy="4756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4" name="梯形 93"/>
          <p:cNvSpPr/>
          <p:nvPr>
            <p:custDataLst>
              <p:tags r:id="rId7"/>
            </p:custDataLst>
          </p:nvPr>
        </p:nvSpPr>
        <p:spPr bwMode="auto">
          <a:xfrm flipV="1">
            <a:off x="1127245" y="2662624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5" name="梯形 94"/>
          <p:cNvSpPr/>
          <p:nvPr>
            <p:custDataLst>
              <p:tags r:id="rId8"/>
            </p:custDataLst>
          </p:nvPr>
        </p:nvSpPr>
        <p:spPr bwMode="auto">
          <a:xfrm>
            <a:off x="1127770" y="2146517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6" name="矩形 95"/>
          <p:cNvSpPr/>
          <p:nvPr>
            <p:custDataLst>
              <p:tags r:id="rId9"/>
            </p:custDataLst>
          </p:nvPr>
        </p:nvSpPr>
        <p:spPr bwMode="auto">
          <a:xfrm>
            <a:off x="1231201" y="2144417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02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7" name="文本框 96"/>
          <p:cNvSpPr txBox="1"/>
          <p:nvPr>
            <p:custDataLst>
              <p:tags r:id="rId10"/>
            </p:custDataLst>
          </p:nvPr>
        </p:nvSpPr>
        <p:spPr>
          <a:xfrm>
            <a:off x="1864391" y="2218447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 fontScale="80000"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管线打开定义及管理</a:t>
            </a: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范围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9" name="圆角矩形 98"/>
          <p:cNvSpPr/>
          <p:nvPr>
            <p:custDataLst>
              <p:tags r:id="rId11"/>
            </p:custDataLst>
          </p:nvPr>
        </p:nvSpPr>
        <p:spPr bwMode="auto">
          <a:xfrm>
            <a:off x="945059" y="3098927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0" name="梯形 99"/>
          <p:cNvSpPr/>
          <p:nvPr>
            <p:custDataLst>
              <p:tags r:id="rId12"/>
            </p:custDataLst>
          </p:nvPr>
        </p:nvSpPr>
        <p:spPr bwMode="auto">
          <a:xfrm flipV="1">
            <a:off x="1127245" y="3576706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1" name="梯形 100"/>
          <p:cNvSpPr/>
          <p:nvPr>
            <p:custDataLst>
              <p:tags r:id="rId13"/>
            </p:custDataLst>
          </p:nvPr>
        </p:nvSpPr>
        <p:spPr bwMode="auto">
          <a:xfrm>
            <a:off x="1127770" y="3060599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2" name="矩形 101"/>
          <p:cNvSpPr/>
          <p:nvPr>
            <p:custDataLst>
              <p:tags r:id="rId14"/>
            </p:custDataLst>
          </p:nvPr>
        </p:nvSpPr>
        <p:spPr bwMode="auto">
          <a:xfrm>
            <a:off x="1231201" y="3058499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03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3" name="文本框 102"/>
          <p:cNvSpPr txBox="1"/>
          <p:nvPr>
            <p:custDataLst>
              <p:tags r:id="rId15"/>
            </p:custDataLst>
          </p:nvPr>
        </p:nvSpPr>
        <p:spPr>
          <a:xfrm>
            <a:off x="1864391" y="3132529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管线打开要求及步骤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5" name="圆角矩形 104"/>
          <p:cNvSpPr/>
          <p:nvPr>
            <p:custDataLst>
              <p:tags r:id="rId16"/>
            </p:custDataLst>
          </p:nvPr>
        </p:nvSpPr>
        <p:spPr bwMode="auto">
          <a:xfrm>
            <a:off x="945059" y="4013008"/>
            <a:ext cx="4620286" cy="47567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75604" tIns="37802" rIns="75604" bIns="37802" anchor="ctr" anchorCtr="0" forceAA="0" compatLnSpc="1">
            <a:normAutofit/>
          </a:bodyPr>
          <a:lstStyle/>
          <a:p>
            <a:pPr algn="r">
              <a:lnSpc>
                <a:spcPct val="130000"/>
              </a:lnSpc>
            </a:pPr>
            <a:endParaRPr lang="en-US" altLang="zh-CN" sz="91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6" name="梯形 105"/>
          <p:cNvSpPr/>
          <p:nvPr>
            <p:custDataLst>
              <p:tags r:id="rId17"/>
            </p:custDataLst>
          </p:nvPr>
        </p:nvSpPr>
        <p:spPr bwMode="auto">
          <a:xfrm flipV="1">
            <a:off x="1127245" y="4490788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7" name="梯形 106"/>
          <p:cNvSpPr/>
          <p:nvPr>
            <p:custDataLst>
              <p:tags r:id="rId18"/>
            </p:custDataLst>
          </p:nvPr>
        </p:nvSpPr>
        <p:spPr bwMode="auto">
          <a:xfrm>
            <a:off x="1127770" y="3974681"/>
            <a:ext cx="727695" cy="38327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75604" tIns="37802" rIns="75604" bIns="37802" anchor="ctr">
            <a:normAutofit fontScale="25000" lnSpcReduction="20000"/>
          </a:bodyPr>
          <a:lstStyle/>
          <a:p>
            <a:pPr algn="ctr"/>
            <a:endParaRPr sz="149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8" name="矩形 107"/>
          <p:cNvSpPr/>
          <p:nvPr>
            <p:custDataLst>
              <p:tags r:id="rId19"/>
            </p:custDataLst>
          </p:nvPr>
        </p:nvSpPr>
        <p:spPr bwMode="auto">
          <a:xfrm>
            <a:off x="1231201" y="3972581"/>
            <a:ext cx="519782" cy="5565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75604" tIns="37802" rIns="75604" bIns="37802" anchor="ctr" anchorCtr="1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65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04</a:t>
            </a:r>
            <a:endParaRPr lang="en-US" altLang="zh-CN" sz="165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9" name="文本框 108"/>
          <p:cNvSpPr txBox="1"/>
          <p:nvPr>
            <p:custDataLst>
              <p:tags r:id="rId20"/>
            </p:custDataLst>
          </p:nvPr>
        </p:nvSpPr>
        <p:spPr>
          <a:xfrm>
            <a:off x="1864391" y="4046610"/>
            <a:ext cx="2658765" cy="3995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u="none" strike="noStrike" spc="30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管线打开注意事项</a:t>
            </a:r>
            <a:endParaRPr lang="zh-CN" altLang="en-US" b="1" u="none" strike="noStrike" spc="30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508635" y="192405"/>
            <a:ext cx="8616950" cy="38100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/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目录</a:t>
            </a:r>
            <a:endParaRPr kumimoji="0" lang="zh-CN" altLang="en-US" sz="3600" b="1" i="0" u="none" strike="noStrike" kern="1200" cap="none" spc="300" normalizeH="0" baseline="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3219" y="253381"/>
            <a:ext cx="2522220" cy="44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457200">
              <a:spcBef>
                <a:spcPts val="2000"/>
              </a:spcBef>
              <a:buClr>
                <a:schemeClr val="accent1"/>
              </a:buClr>
              <a:buSzPct val="75000"/>
              <a:defRPr/>
            </a:pPr>
            <a:r>
              <a:rPr lang="zh-CN" altLang="en-US" sz="2315" b="1" spc="600" dirty="0">
                <a:latin typeface="微软雅黑" panose="020B0503020204020204" charset="-122"/>
                <a:ea typeface="微软雅黑" panose="020B0503020204020204" charset="-122"/>
              </a:rPr>
              <a:t>管线打开定义</a:t>
            </a:r>
            <a:endParaRPr lang="zh-CN" altLang="en-US" sz="2315" b="1" spc="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3602" y="696145"/>
            <a:ext cx="920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88290" y="1093470"/>
            <a:ext cx="8953500" cy="2306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采取任何方式改变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危险物料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的封闭管线或设备及其附件的完整性（包括通过火焰加热、打磨、切割或钻孔等方式使一个管线的组成部分形体分离）使得物料或能量意外释放造成人身伤害、中毒、火灾爆炸和环境危害的非常规作业。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0065" y="929005"/>
            <a:ext cx="8399780" cy="4565015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危险物料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   腐蚀物、有毒液体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固体、有毒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挥发气体、热介质（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&gt; 60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℃）、氧化剂、低温介质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&lt; -10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℃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）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、易燃物、高压系统和窒息物。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236267812"/>
</p:tagLst>
</file>

<file path=ppt/tags/tag10.xml><?xml version="1.0" encoding="utf-8"?>
<p:tagLst xmlns:p="http://schemas.openxmlformats.org/presentationml/2006/main">
  <p:tag name="REFSHAPE" val="236268084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2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3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REFSHAPE" val="236268220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4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TEXT_PART_ID_V2" val="b-3-1"/>
  <p:tag name="KSO_WM_UNIT_ADJUSTLAYOUT_ID" val="4"/>
  <p:tag name="KSO_WM_UNIT_ISCONTENTSTITLE" val="0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653_1*a*1"/>
  <p:tag name="KSO_WM_TEMPLATE_CATEGORY" val="diagram"/>
  <p:tag name="KSO_WM_TEMPLATE_INDEX" val="20198653"/>
  <p:tag name="KSO_WM_UNIT_LAYERLEVEL" val="1"/>
  <p:tag name="KSO_WM_TAG_VERSION" val="1.0"/>
  <p:tag name="KSO_WM_BEAUTIFY_FLAG" val="#wm#"/>
  <p:tag name="KSO_WM_UNIT_PRESET_TEXT" val="单击此处添加标题"/>
</p:tagLst>
</file>

<file path=ppt/tags/tag115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5409"/>
  <p:tag name="KSO_WM_SLIDE_ID" val="custom20205409_4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REFSHAPE" val="236268356"/>
</p:tagLst>
</file>

<file path=ppt/tags/tag120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1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2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REFSHAPE" val="236265364"/>
</p:tagLst>
</file>

<file path=ppt/tags/tag130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3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4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TEXT_PART_ID_V2" val="b-3-1"/>
  <p:tag name="KSO_WM_UNIT_ADJUSTLAYOUT_ID" val="4"/>
  <p:tag name="KSO_WM_UNIT_ISCONTENTSTITLE" val="0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653_1*a*1"/>
  <p:tag name="KSO_WM_TEMPLATE_CATEGORY" val="diagram"/>
  <p:tag name="KSO_WM_TEMPLATE_INDEX" val="20198653"/>
  <p:tag name="KSO_WM_UNIT_LAYERLEVEL" val="1"/>
  <p:tag name="KSO_WM_TAG_VERSION" val="1.0"/>
  <p:tag name="KSO_WM_BEAUTIFY_FLAG" val="#wm#"/>
  <p:tag name="KSO_WM_UNIT_PRESET_TEXT" val="单击此处添加标题"/>
</p:tagLst>
</file>

<file path=ppt/tags/tag13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5409"/>
  <p:tag name="KSO_WM_SLIDE_ID" val="custom20205409_4"/>
</p:tagLst>
</file>

<file path=ppt/tags/tag138.xml><?xml version="1.0" encoding="utf-8"?>
<p:tagLst xmlns:p="http://schemas.openxmlformats.org/presentationml/2006/main">
  <p:tag name="KSO_WM_UNIT_PLACING_PICTURE_USER_VIEWPORT" val="{&quot;height&quot;:2725,&quot;width&quot;:9810}"/>
</p:tagLst>
</file>

<file path=ppt/tags/tag139.xml><?xml version="1.0" encoding="utf-8"?>
<p:tagLst xmlns:p="http://schemas.openxmlformats.org/presentationml/2006/main">
  <p:tag name="REFSHAPE" val="600943028"/>
  <p:tag name="KSO_WM_UNIT_PLACING_PICTURE_USER_VIEWPORT" val="{&quot;height&quot;:4560,&quot;width&quot;:5520}"/>
</p:tagLst>
</file>

<file path=ppt/tags/tag14.xml><?xml version="1.0" encoding="utf-8"?>
<p:tagLst xmlns:p="http://schemas.openxmlformats.org/presentationml/2006/main">
  <p:tag name="REFSHAPE" val="236268492"/>
</p:tagLst>
</file>

<file path=ppt/tags/tag140.xml><?xml version="1.0" encoding="utf-8"?>
<p:tagLst xmlns:p="http://schemas.openxmlformats.org/presentationml/2006/main">
  <p:tag name="REFSHAPE" val="601620756"/>
</p:tagLst>
</file>

<file path=ppt/tags/tag141.xml><?xml version="1.0" encoding="utf-8"?>
<p:tagLst xmlns:p="http://schemas.openxmlformats.org/presentationml/2006/main">
  <p:tag name="REFSHAPE" val="486607956"/>
  <p:tag name="KSO_WM_UNIT_PLACING_PICTURE_USER_VIEWPORT" val="{&quot;height&quot;:2660,&quot;width&quot;:3900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1"/>
  <p:tag name="KSO_WM_UNIT_ID" val="diagram20164522_1*p_h_i*1_1_1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2"/>
  <p:tag name="KSO_WM_UNIT_ID" val="diagram20164522_1*p_h_i*1_1_2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4522_1*p_h_h_i*1_1_1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3"/>
  <p:tag name="KSO_WM_UNIT_ID" val="diagram20164522_1*p_h_i*1_1_3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ID" val="diagram20164522_1*p_h_h_i*1_1_2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f"/>
  <p:tag name="KSO_WM_UNIT_INDEX" val="1_1_1"/>
  <p:tag name="KSO_WM_UNIT_ID" val="diagram20164522_1*p_h_f*1_1_1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PRESET_TEXT" val="添加文本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4522_1*p_h_h_f*1_1_1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PRESET_TEXT" val="添加文本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2_1"/>
  <p:tag name="KSO_WM_UNIT_ID" val="diagram20164522_1*p_h_h_f*1_1_2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PRESET_TEXT" val="添加文本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REFSHAPE" val="236268764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1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2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REFSHAPE" val="236264548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3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4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REFSHAPE" val="236264684"/>
</p:tagLst>
</file>

<file path=ppt/tags/tag170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5409"/>
  <p:tag name="KSO_WM_UNIT_ID" val="custom20205409_4*a*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TEXT_PART_ID_V2" val="b-3-1"/>
  <p:tag name="KSO_WM_UNIT_ADJUSTLAYOUT_ID" val="4"/>
  <p:tag name="KSO_WM_UNIT_ISCONTENTSTITLE" val="0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653_1*a*1"/>
  <p:tag name="KSO_WM_TEMPLATE_CATEGORY" val="diagram"/>
  <p:tag name="KSO_WM_TEMPLATE_INDEX" val="20198653"/>
  <p:tag name="KSO_WM_UNIT_LAYERLEVEL" val="1"/>
  <p:tag name="KSO_WM_TAG_VERSION" val="1.0"/>
  <p:tag name="KSO_WM_BEAUTIFY_FLAG" val="#wm#"/>
  <p:tag name="KSO_WM_UNIT_PRESET_TEXT" val="单击此处添加标题"/>
</p:tagLst>
</file>

<file path=ppt/tags/tag172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5409"/>
  <p:tag name="KSO_WM_SLIDE_ID" val="custom20205409_4"/>
</p:tagLst>
</file>

<file path=ppt/tags/tag173.xml><?xml version="1.0" encoding="utf-8"?>
<p:tagLst xmlns:p="http://schemas.openxmlformats.org/presentationml/2006/main">
  <p:tag name="KSO_WM_TEMPLATE_CATEGORY" val="diagram"/>
  <p:tag name="KSO_WM_TEMPLATE_INDEX" val="60"/>
  <p:tag name="KSO_WM_UNIT_TYPE" val="l_h_i"/>
  <p:tag name="KSO_WM_UNIT_INDEX" val="1_1_1"/>
  <p:tag name="KSO_WM_UNIT_ID" val="diagram60_2*l_h_i*1_1_1"/>
  <p:tag name="KSO_WM_UNIT_LAYERLEVEL" val="1_1_1"/>
  <p:tag name="KSO_WM_BEAUTIFY_FLAG" val="#wm#"/>
  <p:tag name="KSO_WM_DIAGRAM_GROUP_CODE" val="l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60"/>
  <p:tag name="KSO_WM_UNIT_TYPE" val="l_h_i"/>
  <p:tag name="KSO_WM_UNIT_INDEX" val="1_1_2"/>
  <p:tag name="KSO_WM_UNIT_ID" val="diagram60_2*l_h_i*1_1_2"/>
  <p:tag name="KSO_WM_UNIT_LAYERLEVEL" val="1_1_1"/>
  <p:tag name="KSO_WM_BEAUTIFY_FLAG" val="#wm#"/>
  <p:tag name="KSO_WM_DIAGRAM_GROUP_CODE" val="l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</p:tagLst>
</file>

<file path=ppt/tags/tag175.xml><?xml version="1.0" encoding="utf-8"?>
<p:tagLst xmlns:p="http://schemas.openxmlformats.org/presentationml/2006/main">
  <p:tag name="KSO_WM_TEMPLATE_CATEGORY" val="diagram"/>
  <p:tag name="KSO_WM_TEMPLATE_INDEX" val="60"/>
  <p:tag name="KSO_WM_UNIT_TYPE" val="l_h_f"/>
  <p:tag name="KSO_WM_UNIT_INDEX" val="1_1_1"/>
  <p:tag name="KSO_WM_UNIT_ID" val="diagram60_2*l_h_f*1_1_1"/>
  <p:tag name="KSO_WM_UNIT_LAYERLEVEL" val="1_1_1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NOCLEAR" val="0"/>
  <p:tag name="KSO_WM_UNIT_DIAGRAM_ISNUMVISUAL" val="0"/>
  <p:tag name="KSO_WM_UNIT_DIAGRAM_ISREFERUNIT" val="0"/>
  <p:tag name="KSO_WM_UNIT_PRESET_TEXT" val="单击此处添加文本"/>
  <p:tag name="KSO_WM_UNIT_VALUE" val="17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60"/>
  <p:tag name="KSO_WM_UNIT_TYPE" val="l_h_i"/>
  <p:tag name="KSO_WM_UNIT_INDEX" val="1_2_2"/>
  <p:tag name="KSO_WM_UNIT_ID" val="diagram60_2*l_h_i*1_2_2"/>
  <p:tag name="KSO_WM_UNIT_LAYERLEVEL" val="1_1_1"/>
  <p:tag name="KSO_WM_BEAUTIFY_FLAG" val="#wm#"/>
  <p:tag name="KSO_WM_DIAGRAM_GROUP_CODE" val="l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77.xml><?xml version="1.0" encoding="utf-8"?>
<p:tagLst xmlns:p="http://schemas.openxmlformats.org/presentationml/2006/main">
  <p:tag name="KSO_WM_TEMPLATE_CATEGORY" val="diagram"/>
  <p:tag name="KSO_WM_TEMPLATE_INDEX" val="60"/>
  <p:tag name="KSO_WM_UNIT_TYPE" val="l_h_i"/>
  <p:tag name="KSO_WM_UNIT_INDEX" val="1_2_1"/>
  <p:tag name="KSO_WM_UNIT_ID" val="diagram60_2*l_h_i*1_2_1"/>
  <p:tag name="KSO_WM_UNIT_LAYERLEVEL" val="1_1_1"/>
  <p:tag name="KSO_WM_BEAUTIFY_FLAG" val="#wm#"/>
  <p:tag name="KSO_WM_DIAGRAM_GROUP_CODE" val="l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LINE_FORE_SCHEMECOLOR_INDEX" val="6"/>
  <p:tag name="KSO_WM_UNIT_LINE_FILL_TYPE" val="2"/>
</p:tagLst>
</file>

<file path=ppt/tags/tag178.xml><?xml version="1.0" encoding="utf-8"?>
<p:tagLst xmlns:p="http://schemas.openxmlformats.org/presentationml/2006/main">
  <p:tag name="KSO_WM_TEMPLATE_CATEGORY" val="diagram"/>
  <p:tag name="KSO_WM_TEMPLATE_INDEX" val="60"/>
  <p:tag name="KSO_WM_UNIT_TYPE" val="l_h_f"/>
  <p:tag name="KSO_WM_UNIT_INDEX" val="1_2_1"/>
  <p:tag name="KSO_WM_UNIT_ID" val="diagram60_2*l_h_f*1_2_1"/>
  <p:tag name="KSO_WM_UNIT_LAYERLEVEL" val="1_1_1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NOCLEAR" val="0"/>
  <p:tag name="KSO_WM_UNIT_DIAGRAM_ISNUMVISUAL" val="0"/>
  <p:tag name="KSO_WM_UNIT_DIAGRAM_ISREFERUNIT" val="0"/>
  <p:tag name="KSO_WM_UNIT_PRESET_TEXT" val="单击此处添加文本"/>
  <p:tag name="KSO_WM_UNIT_VALUE" val="17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60"/>
  <p:tag name="KSO_WM_UNIT_TYPE" val="l_h_i"/>
  <p:tag name="KSO_WM_UNIT_INDEX" val="1_3_1"/>
  <p:tag name="KSO_WM_UNIT_ID" val="diagram60_2*l_h_i*1_3_1"/>
  <p:tag name="KSO_WM_UNIT_LAYERLEVEL" val="1_1_1"/>
  <p:tag name="KSO_WM_BEAUTIFY_FLAG" val="#wm#"/>
  <p:tag name="KSO_WM_DIAGRAM_GROUP_CODE" val="l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7"/>
  <p:tag name="KSO_WM_UNIT_TEXT_FILL_TYPE" val="1"/>
</p:tagLst>
</file>

<file path=ppt/tags/tag18.xml><?xml version="1.0" encoding="utf-8"?>
<p:tagLst xmlns:p="http://schemas.openxmlformats.org/presentationml/2006/main">
  <p:tag name="REFSHAPE" val="236264956"/>
</p:tagLst>
</file>

<file path=ppt/tags/tag180.xml><?xml version="1.0" encoding="utf-8"?>
<p:tagLst xmlns:p="http://schemas.openxmlformats.org/presentationml/2006/main">
  <p:tag name="KSO_WM_TEMPLATE_CATEGORY" val="diagram"/>
  <p:tag name="KSO_WM_TEMPLATE_INDEX" val="60"/>
  <p:tag name="KSO_WM_UNIT_TYPE" val="l_h_i"/>
  <p:tag name="KSO_WM_UNIT_INDEX" val="1_3_2"/>
  <p:tag name="KSO_WM_UNIT_ID" val="diagram60_2*l_h_i*1_3_2"/>
  <p:tag name="KSO_WM_UNIT_LAYERLEVEL" val="1_1_1"/>
  <p:tag name="KSO_WM_BEAUTIFY_FLAG" val="#wm#"/>
  <p:tag name="KSO_WM_DIAGRAM_GROUP_CODE" val="l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LINE_FORE_SCHEMECOLOR_INDEX" val="7"/>
  <p:tag name="KSO_WM_UNIT_LINE_FILL_TYPE" val="2"/>
</p:tagLst>
</file>

<file path=ppt/tags/tag181.xml><?xml version="1.0" encoding="utf-8"?>
<p:tagLst xmlns:p="http://schemas.openxmlformats.org/presentationml/2006/main">
  <p:tag name="KSO_WM_TEMPLATE_CATEGORY" val="diagram"/>
  <p:tag name="KSO_WM_TEMPLATE_INDEX" val="60"/>
  <p:tag name="KSO_WM_UNIT_TYPE" val="l_h_f"/>
  <p:tag name="KSO_WM_UNIT_INDEX" val="1_3_1"/>
  <p:tag name="KSO_WM_UNIT_ID" val="diagram60_2*l_h_f*1_3_1"/>
  <p:tag name="KSO_WM_UNIT_LAYERLEVEL" val="1_1_1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NOCLEAR" val="0"/>
  <p:tag name="KSO_WM_UNIT_DIAGRAM_ISNUMVISUAL" val="0"/>
  <p:tag name="KSO_WM_UNIT_DIAGRAM_ISREFERUNIT" val="0"/>
  <p:tag name="KSO_WM_UNIT_PRESET_TEXT" val="单击此处添加文本"/>
  <p:tag name="KSO_WM_UNIT_VALUE" val="17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60_2*l_h_i*1_1_3"/>
  <p:tag name="KSO_WM_TEMPLATE_CATEGORY" val="diagram"/>
  <p:tag name="KSO_WM_TEMPLATE_INDEX" val="60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60_2*l_h_i*1_2_3"/>
  <p:tag name="KSO_WM_TEMPLATE_CATEGORY" val="diagram"/>
  <p:tag name="KSO_WM_TEMPLATE_INDEX" val="60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60_2*l_h_i*1_3_3"/>
  <p:tag name="KSO_WM_TEMPLATE_CATEGORY" val="diagram"/>
  <p:tag name="KSO_WM_TEMPLATE_INDEX" val="60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85.xml><?xml version="1.0" encoding="utf-8"?>
<p:tagLst xmlns:p="http://schemas.openxmlformats.org/presentationml/2006/main">
  <p:tag name="KSO_WM_UNIT_TABLE_BEAUTIFY" val="smartTable{b30ae00f-11c1-4441-818a-026d9afe07da}"/>
</p:tagLst>
</file>

<file path=ppt/tags/tag186.xml><?xml version="1.0" encoding="utf-8"?>
<p:tagLst xmlns:p="http://schemas.openxmlformats.org/presentationml/2006/main">
  <p:tag name="KSO_WM_UNIT_TABLE_BEAUTIFY" val="smartTable{c2681fb7-9712-48c1-a0fb-02638502a882}"/>
</p:tagLst>
</file>

<file path=ppt/tags/tag187.xml><?xml version="1.0" encoding="utf-8"?>
<p:tagLst xmlns:p="http://schemas.openxmlformats.org/presentationml/2006/main">
  <p:tag name="REFSHAPE" val="697803292"/>
</p:tagLst>
</file>

<file path=ppt/tags/tag18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17_2*l_h_i*1_1_3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17_2*l_h_i*1_1_2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REFSHAPE" val="236265500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17_2*l_h_i*1_1_1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9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17_2*l_h_i*1_2_3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17_2*l_h_i*1_2_2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17_2*l_h_i*1_2_1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94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17_2*l_h_a*1_1_1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2"/>
  <p:tag name="KSO_WM_UNIT_ID" val="diagram217_2*l_h_a*1_2_2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217_2*l_h_f*1_2_2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17_2*l_h_f*1_1_1"/>
  <p:tag name="KSO_WM_TEMPLATE_CATEGORY" val="diagram"/>
  <p:tag name="KSO_WM_TEMPLATE_INDEX" val="217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REFSHAPE" val="236268628"/>
</p:tagLst>
</file>

<file path=ppt/tags/tag20.xml><?xml version="1.0" encoding="utf-8"?>
<p:tagLst xmlns:p="http://schemas.openxmlformats.org/presentationml/2006/main">
  <p:tag name="REFSHAPE" val="236265092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1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2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REFSHAPE" val="236267540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3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3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4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4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5409"/>
  <p:tag name="KSO_WM_UNIT_ID" val="custom20205409_4*a*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EXT_PART_ID_V2" val="b-3-1"/>
  <p:tag name="KSO_WM_UNIT_ADJUSTLAYOUT_ID" val="4"/>
  <p:tag name="KSO_WM_UNIT_ISCONTENTSTITLE" val="0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653_1*a*1"/>
  <p:tag name="KSO_WM_TEMPLATE_CATEGORY" val="diagram"/>
  <p:tag name="KSO_WM_TEMPLATE_INDEX" val="20198653"/>
  <p:tag name="KSO_WM_UNIT_LAYERLEVEL" val="1"/>
  <p:tag name="KSO_WM_TAG_VERSION" val="1.0"/>
  <p:tag name="KSO_WM_BEAUTIFY_FLAG" val="#wm#"/>
  <p:tag name="KSO_WM_UNIT_PRESET_TEXT" val="单击此处添加标题"/>
</p:tagLst>
</file>

<file path=ppt/tags/tag22.xml><?xml version="1.0" encoding="utf-8"?>
<p:tagLst xmlns:p="http://schemas.openxmlformats.org/presentationml/2006/main">
  <p:tag name="REFSHAPE" val="236269036"/>
</p:tagLst>
</file>

<file path=ppt/tags/tag220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5409"/>
  <p:tag name="KSO_WM_SLIDE_ID" val="custom20205409_4"/>
</p:tagLst>
</file>

<file path=ppt/tags/tag23.xml><?xml version="1.0" encoding="utf-8"?>
<p:tagLst xmlns:p="http://schemas.openxmlformats.org/presentationml/2006/main">
  <p:tag name="REFSHAPE" val="236272028"/>
</p:tagLst>
</file>

<file path=ppt/tags/tag24.xml><?xml version="1.0" encoding="utf-8"?>
<p:tagLst xmlns:p="http://schemas.openxmlformats.org/presentationml/2006/main">
  <p:tag name="REFSHAPE" val="236269988"/>
</p:tagLst>
</file>

<file path=ppt/tags/tag25.xml><?xml version="1.0" encoding="utf-8"?>
<p:tagLst xmlns:p="http://schemas.openxmlformats.org/presentationml/2006/main">
  <p:tag name="REFSHAPE" val="236268900"/>
</p:tagLst>
</file>

<file path=ppt/tags/tag26.xml><?xml version="1.0" encoding="utf-8"?>
<p:tagLst xmlns:p="http://schemas.openxmlformats.org/presentationml/2006/main">
  <p:tag name="REFSHAPE" val="236270396"/>
</p:tagLst>
</file>

<file path=ppt/tags/tag27.xml><?xml version="1.0" encoding="utf-8"?>
<p:tagLst xmlns:p="http://schemas.openxmlformats.org/presentationml/2006/main">
  <p:tag name="REFSHAPE" val="236270260"/>
</p:tagLst>
</file>

<file path=ppt/tags/tag28.xml><?xml version="1.0" encoding="utf-8"?>
<p:tagLst xmlns:p="http://schemas.openxmlformats.org/presentationml/2006/main">
  <p:tag name="REFSHAPE" val="236270940"/>
</p:tagLst>
</file>

<file path=ppt/tags/tag29.xml><?xml version="1.0" encoding="utf-8"?>
<p:tagLst xmlns:p="http://schemas.openxmlformats.org/presentationml/2006/main">
  <p:tag name="REFSHAPE" val="236272708"/>
</p:tagLst>
</file>

<file path=ppt/tags/tag3.xml><?xml version="1.0" encoding="utf-8"?>
<p:tagLst xmlns:p="http://schemas.openxmlformats.org/presentationml/2006/main">
  <p:tag name="REFSHAPE" val="236266996"/>
</p:tagLst>
</file>

<file path=ppt/tags/tag30.xml><?xml version="1.0" encoding="utf-8"?>
<p:tagLst xmlns:p="http://schemas.openxmlformats.org/presentationml/2006/main">
  <p:tag name="REFSHAPE" val="236271348"/>
</p:tagLst>
</file>

<file path=ppt/tags/tag31.xml><?xml version="1.0" encoding="utf-8"?>
<p:tagLst xmlns:p="http://schemas.openxmlformats.org/presentationml/2006/main">
  <p:tag name="REFSHAPE" val="236269444"/>
</p:tagLst>
</file>

<file path=ppt/tags/tag32.xml><?xml version="1.0" encoding="utf-8"?>
<p:tagLst xmlns:p="http://schemas.openxmlformats.org/presentationml/2006/main">
  <p:tag name="REFSHAPE" val="236271892"/>
</p:tagLst>
</file>

<file path=ppt/tags/tag33.xml><?xml version="1.0" encoding="utf-8"?>
<p:tagLst xmlns:p="http://schemas.openxmlformats.org/presentationml/2006/main">
  <p:tag name="REFSHAPE" val="236272164"/>
</p:tagLst>
</file>

<file path=ppt/tags/tag34.xml><?xml version="1.0" encoding="utf-8"?>
<p:tagLst xmlns:p="http://schemas.openxmlformats.org/presentationml/2006/main">
  <p:tag name="REFSHAPE" val="236272844"/>
</p:tagLst>
</file>

<file path=ppt/tags/tag35.xml><?xml version="1.0" encoding="utf-8"?>
<p:tagLst xmlns:p="http://schemas.openxmlformats.org/presentationml/2006/main">
  <p:tag name="REFSHAPE" val="236272980"/>
</p:tagLst>
</file>

<file path=ppt/tags/tag36.xml><?xml version="1.0" encoding="utf-8"?>
<p:tagLst xmlns:p="http://schemas.openxmlformats.org/presentationml/2006/main">
  <p:tag name="REFSHAPE" val="236272300"/>
</p:tagLst>
</file>

<file path=ppt/tags/tag37.xml><?xml version="1.0" encoding="utf-8"?>
<p:tagLst xmlns:p="http://schemas.openxmlformats.org/presentationml/2006/main">
  <p:tag name="REFSHAPE" val="236273116"/>
</p:tagLst>
</file>

<file path=ppt/tags/tag38.xml><?xml version="1.0" encoding="utf-8"?>
<p:tagLst xmlns:p="http://schemas.openxmlformats.org/presentationml/2006/main">
  <p:tag name="REFSHAPE" val="236264820"/>
</p:tagLst>
</file>

<file path=ppt/tags/tag39.xml><?xml version="1.0" encoding="utf-8"?>
<p:tagLst xmlns:p="http://schemas.openxmlformats.org/presentationml/2006/main">
  <p:tag name="REFSHAPE" val="236269580"/>
</p:tagLst>
</file>

<file path=ppt/tags/tag4.xml><?xml version="1.0" encoding="utf-8"?>
<p:tagLst xmlns:p="http://schemas.openxmlformats.org/presentationml/2006/main">
  <p:tag name="REFSHAPE" val="236265228"/>
</p:tagLst>
</file>

<file path=ppt/tags/tag40.xml><?xml version="1.0" encoding="utf-8"?>
<p:tagLst xmlns:p="http://schemas.openxmlformats.org/presentationml/2006/main">
  <p:tag name="REFSHAPE" val="236271484"/>
</p:tagLst>
</file>

<file path=ppt/tags/tag41.xml><?xml version="1.0" encoding="utf-8"?>
<p:tagLst xmlns:p="http://schemas.openxmlformats.org/presentationml/2006/main">
  <p:tag name="REFSHAPE" val="236270532"/>
</p:tagLst>
</file>

<file path=ppt/tags/tag42.xml><?xml version="1.0" encoding="utf-8"?>
<p:tagLst xmlns:p="http://schemas.openxmlformats.org/presentationml/2006/main">
  <p:tag name="REFSHAPE" val="236269852"/>
</p:tagLst>
</file>

<file path=ppt/tags/tag43.xml><?xml version="1.0" encoding="utf-8"?>
<p:tagLst xmlns:p="http://schemas.openxmlformats.org/presentationml/2006/main">
  <p:tag name="REFSHAPE" val="236272436"/>
</p:tagLst>
</file>

<file path=ppt/tags/tag44.xml><?xml version="1.0" encoding="utf-8"?>
<p:tagLst xmlns:p="http://schemas.openxmlformats.org/presentationml/2006/main">
  <p:tag name="REFSHAPE" val="236269716"/>
</p:tagLst>
</file>

<file path=ppt/tags/tag45.xml><?xml version="1.0" encoding="utf-8"?>
<p:tagLst xmlns:p="http://schemas.openxmlformats.org/presentationml/2006/main">
  <p:tag name="REFSHAPE" val="236269172"/>
</p:tagLst>
</file>

<file path=ppt/tags/tag46.xml><?xml version="1.0" encoding="utf-8"?>
<p:tagLst xmlns:p="http://schemas.openxmlformats.org/presentationml/2006/main">
  <p:tag name="REFSHAPE" val="236271620"/>
</p:tagLst>
</file>

<file path=ppt/tags/tag47.xml><?xml version="1.0" encoding="utf-8"?>
<p:tagLst xmlns:p="http://schemas.openxmlformats.org/presentationml/2006/main">
  <p:tag name="REFSHAPE" val="236270124"/>
</p:tagLst>
</file>

<file path=ppt/tags/tag48.xml><?xml version="1.0" encoding="utf-8"?>
<p:tagLst xmlns:p="http://schemas.openxmlformats.org/presentationml/2006/main">
  <p:tag name="REFSHAPE" val="236272572"/>
</p:tagLst>
</file>

<file path=ppt/tags/tag49.xml><?xml version="1.0" encoding="utf-8"?>
<p:tagLst xmlns:p="http://schemas.openxmlformats.org/presentationml/2006/main">
  <p:tag name="REFSHAPE" val="236270668"/>
</p:tagLst>
</file>

<file path=ppt/tags/tag5.xml><?xml version="1.0" encoding="utf-8"?>
<p:tagLst xmlns:p="http://schemas.openxmlformats.org/presentationml/2006/main">
  <p:tag name="REFSHAPE" val="236267132"/>
</p:tagLst>
</file>

<file path=ppt/tags/tag50.xml><?xml version="1.0" encoding="utf-8"?>
<p:tagLst xmlns:p="http://schemas.openxmlformats.org/presentationml/2006/main">
  <p:tag name="REFSHAPE" val="236271756"/>
</p:tagLst>
</file>

<file path=ppt/tags/tag51.xml><?xml version="1.0" encoding="utf-8"?>
<p:tagLst xmlns:p="http://schemas.openxmlformats.org/presentationml/2006/main">
  <p:tag name="REFSHAPE" val="236270804"/>
</p:tagLst>
</file>

<file path=ppt/tags/tag52.xml><?xml version="1.0" encoding="utf-8"?>
<p:tagLst xmlns:p="http://schemas.openxmlformats.org/presentationml/2006/main">
  <p:tag name="REFSHAPE" val="236271076"/>
</p:tagLst>
</file>

<file path=ppt/tags/tag53.xml><?xml version="1.0" encoding="utf-8"?>
<p:tagLst xmlns:p="http://schemas.openxmlformats.org/presentationml/2006/main">
  <p:tag name="REFSHAPE" val="236269308"/>
</p:tagLst>
</file>

<file path=ppt/tags/tag54.xml><?xml version="1.0" encoding="utf-8"?>
<p:tagLst xmlns:p="http://schemas.openxmlformats.org/presentationml/2006/main">
  <p:tag name="REFSHAPE" val="236277196"/>
</p:tagLst>
</file>

<file path=ppt/tags/tag55.xml><?xml version="1.0" encoding="utf-8"?>
<p:tagLst xmlns:p="http://schemas.openxmlformats.org/presentationml/2006/main">
  <p:tag name="REFSHAPE" val="236274748"/>
</p:tagLst>
</file>

<file path=ppt/tags/tag56.xml><?xml version="1.0" encoding="utf-8"?>
<p:tagLst xmlns:p="http://schemas.openxmlformats.org/presentationml/2006/main">
  <p:tag name="REFSHAPE" val="236276380"/>
</p:tagLst>
</file>

<file path=ppt/tags/tag57.xml><?xml version="1.0" encoding="utf-8"?>
<p:tagLst xmlns:p="http://schemas.openxmlformats.org/presentationml/2006/main">
  <p:tag name="REFSHAPE" val="236273660"/>
</p:tagLst>
</file>

<file path=ppt/tags/tag58.xml><?xml version="1.0" encoding="utf-8"?>
<p:tagLst xmlns:p="http://schemas.openxmlformats.org/presentationml/2006/main">
  <p:tag name="REFSHAPE" val="236276108"/>
</p:tagLst>
</file>

<file path=ppt/tags/tag59.xml><?xml version="1.0" encoding="utf-8"?>
<p:tagLst xmlns:p="http://schemas.openxmlformats.org/presentationml/2006/main">
  <p:tag name="REFSHAPE" val="236273524"/>
</p:tagLst>
</file>

<file path=ppt/tags/tag6.xml><?xml version="1.0" encoding="utf-8"?>
<p:tagLst xmlns:p="http://schemas.openxmlformats.org/presentationml/2006/main">
  <p:tag name="REFSHAPE" val="236267948"/>
</p:tagLst>
</file>

<file path=ppt/tags/tag60.xml><?xml version="1.0" encoding="utf-8"?>
<p:tagLst xmlns:p="http://schemas.openxmlformats.org/presentationml/2006/main">
  <p:tag name="REFSHAPE" val="236273796"/>
</p:tagLst>
</file>

<file path=ppt/tags/tag61.xml><?xml version="1.0" encoding="utf-8"?>
<p:tagLst xmlns:p="http://schemas.openxmlformats.org/presentationml/2006/main">
  <p:tag name="REFSHAPE" val="236277468"/>
</p:tagLst>
</file>

<file path=ppt/tags/tag62.xml><?xml version="1.0" encoding="utf-8"?>
<p:tagLst xmlns:p="http://schemas.openxmlformats.org/presentationml/2006/main">
  <p:tag name="REFSHAPE" val="236277060"/>
</p:tagLst>
</file>

<file path=ppt/tags/tag63.xml><?xml version="1.0" encoding="utf-8"?>
<p:tagLst xmlns:p="http://schemas.openxmlformats.org/presentationml/2006/main">
  <p:tag name="REFSHAPE" val="236271212"/>
</p:tagLst>
</file>

<file path=ppt/tags/tag64.xml><?xml version="1.0" encoding="utf-8"?>
<p:tagLst xmlns:p="http://schemas.openxmlformats.org/presentationml/2006/main">
  <p:tag name="REFSHAPE" val="236273252"/>
</p:tagLst>
</file>

<file path=ppt/tags/tag65.xml><?xml version="1.0" encoding="utf-8"?>
<p:tagLst xmlns:p="http://schemas.openxmlformats.org/presentationml/2006/main">
  <p:tag name="REFSHAPE" val="236275020"/>
</p:tagLst>
</file>

<file path=ppt/tags/tag66.xml><?xml version="1.0" encoding="utf-8"?>
<p:tagLst xmlns:p="http://schemas.openxmlformats.org/presentationml/2006/main">
  <p:tag name="REFSHAPE" val="236273388"/>
</p:tagLst>
</file>

<file path=ppt/tags/tag67.xml><?xml version="1.0" encoding="utf-8"?>
<p:tagLst xmlns:p="http://schemas.openxmlformats.org/presentationml/2006/main">
  <p:tag name="REFSHAPE" val="236265772"/>
</p:tagLst>
</file>

<file path=ppt/tags/tag68.xml><?xml version="1.0" encoding="utf-8"?>
<p:tagLst xmlns:p="http://schemas.openxmlformats.org/presentationml/2006/main">
  <p:tag name="REFSHAPE" val="236266180"/>
</p:tagLst>
</file>

<file path=ppt/tags/tag69.xml><?xml version="1.0" encoding="utf-8"?>
<p:tagLst xmlns:p="http://schemas.openxmlformats.org/presentationml/2006/main">
  <p:tag name="REFSHAPE" val="236266316"/>
</p:tagLst>
</file>

<file path=ppt/tags/tag7.xml><?xml version="1.0" encoding="utf-8"?>
<p:tagLst xmlns:p="http://schemas.openxmlformats.org/presentationml/2006/main">
  <p:tag name="REFSHAPE" val="236266724"/>
</p:tagLst>
</file>

<file path=ppt/tags/tag70.xml><?xml version="1.0" encoding="utf-8"?>
<p:tagLst xmlns:p="http://schemas.openxmlformats.org/presentationml/2006/main">
  <p:tag name="REFSHAPE" val="236266452"/>
</p:tagLst>
</file>

<file path=ppt/tags/tag71.xml><?xml version="1.0" encoding="utf-8"?>
<p:tagLst xmlns:p="http://schemas.openxmlformats.org/presentationml/2006/main">
  <p:tag name="REFSHAPE" val="236266588"/>
</p:tagLst>
</file>

<file path=ppt/tags/tag72.xml><?xml version="1.0" encoding="utf-8"?>
<p:tagLst xmlns:p="http://schemas.openxmlformats.org/presentationml/2006/main">
  <p:tag name="REFSHAPE" val="236265908"/>
</p:tagLst>
</file>

<file path=ppt/tags/tag73.xml><?xml version="1.0" encoding="utf-8"?>
<p:tagLst xmlns:p="http://schemas.openxmlformats.org/presentationml/2006/main">
  <p:tag name="REFSHAPE" val="236266044"/>
</p:tagLst>
</file>

<file path=ppt/tags/tag74.xml><?xml version="1.0" encoding="utf-8"?>
<p:tagLst xmlns:p="http://schemas.openxmlformats.org/presentationml/2006/main">
  <p:tag name="REFSHAPE" val="391591380"/>
</p:tagLst>
</file>

<file path=ppt/tags/tag75.xml><?xml version="1.0" encoding="utf-8"?>
<p:tagLst xmlns:p="http://schemas.openxmlformats.org/presentationml/2006/main">
  <p:tag name="REFSHAPE" val="391591924"/>
</p:tagLst>
</file>

<file path=ppt/tags/tag76.xml><?xml version="1.0" encoding="utf-8"?>
<p:tagLst xmlns:p="http://schemas.openxmlformats.org/presentationml/2006/main">
  <p:tag name="REFSHAPE" val="391590836"/>
</p:tagLst>
</file>

<file path=ppt/tags/tag77.xml><?xml version="1.0" encoding="utf-8"?>
<p:tagLst xmlns:p="http://schemas.openxmlformats.org/presentationml/2006/main">
  <p:tag name="REFSHAPE" val="390234828"/>
</p:tagLst>
</file>

<file path=ppt/tags/tag78.xml><?xml version="1.0" encoding="utf-8"?>
<p:tagLst xmlns:p="http://schemas.openxmlformats.org/presentationml/2006/main">
  <p:tag name="REFSHAPE" val="390235644"/>
</p:tagLst>
</file>

<file path=ppt/tags/tag79.xml><?xml version="1.0" encoding="utf-8"?>
<p:tagLst xmlns:p="http://schemas.openxmlformats.org/presentationml/2006/main">
  <p:tag name="REFSHAPE" val="390233604"/>
</p:tagLst>
</file>

<file path=ppt/tags/tag8.xml><?xml version="1.0" encoding="utf-8"?>
<p:tagLst xmlns:p="http://schemas.openxmlformats.org/presentationml/2006/main">
  <p:tag name="REFSHAPE" val="236267268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REFSHAPE" val="391457252"/>
</p:tagLst>
</file>

<file path=ppt/tags/tag88.xml><?xml version="1.0" encoding="utf-8"?>
<p:tagLst xmlns:p="http://schemas.openxmlformats.org/presentationml/2006/main">
  <p:tag name="REFSHAPE" val="391455892"/>
</p:tagLst>
</file>

<file path=ppt/tags/tag89.xml><?xml version="1.0" encoding="utf-8"?>
<p:tagLst xmlns:p="http://schemas.openxmlformats.org/presentationml/2006/main">
  <p:tag name="REFSHAPE" val="391456844"/>
</p:tagLst>
</file>

<file path=ppt/tags/tag9.xml><?xml version="1.0" encoding="utf-8"?>
<p:tagLst xmlns:p="http://schemas.openxmlformats.org/presentationml/2006/main">
  <p:tag name="REFSHAPE" val="236267676"/>
</p:tagLst>
</file>

<file path=ppt/tags/tag90.xml><?xml version="1.0" encoding="utf-8"?>
<p:tagLst xmlns:p="http://schemas.openxmlformats.org/presentationml/2006/main">
  <p:tag name="REFSHAPE" val="391456980"/>
</p:tagLst>
</file>

<file path=ppt/tags/tag91.xml><?xml version="1.0" encoding="utf-8"?>
<p:tagLst xmlns:p="http://schemas.openxmlformats.org/presentationml/2006/main">
  <p:tag name="REFSHAPE" val="391453988"/>
</p:tagLst>
</file>

<file path=ppt/tags/tag92.xml><?xml version="1.0" encoding="utf-8"?>
<p:tagLst xmlns:p="http://schemas.openxmlformats.org/presentationml/2006/main">
  <p:tag name="REFSHAPE" val="391591788"/>
</p:tagLst>
</file>

<file path=ppt/tags/tag93.xml><?xml version="1.0" encoding="utf-8"?>
<p:tagLst xmlns:p="http://schemas.openxmlformats.org/presentationml/2006/main">
  <p:tag name="REFSHAPE" val="39159029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1_2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内容"/>
  <p:tag name="KSO_WM_TEMPLATE_CATEGORY" val="custom"/>
  <p:tag name="KSO_WM_TEMPLATE_INDEX" val="20205409"/>
  <p:tag name="KSO_WM_UNIT_ID" val="custom20205409_4*l_h_f*1_1_1"/>
  <p:tag name="KSO_WM_UNIT_TEXT_SUBTYPE" val="a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LAYERLEVEL" val="1_1_1"/>
  <p:tag name="KSO_WM_TAG_VERSION" val="1.0"/>
  <p:tag name="KSO_WM_BEAUTIFY_FLAG" val="#wm#"/>
  <p:tag name="KSO_WM_TEMPLATE_CATEGORY" val="custom"/>
  <p:tag name="KSO_WM_TEMPLATE_INDEX" val="20205409"/>
  <p:tag name="KSO_WM_UNIT_ID" val="custom20205409_4*l_h_i*1_2_4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管线打开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GE Template 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管线打开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管线打开</Template>
  <TotalTime>0</TotalTime>
  <Words>2897</Words>
  <Application>WPS 演示</Application>
  <PresentationFormat>自定义</PresentationFormat>
  <Paragraphs>447</Paragraphs>
  <Slides>41</Slides>
  <Notes>38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41</vt:i4>
      </vt:variant>
    </vt:vector>
  </HeadingPairs>
  <TitlesOfParts>
    <vt:vector size="63" baseType="lpstr">
      <vt:lpstr>Arial</vt:lpstr>
      <vt:lpstr>宋体</vt:lpstr>
      <vt:lpstr>Wingdings</vt:lpstr>
      <vt:lpstr>Book Antiqua</vt:lpstr>
      <vt:lpstr>微软雅黑</vt:lpstr>
      <vt:lpstr>Calibri</vt:lpstr>
      <vt:lpstr>黑体</vt:lpstr>
      <vt:lpstr>微软简隶书</vt:lpstr>
      <vt:lpstr>隶书</vt:lpstr>
      <vt:lpstr>Wingdings</vt:lpstr>
      <vt:lpstr>思源黑体 CN Bold</vt:lpstr>
      <vt:lpstr>Arial Unicode MS</vt:lpstr>
      <vt:lpstr>汉仪旗黑-85S</vt:lpstr>
      <vt:lpstr>Calibri</vt:lpstr>
      <vt:lpstr>仿宋_GB2312</vt:lpstr>
      <vt:lpstr>仿宋</vt:lpstr>
      <vt:lpstr>Swis721 Hv BT</vt:lpstr>
      <vt:lpstr>Times New Roman</vt:lpstr>
      <vt:lpstr>AMGDT</vt:lpstr>
      <vt:lpstr>管线打开</vt:lpstr>
      <vt:lpstr>2_SGE Template 1</vt:lpstr>
      <vt:lpstr>1_管线打开</vt:lpstr>
      <vt:lpstr>作业许可二</vt:lpstr>
      <vt:lpstr>PowerPoint 演示文稿</vt:lpstr>
      <vt:lpstr>案例分享</vt:lpstr>
      <vt:lpstr>管线打开存在的哪些危害？</vt:lpstr>
      <vt:lpstr>管线打开存在的危害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如何安全的进行管线打开作业？</vt:lpstr>
      <vt:lpstr>PowerPoint 演示文稿</vt:lpstr>
      <vt:lpstr>PowerPoint 演示文稿</vt:lpstr>
      <vt:lpstr>PowerPoint 演示文稿</vt:lpstr>
      <vt:lpstr>（1）安全工作方案</vt:lpstr>
      <vt:lpstr>（2）清理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剧毒物料管线打开要求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管线打开</dc:title>
  <dc:creator>Dell</dc:creator>
  <cp:lastModifiedBy>邵聪聪</cp:lastModifiedBy>
  <cp:revision>154</cp:revision>
  <dcterms:created xsi:type="dcterms:W3CDTF">2020-04-30T01:17:00Z</dcterms:created>
  <dcterms:modified xsi:type="dcterms:W3CDTF">2020-05-21T05:44:06Z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