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6" r:id="rId29"/>
    <p:sldId id="287" r:id="rId30"/>
    <p:sldId id="290" r:id="rId31"/>
    <p:sldId id="291" r:id="rId32"/>
    <p:sldId id="288" r:id="rId33"/>
    <p:sldId id="289" r:id="rId34"/>
    <p:sldId id="283" r:id="rId35"/>
    <p:sldId id="284" r:id="rId36"/>
    <p:sldId id="285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4" Type="http://schemas.openxmlformats.org/officeDocument/2006/relationships/tableStyles" Target="tableStyles.xml"/><Relationship Id="rId63" Type="http://schemas.openxmlformats.org/officeDocument/2006/relationships/viewProps" Target="viewProps.xml"/><Relationship Id="rId62" Type="http://schemas.openxmlformats.org/officeDocument/2006/relationships/presProps" Target="presProps.xml"/><Relationship Id="rId61" Type="http://schemas.openxmlformats.org/officeDocument/2006/relationships/slide" Target="slides/slide59.xml"/><Relationship Id="rId60" Type="http://schemas.openxmlformats.org/officeDocument/2006/relationships/slide" Target="slides/slide58.xml"/><Relationship Id="rId6" Type="http://schemas.openxmlformats.org/officeDocument/2006/relationships/slide" Target="slides/slide4.xml"/><Relationship Id="rId59" Type="http://schemas.openxmlformats.org/officeDocument/2006/relationships/slide" Target="slides/slide57.xml"/><Relationship Id="rId58" Type="http://schemas.openxmlformats.org/officeDocument/2006/relationships/slide" Target="slides/slide56.xml"/><Relationship Id="rId57" Type="http://schemas.openxmlformats.org/officeDocument/2006/relationships/slide" Target="slides/slide55.xml"/><Relationship Id="rId56" Type="http://schemas.openxmlformats.org/officeDocument/2006/relationships/slide" Target="slides/slide54.xml"/><Relationship Id="rId55" Type="http://schemas.openxmlformats.org/officeDocument/2006/relationships/slide" Target="slides/slide53.xml"/><Relationship Id="rId54" Type="http://schemas.openxmlformats.org/officeDocument/2006/relationships/slide" Target="slides/slide52.xml"/><Relationship Id="rId53" Type="http://schemas.openxmlformats.org/officeDocument/2006/relationships/slide" Target="slides/slide51.xml"/><Relationship Id="rId52" Type="http://schemas.openxmlformats.org/officeDocument/2006/relationships/slide" Target="slides/slide50.xml"/><Relationship Id="rId51" Type="http://schemas.openxmlformats.org/officeDocument/2006/relationships/slide" Target="slides/slide49.xml"/><Relationship Id="rId50" Type="http://schemas.openxmlformats.org/officeDocument/2006/relationships/slide" Target="slides/slide48.xml"/><Relationship Id="rId5" Type="http://schemas.openxmlformats.org/officeDocument/2006/relationships/slide" Target="slides/slide3.xml"/><Relationship Id="rId49" Type="http://schemas.openxmlformats.org/officeDocument/2006/relationships/slide" Target="slides/slide47.xml"/><Relationship Id="rId48" Type="http://schemas.openxmlformats.org/officeDocument/2006/relationships/slide" Target="slides/slide46.xml"/><Relationship Id="rId47" Type="http://schemas.openxmlformats.org/officeDocument/2006/relationships/slide" Target="slides/slide45.xml"/><Relationship Id="rId46" Type="http://schemas.openxmlformats.org/officeDocument/2006/relationships/slide" Target="slides/slide44.xml"/><Relationship Id="rId45" Type="http://schemas.openxmlformats.org/officeDocument/2006/relationships/slide" Target="slides/slide43.xml"/><Relationship Id="rId44" Type="http://schemas.openxmlformats.org/officeDocument/2006/relationships/slide" Target="slides/slide42.xml"/><Relationship Id="rId43" Type="http://schemas.openxmlformats.org/officeDocument/2006/relationships/slide" Target="slides/slide41.xml"/><Relationship Id="rId42" Type="http://schemas.openxmlformats.org/officeDocument/2006/relationships/slide" Target="slides/slide40.xml"/><Relationship Id="rId41" Type="http://schemas.openxmlformats.org/officeDocument/2006/relationships/slide" Target="slides/slide39.xml"/><Relationship Id="rId40" Type="http://schemas.openxmlformats.org/officeDocument/2006/relationships/slide" Target="slides/slide38.xml"/><Relationship Id="rId4" Type="http://schemas.openxmlformats.org/officeDocument/2006/relationships/slide" Target="slides/slide2.xml"/><Relationship Id="rId39" Type="http://schemas.openxmlformats.org/officeDocument/2006/relationships/slide" Target="slides/slide37.xml"/><Relationship Id="rId38" Type="http://schemas.openxmlformats.org/officeDocument/2006/relationships/slide" Target="slides/slide36.xml"/><Relationship Id="rId37" Type="http://schemas.openxmlformats.org/officeDocument/2006/relationships/slide" Target="slides/slide35.xml"/><Relationship Id="rId36" Type="http://schemas.openxmlformats.org/officeDocument/2006/relationships/slide" Target="slides/slide34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/>
              <a:t>富升公司员工关系科培训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500" advClick="0" advTm="2000">
        <p159:morph option="byObject"/>
      </p:transition>
    </mc:Choice>
    <mc:Fallback>
      <p:transition advClick="0" advTm="2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9、一年内出现（B）次高危行为，公司可以立即解除劳动合同。</a:t>
            </a:r>
            <a:endParaRPr lang="zh-CN" altLang="en-US"/>
          </a:p>
          <a:p>
            <a:r>
              <a:rPr lang="zh-CN" altLang="en-US"/>
              <a:t>A、1      </a:t>
            </a:r>
            <a:endParaRPr lang="zh-CN" altLang="en-US"/>
          </a:p>
          <a:p>
            <a:r>
              <a:rPr lang="zh-CN" altLang="en-US"/>
              <a:t>B、2      </a:t>
            </a:r>
            <a:endParaRPr lang="zh-CN" altLang="en-US"/>
          </a:p>
          <a:p>
            <a:r>
              <a:rPr lang="zh-CN" altLang="en-US"/>
              <a:t>C、3     </a:t>
            </a:r>
            <a:endParaRPr lang="zh-CN" altLang="en-US"/>
          </a:p>
          <a:p>
            <a:r>
              <a:rPr lang="zh-CN" altLang="en-US"/>
              <a:t>D、5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10、试用期内员工提前（A）天提出书面申请，经审批同意后可以解除劳动合同。</a:t>
            </a:r>
            <a:endParaRPr lang="zh-CN" altLang="en-US"/>
          </a:p>
          <a:p>
            <a:r>
              <a:rPr lang="zh-CN" altLang="en-US"/>
              <a:t>A、3      </a:t>
            </a:r>
            <a:endParaRPr lang="zh-CN" altLang="en-US"/>
          </a:p>
          <a:p>
            <a:r>
              <a:rPr lang="zh-CN" altLang="en-US"/>
              <a:t>B、7      </a:t>
            </a:r>
            <a:endParaRPr lang="zh-CN" altLang="en-US"/>
          </a:p>
          <a:p>
            <a:r>
              <a:rPr lang="zh-CN" altLang="en-US"/>
              <a:t>C、10    </a:t>
            </a:r>
            <a:endParaRPr lang="zh-CN" altLang="en-US"/>
          </a:p>
          <a:p>
            <a:r>
              <a:rPr lang="zh-CN" altLang="en-US"/>
              <a:t>D、30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11、转正录用员工提前（D）提出书面申请，经审批同意后可以解除劳动合同。</a:t>
            </a:r>
            <a:endParaRPr lang="zh-CN" altLang="en-US"/>
          </a:p>
          <a:p>
            <a:r>
              <a:rPr lang="zh-CN" altLang="en-US"/>
              <a:t>A、3      </a:t>
            </a:r>
            <a:endParaRPr lang="zh-CN" altLang="en-US"/>
          </a:p>
          <a:p>
            <a:r>
              <a:rPr lang="zh-CN" altLang="en-US"/>
              <a:t>B、7      </a:t>
            </a:r>
            <a:endParaRPr lang="zh-CN" altLang="en-US"/>
          </a:p>
          <a:p>
            <a:r>
              <a:rPr lang="zh-CN" altLang="en-US"/>
              <a:t>C、10    </a:t>
            </a:r>
            <a:endParaRPr lang="zh-CN" altLang="en-US"/>
          </a:p>
          <a:p>
            <a:r>
              <a:rPr lang="zh-CN" altLang="en-US"/>
              <a:t>D、30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12、一般员工如因个人原因提出辞职，应提前一个月提出书面申请，经（CDE）逐级审核后，由本人提交OA离职移交流程。</a:t>
            </a:r>
            <a:endParaRPr lang="zh-CN" altLang="en-US"/>
          </a:p>
          <a:p>
            <a:r>
              <a:rPr lang="zh-CN" altLang="en-US"/>
              <a:t>A、师傅   </a:t>
            </a:r>
            <a:endParaRPr lang="zh-CN" altLang="en-US"/>
          </a:p>
          <a:p>
            <a:r>
              <a:rPr lang="zh-CN" altLang="en-US"/>
              <a:t>B、班组   </a:t>
            </a:r>
            <a:endParaRPr lang="zh-CN" altLang="en-US"/>
          </a:p>
          <a:p>
            <a:r>
              <a:rPr lang="zh-CN" altLang="en-US"/>
              <a:t>C、车间    </a:t>
            </a:r>
            <a:endParaRPr lang="zh-CN" altLang="en-US"/>
          </a:p>
          <a:p>
            <a:r>
              <a:rPr lang="zh-CN" altLang="en-US"/>
              <a:t>D、员工关系科   </a:t>
            </a:r>
            <a:endParaRPr lang="zh-CN" altLang="en-US"/>
          </a:p>
          <a:p>
            <a:r>
              <a:rPr lang="zh-CN" altLang="en-US"/>
              <a:t>E、厂长/经理 </a:t>
            </a:r>
            <a:endParaRPr lang="zh-CN" altLang="en-US"/>
          </a:p>
          <a:p>
            <a:r>
              <a:rPr lang="zh-CN" altLang="en-US"/>
              <a:t>F、人力资源部主任   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14、公司规定严格执行国家危险化学品特种作业每年继续教育（D）学时以上。 </a:t>
            </a:r>
            <a:endParaRPr lang="zh-CN" altLang="en-US"/>
          </a:p>
          <a:p>
            <a:r>
              <a:rPr lang="zh-CN" altLang="en-US"/>
              <a:t>A、5    </a:t>
            </a:r>
            <a:endParaRPr lang="zh-CN" altLang="en-US"/>
          </a:p>
          <a:p>
            <a:r>
              <a:rPr lang="zh-CN" altLang="en-US"/>
              <a:t>B、48    </a:t>
            </a:r>
            <a:endParaRPr lang="zh-CN" altLang="en-US"/>
          </a:p>
          <a:p>
            <a:r>
              <a:rPr lang="zh-CN" altLang="en-US"/>
              <a:t>C、10    </a:t>
            </a:r>
            <a:endParaRPr lang="zh-CN" altLang="en-US"/>
          </a:p>
          <a:p>
            <a:r>
              <a:rPr lang="zh-CN" altLang="en-US"/>
              <a:t>D、20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15、公司规定（B）等为基准薪等。</a:t>
            </a:r>
            <a:endParaRPr lang="zh-CN" altLang="en-US"/>
          </a:p>
          <a:p>
            <a:r>
              <a:rPr lang="zh-CN" altLang="en-US"/>
              <a:t>A、1      </a:t>
            </a:r>
            <a:endParaRPr lang="zh-CN" altLang="en-US"/>
          </a:p>
          <a:p>
            <a:r>
              <a:rPr lang="zh-CN" altLang="en-US"/>
              <a:t>B、2      </a:t>
            </a:r>
            <a:endParaRPr lang="zh-CN" altLang="en-US"/>
          </a:p>
          <a:p>
            <a:r>
              <a:rPr lang="zh-CN" altLang="en-US"/>
              <a:t>C、3     </a:t>
            </a:r>
            <a:endParaRPr lang="zh-CN" altLang="en-US"/>
          </a:p>
          <a:p>
            <a:r>
              <a:rPr lang="zh-CN" altLang="en-US"/>
              <a:t>D、5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16、三班两倒倒班津贴标准：（D）元/月</a:t>
            </a:r>
            <a:endParaRPr lang="zh-CN" altLang="en-US"/>
          </a:p>
          <a:p>
            <a:r>
              <a:rPr lang="zh-CN" altLang="en-US"/>
              <a:t>A、200      </a:t>
            </a:r>
            <a:endParaRPr lang="zh-CN" altLang="en-US"/>
          </a:p>
          <a:p>
            <a:r>
              <a:rPr lang="zh-CN" altLang="en-US"/>
              <a:t>B、400      </a:t>
            </a:r>
            <a:endParaRPr lang="zh-CN" altLang="en-US"/>
          </a:p>
          <a:p>
            <a:r>
              <a:rPr lang="zh-CN" altLang="en-US"/>
              <a:t>C、500     </a:t>
            </a:r>
            <a:endParaRPr lang="zh-CN" altLang="en-US"/>
          </a:p>
          <a:p>
            <a:r>
              <a:rPr lang="zh-CN" altLang="en-US"/>
              <a:t>D、600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17、夜班补贴标准：小夜班（B）元/天</a:t>
            </a:r>
            <a:endParaRPr lang="zh-CN" altLang="en-US"/>
          </a:p>
          <a:p>
            <a:r>
              <a:rPr lang="zh-CN" altLang="en-US"/>
              <a:t>A、8      </a:t>
            </a:r>
            <a:endParaRPr lang="zh-CN" altLang="en-US"/>
          </a:p>
          <a:p>
            <a:r>
              <a:rPr lang="zh-CN" altLang="en-US"/>
              <a:t>B、10      </a:t>
            </a:r>
            <a:endParaRPr lang="zh-CN" altLang="en-US"/>
          </a:p>
          <a:p>
            <a:r>
              <a:rPr lang="zh-CN" altLang="en-US"/>
              <a:t>C、15     </a:t>
            </a:r>
            <a:endParaRPr lang="zh-CN" altLang="en-US"/>
          </a:p>
          <a:p>
            <a:r>
              <a:rPr lang="zh-CN" altLang="en-US"/>
              <a:t>D、20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1</a:t>
            </a:r>
            <a:r>
              <a:rPr lang="en-US" altLang="zh-CN"/>
              <a:t>8</a:t>
            </a:r>
            <a:r>
              <a:rPr lang="zh-CN" altLang="en-US"/>
              <a:t>、夜班补贴标准：大夜班（C）元/天；</a:t>
            </a:r>
            <a:endParaRPr lang="zh-CN" altLang="en-US"/>
          </a:p>
          <a:p>
            <a:r>
              <a:rPr lang="zh-CN" altLang="en-US"/>
              <a:t>A、8      </a:t>
            </a:r>
            <a:endParaRPr lang="zh-CN" altLang="en-US"/>
          </a:p>
          <a:p>
            <a:r>
              <a:rPr lang="zh-CN" altLang="en-US"/>
              <a:t>B、10      </a:t>
            </a:r>
            <a:endParaRPr lang="zh-CN" altLang="en-US"/>
          </a:p>
          <a:p>
            <a:r>
              <a:rPr lang="zh-CN" altLang="en-US"/>
              <a:t>C、15     </a:t>
            </a:r>
            <a:endParaRPr lang="zh-CN" altLang="en-US"/>
          </a:p>
          <a:p>
            <a:r>
              <a:rPr lang="zh-CN" altLang="en-US"/>
              <a:t>D、20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1</a:t>
            </a:r>
            <a:r>
              <a:rPr lang="en-US" altLang="zh-CN"/>
              <a:t>9</a:t>
            </a:r>
            <a:r>
              <a:rPr lang="zh-CN" altLang="en-US"/>
              <a:t>、工作餐补贴标准：三班两倒（C）元/天。</a:t>
            </a:r>
            <a:endParaRPr lang="zh-CN" altLang="en-US"/>
          </a:p>
          <a:p>
            <a:r>
              <a:rPr lang="zh-CN" altLang="en-US"/>
              <a:t>A、6      </a:t>
            </a:r>
            <a:endParaRPr lang="zh-CN" altLang="en-US"/>
          </a:p>
          <a:p>
            <a:r>
              <a:rPr lang="zh-CN" altLang="en-US"/>
              <a:t>B、8      </a:t>
            </a:r>
            <a:endParaRPr lang="zh-CN" altLang="en-US"/>
          </a:p>
          <a:p>
            <a:r>
              <a:rPr lang="zh-CN" altLang="en-US"/>
              <a:t>C、10     </a:t>
            </a:r>
            <a:endParaRPr lang="zh-CN" altLang="en-US"/>
          </a:p>
          <a:p>
            <a:r>
              <a:rPr lang="zh-CN" altLang="en-US"/>
              <a:t>D、12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1、新进员工入职，首次签订劳动合同固定期限为（C）年。</a:t>
            </a:r>
            <a:endParaRPr lang="zh-CN" altLang="en-US"/>
          </a:p>
          <a:p>
            <a:r>
              <a:rPr lang="zh-CN" altLang="en-US"/>
              <a:t>A、3     </a:t>
            </a:r>
            <a:endParaRPr lang="zh-CN" altLang="en-US"/>
          </a:p>
          <a:p>
            <a:r>
              <a:rPr lang="zh-CN" altLang="en-US"/>
              <a:t>B、5     </a:t>
            </a:r>
            <a:endParaRPr lang="zh-CN" altLang="en-US"/>
          </a:p>
          <a:p>
            <a:r>
              <a:rPr lang="zh-CN" altLang="en-US"/>
              <a:t>C、3-5   </a:t>
            </a:r>
            <a:endParaRPr lang="zh-CN" altLang="en-US"/>
          </a:p>
          <a:p>
            <a:r>
              <a:rPr lang="zh-CN" altLang="en-US"/>
              <a:t>D、3-10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20</a:t>
            </a:r>
            <a:r>
              <a:rPr lang="zh-CN" altLang="en-US"/>
              <a:t>、工作餐补贴标准：常白班和四班三倒（B）元/天。</a:t>
            </a:r>
            <a:endParaRPr lang="zh-CN" altLang="en-US"/>
          </a:p>
          <a:p>
            <a:r>
              <a:rPr lang="zh-CN" altLang="en-US"/>
              <a:t>A、6      </a:t>
            </a:r>
            <a:endParaRPr lang="zh-CN" altLang="en-US"/>
          </a:p>
          <a:p>
            <a:r>
              <a:rPr lang="zh-CN" altLang="en-US"/>
              <a:t>B、8      </a:t>
            </a:r>
            <a:endParaRPr lang="zh-CN" altLang="en-US"/>
          </a:p>
          <a:p>
            <a:r>
              <a:rPr lang="zh-CN" altLang="en-US"/>
              <a:t>C、10     </a:t>
            </a:r>
            <a:endParaRPr lang="zh-CN" altLang="en-US"/>
          </a:p>
          <a:p>
            <a:r>
              <a:rPr lang="zh-CN" altLang="en-US"/>
              <a:t>D、12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21</a:t>
            </a:r>
            <a:r>
              <a:rPr lang="zh-CN" altLang="en-US"/>
              <a:t>、岗位分为五大系统：（ABCDF）。（多选）</a:t>
            </a:r>
            <a:endParaRPr lang="zh-CN" altLang="en-US"/>
          </a:p>
          <a:p>
            <a:r>
              <a:rPr lang="zh-CN" altLang="en-US"/>
              <a:t>A、管理系统                  B、专业系统   </a:t>
            </a:r>
            <a:endParaRPr lang="zh-CN" altLang="en-US"/>
          </a:p>
          <a:p>
            <a:r>
              <a:rPr lang="zh-CN" altLang="en-US"/>
              <a:t>C、生产系统                  D、技术系统 </a:t>
            </a:r>
            <a:endParaRPr lang="zh-CN" altLang="en-US"/>
          </a:p>
          <a:p>
            <a:r>
              <a:rPr lang="zh-CN" altLang="en-US"/>
              <a:t>E、销售系统                  F、供应系统   </a:t>
            </a:r>
            <a:endParaRPr lang="zh-CN" altLang="en-US"/>
          </a:p>
          <a:p>
            <a:r>
              <a:rPr lang="zh-CN" altLang="en-US"/>
              <a:t>G、维修系统                 H、运行系统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2</a:t>
            </a:r>
            <a:r>
              <a:rPr lang="en-US" altLang="zh-CN"/>
              <a:t>2</a:t>
            </a:r>
            <a:r>
              <a:rPr lang="zh-CN" altLang="en-US"/>
              <a:t>、员工发生工伤事故后，由工伤人员所在单位电话报告员工关系科，员工关系科（C）小时内电话报告人力资源部。</a:t>
            </a:r>
            <a:endParaRPr lang="zh-CN" altLang="en-US"/>
          </a:p>
          <a:p>
            <a:r>
              <a:rPr lang="zh-CN" altLang="en-US"/>
              <a:t>A、72      </a:t>
            </a:r>
            <a:endParaRPr lang="zh-CN" altLang="en-US"/>
          </a:p>
          <a:p>
            <a:r>
              <a:rPr lang="zh-CN" altLang="en-US"/>
              <a:t>B、12      </a:t>
            </a:r>
            <a:endParaRPr lang="zh-CN" altLang="en-US"/>
          </a:p>
          <a:p>
            <a:r>
              <a:rPr lang="zh-CN" altLang="en-US"/>
              <a:t>C、24     </a:t>
            </a:r>
            <a:endParaRPr lang="zh-CN" altLang="en-US"/>
          </a:p>
          <a:p>
            <a:r>
              <a:rPr lang="zh-CN" altLang="en-US"/>
              <a:t>D、48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2</a:t>
            </a:r>
            <a:r>
              <a:rPr lang="en-US" altLang="zh-CN"/>
              <a:t>3</a:t>
            </a:r>
            <a:r>
              <a:rPr lang="zh-CN" altLang="en-US"/>
              <a:t>、正式员工自事故发生之日起（C）日内，由工伤人员所在单位或伤者个人发起OA工伤认定申请流程</a:t>
            </a:r>
            <a:endParaRPr lang="zh-CN" altLang="en-US"/>
          </a:p>
          <a:p>
            <a:r>
              <a:rPr lang="zh-CN" altLang="en-US"/>
              <a:t>A、3      </a:t>
            </a:r>
            <a:endParaRPr lang="zh-CN" altLang="en-US"/>
          </a:p>
          <a:p>
            <a:r>
              <a:rPr lang="zh-CN" altLang="en-US"/>
              <a:t>B、7     </a:t>
            </a:r>
            <a:endParaRPr lang="zh-CN" altLang="en-US"/>
          </a:p>
          <a:p>
            <a:r>
              <a:rPr lang="zh-CN" altLang="en-US"/>
              <a:t>C、15    </a:t>
            </a:r>
            <a:endParaRPr lang="zh-CN" altLang="en-US"/>
          </a:p>
          <a:p>
            <a:r>
              <a:rPr lang="zh-CN" altLang="en-US"/>
              <a:t>D、30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24</a:t>
            </a:r>
            <a:r>
              <a:rPr lang="zh-CN" altLang="en-US"/>
              <a:t>、</a:t>
            </a:r>
            <a:r>
              <a:rPr lang="zh-CN" altLang="en-US"/>
              <a:t>员工若因特殊情况需请事假的，一个年度内原则上不超过（C）天（女员工怀孕请假除外）。</a:t>
            </a:r>
            <a:endParaRPr lang="zh-CN" altLang="en-US"/>
          </a:p>
          <a:p>
            <a:r>
              <a:rPr lang="zh-CN" altLang="en-US"/>
              <a:t>A、3      </a:t>
            </a:r>
            <a:endParaRPr lang="zh-CN" altLang="en-US"/>
          </a:p>
          <a:p>
            <a:r>
              <a:rPr lang="zh-CN" altLang="en-US"/>
              <a:t>B、7     </a:t>
            </a:r>
            <a:endParaRPr lang="zh-CN" altLang="en-US"/>
          </a:p>
          <a:p>
            <a:r>
              <a:rPr lang="zh-CN" altLang="en-US"/>
              <a:t>C、15    </a:t>
            </a:r>
            <a:endParaRPr lang="zh-CN" altLang="en-US"/>
          </a:p>
          <a:p>
            <a:r>
              <a:rPr lang="zh-CN" altLang="en-US"/>
              <a:t>D、30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25</a:t>
            </a:r>
            <a:r>
              <a:rPr lang="zh-CN" altLang="en-US"/>
              <a:t>、</a:t>
            </a:r>
            <a:r>
              <a:rPr lang="zh-CN" altLang="en-US"/>
              <a:t>员工若因特殊情况需请事假的，一个年度内最多不超过（D）天（女员工怀孕请假除外）。</a:t>
            </a:r>
            <a:endParaRPr lang="zh-CN" altLang="en-US"/>
          </a:p>
          <a:p>
            <a:r>
              <a:rPr lang="zh-CN" altLang="en-US"/>
              <a:t>A、3      </a:t>
            </a:r>
            <a:endParaRPr lang="zh-CN" altLang="en-US"/>
          </a:p>
          <a:p>
            <a:r>
              <a:rPr lang="zh-CN" altLang="en-US"/>
              <a:t>B、7     </a:t>
            </a:r>
            <a:endParaRPr lang="zh-CN" altLang="en-US"/>
          </a:p>
          <a:p>
            <a:r>
              <a:rPr lang="zh-CN" altLang="en-US"/>
              <a:t>C、15    </a:t>
            </a:r>
            <a:endParaRPr lang="zh-CN" altLang="en-US"/>
          </a:p>
          <a:p>
            <a:r>
              <a:rPr lang="zh-CN" altLang="en-US"/>
              <a:t>D、30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2</a:t>
            </a:r>
            <a:r>
              <a:rPr lang="en-US" altLang="zh-CN"/>
              <a:t>6</a:t>
            </a:r>
            <a:r>
              <a:rPr lang="zh-CN" altLang="en-US"/>
              <a:t>、女员工正常退休年龄为年满（B）周岁。</a:t>
            </a:r>
            <a:endParaRPr lang="zh-CN" altLang="en-US"/>
          </a:p>
          <a:p>
            <a:r>
              <a:rPr lang="zh-CN" altLang="en-US"/>
              <a:t>A、48      </a:t>
            </a:r>
            <a:endParaRPr lang="zh-CN" altLang="en-US"/>
          </a:p>
          <a:p>
            <a:r>
              <a:rPr lang="zh-CN" altLang="en-US"/>
              <a:t>B、50     </a:t>
            </a:r>
            <a:endParaRPr lang="zh-CN" altLang="en-US"/>
          </a:p>
          <a:p>
            <a:r>
              <a:rPr lang="zh-CN" altLang="en-US"/>
              <a:t>C、55    </a:t>
            </a:r>
            <a:endParaRPr lang="zh-CN" altLang="en-US"/>
          </a:p>
          <a:p>
            <a:r>
              <a:rPr lang="zh-CN" altLang="en-US"/>
              <a:t>D、60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2</a:t>
            </a:r>
            <a:r>
              <a:rPr lang="en-US" altLang="zh-CN"/>
              <a:t>7</a:t>
            </a:r>
            <a:r>
              <a:rPr lang="zh-CN" altLang="en-US"/>
              <a:t>、新工试用期内考评为（B），发放基础工资的105%。</a:t>
            </a:r>
            <a:endParaRPr lang="zh-CN" altLang="en-US"/>
          </a:p>
          <a:p>
            <a:r>
              <a:rPr lang="zh-CN" altLang="en-US"/>
              <a:t>A、A      </a:t>
            </a:r>
            <a:endParaRPr lang="zh-CN" altLang="en-US"/>
          </a:p>
          <a:p>
            <a:r>
              <a:rPr lang="zh-CN" altLang="en-US"/>
              <a:t>B、B     </a:t>
            </a:r>
            <a:endParaRPr lang="zh-CN" altLang="en-US"/>
          </a:p>
          <a:p>
            <a:r>
              <a:rPr lang="zh-CN" altLang="en-US"/>
              <a:t>C、C    </a:t>
            </a:r>
            <a:endParaRPr lang="zh-CN" altLang="en-US"/>
          </a:p>
          <a:p>
            <a:r>
              <a:rPr lang="zh-CN" altLang="en-US"/>
              <a:t>D、D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2</a:t>
            </a:r>
            <a:r>
              <a:rPr lang="en-US" altLang="zh-CN"/>
              <a:t>8</a:t>
            </a:r>
            <a:r>
              <a:rPr lang="zh-CN" altLang="en-US"/>
              <a:t>、新工试用期内考评为D，发放基础工资的（A）%。</a:t>
            </a:r>
            <a:endParaRPr lang="zh-CN" altLang="en-US"/>
          </a:p>
          <a:p>
            <a:r>
              <a:rPr lang="zh-CN" altLang="en-US"/>
              <a:t>A、	90      </a:t>
            </a:r>
            <a:endParaRPr lang="zh-CN" altLang="en-US"/>
          </a:p>
          <a:p>
            <a:r>
              <a:rPr lang="zh-CN" altLang="en-US"/>
              <a:t>B、100     </a:t>
            </a:r>
            <a:endParaRPr lang="zh-CN" altLang="en-US"/>
          </a:p>
          <a:p>
            <a:r>
              <a:rPr lang="zh-CN" altLang="en-US"/>
              <a:t>C、105    </a:t>
            </a:r>
            <a:endParaRPr lang="zh-CN" altLang="en-US"/>
          </a:p>
          <a:p>
            <a:r>
              <a:rPr lang="zh-CN" altLang="en-US"/>
              <a:t>D、110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2</a:t>
            </a:r>
            <a:r>
              <a:rPr lang="en-US" altLang="zh-CN"/>
              <a:t>9</a:t>
            </a:r>
            <a:r>
              <a:rPr lang="zh-CN" altLang="en-US"/>
              <a:t>、师带徒期间，考评为A的师傅，奖励（D）元</a:t>
            </a:r>
            <a:endParaRPr lang="zh-CN" altLang="en-US"/>
          </a:p>
          <a:p>
            <a:r>
              <a:rPr lang="zh-CN" altLang="en-US"/>
              <a:t>A、100      </a:t>
            </a:r>
            <a:endParaRPr lang="zh-CN" altLang="en-US"/>
          </a:p>
          <a:p>
            <a:r>
              <a:rPr lang="zh-CN" altLang="en-US"/>
              <a:t>B、120     </a:t>
            </a:r>
            <a:endParaRPr lang="zh-CN" altLang="en-US"/>
          </a:p>
          <a:p>
            <a:r>
              <a:rPr lang="zh-CN" altLang="en-US"/>
              <a:t>C、150    </a:t>
            </a:r>
            <a:endParaRPr lang="zh-CN" altLang="en-US"/>
          </a:p>
          <a:p>
            <a:r>
              <a:rPr lang="zh-CN" altLang="en-US"/>
              <a:t>D、200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2、新进员工入职，首次签订劳动合同，试用期为（D）个月。</a:t>
            </a:r>
            <a:endParaRPr lang="zh-CN" altLang="en-US"/>
          </a:p>
          <a:p>
            <a:r>
              <a:rPr lang="zh-CN" altLang="en-US"/>
              <a:t>A、3     </a:t>
            </a:r>
            <a:endParaRPr lang="zh-CN" altLang="en-US"/>
          </a:p>
          <a:p>
            <a:r>
              <a:rPr lang="zh-CN" altLang="en-US"/>
              <a:t>B、5     </a:t>
            </a:r>
            <a:endParaRPr lang="zh-CN" altLang="en-US"/>
          </a:p>
          <a:p>
            <a:r>
              <a:rPr lang="zh-CN" altLang="en-US"/>
              <a:t>C、3-5  </a:t>
            </a:r>
            <a:endParaRPr lang="zh-CN" altLang="en-US"/>
          </a:p>
          <a:p>
            <a:r>
              <a:rPr lang="zh-CN" altLang="en-US"/>
              <a:t>D、6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30</a:t>
            </a:r>
            <a:r>
              <a:rPr lang="zh-CN" altLang="en-US"/>
              <a:t>、师带徒时间：非熟练化工生产操作人员为（B）个月左右。</a:t>
            </a:r>
            <a:endParaRPr lang="zh-CN" altLang="en-US"/>
          </a:p>
          <a:p>
            <a:r>
              <a:rPr lang="zh-CN" altLang="en-US"/>
              <a:t>A、3      </a:t>
            </a:r>
            <a:endParaRPr lang="zh-CN" altLang="en-US"/>
          </a:p>
          <a:p>
            <a:r>
              <a:rPr lang="zh-CN" altLang="en-US"/>
              <a:t>B、6    </a:t>
            </a:r>
            <a:endParaRPr lang="zh-CN" altLang="en-US"/>
          </a:p>
          <a:p>
            <a:r>
              <a:rPr lang="zh-CN" altLang="en-US"/>
              <a:t>C、12    </a:t>
            </a:r>
            <a:endParaRPr lang="zh-CN" altLang="en-US"/>
          </a:p>
          <a:p>
            <a:r>
              <a:rPr lang="zh-CN" altLang="en-US"/>
              <a:t>D、18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31</a:t>
            </a:r>
            <a:r>
              <a:rPr lang="zh-CN" altLang="en-US"/>
              <a:t>、师带徒时间：机电仪维修人员为（C）个月左右。</a:t>
            </a:r>
            <a:endParaRPr lang="zh-CN" altLang="en-US"/>
          </a:p>
          <a:p>
            <a:r>
              <a:rPr lang="zh-CN" altLang="en-US"/>
              <a:t>A、3      </a:t>
            </a:r>
            <a:endParaRPr lang="zh-CN" altLang="en-US"/>
          </a:p>
          <a:p>
            <a:r>
              <a:rPr lang="zh-CN" altLang="en-US"/>
              <a:t>B、6    </a:t>
            </a:r>
            <a:endParaRPr lang="zh-CN" altLang="en-US"/>
          </a:p>
          <a:p>
            <a:r>
              <a:rPr lang="zh-CN" altLang="en-US"/>
              <a:t>C、12    </a:t>
            </a:r>
            <a:endParaRPr lang="zh-CN" altLang="en-US"/>
          </a:p>
          <a:p>
            <a:r>
              <a:rPr lang="zh-CN" altLang="en-US"/>
              <a:t>D、18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32</a:t>
            </a:r>
            <a:r>
              <a:rPr lang="zh-CN" altLang="en-US"/>
              <a:t>、员工在OA上提交“事假”审批流程，事假5天，由（C）审批</a:t>
            </a:r>
            <a:endParaRPr lang="zh-CN" altLang="en-US"/>
          </a:p>
          <a:p>
            <a:r>
              <a:rPr lang="zh-CN" altLang="en-US"/>
              <a:t>A、班组   </a:t>
            </a:r>
            <a:endParaRPr lang="zh-CN" altLang="en-US"/>
          </a:p>
          <a:p>
            <a:r>
              <a:rPr lang="zh-CN" altLang="en-US"/>
              <a:t>B、车间   </a:t>
            </a:r>
            <a:endParaRPr lang="zh-CN" altLang="en-US"/>
          </a:p>
          <a:p>
            <a:r>
              <a:rPr lang="zh-CN" altLang="en-US"/>
              <a:t>C、员工关系科    </a:t>
            </a:r>
            <a:endParaRPr lang="zh-CN" altLang="en-US"/>
          </a:p>
          <a:p>
            <a:r>
              <a:rPr lang="zh-CN" altLang="en-US"/>
              <a:t>D、厂长/经理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3</a:t>
            </a:r>
            <a:r>
              <a:rPr lang="en-US" altLang="zh-CN"/>
              <a:t>3</a:t>
            </a:r>
            <a:r>
              <a:rPr lang="zh-CN" altLang="en-US"/>
              <a:t>、事假1天按日岗位工资计算扣1天岗位工资并取消（C）绩效工资（或浮动工资）</a:t>
            </a:r>
            <a:endParaRPr lang="zh-CN" altLang="en-US"/>
          </a:p>
          <a:p>
            <a:r>
              <a:rPr lang="zh-CN" altLang="en-US"/>
              <a:t>A、当天     </a:t>
            </a:r>
            <a:endParaRPr lang="zh-CN" altLang="en-US"/>
          </a:p>
          <a:p>
            <a:r>
              <a:rPr lang="zh-CN" altLang="en-US"/>
              <a:t>B、三天     </a:t>
            </a:r>
            <a:endParaRPr lang="zh-CN" altLang="en-US"/>
          </a:p>
          <a:p>
            <a:r>
              <a:rPr lang="zh-CN" altLang="en-US"/>
              <a:t>C、1/3当月    </a:t>
            </a:r>
            <a:endParaRPr lang="zh-CN" altLang="en-US"/>
          </a:p>
          <a:p>
            <a:r>
              <a:rPr lang="en-US" altLang="zh-CN"/>
              <a:t>D</a:t>
            </a:r>
            <a:r>
              <a:rPr lang="zh-CN" altLang="en-US"/>
              <a:t>、</a:t>
            </a:r>
            <a:r>
              <a:rPr lang="zh-CN" altLang="en-US"/>
              <a:t>70%当月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3</a:t>
            </a:r>
            <a:r>
              <a:rPr lang="en-US" altLang="zh-CN"/>
              <a:t>4</a:t>
            </a:r>
            <a:r>
              <a:rPr lang="zh-CN" altLang="en-US"/>
              <a:t>、员工病假5天的，当月工资（A）</a:t>
            </a:r>
            <a:endParaRPr lang="zh-CN" altLang="en-US"/>
          </a:p>
          <a:p>
            <a:r>
              <a:rPr lang="zh-CN" altLang="en-US"/>
              <a:t>A、发岗位工资的70%，不享受绩效工资（或浮动工资）</a:t>
            </a:r>
            <a:endParaRPr lang="zh-CN" altLang="en-US"/>
          </a:p>
          <a:p>
            <a:r>
              <a:rPr lang="zh-CN" altLang="en-US"/>
              <a:t>B、取消请假当天岗位工资及绩效工资（或浮动工资）</a:t>
            </a:r>
            <a:endParaRPr lang="zh-CN" altLang="en-US"/>
          </a:p>
          <a:p>
            <a:r>
              <a:rPr lang="zh-CN" altLang="en-US"/>
              <a:t>C、取消请假当天岗位工资，取消当月绩效工资（或浮动工资）</a:t>
            </a:r>
            <a:endParaRPr lang="zh-CN" altLang="en-US"/>
          </a:p>
          <a:p>
            <a:r>
              <a:rPr lang="zh-CN" altLang="en-US"/>
              <a:t>D、发岗位工资的70%，取消当月70%绩效工资（或浮动工资）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3</a:t>
            </a:r>
            <a:r>
              <a:rPr lang="en-US" altLang="zh-CN"/>
              <a:t>5</a:t>
            </a:r>
            <a:r>
              <a:rPr lang="zh-CN" altLang="en-US"/>
              <a:t>、公司给予男满25岁，女满23岁的员工（C）天婚假；</a:t>
            </a:r>
            <a:endParaRPr lang="zh-CN" altLang="en-US"/>
          </a:p>
          <a:p>
            <a:r>
              <a:rPr lang="zh-CN" altLang="en-US"/>
              <a:t>A、3      </a:t>
            </a:r>
            <a:endParaRPr lang="zh-CN" altLang="en-US"/>
          </a:p>
          <a:p>
            <a:r>
              <a:rPr lang="zh-CN" altLang="en-US"/>
              <a:t>B、7    </a:t>
            </a:r>
            <a:endParaRPr lang="zh-CN" altLang="en-US"/>
          </a:p>
          <a:p>
            <a:r>
              <a:rPr lang="zh-CN" altLang="en-US"/>
              <a:t>C、10    </a:t>
            </a:r>
            <a:endParaRPr lang="zh-CN" altLang="en-US"/>
          </a:p>
          <a:p>
            <a:r>
              <a:rPr lang="zh-CN" altLang="en-US"/>
              <a:t>D、15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3</a:t>
            </a:r>
            <a:r>
              <a:rPr lang="en-US" altLang="zh-CN"/>
              <a:t>6</a:t>
            </a:r>
            <a:r>
              <a:rPr lang="zh-CN" altLang="en-US"/>
              <a:t>、正常分娩的，享受（A）天产假。</a:t>
            </a:r>
            <a:endParaRPr lang="zh-CN" altLang="en-US"/>
          </a:p>
          <a:p>
            <a:r>
              <a:rPr lang="zh-CN" altLang="en-US"/>
              <a:t>A、128     </a:t>
            </a:r>
            <a:endParaRPr lang="zh-CN" altLang="en-US"/>
          </a:p>
          <a:p>
            <a:r>
              <a:rPr lang="zh-CN" altLang="en-US"/>
              <a:t>B、138    </a:t>
            </a:r>
            <a:endParaRPr lang="zh-CN" altLang="en-US"/>
          </a:p>
          <a:p>
            <a:r>
              <a:rPr lang="zh-CN" altLang="en-US"/>
              <a:t>C、143    </a:t>
            </a:r>
            <a:endParaRPr lang="zh-CN" altLang="en-US"/>
          </a:p>
          <a:p>
            <a:r>
              <a:rPr lang="zh-CN" altLang="en-US"/>
              <a:t>D、153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3</a:t>
            </a:r>
            <a:r>
              <a:rPr lang="en-US" altLang="zh-CN"/>
              <a:t>7</a:t>
            </a:r>
            <a:r>
              <a:rPr lang="zh-CN" altLang="en-US"/>
              <a:t>、剖腹产的，享受（C）天产假。</a:t>
            </a:r>
            <a:endParaRPr lang="zh-CN" altLang="en-US"/>
          </a:p>
          <a:p>
            <a:r>
              <a:rPr lang="zh-CN" altLang="en-US"/>
              <a:t>A、128     </a:t>
            </a:r>
            <a:endParaRPr lang="zh-CN" altLang="en-US"/>
          </a:p>
          <a:p>
            <a:r>
              <a:rPr lang="zh-CN" altLang="en-US"/>
              <a:t>B、138    </a:t>
            </a:r>
            <a:endParaRPr lang="zh-CN" altLang="en-US"/>
          </a:p>
          <a:p>
            <a:r>
              <a:rPr lang="zh-CN" altLang="en-US"/>
              <a:t>C、143    </a:t>
            </a:r>
            <a:endParaRPr lang="zh-CN" altLang="en-US"/>
          </a:p>
          <a:p>
            <a:r>
              <a:rPr lang="zh-CN" altLang="en-US"/>
              <a:t>D、153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3</a:t>
            </a:r>
            <a:r>
              <a:rPr lang="en-US" altLang="zh-CN"/>
              <a:t>8</a:t>
            </a:r>
            <a:r>
              <a:rPr lang="zh-CN" altLang="en-US"/>
              <a:t>、丧假（A）天，一天不能往返的给予相应路程假。</a:t>
            </a:r>
            <a:endParaRPr lang="zh-CN" altLang="en-US"/>
          </a:p>
          <a:p>
            <a:r>
              <a:rPr lang="zh-CN" altLang="en-US"/>
              <a:t>A、3      </a:t>
            </a:r>
            <a:endParaRPr lang="zh-CN" altLang="en-US"/>
          </a:p>
          <a:p>
            <a:r>
              <a:rPr lang="zh-CN" altLang="en-US"/>
              <a:t>B、5    </a:t>
            </a:r>
            <a:endParaRPr lang="zh-CN" altLang="en-US"/>
          </a:p>
          <a:p>
            <a:r>
              <a:rPr lang="zh-CN" altLang="en-US"/>
              <a:t>C、7    </a:t>
            </a:r>
            <a:endParaRPr lang="zh-CN" altLang="en-US"/>
          </a:p>
          <a:p>
            <a:r>
              <a:rPr lang="zh-CN" altLang="en-US"/>
              <a:t>D、15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3</a:t>
            </a:r>
            <a:r>
              <a:rPr lang="en-US" altLang="zh-CN"/>
              <a:t>9</a:t>
            </a:r>
            <a:r>
              <a:rPr lang="zh-CN" altLang="en-US"/>
              <a:t>、旷工1天的，按日岗位工资计算扣（B）岗位工资，并取消当月绩效工资和奖金。</a:t>
            </a:r>
            <a:endParaRPr lang="zh-CN" altLang="en-US"/>
          </a:p>
          <a:p>
            <a:r>
              <a:rPr lang="zh-CN" altLang="en-US"/>
              <a:t>A、1天     </a:t>
            </a:r>
            <a:endParaRPr lang="zh-CN" altLang="en-US"/>
          </a:p>
          <a:p>
            <a:r>
              <a:rPr lang="zh-CN" altLang="en-US"/>
              <a:t>B、2天     </a:t>
            </a:r>
            <a:endParaRPr lang="zh-CN" altLang="en-US"/>
          </a:p>
          <a:p>
            <a:r>
              <a:rPr lang="zh-CN" altLang="en-US"/>
              <a:t>C、3天     </a:t>
            </a:r>
            <a:endParaRPr lang="zh-CN" altLang="en-US"/>
          </a:p>
          <a:p>
            <a:r>
              <a:rPr lang="zh-CN" altLang="en-US"/>
              <a:t>D、当月30%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一般人员招聘入职由人力资源部招聘工作人员初试，（B）复试，人力资源部负责人审核，分管副总经理审批。</a:t>
            </a:r>
            <a:endParaRPr lang="zh-CN" altLang="en-US"/>
          </a:p>
          <a:p>
            <a:r>
              <a:rPr lang="zh-CN" altLang="en-US"/>
              <a:t>A、员工关系科长      </a:t>
            </a:r>
            <a:endParaRPr lang="zh-CN" altLang="en-US"/>
          </a:p>
          <a:p>
            <a:r>
              <a:rPr lang="zh-CN" altLang="en-US"/>
              <a:t>B、用人单位负责人    </a:t>
            </a:r>
            <a:endParaRPr lang="zh-CN" altLang="en-US"/>
          </a:p>
          <a:p>
            <a:r>
              <a:rPr lang="zh-CN" altLang="en-US"/>
              <a:t>C、用人单位政工员    </a:t>
            </a:r>
            <a:endParaRPr lang="zh-CN" altLang="en-US"/>
          </a:p>
          <a:p>
            <a:r>
              <a:rPr lang="zh-CN" altLang="en-US"/>
              <a:t>D、厂长/经理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40</a:t>
            </a:r>
            <a:r>
              <a:rPr lang="zh-CN" altLang="en-US"/>
              <a:t>、怀孕未满12周流产的，给予（B）天的小产假；</a:t>
            </a:r>
            <a:endParaRPr lang="zh-CN" altLang="en-US"/>
          </a:p>
          <a:p>
            <a:r>
              <a:rPr lang="zh-CN" altLang="en-US"/>
              <a:t>A、7      </a:t>
            </a:r>
            <a:endParaRPr lang="zh-CN" altLang="en-US"/>
          </a:p>
          <a:p>
            <a:r>
              <a:rPr lang="zh-CN" altLang="en-US"/>
              <a:t>B、15    </a:t>
            </a:r>
            <a:endParaRPr lang="zh-CN" altLang="en-US"/>
          </a:p>
          <a:p>
            <a:r>
              <a:rPr lang="zh-CN" altLang="en-US"/>
              <a:t>C、30    </a:t>
            </a:r>
            <a:endParaRPr lang="zh-CN" altLang="en-US"/>
          </a:p>
          <a:p>
            <a:r>
              <a:rPr lang="zh-CN" altLang="en-US"/>
              <a:t>D、42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41</a:t>
            </a:r>
            <a:r>
              <a:rPr lang="zh-CN" altLang="en-US"/>
              <a:t>、怀孕12周以上28周以下流产的，给予（D）天的小产假。</a:t>
            </a:r>
            <a:endParaRPr lang="zh-CN" altLang="en-US"/>
          </a:p>
          <a:p>
            <a:r>
              <a:rPr lang="zh-CN" altLang="en-US"/>
              <a:t>A、7      </a:t>
            </a:r>
            <a:endParaRPr lang="zh-CN" altLang="en-US"/>
          </a:p>
          <a:p>
            <a:r>
              <a:rPr lang="zh-CN" altLang="en-US"/>
              <a:t>B、15   </a:t>
            </a:r>
            <a:endParaRPr lang="zh-CN" altLang="en-US"/>
          </a:p>
          <a:p>
            <a:r>
              <a:rPr lang="zh-CN" altLang="en-US"/>
              <a:t>C、30    </a:t>
            </a:r>
            <a:endParaRPr lang="zh-CN" altLang="en-US"/>
          </a:p>
          <a:p>
            <a:r>
              <a:rPr lang="zh-CN" altLang="en-US"/>
              <a:t>D、42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42</a:t>
            </a:r>
            <a:r>
              <a:rPr lang="zh-CN" altLang="en-US"/>
              <a:t>、</a:t>
            </a:r>
            <a:r>
              <a:rPr lang="zh-CN" altLang="en-US"/>
              <a:t>员工因病请假，必须在OA上提交“病假”审批流程，病假7天由（C）审批。</a:t>
            </a:r>
            <a:endParaRPr lang="zh-CN" altLang="en-US"/>
          </a:p>
          <a:p>
            <a:r>
              <a:rPr lang="zh-CN" altLang="en-US"/>
              <a:t>A、班组   </a:t>
            </a:r>
            <a:endParaRPr lang="zh-CN" altLang="en-US"/>
          </a:p>
          <a:p>
            <a:r>
              <a:rPr lang="zh-CN" altLang="en-US"/>
              <a:t>B、车间   </a:t>
            </a:r>
            <a:endParaRPr lang="zh-CN" altLang="en-US"/>
          </a:p>
          <a:p>
            <a:r>
              <a:rPr lang="zh-CN" altLang="en-US"/>
              <a:t>C、员工关系科    </a:t>
            </a:r>
            <a:endParaRPr lang="zh-CN" altLang="en-US"/>
          </a:p>
          <a:p>
            <a:r>
              <a:rPr lang="zh-CN" altLang="en-US"/>
              <a:t>D、厂长/经理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43</a:t>
            </a:r>
            <a:r>
              <a:rPr lang="zh-CN" altLang="en-US"/>
              <a:t>、</a:t>
            </a:r>
            <a:r>
              <a:rPr lang="zh-CN" altLang="en-US"/>
              <a:t>合同期内年度综合考评等级均为“称职”，且合同到期当年月度考评情况较好的，可续签（B）年。</a:t>
            </a:r>
            <a:endParaRPr lang="zh-CN" altLang="en-US"/>
          </a:p>
          <a:p>
            <a:r>
              <a:rPr lang="zh-CN" altLang="en-US"/>
              <a:t>A、3      </a:t>
            </a:r>
            <a:endParaRPr lang="zh-CN" altLang="en-US"/>
          </a:p>
          <a:p>
            <a:r>
              <a:rPr lang="zh-CN" altLang="en-US"/>
              <a:t>B、5    </a:t>
            </a:r>
            <a:endParaRPr lang="zh-CN" altLang="en-US"/>
          </a:p>
          <a:p>
            <a:r>
              <a:rPr lang="zh-CN" altLang="en-US"/>
              <a:t>C、10    </a:t>
            </a:r>
            <a:endParaRPr lang="zh-CN" altLang="en-US"/>
          </a:p>
          <a:p>
            <a:r>
              <a:rPr lang="zh-CN" altLang="en-US"/>
              <a:t>D、无固定期限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员工患病或者非因工负伤，在规定的医疗期满后不能从事原工作，也不能从事由公司另行安排的工作的，公司提前三十日以书面形式通知员工本人后，可解除劳动合同。（√）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员工试用期满考评不合格的，不办理转正，解除劳动合同。（√）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入职员工签订劳动合同当月，人力资源部到当地人社部门为入职员工办理用工备案，缴纳社会保险。（×）（改正：入职次月）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入职员工按规定参加各级安全教育培训，合格后安排上岗。（√）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入职时提供虚假信息，隐瞒病史和身体伤残实情，公司可以立即解除劳动合同。（√）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员工不能胜任工作，经过培训或者调整工作岗位，仍不能胜任工作的，公司可以立即解除劳动合同（×）</a:t>
            </a:r>
            <a:endParaRPr lang="zh-CN" altLang="en-US"/>
          </a:p>
          <a:p>
            <a:r>
              <a:rPr lang="zh-CN" altLang="en-US"/>
              <a:t>（改正：提前30日书面通知本人后，解除劳动合同）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4、入职员工试用期内无故旷工（A）日及以上，可及时解除劳动合同。</a:t>
            </a:r>
            <a:endParaRPr lang="zh-CN" altLang="en-US"/>
          </a:p>
          <a:p>
            <a:r>
              <a:rPr lang="zh-CN" altLang="en-US"/>
              <a:t>A、3      </a:t>
            </a:r>
            <a:endParaRPr lang="zh-CN" altLang="en-US"/>
          </a:p>
          <a:p>
            <a:r>
              <a:rPr lang="zh-CN" altLang="en-US"/>
              <a:t>B、5      </a:t>
            </a:r>
            <a:endParaRPr lang="zh-CN" altLang="en-US"/>
          </a:p>
          <a:p>
            <a:r>
              <a:rPr lang="zh-CN" altLang="en-US"/>
              <a:t>C、7     </a:t>
            </a:r>
            <a:endParaRPr lang="zh-CN" altLang="en-US"/>
          </a:p>
          <a:p>
            <a:r>
              <a:rPr lang="zh-CN" altLang="en-US"/>
              <a:t>D、10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500" advClick="0" advTm="2000">
        <p159:morph option="byObject"/>
      </p:transition>
    </mc:Choice>
    <mc:Fallback>
      <p:transition advClick="0" advTm="2000">
        <p:fade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新进员工在见习作业期内参加“师带徒”培训，经师带徒培训考核合格并取得安全作业证后方可独立上岗作业。（√）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法定节日：元旦、春节、元宵节、清明节、劳动节、端午节、中秋节、国庆节。（×）</a:t>
            </a:r>
            <a:endParaRPr lang="zh-CN" altLang="en-US"/>
          </a:p>
          <a:p>
            <a:r>
              <a:rPr lang="zh-CN" altLang="en-US"/>
              <a:t>    （改正：元宵节除外）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所有休假须本人申请，审批流程结束并得到最终审批人批准后方可休息，未经批准无故缺勤或擅自离岗及休假逾期不归的按旷工论处。（√）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事假达3天不享受当月绩效工资（或浮动工资）及福利。（√）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员工岳父母（公婆）去世，不符合丧假条件，应请事假。（×）</a:t>
            </a:r>
            <a:endParaRPr lang="zh-CN" altLang="en-US"/>
          </a:p>
          <a:p>
            <a:r>
              <a:rPr lang="zh-CN" altLang="en-US"/>
              <a:t>（改正：可请丧假）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员工因病请病假时，如整月未上班，公司可扣除全部工资，但要按时交纳社保及公积金。（×）（改正：工资降至本地最低工资标准止）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基层员工岗位工资、津补贴按月发放；绩效工资据当月考核结果按月发放；效益奖金按月核算，年终统一发放；（√）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岗位工资为固定薪酬，由员工所在岗位的岗级、员工薪级和薪等确定。（机电仪维修系数1.1，三班两倒系数1.17）（√）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培训计划管理：各单位根据岗位任职要求和员工实际能力，采用座谈、问卷、观察等方式定期调研培训需求。（√）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014980"/>
            <a:ext cx="10515600" cy="3162300"/>
          </a:xfrm>
        </p:spPr>
        <p:txBody>
          <a:bodyPr/>
          <a:p>
            <a:pPr algn="ctr"/>
            <a:r>
              <a:rPr lang="zh-CN" altLang="en-US" sz="60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谢谢收看</a:t>
            </a:r>
            <a:endParaRPr lang="zh-CN" altLang="en-US" sz="60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5</a:t>
            </a:r>
            <a:r>
              <a:rPr lang="zh-CN" altLang="en-US"/>
              <a:t>、</a:t>
            </a:r>
            <a:r>
              <a:rPr lang="zh-CN" altLang="en-US"/>
              <a:t>入职员工试用期内迟到早退累计达（B）次及以上的，及时解除劳动合同。</a:t>
            </a:r>
            <a:endParaRPr lang="zh-CN" altLang="en-US"/>
          </a:p>
          <a:p>
            <a:r>
              <a:rPr lang="zh-CN" altLang="en-US"/>
              <a:t>A、3      </a:t>
            </a:r>
            <a:endParaRPr lang="zh-CN" altLang="en-US"/>
          </a:p>
          <a:p>
            <a:r>
              <a:rPr lang="zh-CN" altLang="en-US"/>
              <a:t>B、5      </a:t>
            </a:r>
            <a:endParaRPr lang="zh-CN" altLang="en-US"/>
          </a:p>
          <a:p>
            <a:r>
              <a:rPr lang="zh-CN" altLang="en-US"/>
              <a:t>C、7     </a:t>
            </a:r>
            <a:endParaRPr lang="zh-CN" altLang="en-US"/>
          </a:p>
          <a:p>
            <a:r>
              <a:rPr lang="zh-CN" altLang="en-US"/>
              <a:t>D、10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6、新工月度绩效考核人由（ABC）代表构成，采取自下而上，逐级考评，层层申报的方式进行。（多选）</a:t>
            </a:r>
            <a:endParaRPr lang="zh-CN" altLang="en-US"/>
          </a:p>
          <a:p>
            <a:r>
              <a:rPr lang="zh-CN" altLang="en-US"/>
              <a:t>A、员工关系科        </a:t>
            </a:r>
            <a:endParaRPr lang="zh-CN" altLang="en-US"/>
          </a:p>
          <a:p>
            <a:r>
              <a:rPr lang="zh-CN" altLang="en-US"/>
              <a:t>B、车间    </a:t>
            </a:r>
            <a:endParaRPr lang="zh-CN" altLang="en-US"/>
          </a:p>
          <a:p>
            <a:r>
              <a:rPr lang="zh-CN" altLang="en-US"/>
              <a:t>C、班组              </a:t>
            </a:r>
            <a:endParaRPr lang="zh-CN" altLang="en-US"/>
          </a:p>
          <a:p>
            <a:r>
              <a:rPr lang="zh-CN" altLang="en-US"/>
              <a:t>D、师傅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7、未经请假，连续旷工达（B）天，公司可以立即解除劳动合同。</a:t>
            </a:r>
            <a:endParaRPr lang="zh-CN" altLang="en-US"/>
          </a:p>
          <a:p>
            <a:r>
              <a:rPr lang="zh-CN" altLang="en-US"/>
              <a:t>A、3      </a:t>
            </a:r>
            <a:endParaRPr lang="zh-CN" altLang="en-US"/>
          </a:p>
          <a:p>
            <a:r>
              <a:rPr lang="zh-CN" altLang="en-US"/>
              <a:t>B、5      </a:t>
            </a:r>
            <a:endParaRPr lang="zh-CN" altLang="en-US"/>
          </a:p>
          <a:p>
            <a:r>
              <a:rPr lang="zh-CN" altLang="en-US"/>
              <a:t>C、7      </a:t>
            </a:r>
            <a:endParaRPr lang="zh-CN" altLang="en-US"/>
          </a:p>
          <a:p>
            <a:r>
              <a:rPr lang="zh-CN" altLang="en-US"/>
              <a:t>D、10 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8、未经请假月累计达（D）天，公司可以立即解除劳动合同。</a:t>
            </a:r>
            <a:endParaRPr lang="zh-CN" altLang="en-US"/>
          </a:p>
          <a:p>
            <a:r>
              <a:rPr lang="zh-CN" altLang="en-US"/>
              <a:t>A、3      </a:t>
            </a:r>
            <a:endParaRPr lang="zh-CN" altLang="en-US"/>
          </a:p>
          <a:p>
            <a:r>
              <a:rPr lang="zh-CN" altLang="en-US"/>
              <a:t>B、5      </a:t>
            </a:r>
            <a:endParaRPr lang="zh-CN" altLang="en-US"/>
          </a:p>
          <a:p>
            <a:r>
              <a:rPr lang="zh-CN" altLang="en-US"/>
              <a:t>C、7      </a:t>
            </a:r>
            <a:endParaRPr lang="zh-CN" altLang="en-US"/>
          </a:p>
          <a:p>
            <a:r>
              <a:rPr lang="zh-CN" altLang="en-US"/>
              <a:t>D、10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Click="0" advTm="2000"/>
    </mc:Choice>
    <mc:Fallback>
      <p:transition advClick="0" advTm="2000"/>
    </mc:Fallback>
  </mc:AlternateContent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3592</Words>
  <Application>WPS 演示</Application>
  <PresentationFormat>宽屏</PresentationFormat>
  <Paragraphs>291</Paragraphs>
  <Slides>59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59</vt:i4>
      </vt:variant>
    </vt:vector>
  </HeadingPairs>
  <TitlesOfParts>
    <vt:vector size="66" baseType="lpstr">
      <vt:lpstr>Arial</vt:lpstr>
      <vt:lpstr>宋体</vt:lpstr>
      <vt:lpstr>Wingdings</vt:lpstr>
      <vt:lpstr>微软雅黑</vt:lpstr>
      <vt:lpstr>Calibri</vt:lpstr>
      <vt:lpstr>Arial Unicode MS</vt:lpstr>
      <vt:lpstr>Office 主题</vt:lpstr>
      <vt:lpstr>富升公司员工关系科培训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Mr Z</cp:lastModifiedBy>
  <cp:revision>10</cp:revision>
  <dcterms:created xsi:type="dcterms:W3CDTF">2020-09-17T09:08:00Z</dcterms:created>
  <dcterms:modified xsi:type="dcterms:W3CDTF">2020-09-18T05:56:48Z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2052-11.1.0.10000</vt:lpwstr>
  </property>
</Properties>
</file>